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0" r:id="rId5"/>
    <p:sldId id="259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74" r:id="rId19"/>
    <p:sldId id="275" r:id="rId20"/>
    <p:sldId id="277" r:id="rId21"/>
    <p:sldId id="278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png"/><Relationship Id="rId3" Type="http://schemas.microsoft.com/office/2007/relationships/media" Target="file:///D:\&#38899;&#20048;\Marie%20berard.mp3" TargetMode="External"/><Relationship Id="rId2" Type="http://schemas.openxmlformats.org/officeDocument/2006/relationships/audio" Target="file:///D:\&#38899;&#20048;\Marie%20berard.mp3" TargetMode="Externa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3" name="Text Box 7"/>
          <p:cNvSpPr txBox="1"/>
          <p:nvPr/>
        </p:nvSpPr>
        <p:spPr>
          <a:xfrm>
            <a:off x="1981200" y="2147888"/>
            <a:ext cx="6707188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种 水 珠</a:t>
            </a:r>
            <a:endParaRPr lang="zh-CN" altLang="en-US" sz="9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2236" name="Marie berard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16738" y="45783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 loop="1">
        <p:snd r:embed="rId5" name="MTA_02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759" fill="hold"/>
                                        <p:tgtEl>
                                          <p:spTgt spid="522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23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学习第一自然段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831465"/>
            <a:ext cx="10515600" cy="4351338"/>
          </a:xfrm>
        </p:spPr>
        <p:txBody>
          <a:bodyPr/>
          <a:p>
            <a:pPr marL="0" indent="0">
              <a:buNone/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早上醒来，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发现了什么？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0925" y="4449445"/>
            <a:ext cx="10515600" cy="1325563"/>
          </a:xfrm>
        </p:spPr>
        <p:txBody>
          <a:bodyPr/>
          <a:p>
            <a:r>
              <a:rPr lang="zh-CN" altLang="en-US"/>
              <a:t>生活中什么是亮晶晶的？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0925" y="1691005"/>
            <a:ext cx="7224395" cy="2758440"/>
          </a:xfrm>
        </p:spPr>
        <p:txBody>
          <a:bodyPr/>
          <a:p>
            <a:pPr marL="0" indent="0"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我知道夜里下过雨了，你看，夜雨给我留下了一串水珠，就挂在妈妈晾衣服的铁丝上，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亮晶晶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的，多好看呀！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 descr="21a58PICQi3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315" y="1404620"/>
            <a:ext cx="6630670" cy="4047490"/>
          </a:xfrm>
          <a:prstGeom prst="rect">
            <a:avLst/>
          </a:prstGeom>
        </p:spPr>
      </p:pic>
      <p:pic>
        <p:nvPicPr>
          <p:cNvPr id="5" name="图片 4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8100" y="656590"/>
            <a:ext cx="5544185" cy="5544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7284720" cy="4351655"/>
          </a:xfrm>
        </p:spPr>
        <p:txBody>
          <a:bodyPr>
            <a:no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看见这么美的小水珠，文中的小妹妹是怎么想的？又是怎么做的？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）自由读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）交流：小妹妹是怎么做的？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7162800" cy="4351655"/>
          </a:xfrm>
        </p:spPr>
        <p:txBody>
          <a:bodyPr/>
          <a:p>
            <a:pPr marL="0" indent="0">
              <a:buNone/>
            </a:pPr>
            <a:r>
              <a:rPr lang="en-US" altLang="zh-CN" sz="60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可我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站</a:t>
            </a:r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上小方凳，手才轻轻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碰</a:t>
            </a:r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了一下铁丝，水珠们就一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闪</a:t>
            </a:r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，全都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跳</a:t>
            </a:r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到地下去了。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34645"/>
            <a:ext cx="10515600" cy="1325563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小女孩得到小水珠了吗？为什么？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40865"/>
            <a:ext cx="7071995" cy="1761490"/>
          </a:xfrm>
        </p:spPr>
        <p:txBody>
          <a:bodyPr/>
          <a:p>
            <a:pPr marL="0" indent="0"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没有，因为小水珠和我一样调皮，它们跳到地下去了。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3040" y="3602355"/>
            <a:ext cx="629412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请你读一读第二自然段，体会小水珠调皮可爱的样子。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7528560" cy="2401570"/>
          </a:xfrm>
        </p:spPr>
        <p:txBody>
          <a:bodyPr/>
          <a:p>
            <a:pPr marL="0" indent="0">
              <a:buNone/>
            </a:pPr>
            <a:r>
              <a:rPr lang="en-US" altLang="zh-CN" sz="4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快乐调皮的小水珠跳到地上去了，孩子们，地上会出现什么奇迹呢？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1341120" y="1604645"/>
            <a:ext cx="7300595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如果是你，你觉得地上还会长出什么呢？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03960" y="3528060"/>
            <a:ext cx="84277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地上能        ，也能         。</a:t>
            </a:r>
            <a:endParaRPr lang="en-US" altLang="zh-CN" sz="360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682240" y="4061460"/>
            <a:ext cx="1767840" cy="152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963920" y="4046220"/>
            <a:ext cx="1767840" cy="152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 </a:t>
            </a:r>
            <a:r>
              <a:rPr lang="zh-CN" altLang="en-US"/>
              <a:t>是谁让大地变得如此热闹，如此美丽？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6873875" cy="4351655"/>
          </a:xfrm>
        </p:spPr>
        <p:txBody>
          <a:bodyPr/>
          <a:p>
            <a:pPr marL="0" indent="0">
              <a:buNone/>
            </a:pPr>
            <a:r>
              <a:rPr lang="en-US" altLang="zh-CN" sz="4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小水珠滋润了大地，是小水珠染红了花朵，染绿了小草，是小水珠伴着我们的花草树木一起成长。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对比朗读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亮晶晶的，多好看呀！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啊，我把水珠种到地里去了！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 descr="QQ截图2017021609170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03630" y="2406650"/>
            <a:ext cx="7774940" cy="1161415"/>
          </a:xfrm>
          <a:prstGeom prst="rect">
            <a:avLst/>
          </a:prstGeom>
        </p:spPr>
      </p:pic>
      <p:pic>
        <p:nvPicPr>
          <p:cNvPr id="7" name="图片 6" descr="QQ截图201702160918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630" y="3568065"/>
            <a:ext cx="8890635" cy="1173480"/>
          </a:xfrm>
          <a:prstGeom prst="rect">
            <a:avLst/>
          </a:prstGeom>
        </p:spPr>
      </p:pic>
      <p:pic>
        <p:nvPicPr>
          <p:cNvPr id="8" name="图片 7" descr="QQ截图201702160919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630" y="4700270"/>
            <a:ext cx="7774940" cy="1175385"/>
          </a:xfrm>
          <a:prstGeom prst="rect">
            <a:avLst/>
          </a:prstGeom>
        </p:spPr>
      </p:pic>
      <p:pic>
        <p:nvPicPr>
          <p:cNvPr id="9" name="图片 8" descr="QQ截图201702160920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630" y="5875655"/>
            <a:ext cx="7774940" cy="11620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56360" y="340995"/>
            <a:ext cx="603504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学习生字</a:t>
            </a:r>
            <a:endParaRPr lang="zh-CN" altLang="en-US" sz="8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3830" y="2672080"/>
            <a:ext cx="10515600" cy="1325563"/>
          </a:xfrm>
        </p:spPr>
        <p:txBody>
          <a:bodyPr>
            <a:noAutofit/>
          </a:bodyPr>
          <a:p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留  挂   晾   服 </a:t>
            </a:r>
            <a:b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铁  丝   晶   能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3830" y="725805"/>
            <a:ext cx="69964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  liú         guà          liàng          fú </a:t>
            </a:r>
            <a:endParaRPr lang="en-US" altLang="zh-CN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1586230" y="3286125"/>
            <a:ext cx="741299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/>
              <a:t>tiě        sī          jīng      néng  </a:t>
            </a:r>
            <a:endParaRPr lang="en-US" altLang="zh-CN" sz="4800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QQ截图2017021609205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67105" y="1435735"/>
            <a:ext cx="7248525" cy="1243965"/>
          </a:xfrm>
          <a:prstGeom prst="rect">
            <a:avLst/>
          </a:prstGeom>
        </p:spPr>
      </p:pic>
      <p:pic>
        <p:nvPicPr>
          <p:cNvPr id="5" name="图片 4" descr="QQ截图201702160921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05" y="2679700"/>
            <a:ext cx="8423275" cy="1240790"/>
          </a:xfrm>
          <a:prstGeom prst="rect">
            <a:avLst/>
          </a:prstGeom>
        </p:spPr>
      </p:pic>
      <p:pic>
        <p:nvPicPr>
          <p:cNvPr id="6" name="图片 5" descr="QQ截图201702160922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05" y="3920490"/>
            <a:ext cx="6009640" cy="1263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1433830" y="267208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 留  挂   晾   服 </a:t>
            </a:r>
            <a:b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 铁  丝   晶   能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0855" y="2553970"/>
            <a:ext cx="10515600" cy="1325563"/>
          </a:xfrm>
        </p:spPr>
        <p:txBody>
          <a:bodyPr>
            <a:noAutofit/>
          </a:bodyPr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过  串  妈</a:t>
            </a:r>
            <a:b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  </a:t>
            </a:r>
            <a:b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多  闪  地  长  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0070" y="778510"/>
            <a:ext cx="687705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/>
              <a:t>guò    chuàn   mā   </a:t>
            </a:r>
            <a:endParaRPr lang="en-US" altLang="zh-CN" sz="4800" b="1"/>
          </a:p>
        </p:txBody>
      </p:sp>
      <p:sp>
        <p:nvSpPr>
          <p:cNvPr id="5" name="文本框 4"/>
          <p:cNvSpPr txBox="1"/>
          <p:nvPr/>
        </p:nvSpPr>
        <p:spPr>
          <a:xfrm>
            <a:off x="1830070" y="2802255"/>
            <a:ext cx="6806565" cy="8293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800" b="1">
                <a:sym typeface="+mn-ea"/>
              </a:rPr>
              <a:t>duō     shǎn      dì       zhǎng</a:t>
            </a:r>
            <a:endParaRPr lang="en-US" altLang="zh-CN" sz="4800" b="1"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1760855" y="255397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过  串  妈</a:t>
            </a:r>
            <a:b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  </a:t>
            </a:r>
            <a:b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多  闪  地  长  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360" y="2544445"/>
            <a:ext cx="10515600" cy="1325563"/>
          </a:xfrm>
        </p:spPr>
        <p:txBody>
          <a:bodyPr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请你找出文中的轻声词，读一读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63040" y="423545"/>
            <a:ext cx="10515600" cy="4351338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夜里  妈妈  晾衣服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铁丝上  水珠们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地下  地上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小蘑菇  地里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71905" y="689610"/>
            <a:ext cx="10515600" cy="1325563"/>
          </a:xfrm>
        </p:spPr>
        <p:txBody>
          <a:bodyPr/>
          <a:p>
            <a:r>
              <a:rPr lang="zh-CN" altLang="en-US" sz="6000" b="1">
                <a:solidFill>
                  <a:srgbClr val="FF0000"/>
                </a:solidFill>
              </a:rPr>
              <a:t>亮晶晶</a:t>
            </a:r>
            <a:r>
              <a:rPr lang="zh-CN" altLang="en-US" sz="6000"/>
              <a:t>  </a:t>
            </a:r>
            <a:r>
              <a:rPr lang="zh-CN" altLang="en-US" sz="6000" b="1"/>
              <a:t> </a:t>
            </a:r>
            <a:r>
              <a:rPr lang="en-US" altLang="zh-CN" sz="6000" b="1"/>
              <a:t>ABB</a:t>
            </a:r>
            <a:r>
              <a:rPr lang="zh-CN" altLang="en-US" sz="6000"/>
              <a:t>式词语</a:t>
            </a:r>
            <a:endParaRPr lang="zh-CN" altLang="en-US" sz="6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8545" y="2015490"/>
            <a:ext cx="7498715" cy="435165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红彤彤   胖乎乎  水汪汪    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黑压压   喜洋洋  静悄悄  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金灿灿   气冲冲  慢吞吞    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笑眯眯   懒洋洋  孤零零   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练读带</a:t>
            </a:r>
            <a:r>
              <a:rPr lang="en-US" altLang="zh-CN"/>
              <a:t>“</a:t>
            </a:r>
            <a:r>
              <a:rPr lang="zh-CN" altLang="en-US"/>
              <a:t>呀</a:t>
            </a:r>
            <a:r>
              <a:rPr lang="en-US" altLang="zh-CN"/>
              <a:t>”</a:t>
            </a:r>
            <a:r>
              <a:rPr lang="zh-CN" altLang="en-US"/>
              <a:t>和</a:t>
            </a:r>
            <a:r>
              <a:rPr lang="en-US" altLang="zh-CN"/>
              <a:t>“</a:t>
            </a:r>
            <a:r>
              <a:rPr lang="zh-CN" altLang="en-US"/>
              <a:t>吗</a:t>
            </a:r>
            <a:r>
              <a:rPr lang="en-US" altLang="zh-CN"/>
              <a:t>”</a:t>
            </a:r>
            <a:r>
              <a:rPr lang="zh-CN" altLang="en-US"/>
              <a:t>的句子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6800" y="1691005"/>
            <a:ext cx="7284720" cy="435165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我知道夜里下过雨了，你看，夜雨给我留下了一串水珠，就挂在妈妈晾衣服的铁丝上，亮晶晶的，多好看呀！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   地上能长出小草，长出小树，长出小花朵，长出小蘑菇，也能长出亮晶晶的水珠吗？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894</Words>
  <PresentationFormat>宽屏</PresentationFormat>
  <Paragraphs>86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楷体</vt:lpstr>
      <vt:lpstr>微软雅黑</vt:lpstr>
      <vt:lpstr>Calibri Light</vt:lpstr>
      <vt:lpstr>Calibri</vt:lpstr>
      <vt:lpstr>Office 主题</vt:lpstr>
      <vt:lpstr>PowerPoint 演示文稿</vt:lpstr>
      <vt:lpstr>留  挂   晾   服    铁  丝   晶   能</vt:lpstr>
      <vt:lpstr>PowerPoint 演示文稿</vt:lpstr>
      <vt:lpstr>过  串  妈    多  闪  地  长  </vt:lpstr>
      <vt:lpstr>PowerPoint 演示文稿</vt:lpstr>
      <vt:lpstr>请你找出文中的轻声词，读一读</vt:lpstr>
      <vt:lpstr>PowerPoint 演示文稿</vt:lpstr>
      <vt:lpstr>亮晶晶   ABB式词语</vt:lpstr>
      <vt:lpstr>练读带“呀”和“吗”的句子</vt:lpstr>
      <vt:lpstr>学习第一自然段</vt:lpstr>
      <vt:lpstr>生活中什么是亮晶晶的？</vt:lpstr>
      <vt:lpstr>PowerPoint 演示文稿</vt:lpstr>
      <vt:lpstr>PowerPoint 演示文稿</vt:lpstr>
      <vt:lpstr>小女孩得到小水珠了吗？为什么？</vt:lpstr>
      <vt:lpstr>PowerPoint 演示文稿</vt:lpstr>
      <vt:lpstr>PowerPoint 演示文稿</vt:lpstr>
      <vt:lpstr> 是谁让大地变得如此热闹，如此美丽？</vt:lpstr>
      <vt:lpstr>对比朗读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2017-02-15T00:35:00Z</dcterms:created>
  <dcterms:modified xsi:type="dcterms:W3CDTF">2018-09-23T04:22:19Z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