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926" r:id="rId2"/>
    <p:sldId id="417" r:id="rId3"/>
    <p:sldId id="330" r:id="rId4"/>
    <p:sldId id="343" r:id="rId5"/>
    <p:sldId id="643" r:id="rId6"/>
    <p:sldId id="796" r:id="rId7"/>
    <p:sldId id="935" r:id="rId8"/>
    <p:sldId id="797" r:id="rId9"/>
    <p:sldId id="491" r:id="rId10"/>
    <p:sldId id="494" r:id="rId11"/>
    <p:sldId id="495" r:id="rId12"/>
    <p:sldId id="851" r:id="rId13"/>
    <p:sldId id="852" r:id="rId14"/>
    <p:sldId id="934" r:id="rId15"/>
    <p:sldId id="853" r:id="rId16"/>
    <p:sldId id="919" r:id="rId17"/>
    <p:sldId id="925" r:id="rId18"/>
    <p:sldId id="927" r:id="rId19"/>
    <p:sldId id="928" r:id="rId20"/>
    <p:sldId id="929" r:id="rId21"/>
    <p:sldId id="930" r:id="rId22"/>
    <p:sldId id="936" r:id="rId23"/>
    <p:sldId id="492" r:id="rId24"/>
    <p:sldId id="528" r:id="rId25"/>
    <p:sldId id="738"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2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15</a:t>
            </a:r>
            <a:r>
              <a:rPr lang="zh-CN" altLang="zh-CN" sz="1800" b="1" dirty="0" smtClean="0">
                <a:solidFill>
                  <a:srgbClr val="C00000"/>
                </a:solidFill>
              </a:rPr>
              <a:t>　让语言有文采</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package" Target="../embeddings/Microsoft_Word___33.docx"/></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11.xml"/><Relationship Id="rId1" Type="http://schemas.openxmlformats.org/officeDocument/2006/relationships/vmlDrawing" Target="../drawings/vmlDrawing4.v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11.xml"/><Relationship Id="rId1" Type="http://schemas.openxmlformats.org/officeDocument/2006/relationships/vmlDrawing" Target="../drawings/vmlDrawing5.v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66.docx"/><Relationship Id="rId2" Type="http://schemas.openxmlformats.org/officeDocument/2006/relationships/slideLayout" Target="../slideLayouts/slideLayout11.xml"/><Relationship Id="rId1" Type="http://schemas.openxmlformats.org/officeDocument/2006/relationships/vmlDrawing" Target="../drawings/vmlDrawing6.v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77.docx"/><Relationship Id="rId2" Type="http://schemas.openxmlformats.org/officeDocument/2006/relationships/slideLayout" Target="../slideLayouts/slideLayout11.xml"/><Relationship Id="rId1" Type="http://schemas.openxmlformats.org/officeDocument/2006/relationships/vmlDrawing" Target="../drawings/vmlDrawing7.v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__88.docx"/><Relationship Id="rId2" Type="http://schemas.openxmlformats.org/officeDocument/2006/relationships/slideLayout" Target="../slideLayouts/slideLayout11.xml"/><Relationship Id="rId1" Type="http://schemas.openxmlformats.org/officeDocument/2006/relationships/vmlDrawing" Target="../drawings/vmlDrawing8.v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99.docx"/><Relationship Id="rId2" Type="http://schemas.openxmlformats.org/officeDocument/2006/relationships/slideLayout" Target="../slideLayouts/slideLayout11.xml"/><Relationship Id="rId1" Type="http://schemas.openxmlformats.org/officeDocument/2006/relationships/vmlDrawing" Target="../drawings/vmlDrawing9.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2.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15</a:t>
            </a:r>
            <a:r>
              <a:rPr lang="zh-CN" altLang="zh-CN" sz="3200" dirty="0"/>
              <a:t>　让语言有文采</a:t>
            </a:r>
          </a:p>
        </p:txBody>
      </p:sp>
    </p:spTree>
    <p:extLst>
      <p:ext uri="{BB962C8B-B14F-4D97-AF65-F5344CB8AC3E}">
        <p14:creationId xmlns:p14="http://schemas.microsoft.com/office/powerpoint/2010/main" xmlns="" val="2427548830"/>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综合运用多种修辞手法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力求表达生动鲜活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修辞是使语言有文采的重要手段。综合运用多种修辞句式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可增强文章的美感指数和文化内涵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增强文章整体之美。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恰当运用引用、想象和联想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力求文句富有表现力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文有诗书气自华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引诗词、名言入文不仅可以使语言大放异彩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而且也会显示出考生深厚的文学功底。巧用联想和想象不仅可以开拓思路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下面是近年高考优秀作文中出现的文采飞扬的片段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请就其使用的手法或表达效果作简要赏评。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98072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我从不被谁知道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也从不被谁忘记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在别人的回忆里生活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并不是我的目的。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活出真正的范儿也需要我们有沉稳的毅力以及非同寻常的定力与决心。昔时汤一介胸怀经典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功在国学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耄耋之龄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主修《儒藏》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生为烈焰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晚年尤炽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我国著名历史学家刘浦江教授十年磨一剑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著《辽金史论》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影视大亨邵逸夫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留下几千座逸夫楼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其垂立的风范常在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其筑立的风尚长存。无数的光阴碎片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拼接出的只有那么一个简单朴素的真理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不懈的努力奋斗才能活出真正的范儿</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天津卷作文《活出真正的范儿》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062832"/>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这段文字遣词造句十分优美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特别是中间一段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耄耋之龄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主修《儒藏》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生为烈焰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晚年尤炽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显示了考生丰厚的文言功底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耄耋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等文言实词、虚词的使用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使文段典雅之致。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19675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且念初心迎浮世。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如果曾点不能念初心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而是在乱世中易志与其他弟子一同去佐君治世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那么又怎会有让孔夫子也不禁赞叹向往的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浴乎沂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风乎舞雩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咏而归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如果庄周不能念初心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而是弃竿濮水追随两位大夫投奔楚王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那么又怎会有曳尾于涂中的乌龟在清风夜唳中欣赏孤月的妩媚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我面前的人生之路上也必然充满着劳绩与诱惑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而我愿自己也能不忘初心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铭记着曾与上帝约定过的那一方晴好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坚定着信念不改的脚步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执着于终将到达的彼岸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如瓦尔登湖之于梭罗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如悠然南山之于陶潜。</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山东卷作文《且念初心》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299298"/>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这段文字整散结合、长短结合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同时又采用了反问的句式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力量感很强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论证十分有力。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412776"/>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风平浪静的海面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蕴藏改变与突破的汹涌波涛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遥远美好的彼岸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承载文明与曙光的光芒。即使美德的光亮有所黯淡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即使一些陋习四处横行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但我们有理由相信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如今也有像你这样的一代人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像你这样的一种力量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眼界开阔。从身边开始改变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从微薄处积蓄力量。如果每个人先有对家人劝阻的勇气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再有对社会改变的毅力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那么通向美德的道路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将越来越宽。</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课标全国卷</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《给小陈的一封信》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23234"/>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这段文字巧用铺垫手法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用大海、彼岸、曙光等美好的意象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铺垫小陈美好的德行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整段文字一气呵成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1220625"/>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绳锯木断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水滴石穿。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十年磨一剑。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十年之磨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就是不断地力量积蓄。蓄积则满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不蓄则枯。方仲永停止了智慧的蓄积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江淹停止了文章的蓄积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江郎才尽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乾隆帝晚年停止了仁义的蓄积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最终国内危机四伏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大清帝国走上了不可挽回的衰亡之路。</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湖北卷作文《蓄积的力量》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文章的文采。在写作中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如果仅把要表达的意思直接表达出来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文句就会显得单调、乏味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可以采用铺垫和映衬手法等。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03424"/>
            <a:ext cx="8128000" cy="127227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这段文字以引用取胜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既有俗语、成语、格言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也有名篇名句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且引用内容与自己的议论浑然一体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没有堆砌感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不见斧凿痕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可见考生积累功底之深厚。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4239441"/>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pic>
        <p:nvPicPr>
          <p:cNvPr id="12" name="个性化小尝试.eps" descr="id:2147504287;FounderCES"/>
          <p:cNvPicPr/>
          <p:nvPr/>
        </p:nvPicPr>
        <p:blipFill>
          <a:blip r:embed="rId3" cstate="print"/>
          <a:stretch>
            <a:fillRect/>
          </a:stretch>
        </p:blipFill>
        <p:spPr>
          <a:xfrm>
            <a:off x="818927" y="1556792"/>
            <a:ext cx="2456929" cy="398826"/>
          </a:xfrm>
          <a:prstGeom prst="rect">
            <a:avLst/>
          </a:prstGeom>
        </p:spPr>
      </p:pic>
      <p:sp>
        <p:nvSpPr>
          <p:cNvPr id="4" name="矩形 3"/>
          <p:cNvSpPr>
            <a:spLocks noChangeAspect="1"/>
          </p:cNvSpPr>
          <p:nvPr/>
        </p:nvSpPr>
        <p:spPr>
          <a:xfrm>
            <a:off x="508000" y="202762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下面是一篇高考作文升格前与升格后的对比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请阅读后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根据升格前的问题写写升格后的变化。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00988648"/>
              </p:ext>
            </p:extLst>
          </p:nvPr>
        </p:nvGraphicFramePr>
        <p:xfrm>
          <a:off x="508000" y="2954193"/>
          <a:ext cx="8128000" cy="3177889"/>
        </p:xfrm>
        <a:graphic>
          <a:graphicData uri="http://schemas.openxmlformats.org/presentationml/2006/ole">
            <p:oleObj spid="_x0000_s117772" name="文档" r:id="rId4" imgW="3837032" imgH="1500067" progId="">
              <p:embed/>
            </p:oleObj>
          </a:graphicData>
        </a:graphic>
      </p:graphicFrame>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193473346"/>
              </p:ext>
            </p:extLst>
          </p:nvPr>
        </p:nvGraphicFramePr>
        <p:xfrm>
          <a:off x="508000" y="1591030"/>
          <a:ext cx="8128000" cy="4358250"/>
        </p:xfrm>
        <a:graphic>
          <a:graphicData uri="http://schemas.openxmlformats.org/presentationml/2006/ole">
            <p:oleObj spid="_x0000_s118796" name="文档" r:id="rId3" imgW="3837032" imgH="2056607" progId="">
              <p:embed/>
            </p:oleObj>
          </a:graphicData>
        </a:graphic>
      </p:graphicFrame>
    </p:spTree>
    <p:extLst>
      <p:ext uri="{BB962C8B-B14F-4D97-AF65-F5344CB8AC3E}">
        <p14:creationId xmlns:p14="http://schemas.microsoft.com/office/powerpoint/2010/main" xmlns="" val="426454339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842818431"/>
              </p:ext>
            </p:extLst>
          </p:nvPr>
        </p:nvGraphicFramePr>
        <p:xfrm>
          <a:off x="508000" y="1179717"/>
          <a:ext cx="8128000" cy="5767284"/>
        </p:xfrm>
        <a:graphic>
          <a:graphicData uri="http://schemas.openxmlformats.org/presentationml/2006/ole">
            <p:oleObj spid="_x0000_s119820" name="文档" r:id="rId3" imgW="3837032" imgH="2723304" progId="">
              <p:embed/>
            </p:oleObj>
          </a:graphicData>
        </a:graphic>
      </p:graphicFrame>
    </p:spTree>
    <p:extLst>
      <p:ext uri="{BB962C8B-B14F-4D97-AF65-F5344CB8AC3E}">
        <p14:creationId xmlns:p14="http://schemas.microsoft.com/office/powerpoint/2010/main" xmlns="" val="3651327786"/>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231734512"/>
              </p:ext>
            </p:extLst>
          </p:nvPr>
        </p:nvGraphicFramePr>
        <p:xfrm>
          <a:off x="508000" y="1009139"/>
          <a:ext cx="8128000" cy="6133833"/>
        </p:xfrm>
        <a:graphic>
          <a:graphicData uri="http://schemas.openxmlformats.org/presentationml/2006/ole">
            <p:oleObj spid="_x0000_s120845" name="文档" r:id="rId3" imgW="3837032" imgH="2896098" progId="">
              <p:embed/>
            </p:oleObj>
          </a:graphicData>
        </a:graphic>
      </p:graphicFrame>
    </p:spTree>
    <p:extLst>
      <p:ext uri="{BB962C8B-B14F-4D97-AF65-F5344CB8AC3E}">
        <p14:creationId xmlns:p14="http://schemas.microsoft.com/office/powerpoint/2010/main" xmlns="" val="504205558"/>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964381710"/>
              </p:ext>
            </p:extLst>
          </p:nvPr>
        </p:nvGraphicFramePr>
        <p:xfrm>
          <a:off x="508000" y="1343783"/>
          <a:ext cx="8128000" cy="5037545"/>
        </p:xfrm>
        <a:graphic>
          <a:graphicData uri="http://schemas.openxmlformats.org/presentationml/2006/ole">
            <p:oleObj spid="_x0000_s121869" name="文档" r:id="rId3" imgW="3837032" imgH="2377356" progId="">
              <p:embed/>
            </p:oleObj>
          </a:graphicData>
        </a:graphic>
      </p:graphicFrame>
    </p:spTree>
    <p:extLst>
      <p:ext uri="{BB962C8B-B14F-4D97-AF65-F5344CB8AC3E}">
        <p14:creationId xmlns:p14="http://schemas.microsoft.com/office/powerpoint/2010/main" xmlns="" val="27845229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了解高考对作文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的评判标准。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的常用方法。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725129308"/>
              </p:ext>
            </p:extLst>
          </p:nvPr>
        </p:nvGraphicFramePr>
        <p:xfrm>
          <a:off x="508000" y="1374956"/>
          <a:ext cx="8128000" cy="5037545"/>
        </p:xfrm>
        <a:graphic>
          <a:graphicData uri="http://schemas.openxmlformats.org/presentationml/2006/ole">
            <p:oleObj spid="_x0000_s122893" name="文档" r:id="rId3" imgW="3837032" imgH="2377356" progId="">
              <p:embed/>
            </p:oleObj>
          </a:graphicData>
        </a:graphic>
      </p:graphicFrame>
    </p:spTree>
    <p:extLst>
      <p:ext uri="{BB962C8B-B14F-4D97-AF65-F5344CB8AC3E}">
        <p14:creationId xmlns:p14="http://schemas.microsoft.com/office/powerpoint/2010/main" xmlns="" val="217510657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66043978"/>
              </p:ext>
            </p:extLst>
          </p:nvPr>
        </p:nvGraphicFramePr>
        <p:xfrm>
          <a:off x="508000" y="1900783"/>
          <a:ext cx="8128000" cy="3544441"/>
        </p:xfrm>
        <a:graphic>
          <a:graphicData uri="http://schemas.openxmlformats.org/presentationml/2006/ole">
            <p:oleObj spid="_x0000_s123915" name="文档" r:id="rId3" imgW="3837032" imgH="1672861" progId="">
              <p:embed/>
            </p:oleObj>
          </a:graphicData>
        </a:graphic>
      </p:graphicFrame>
    </p:spTree>
    <p:extLst>
      <p:ext uri="{BB962C8B-B14F-4D97-AF65-F5344CB8AC3E}">
        <p14:creationId xmlns:p14="http://schemas.microsoft.com/office/powerpoint/2010/main" xmlns="" val="121197990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升格后的变化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修改后的文章题目既吸引人的眼球又能体现文采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集中而又鲜明地表达出观点。让文中的郎朗、蔡澜、蔺相如、庄子等形象鲜活地出现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给读者以心灵上的冲击。生命因内心的优雅而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灵魂因优雅而拥有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文章首尾经过修改而浑然一体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既强化了主旨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也使思路更加明晰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112750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772816"/>
            <a:ext cx="1877829" cy="360040"/>
          </a:xfrm>
          <a:prstGeom prst="rect">
            <a:avLst/>
          </a:prstGeom>
        </p:spPr>
      </p:pic>
      <p:sp>
        <p:nvSpPr>
          <p:cNvPr id="4" name="矩形 3"/>
          <p:cNvSpPr>
            <a:spLocks noChangeAspect="1"/>
          </p:cNvSpPr>
          <p:nvPr/>
        </p:nvSpPr>
        <p:spPr>
          <a:xfrm>
            <a:off x="508000" y="227687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列举恰当的实例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力求有文采。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140968"/>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风度是大雨中为人撑开的小伞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是骄阳下替人遮阴的大树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风度是诸葛亮空城上坦然的琴声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是周总理外交中从容的回复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风度是指挥家飘逸的手势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是思想者睿智的头颅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风度是司仪得体的举止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是模特优美的款步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风度是卓别林的帽子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是王羲之的行书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3285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请恰当引用古代诗词名句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表现一种认识或情绪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力求有文采。</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25841"/>
            <a:ext cx="8128000" cy="206973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抽刀断水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是最无奈的神话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举杯消愁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是最动情的悲歌。感慨于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忽如一夜春风来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千树万树梨花开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的玄妙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感伤于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不是杨花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点点是离人泪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的婉约。顿然领悟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我们的古人善于用心观察生活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巧借美丽的汉字表达惜春惜别的情感。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8" name="押题篇章写作.eps" descr="id:2147504324;FounderCES"/>
          <p:cNvPicPr/>
          <p:nvPr/>
        </p:nvPicPr>
        <p:blipFill>
          <a:blip r:embed="rId5" cstate="print"/>
          <a:stretch>
            <a:fillRect/>
          </a:stretch>
        </p:blipFill>
        <p:spPr>
          <a:xfrm>
            <a:off x="395536" y="1402385"/>
            <a:ext cx="2445296" cy="396937"/>
          </a:xfrm>
          <a:prstGeom prst="rect">
            <a:avLst/>
          </a:prstGeom>
        </p:spPr>
      </p:pic>
      <p:sp>
        <p:nvSpPr>
          <p:cNvPr id="3" name="矩形 2"/>
          <p:cNvSpPr>
            <a:spLocks noChangeAspect="1"/>
          </p:cNvSpPr>
          <p:nvPr/>
        </p:nvSpPr>
        <p:spPr>
          <a:xfrm>
            <a:off x="508000" y="1832489"/>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哲学家胡塞尔说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我们切不可为了时代而放弃永恒。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时代在改变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但有些永恒的经典的东西永远不会消逝。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对此你有怎样的思考呢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请结合自己的体验与感悟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用规范的汉字书写。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663527"/>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这是一个名言材料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对名言的准确解读是审题立意的关键。胡塞尔的话重点是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不可放弃永恒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。第二句话则是对第一句话的补充与解释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为什么不能放弃永恒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因为这类东西是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是不会受时间影响的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永远不会消逝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我们可以想象这类东西是什么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比如信仰、美德、品格、操守等。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88268044"/>
              </p:ext>
            </p:extLst>
          </p:nvPr>
        </p:nvGraphicFramePr>
        <p:xfrm>
          <a:off x="508000" y="1738840"/>
          <a:ext cx="8128000" cy="978590"/>
        </p:xfrm>
        <a:graphic>
          <a:graphicData uri="http://schemas.openxmlformats.org/presentationml/2006/ole">
            <p:oleObj spid="_x0000_s115736" name="文档" r:id="rId3" imgW="3837032" imgH="462224" progId="">
              <p:embed/>
            </p:oleObj>
          </a:graphicData>
        </a:graphic>
      </p:graphicFrame>
      <p:sp>
        <p:nvSpPr>
          <p:cNvPr id="4" name="矩形 3"/>
          <p:cNvSpPr>
            <a:spLocks noChangeAspect="1"/>
          </p:cNvSpPr>
          <p:nvPr/>
        </p:nvSpPr>
        <p:spPr>
          <a:xfrm>
            <a:off x="508000" y="23318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不少人因为喜欢动物而给它们喂食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某自然保护区的公路边却有如下警示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给野生动物喂食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易使它们丧失觅食能力。不听警告执意喂食者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将依法惩处。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475706"/>
            <a:ext cx="1873682" cy="403411"/>
          </a:xfrm>
          <a:prstGeom prst="rect">
            <a:avLst/>
          </a:prstGeom>
        </p:spPr>
      </p:pic>
      <p:sp>
        <p:nvSpPr>
          <p:cNvPr id="4" name="矩形 3"/>
          <p:cNvSpPr>
            <a:spLocks noChangeAspect="1"/>
          </p:cNvSpPr>
          <p:nvPr/>
        </p:nvSpPr>
        <p:spPr>
          <a:xfrm>
            <a:off x="508000" y="2023394"/>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愿从本性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自来清风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宁夏考生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遵从白云随风飘荡的本性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才会收获云卷云舒的心境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遵从鸟儿啁啾山林的本性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才会收获百鸟齐鸣的动听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遵从野生动物自主觅食的本性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才能保持自然界不可或缺的平衡。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物犹如此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人亦愿从本性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收获自来的清风。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撑起一根长篙在历史的长河中漫溯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欲在岸边找寻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摘取一朵又一朵愿从本性的花朵。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溯于元朝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摘取一朵追求宁静本性的洁白芦花。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他是芦花丛中的隐者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是世人眼中的仙君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作一首曲往历史长空中一扔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便转身走进了芦花丛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留给官场一个决绝的背影。他不强求官场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不强求名利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不破坏心态的平衡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只愿追求宁静安逸的本性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从此饮酒作诗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观赏落日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一心做他的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芦花道人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。愿从宁静之本性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自来宁静清风。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溯于茶峒小镇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摘取一朵追求善良本性的厚实虎耳草。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仿佛已听到了翠翠清脆的歌声从如梦的水乡中传来。边城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一个远离世俗喧嚣的小镇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承载着沈从文对善良和美的本真追求。人之初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性本善。不刻意雕琢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如茶峒下摆渡的老人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在对本性善良的遵从中划出一片平衡的波澜不惊。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溯于忘川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在三生石边摘取一朵鲜红的玫瑰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唱着追求爱的歌谣。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13348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是谁一世只为伊人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吟着因为爱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所以慈悲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是我们敬仰的爱玲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每个人都有追求幸福的权利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爱与被爱也是人的本性。她如一朵带刺的玫瑰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以一种近乎偏执的状态遵从爱的本性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收获爱的清风。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愿从本性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只愿时光静好。还记得白衣胜雪的李白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愿从流浪本性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才得诗百斗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还记得风流俊美的杨过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愿从忠贞的本性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一生只为一人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还记得温文尔雅的萨松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遵从内心的平衡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让猛虎与蔷薇并存。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赤条条来去无牵挂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在自己的哭声中开始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在别人的泪水中结束。却只愿在这幸福的时光中遵从本性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收获生命中高贵的清风。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收起长篙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任舟飘荡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看历史河岸上愿从本性的花朵将其点缀得色彩斑斓。采取一朵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愿本性永在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愿生命平衡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都愿其永远花香弥漫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任生命的清风迎面扑来。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这篇抒情性散文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其精妙在于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。文章一开篇气势不凡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运用形象贴切的比拟、排比、比喻等句式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犹如众星拱月般推出论点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阐释自然界以其丰富呈现博大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而人类以其本性的迥异呈现出生命的多彩斑斓。从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芦花道人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、沈从文、张爱玲到李白、杨过、萨松的描绘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素笔刻痕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又熠熠自辉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大气磅礴。结尾段中语意含蓄曲折的双关句式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亮人耳目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怡人心扉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文采飞扬。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9790851"/>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960623"/>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具体体现在哪些方面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这是在语言通顺的基础上提出的高一层次的对文章语言的要求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包括以下四个方面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用词贴切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即要求文章用词恰当、精练、形象。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句式灵活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就是句式要富于变化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或设问等。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善于运用修辞手法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如比喻、比拟、借代、夸张等。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文句有表现力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指文句含义深刻、有韵味。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阅卷老师对语言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是怎样看待的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语言的神采决定着作文的人气指数。没有娴熟的语言技巧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如同没有精良的手艺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难以把一块用事实与思想凝聚的高级面料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剪裁成一件适体的、漂亮的外衣。生动形象的语言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能在写景时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使人如临其境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神形毕肖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让人如见其人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亦庄亦谐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给人一种内在的逻辑力量。优秀作文的语言都会让你感到生命的律动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给人以灵动、脱俗之感。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534327503"/>
              </p:ext>
            </p:extLst>
          </p:nvPr>
        </p:nvGraphicFramePr>
        <p:xfrm>
          <a:off x="508000" y="1124744"/>
          <a:ext cx="8128000" cy="978590"/>
        </p:xfrm>
        <a:graphic>
          <a:graphicData uri="http://schemas.openxmlformats.org/presentationml/2006/ole">
            <p:oleObj spid="_x0000_s116760" name="文档" r:id="rId3" imgW="3837032" imgH="462224" progId="">
              <p:embed/>
            </p:oleObj>
          </a:graphicData>
        </a:graphic>
      </p:graphicFrame>
      <p:sp>
        <p:nvSpPr>
          <p:cNvPr id="5" name="矩形 4"/>
          <p:cNvSpPr>
            <a:spLocks noChangeAspect="1"/>
          </p:cNvSpPr>
          <p:nvPr/>
        </p:nvSpPr>
        <p:spPr>
          <a:xfrm>
            <a:off x="508000" y="161175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选择最恰当和最具有表现力的词语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力求贴切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对文采的追求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首先表现为对词语的选择和锤炼。具体说来有三个方面的要求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讲究辞藻美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遣词造句生动、活泼。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词语丰富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同义词使用准确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用词还要讲究自然、优美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不造作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选用整散结合、长短结合的句式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力求灵活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不要单纯使用肯定句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不妨也穿插一两句否定句、双重否定句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不要只是使用主动句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不妨也穿插一点被动句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不要总是使用正常语序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不妨也穿插一些倒装句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不要全是使用陈述句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不妨也穿插些许祈使句、感叹句、疑问句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不要全盘使用短句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不妨也穿插几句长句。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531</TotalTime>
  <Words>4036</Words>
  <Application>Microsoft Office PowerPoint</Application>
  <PresentationFormat>On-screen Show (4:3)</PresentationFormat>
  <Paragraphs>104</Paragraphs>
  <Slides>25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高优14新制作模板</vt:lpstr>
      <vt:lpstr>文档</vt:lpstr>
      <vt:lpstr>学案15　让语言有文采</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155</cp:revision>
  <dcterms:created xsi:type="dcterms:W3CDTF">2016-01-30T04:31:50Z</dcterms:created>
  <dcterms:modified xsi:type="dcterms:W3CDTF">2017-06-17T01:43:23Z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