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28.svg" ContentType="image/svg+xml"/>
  <Override PartName="/ppt/media/image40.svg" ContentType="image/svg+xml"/>
  <Override PartName="/ppt/media/image42.svg" ContentType="image/svg+xml"/>
  <Override PartName="/ppt/media/image44.svg" ContentType="image/svg+xml"/>
  <Override PartName="/ppt/media/image6.svg" ContentType="image/svg+xml"/>
  <Override PartName="/ppt/media/image65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486C50-7F82-47F1-8FE1-A16DC9778D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E5C49B-6027-4514-BC2F-14CC0EDEB8C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 smtClean="0">
                <a:solidFill>
                  <a:prstClr val="black"/>
                </a:solidFill>
              </a:rPr>
              <a:t>更多精美模板请访问卡卡办公网：</a:t>
            </a:r>
            <a:r>
              <a:rPr lang="en-US" altLang="zh-CN" smtClean="0">
                <a:solidFill>
                  <a:prstClr val="black"/>
                </a:solidFill>
              </a:rPr>
              <a:t>https://www.kakappt.com</a:t>
            </a:r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1D7F2-6B4F-4527-A051-795AF8AB9513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1D7F2-6B4F-4527-A051-795AF8AB9513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AAA46-C7B2-4D05-A57B-6D0B2C3E816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1D7F2-6B4F-4527-A051-795AF8AB9513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1D7F2-6B4F-4527-A051-795AF8AB9513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1D7F2-6B4F-4527-A051-795AF8AB9513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1D7F2-6B4F-4527-A051-795AF8AB9513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1D7F2-6B4F-4527-A051-795AF8AB9513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1D7F2-6B4F-4527-A051-795AF8AB9513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1D7F2-6B4F-4527-A051-795AF8AB9513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 smtClean="0">
                <a:solidFill>
                  <a:prstClr val="black"/>
                </a:solidFill>
              </a:rPr>
              <a:t>更多精美模板请访问卡卡办公网：</a:t>
            </a:r>
            <a:r>
              <a:rPr lang="en-US" altLang="zh-CN" smtClean="0">
                <a:solidFill>
                  <a:prstClr val="black"/>
                </a:solidFill>
              </a:rPr>
              <a:t>https://www.kakappt.com</a:t>
            </a:r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1D7F2-6B4F-4527-A051-795AF8AB9513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AAA46-C7B2-4D05-A57B-6D0B2C3E816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1D7F2-6B4F-4527-A051-795AF8AB9513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1D7F2-6B4F-4527-A051-795AF8AB9513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AAA46-C7B2-4D05-A57B-6D0B2C3E816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zh-CN" altLang="en-US" smtClean="0">
                <a:solidFill>
                  <a:prstClr val="black"/>
                </a:solidFill>
              </a:rPr>
              <a:t>更多精美模板请访问卡卡办公网：</a:t>
            </a:r>
            <a:r>
              <a:rPr lang="en-US" altLang="zh-CN" smtClean="0">
                <a:solidFill>
                  <a:prstClr val="black"/>
                </a:solidFill>
              </a:rPr>
              <a:t>https://www.kakappt.com</a:t>
            </a:r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1D7F2-6B4F-4527-A051-795AF8AB9513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BAAA46-C7B2-4D05-A57B-6D0B2C3E816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1D7F2-6B4F-4527-A051-795AF8AB9513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1D7F2-6B4F-4527-A051-795AF8AB9513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1D7F2-6B4F-4527-A051-795AF8AB9513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C1D7F2-6B4F-4527-A051-795AF8AB9513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AC97-12B5-4022-B56C-BB16B764948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6E69-6C80-497B-BF23-E7249DAE2DE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AC97-12B5-4022-B56C-BB16B764948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6E69-6C80-497B-BF23-E7249DAE2DE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AC97-12B5-4022-B56C-BB16B764948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6E69-6C80-497B-BF23-E7249DAE2DE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AC97-12B5-4022-B56C-BB16B764948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6E69-6C80-497B-BF23-E7249DAE2DE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AC97-12B5-4022-B56C-BB16B764948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6E69-6C80-497B-BF23-E7249DAE2DE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AC97-12B5-4022-B56C-BB16B764948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6E69-6C80-497B-BF23-E7249DAE2DE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AC97-12B5-4022-B56C-BB16B764948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6E69-6C80-497B-BF23-E7249DAE2DE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AC97-12B5-4022-B56C-BB16B764948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6E69-6C80-497B-BF23-E7249DAE2DE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AC97-12B5-4022-B56C-BB16B764948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6E69-6C80-497B-BF23-E7249DAE2DE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AC97-12B5-4022-B56C-BB16B764948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6E69-6C80-497B-BF23-E7249DAE2DE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AC97-12B5-4022-B56C-BB16B764948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BB6E69-6C80-497B-BF23-E7249DAE2DE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8875AC97-12B5-4022-B56C-BB16B764948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7BB6E69-6C80-497B-BF23-E7249DAE2DE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svg"/><Relationship Id="rId8" Type="http://schemas.openxmlformats.org/officeDocument/2006/relationships/image" Target="../media/image9.png"/><Relationship Id="rId7" Type="http://schemas.openxmlformats.org/officeDocument/2006/relationships/image" Target="../media/image8.svg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30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29" Type="http://schemas.openxmlformats.org/officeDocument/2006/relationships/slideLayout" Target="../slideLayouts/slideLayout12.xml"/><Relationship Id="rId28" Type="http://schemas.openxmlformats.org/officeDocument/2006/relationships/image" Target="../media/image29.png"/><Relationship Id="rId27" Type="http://schemas.openxmlformats.org/officeDocument/2006/relationships/image" Target="../media/image28.svg"/><Relationship Id="rId26" Type="http://schemas.openxmlformats.org/officeDocument/2006/relationships/image" Target="../media/image27.png"/><Relationship Id="rId25" Type="http://schemas.openxmlformats.org/officeDocument/2006/relationships/image" Target="../media/image26.svg"/><Relationship Id="rId24" Type="http://schemas.openxmlformats.org/officeDocument/2006/relationships/image" Target="../media/image25.png"/><Relationship Id="rId23" Type="http://schemas.openxmlformats.org/officeDocument/2006/relationships/image" Target="../media/image24.svg"/><Relationship Id="rId22" Type="http://schemas.openxmlformats.org/officeDocument/2006/relationships/image" Target="../media/image23.png"/><Relationship Id="rId21" Type="http://schemas.openxmlformats.org/officeDocument/2006/relationships/image" Target="../media/image22.svg"/><Relationship Id="rId20" Type="http://schemas.openxmlformats.org/officeDocument/2006/relationships/image" Target="../media/image21.png"/><Relationship Id="rId2" Type="http://schemas.openxmlformats.org/officeDocument/2006/relationships/image" Target="../media/image3.png"/><Relationship Id="rId19" Type="http://schemas.openxmlformats.org/officeDocument/2006/relationships/image" Target="../media/image20.svg"/><Relationship Id="rId18" Type="http://schemas.openxmlformats.org/officeDocument/2006/relationships/image" Target="../media/image19.png"/><Relationship Id="rId17" Type="http://schemas.openxmlformats.org/officeDocument/2006/relationships/image" Target="../media/image18.svg"/><Relationship Id="rId16" Type="http://schemas.openxmlformats.org/officeDocument/2006/relationships/image" Target="../media/image17.png"/><Relationship Id="rId15" Type="http://schemas.openxmlformats.org/officeDocument/2006/relationships/image" Target="../media/image16.svg"/><Relationship Id="rId14" Type="http://schemas.openxmlformats.org/officeDocument/2006/relationships/image" Target="../media/image15.png"/><Relationship Id="rId13" Type="http://schemas.openxmlformats.org/officeDocument/2006/relationships/image" Target="../media/image14.svg"/><Relationship Id="rId12" Type="http://schemas.openxmlformats.org/officeDocument/2006/relationships/image" Target="../media/image13.png"/><Relationship Id="rId11" Type="http://schemas.openxmlformats.org/officeDocument/2006/relationships/image" Target="../media/image12.svg"/><Relationship Id="rId10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1.png"/><Relationship Id="rId7" Type="http://schemas.openxmlformats.org/officeDocument/2006/relationships/image" Target="../media/image9.png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30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8" Type="http://schemas.openxmlformats.org/officeDocument/2006/relationships/notesSlide" Target="../notesSlides/notesSlide12.xml"/><Relationship Id="rId17" Type="http://schemas.openxmlformats.org/officeDocument/2006/relationships/slideLayout" Target="../slideLayouts/slideLayout12.xml"/><Relationship Id="rId16" Type="http://schemas.openxmlformats.org/officeDocument/2006/relationships/image" Target="../media/image27.png"/><Relationship Id="rId15" Type="http://schemas.openxmlformats.org/officeDocument/2006/relationships/image" Target="../media/image25.png"/><Relationship Id="rId14" Type="http://schemas.openxmlformats.org/officeDocument/2006/relationships/image" Target="../media/image23.png"/><Relationship Id="rId13" Type="http://schemas.openxmlformats.org/officeDocument/2006/relationships/image" Target="../media/image21.png"/><Relationship Id="rId12" Type="http://schemas.openxmlformats.org/officeDocument/2006/relationships/image" Target="../media/image19.png"/><Relationship Id="rId11" Type="http://schemas.openxmlformats.org/officeDocument/2006/relationships/image" Target="../media/image17.png"/><Relationship Id="rId10" Type="http://schemas.openxmlformats.org/officeDocument/2006/relationships/image" Target="../media/image15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jpeg"/><Relationship Id="rId1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45.png"/><Relationship Id="rId7" Type="http://schemas.openxmlformats.org/officeDocument/2006/relationships/image" Target="../media/image44.svg"/><Relationship Id="rId6" Type="http://schemas.openxmlformats.org/officeDocument/2006/relationships/image" Target="../media/image43.png"/><Relationship Id="rId5" Type="http://schemas.openxmlformats.org/officeDocument/2006/relationships/image" Target="../media/image42.svg"/><Relationship Id="rId4" Type="http://schemas.openxmlformats.org/officeDocument/2006/relationships/image" Target="../media/image41.png"/><Relationship Id="rId3" Type="http://schemas.openxmlformats.org/officeDocument/2006/relationships/image" Target="../media/image40.svg"/><Relationship Id="rId2" Type="http://schemas.openxmlformats.org/officeDocument/2006/relationships/image" Target="../media/image39.png"/><Relationship Id="rId10" Type="http://schemas.openxmlformats.org/officeDocument/2006/relationships/notesSlide" Target="../notesSlides/notesSlide15.xml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7.png"/><Relationship Id="rId2" Type="http://schemas.openxmlformats.org/officeDocument/2006/relationships/image" Target="../media/image35.png"/><Relationship Id="rId1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jpeg"/><Relationship Id="rId1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microsoft.com/office/2007/relationships/hdphoto" Target="../media/image50.wdp"/><Relationship Id="rId2" Type="http://schemas.openxmlformats.org/officeDocument/2006/relationships/image" Target="../media/image49.png"/><Relationship Id="rId1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9.png"/><Relationship Id="rId8" Type="http://schemas.openxmlformats.org/officeDocument/2006/relationships/image" Target="../media/image58.png"/><Relationship Id="rId7" Type="http://schemas.openxmlformats.org/officeDocument/2006/relationships/image" Target="../media/image57.png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1" Type="http://schemas.openxmlformats.org/officeDocument/2006/relationships/notesSlide" Target="../notesSlides/notesSlide20.xml"/><Relationship Id="rId20" Type="http://schemas.openxmlformats.org/officeDocument/2006/relationships/slideLayout" Target="../slideLayouts/slideLayout2.xml"/><Relationship Id="rId2" Type="http://schemas.openxmlformats.org/officeDocument/2006/relationships/image" Target="../media/image52.png"/><Relationship Id="rId19" Type="http://schemas.openxmlformats.org/officeDocument/2006/relationships/image" Target="../media/image42.svg"/><Relationship Id="rId18" Type="http://schemas.openxmlformats.org/officeDocument/2006/relationships/image" Target="../media/image67.png"/><Relationship Id="rId17" Type="http://schemas.openxmlformats.org/officeDocument/2006/relationships/image" Target="../media/image40.svg"/><Relationship Id="rId16" Type="http://schemas.openxmlformats.org/officeDocument/2006/relationships/image" Target="../media/image66.png"/><Relationship Id="rId15" Type="http://schemas.openxmlformats.org/officeDocument/2006/relationships/image" Target="../media/image65.svg"/><Relationship Id="rId14" Type="http://schemas.openxmlformats.org/officeDocument/2006/relationships/image" Target="../media/image64.png"/><Relationship Id="rId13" Type="http://schemas.openxmlformats.org/officeDocument/2006/relationships/image" Target="../media/image63.png"/><Relationship Id="rId12" Type="http://schemas.openxmlformats.org/officeDocument/2006/relationships/image" Target="../media/image62.png"/><Relationship Id="rId11" Type="http://schemas.openxmlformats.org/officeDocument/2006/relationships/image" Target="../media/image61.png"/><Relationship Id="rId10" Type="http://schemas.openxmlformats.org/officeDocument/2006/relationships/image" Target="../media/image60.pn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1.png"/><Relationship Id="rId7" Type="http://schemas.openxmlformats.org/officeDocument/2006/relationships/image" Target="../media/image9.png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30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8" Type="http://schemas.openxmlformats.org/officeDocument/2006/relationships/notesSlide" Target="../notesSlides/notesSlide21.xml"/><Relationship Id="rId17" Type="http://schemas.openxmlformats.org/officeDocument/2006/relationships/slideLayout" Target="../slideLayouts/slideLayout12.xml"/><Relationship Id="rId16" Type="http://schemas.openxmlformats.org/officeDocument/2006/relationships/image" Target="../media/image27.png"/><Relationship Id="rId15" Type="http://schemas.openxmlformats.org/officeDocument/2006/relationships/image" Target="../media/image25.png"/><Relationship Id="rId14" Type="http://schemas.openxmlformats.org/officeDocument/2006/relationships/image" Target="../media/image23.png"/><Relationship Id="rId13" Type="http://schemas.openxmlformats.org/officeDocument/2006/relationships/image" Target="../media/image21.png"/><Relationship Id="rId12" Type="http://schemas.openxmlformats.org/officeDocument/2006/relationships/image" Target="../media/image19.png"/><Relationship Id="rId11" Type="http://schemas.openxmlformats.org/officeDocument/2006/relationships/image" Target="../media/image17.png"/><Relationship Id="rId10" Type="http://schemas.openxmlformats.org/officeDocument/2006/relationships/image" Target="../media/image15.pn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1.png"/><Relationship Id="rId7" Type="http://schemas.openxmlformats.org/officeDocument/2006/relationships/image" Target="../media/image9.png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30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8" Type="http://schemas.openxmlformats.org/officeDocument/2006/relationships/notesSlide" Target="../notesSlides/notesSlide24.xml"/><Relationship Id="rId17" Type="http://schemas.openxmlformats.org/officeDocument/2006/relationships/slideLayout" Target="../slideLayouts/slideLayout12.xml"/><Relationship Id="rId16" Type="http://schemas.openxmlformats.org/officeDocument/2006/relationships/image" Target="../media/image27.png"/><Relationship Id="rId15" Type="http://schemas.openxmlformats.org/officeDocument/2006/relationships/image" Target="../media/image25.png"/><Relationship Id="rId14" Type="http://schemas.openxmlformats.org/officeDocument/2006/relationships/image" Target="../media/image23.png"/><Relationship Id="rId13" Type="http://schemas.openxmlformats.org/officeDocument/2006/relationships/image" Target="../media/image21.png"/><Relationship Id="rId12" Type="http://schemas.openxmlformats.org/officeDocument/2006/relationships/image" Target="../media/image19.png"/><Relationship Id="rId11" Type="http://schemas.openxmlformats.org/officeDocument/2006/relationships/image" Target="../media/image17.png"/><Relationship Id="rId10" Type="http://schemas.openxmlformats.org/officeDocument/2006/relationships/image" Target="../media/image15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svg"/><Relationship Id="rId7" Type="http://schemas.openxmlformats.org/officeDocument/2006/relationships/image" Target="../media/image7.png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0.png"/><Relationship Id="rId30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29" Type="http://schemas.openxmlformats.org/officeDocument/2006/relationships/slideLayout" Target="../slideLayouts/slideLayout12.xml"/><Relationship Id="rId28" Type="http://schemas.openxmlformats.org/officeDocument/2006/relationships/image" Target="../media/image28.svg"/><Relationship Id="rId27" Type="http://schemas.openxmlformats.org/officeDocument/2006/relationships/image" Target="../media/image27.png"/><Relationship Id="rId26" Type="http://schemas.openxmlformats.org/officeDocument/2006/relationships/image" Target="../media/image26.svg"/><Relationship Id="rId25" Type="http://schemas.openxmlformats.org/officeDocument/2006/relationships/image" Target="../media/image25.png"/><Relationship Id="rId24" Type="http://schemas.openxmlformats.org/officeDocument/2006/relationships/image" Target="../media/image24.svg"/><Relationship Id="rId23" Type="http://schemas.openxmlformats.org/officeDocument/2006/relationships/image" Target="../media/image23.png"/><Relationship Id="rId22" Type="http://schemas.openxmlformats.org/officeDocument/2006/relationships/image" Target="../media/image22.svg"/><Relationship Id="rId21" Type="http://schemas.openxmlformats.org/officeDocument/2006/relationships/image" Target="../media/image21.png"/><Relationship Id="rId20" Type="http://schemas.openxmlformats.org/officeDocument/2006/relationships/image" Target="../media/image20.svg"/><Relationship Id="rId2" Type="http://schemas.openxmlformats.org/officeDocument/2006/relationships/image" Target="../media/image3.png"/><Relationship Id="rId19" Type="http://schemas.openxmlformats.org/officeDocument/2006/relationships/image" Target="../media/image19.png"/><Relationship Id="rId18" Type="http://schemas.openxmlformats.org/officeDocument/2006/relationships/image" Target="../media/image18.svg"/><Relationship Id="rId17" Type="http://schemas.openxmlformats.org/officeDocument/2006/relationships/image" Target="../media/image17.png"/><Relationship Id="rId16" Type="http://schemas.openxmlformats.org/officeDocument/2006/relationships/image" Target="../media/image16.svg"/><Relationship Id="rId15" Type="http://schemas.openxmlformats.org/officeDocument/2006/relationships/image" Target="../media/image15.png"/><Relationship Id="rId14" Type="http://schemas.openxmlformats.org/officeDocument/2006/relationships/image" Target="../media/image14.svg"/><Relationship Id="rId13" Type="http://schemas.openxmlformats.org/officeDocument/2006/relationships/image" Target="../media/image13.png"/><Relationship Id="rId12" Type="http://schemas.openxmlformats.org/officeDocument/2006/relationships/image" Target="../media/image12.svg"/><Relationship Id="rId11" Type="http://schemas.openxmlformats.org/officeDocument/2006/relationships/image" Target="../media/image11.png"/><Relationship Id="rId10" Type="http://schemas.openxmlformats.org/officeDocument/2006/relationships/image" Target="../media/image10.sv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svg"/><Relationship Id="rId7" Type="http://schemas.openxmlformats.org/officeDocument/2006/relationships/image" Target="../media/image7.png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30.png"/><Relationship Id="rId30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29" Type="http://schemas.openxmlformats.org/officeDocument/2006/relationships/slideLayout" Target="../slideLayouts/slideLayout12.xml"/><Relationship Id="rId28" Type="http://schemas.openxmlformats.org/officeDocument/2006/relationships/image" Target="../media/image28.svg"/><Relationship Id="rId27" Type="http://schemas.openxmlformats.org/officeDocument/2006/relationships/image" Target="../media/image27.png"/><Relationship Id="rId26" Type="http://schemas.openxmlformats.org/officeDocument/2006/relationships/image" Target="../media/image26.svg"/><Relationship Id="rId25" Type="http://schemas.openxmlformats.org/officeDocument/2006/relationships/image" Target="../media/image25.png"/><Relationship Id="rId24" Type="http://schemas.openxmlformats.org/officeDocument/2006/relationships/image" Target="../media/image24.svg"/><Relationship Id="rId23" Type="http://schemas.openxmlformats.org/officeDocument/2006/relationships/image" Target="../media/image23.png"/><Relationship Id="rId22" Type="http://schemas.openxmlformats.org/officeDocument/2006/relationships/image" Target="../media/image22.svg"/><Relationship Id="rId21" Type="http://schemas.openxmlformats.org/officeDocument/2006/relationships/image" Target="../media/image21.png"/><Relationship Id="rId20" Type="http://schemas.openxmlformats.org/officeDocument/2006/relationships/image" Target="../media/image20.svg"/><Relationship Id="rId2" Type="http://schemas.openxmlformats.org/officeDocument/2006/relationships/image" Target="../media/image3.png"/><Relationship Id="rId19" Type="http://schemas.openxmlformats.org/officeDocument/2006/relationships/image" Target="../media/image19.png"/><Relationship Id="rId18" Type="http://schemas.openxmlformats.org/officeDocument/2006/relationships/image" Target="../media/image18.svg"/><Relationship Id="rId17" Type="http://schemas.openxmlformats.org/officeDocument/2006/relationships/image" Target="../media/image17.png"/><Relationship Id="rId16" Type="http://schemas.openxmlformats.org/officeDocument/2006/relationships/image" Target="../media/image16.svg"/><Relationship Id="rId15" Type="http://schemas.openxmlformats.org/officeDocument/2006/relationships/image" Target="../media/image15.png"/><Relationship Id="rId14" Type="http://schemas.openxmlformats.org/officeDocument/2006/relationships/image" Target="../media/image14.svg"/><Relationship Id="rId13" Type="http://schemas.openxmlformats.org/officeDocument/2006/relationships/image" Target="../media/image13.png"/><Relationship Id="rId12" Type="http://schemas.openxmlformats.org/officeDocument/2006/relationships/image" Target="../media/image12.svg"/><Relationship Id="rId11" Type="http://schemas.openxmlformats.org/officeDocument/2006/relationships/image" Target="../media/image11.png"/><Relationship Id="rId10" Type="http://schemas.openxmlformats.org/officeDocument/2006/relationships/image" Target="../media/image10.sv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图片包含 游戏机&#10;&#10;描述已自动生成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6781024" y="973676"/>
            <a:ext cx="719009" cy="596913"/>
          </a:xfrm>
          <a:prstGeom prst="rect">
            <a:avLst/>
          </a:prstGeom>
        </p:spPr>
      </p:pic>
      <p:pic>
        <p:nvPicPr>
          <p:cNvPr id="23" name="图片 22" descr="图片包含 游戏机&#10;&#10;描述已自动生成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592287" y="973228"/>
            <a:ext cx="1041554" cy="864686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7236671" y="2631827"/>
            <a:ext cx="1472002" cy="2302128"/>
            <a:chOff x="5091112" y="1119187"/>
            <a:chExt cx="2953829" cy="4619625"/>
          </a:xfrm>
        </p:grpSpPr>
        <p:pic>
          <p:nvPicPr>
            <p:cNvPr id="30" name="图形 29"/>
            <p:cNvPicPr>
              <a:picLocks noChangeAspect="1"/>
            </p:cNvPicPr>
            <p:nvPr/>
          </p:nvPicPr>
          <p:blipFill>
            <a:blip r:embed="rId4" cstate="print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091112" y="1119187"/>
              <a:ext cx="2009775" cy="4619625"/>
            </a:xfrm>
            <a:prstGeom prst="rect">
              <a:avLst/>
            </a:prstGeom>
          </p:spPr>
        </p:pic>
        <p:pic>
          <p:nvPicPr>
            <p:cNvPr id="31" name="图形 30"/>
            <p:cNvPicPr>
              <a:picLocks noChangeAspect="1"/>
            </p:cNvPicPr>
            <p:nvPr/>
          </p:nvPicPr>
          <p:blipFill>
            <a:blip r:embed="rId6" cstate="print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150668" y="4802544"/>
              <a:ext cx="323850" cy="714375"/>
            </a:xfrm>
            <a:prstGeom prst="rect">
              <a:avLst/>
            </a:prstGeom>
          </p:spPr>
        </p:pic>
        <p:grpSp>
          <p:nvGrpSpPr>
            <p:cNvPr id="32" name="组合 31"/>
            <p:cNvGrpSpPr/>
            <p:nvPr/>
          </p:nvGrpSpPr>
          <p:grpSpPr>
            <a:xfrm>
              <a:off x="6966244" y="3618415"/>
              <a:ext cx="1078697" cy="2120397"/>
              <a:chOff x="2292985" y="3698327"/>
              <a:chExt cx="1286083" cy="2528056"/>
            </a:xfrm>
          </p:grpSpPr>
          <p:pic>
            <p:nvPicPr>
              <p:cNvPr id="33" name="图形 32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2966233" y="4408521"/>
                <a:ext cx="235369" cy="194435"/>
              </a:xfrm>
              <a:prstGeom prst="rect">
                <a:avLst/>
              </a:prstGeom>
            </p:spPr>
          </p:pic>
          <p:pic>
            <p:nvPicPr>
              <p:cNvPr id="34" name="图形 33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2779382" y="3698327"/>
                <a:ext cx="713045" cy="784349"/>
              </a:xfrm>
              <a:prstGeom prst="rect">
                <a:avLst/>
              </a:prstGeom>
            </p:spPr>
          </p:pic>
          <p:pic>
            <p:nvPicPr>
              <p:cNvPr id="35" name="图形 34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2369446" y="3902309"/>
                <a:ext cx="496276" cy="860212"/>
              </a:xfrm>
              <a:prstGeom prst="rect">
                <a:avLst/>
              </a:prstGeom>
            </p:spPr>
          </p:pic>
          <p:pic>
            <p:nvPicPr>
              <p:cNvPr id="36" name="图形 35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2292985" y="3721895"/>
                <a:ext cx="168202" cy="228274"/>
              </a:xfrm>
              <a:prstGeom prst="rect">
                <a:avLst/>
              </a:prstGeom>
            </p:spPr>
          </p:pic>
          <p:pic>
            <p:nvPicPr>
              <p:cNvPr id="37" name="图形 36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3268018" y="4602956"/>
                <a:ext cx="246768" cy="678612"/>
              </a:xfrm>
              <a:prstGeom prst="rect">
                <a:avLst/>
              </a:prstGeom>
            </p:spPr>
          </p:pic>
          <p:pic>
            <p:nvPicPr>
              <p:cNvPr id="38" name="图形 37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2624350" y="5472715"/>
                <a:ext cx="577252" cy="704248"/>
              </a:xfrm>
              <a:prstGeom prst="rect">
                <a:avLst/>
              </a:prstGeom>
            </p:spPr>
          </p:pic>
          <p:pic>
            <p:nvPicPr>
              <p:cNvPr id="39" name="图形 38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p:blipFill>
            <p:spPr>
              <a:xfrm>
                <a:off x="2685701" y="6093845"/>
                <a:ext cx="138256" cy="125687"/>
              </a:xfrm>
              <a:prstGeom prst="rect">
                <a:avLst/>
              </a:prstGeom>
            </p:spPr>
          </p:pic>
          <p:pic>
            <p:nvPicPr>
              <p:cNvPr id="40" name="图形 39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p:blipFill>
            <p:spPr>
              <a:xfrm>
                <a:off x="2930067" y="6171080"/>
                <a:ext cx="138256" cy="55303"/>
              </a:xfrm>
              <a:prstGeom prst="rect">
                <a:avLst/>
              </a:prstGeom>
            </p:spPr>
          </p:pic>
          <p:pic>
            <p:nvPicPr>
              <p:cNvPr id="41" name="图形 40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p:blipFill>
            <p:spPr>
              <a:xfrm>
                <a:off x="3450503" y="5226406"/>
                <a:ext cx="128565" cy="128565"/>
              </a:xfrm>
              <a:prstGeom prst="rect">
                <a:avLst/>
              </a:prstGeom>
            </p:spPr>
          </p:pic>
          <p:pic>
            <p:nvPicPr>
              <p:cNvPr id="42" name="图形 41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p:blipFill>
            <p:spPr>
              <a:xfrm>
                <a:off x="2666570" y="4515341"/>
                <a:ext cx="652894" cy="1003522"/>
              </a:xfrm>
              <a:prstGeom prst="rect">
                <a:avLst/>
              </a:prstGeom>
            </p:spPr>
          </p:pic>
        </p:grp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631" y="1410512"/>
            <a:ext cx="5628620" cy="1444877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4146787" y="2602822"/>
            <a:ext cx="3089884" cy="25288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部编版三年级语文上册课件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08329" y="1962921"/>
            <a:ext cx="2316313" cy="231631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570696" y="2306854"/>
            <a:ext cx="1591578" cy="1661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10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猎</a:t>
            </a:r>
            <a:endParaRPr lang="zh-CN" altLang="en-US" sz="10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99081" y="1462202"/>
            <a:ext cx="159157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en-US" altLang="zh-CN" sz="3600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liè</a:t>
            </a:r>
            <a:endParaRPr lang="en-US" altLang="zh-CN" sz="3600" dirty="0" err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15394" y="1646454"/>
            <a:ext cx="4258619" cy="24929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15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字义：</a:t>
            </a:r>
            <a:r>
              <a:rPr lang="zh-CN" altLang="en-US" sz="15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</a:t>
            </a:r>
            <a:r>
              <a: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捕捉禽兽、打猎</a:t>
            </a:r>
            <a:r>
              <a:rPr lang="zh-CN" altLang="en-US" sz="15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；②</a:t>
            </a:r>
            <a:r>
              <a: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搜寻、物色</a:t>
            </a:r>
            <a:endParaRPr lang="en-US" altLang="zh-CN" sz="15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15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结构：</a:t>
            </a:r>
            <a:r>
              <a:rPr lang="zh-CN" altLang="en-US" sz="15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左右结构</a:t>
            </a:r>
            <a:endParaRPr lang="en-US" altLang="zh-CN" sz="15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15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部首：</a:t>
            </a:r>
            <a:r>
              <a: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犭</a:t>
            </a:r>
            <a:endParaRPr lang="en-US" altLang="zh-CN" sz="15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15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组词：</a:t>
            </a:r>
            <a:r>
              <a:rPr lang="zh-CN" altLang="en-US" sz="15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猎人、猎杀、捕猎、猎狗</a:t>
            </a:r>
            <a:endParaRPr lang="en-US" altLang="zh-CN" sz="15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15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造句：</a:t>
            </a:r>
            <a:r>
              <a: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狡猾的狐狸一旦被</a:t>
            </a:r>
            <a:r>
              <a:rPr lang="zh-CN" altLang="en-US" sz="15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猎人</a:t>
            </a:r>
            <a:r>
              <a: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捉住以后</a:t>
            </a:r>
            <a:r>
              <a:rPr lang="en-US" altLang="zh-CN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还会“装死”</a:t>
            </a:r>
            <a:r>
              <a:rPr lang="en-US" altLang="zh-CN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暂时像奄奄一息</a:t>
            </a:r>
            <a:r>
              <a:rPr lang="en-US" altLang="zh-CN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任人摆布</a:t>
            </a:r>
            <a:r>
              <a:rPr lang="en-US" altLang="zh-CN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但乘人不备</a:t>
            </a:r>
            <a:r>
              <a:rPr lang="en-US" altLang="zh-CN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又能突然逃去。</a:t>
            </a:r>
            <a:endParaRPr lang="zh-CN" altLang="en-US" sz="15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830740" y="392974"/>
            <a:ext cx="3133580" cy="818459"/>
            <a:chOff x="723899" y="822310"/>
            <a:chExt cx="4178106" cy="1091279"/>
          </a:xfrm>
        </p:grpSpPr>
        <p:sp>
          <p:nvSpPr>
            <p:cNvPr id="19" name="文本框 18"/>
            <p:cNvSpPr txBox="1"/>
            <p:nvPr/>
          </p:nvSpPr>
          <p:spPr>
            <a:xfrm>
              <a:off x="1659206" y="1129829"/>
              <a:ext cx="324279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lnSpc>
                  <a:spcPct val="150000"/>
                </a:lnSpc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读一读，写一写</a:t>
              </a:r>
              <a:endPara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3899" y="822310"/>
              <a:ext cx="1079086" cy="109127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873" y="2526258"/>
            <a:ext cx="1017944" cy="101794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083526" y="2626515"/>
            <a:ext cx="882638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5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黎</a:t>
            </a:r>
            <a:endParaRPr lang="zh-CN" altLang="en-US" sz="5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34732" y="1838699"/>
            <a:ext cx="1156433" cy="5770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en-US" altLang="zh-CN" sz="3300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lí</a:t>
            </a:r>
            <a:endParaRPr lang="en-US" altLang="zh-CN" sz="3300" dirty="0" err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016055" y="914005"/>
            <a:ext cx="5363612" cy="635841"/>
            <a:chOff x="4549766" y="775601"/>
            <a:chExt cx="7151483" cy="847789"/>
          </a:xfrm>
        </p:grpSpPr>
        <p:sp>
          <p:nvSpPr>
            <p:cNvPr id="48" name="文本框 47"/>
            <p:cNvSpPr txBox="1"/>
            <p:nvPr/>
          </p:nvSpPr>
          <p:spPr>
            <a:xfrm>
              <a:off x="5274983" y="853948"/>
              <a:ext cx="6426266" cy="769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lnSpc>
                  <a:spcPct val="150000"/>
                </a:lnSpc>
              </a:pPr>
              <a:r>
                <a:rPr lang="zh-CN" altLang="en-US" sz="21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等宽微米黑" panose="020B0606030804020204" pitchFamily="34" charset="-122"/>
                </a:rPr>
                <a:t>复习一下，我们刚刚都学了那些字</a:t>
              </a:r>
              <a:endParaRPr lang="zh-CN" altLang="en-US" sz="21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等宽微米黑" panose="020B0606030804020204" pitchFamily="34" charset="-122"/>
              </a:endParaRPr>
            </a:p>
          </p:txBody>
        </p:sp>
        <p:pic>
          <p:nvPicPr>
            <p:cNvPr id="49" name="图片 48" descr="图片包含 游戏机&#10;&#10;描述已自动生成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766" y="775601"/>
              <a:ext cx="786946" cy="786946"/>
            </a:xfrm>
            <a:prstGeom prst="rect">
              <a:avLst/>
            </a:prstGeom>
          </p:spPr>
        </p:pic>
      </p:grpSp>
      <p:pic>
        <p:nvPicPr>
          <p:cNvPr id="52" name="图片 5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635" y="2526258"/>
            <a:ext cx="1017944" cy="1017946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2612288" y="2626515"/>
            <a:ext cx="882638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5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凝</a:t>
            </a:r>
            <a:endParaRPr lang="zh-CN" altLang="en-US" sz="5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463495" y="1838699"/>
            <a:ext cx="1156433" cy="5770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en-US" altLang="zh-CN" sz="3300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níng</a:t>
            </a:r>
            <a:endParaRPr lang="en-US" altLang="zh-CN" sz="3300" dirty="0" err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398" y="2526258"/>
            <a:ext cx="1017944" cy="1017946"/>
          </a:xfrm>
          <a:prstGeom prst="rect">
            <a:avLst/>
          </a:prstGeom>
        </p:spPr>
      </p:pic>
      <p:sp>
        <p:nvSpPr>
          <p:cNvPr id="57" name="文本框 56"/>
          <p:cNvSpPr txBox="1"/>
          <p:nvPr/>
        </p:nvSpPr>
        <p:spPr>
          <a:xfrm>
            <a:off x="4141051" y="2626515"/>
            <a:ext cx="882638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5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畅</a:t>
            </a:r>
            <a:endParaRPr lang="zh-CN" altLang="en-US" sz="5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992257" y="1838699"/>
            <a:ext cx="1156433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en-US" altLang="zh-CN" sz="3300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chàng</a:t>
            </a:r>
            <a:endParaRPr lang="en-US" altLang="zh-CN" sz="3300" dirty="0" err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160" y="2526258"/>
            <a:ext cx="1017944" cy="1017946"/>
          </a:xfrm>
          <a:prstGeom prst="rect">
            <a:avLst/>
          </a:prstGeom>
        </p:spPr>
      </p:pic>
      <p:sp>
        <p:nvSpPr>
          <p:cNvPr id="61" name="文本框 60"/>
          <p:cNvSpPr txBox="1"/>
          <p:nvPr/>
        </p:nvSpPr>
        <p:spPr>
          <a:xfrm>
            <a:off x="5669813" y="2626515"/>
            <a:ext cx="882638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5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瞬</a:t>
            </a:r>
            <a:endParaRPr lang="zh-CN" altLang="en-US" sz="5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521020" y="1838699"/>
            <a:ext cx="1156433" cy="5770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en-US" altLang="zh-CN" sz="3300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shùn</a:t>
            </a:r>
            <a:endParaRPr lang="en-US" altLang="zh-CN" sz="3300" dirty="0" err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0923" y="2526258"/>
            <a:ext cx="1017944" cy="1017946"/>
          </a:xfrm>
          <a:prstGeom prst="rect">
            <a:avLst/>
          </a:prstGeom>
        </p:spPr>
      </p:pic>
      <p:sp>
        <p:nvSpPr>
          <p:cNvPr id="65" name="文本框 64"/>
          <p:cNvSpPr txBox="1"/>
          <p:nvPr/>
        </p:nvSpPr>
        <p:spPr>
          <a:xfrm>
            <a:off x="7198576" y="2626515"/>
            <a:ext cx="882638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5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猎</a:t>
            </a:r>
            <a:endParaRPr lang="zh-CN" altLang="en-US" sz="5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7049782" y="1838699"/>
            <a:ext cx="1156433" cy="5770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en-US" altLang="zh-CN" sz="3300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liè</a:t>
            </a:r>
            <a:endParaRPr lang="en-US" altLang="zh-CN" sz="3300" dirty="0" err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083526" y="3681943"/>
            <a:ext cx="88263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黎</a:t>
            </a:r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endParaRPr lang="zh-CN" altLang="en-US" sz="2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612288" y="3681943"/>
            <a:ext cx="88263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凝</a:t>
            </a:r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</a:t>
            </a:r>
            <a:endParaRPr lang="zh-CN" altLang="en-US" sz="2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4141051" y="3681943"/>
            <a:ext cx="88263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舒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畅</a:t>
            </a:r>
            <a:endParaRPr lang="zh-CN" altLang="en-US" sz="2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5669813" y="3681943"/>
            <a:ext cx="88263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瞬</a:t>
            </a:r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间</a:t>
            </a:r>
            <a:endParaRPr lang="zh-CN" altLang="en-US" sz="2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7198576" y="3681943"/>
            <a:ext cx="88263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猎</a:t>
            </a:r>
            <a:r>
              <a:rPr lang="zh-CN" alt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endParaRPr lang="zh-CN" altLang="en-US" sz="20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4" grpId="0"/>
      <p:bldP spid="58" grpId="0"/>
      <p:bldP spid="62" grpId="0"/>
      <p:bldP spid="66" grpId="0"/>
      <p:bldP spid="68" grpId="0"/>
      <p:bldP spid="69" grpId="0"/>
      <p:bldP spid="70" grpId="0"/>
      <p:bldP spid="71" grpId="0"/>
      <p:bldP spid="7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图片包含 游戏机&#10;&#10;描述已自动生成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6781024" y="973676"/>
            <a:ext cx="719009" cy="596913"/>
          </a:xfrm>
          <a:prstGeom prst="rect">
            <a:avLst/>
          </a:prstGeom>
        </p:spPr>
      </p:pic>
      <p:pic>
        <p:nvPicPr>
          <p:cNvPr id="23" name="图片 22" descr="图片包含 游戏机&#10;&#10;描述已自动生成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592287" y="973228"/>
            <a:ext cx="1041554" cy="864686"/>
          </a:xfrm>
          <a:prstGeom prst="rect">
            <a:avLst/>
          </a:prstGeom>
        </p:spPr>
      </p:pic>
      <p:pic>
        <p:nvPicPr>
          <p:cNvPr id="25" name="图片 24" descr="图片包含 游戏机&#10;&#10;描述已自动生成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2717959" y="2998947"/>
            <a:ext cx="1360170" cy="228647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29" name="组合 28"/>
          <p:cNvGrpSpPr/>
          <p:nvPr/>
        </p:nvGrpSpPr>
        <p:grpSpPr>
          <a:xfrm>
            <a:off x="7129059" y="2631827"/>
            <a:ext cx="1472002" cy="2302128"/>
            <a:chOff x="5091112" y="1119187"/>
            <a:chExt cx="2953829" cy="4619625"/>
          </a:xfrm>
        </p:grpSpPr>
        <p:pic>
          <p:nvPicPr>
            <p:cNvPr id="30" name="图形 2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91112" y="1119187"/>
              <a:ext cx="2009775" cy="4619625"/>
            </a:xfrm>
            <a:prstGeom prst="rect">
              <a:avLst/>
            </a:prstGeom>
          </p:spPr>
        </p:pic>
        <p:pic>
          <p:nvPicPr>
            <p:cNvPr id="31" name="图形 3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150668" y="4802544"/>
              <a:ext cx="323850" cy="714375"/>
            </a:xfrm>
            <a:prstGeom prst="rect">
              <a:avLst/>
            </a:prstGeom>
          </p:spPr>
        </p:pic>
        <p:grpSp>
          <p:nvGrpSpPr>
            <p:cNvPr id="32" name="组合 31"/>
            <p:cNvGrpSpPr/>
            <p:nvPr/>
          </p:nvGrpSpPr>
          <p:grpSpPr>
            <a:xfrm>
              <a:off x="6966244" y="3618415"/>
              <a:ext cx="1078697" cy="2120397"/>
              <a:chOff x="2292985" y="3698327"/>
              <a:chExt cx="1286083" cy="2528056"/>
            </a:xfrm>
          </p:grpSpPr>
          <p:pic>
            <p:nvPicPr>
              <p:cNvPr id="33" name="图形 32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2966233" y="4408521"/>
                <a:ext cx="235369" cy="194435"/>
              </a:xfrm>
              <a:prstGeom prst="rect">
                <a:avLst/>
              </a:prstGeom>
            </p:spPr>
          </p:pic>
          <p:pic>
            <p:nvPicPr>
              <p:cNvPr id="34" name="图形 33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2779382" y="3698327"/>
                <a:ext cx="713045" cy="784349"/>
              </a:xfrm>
              <a:prstGeom prst="rect">
                <a:avLst/>
              </a:prstGeom>
            </p:spPr>
          </p:pic>
          <p:pic>
            <p:nvPicPr>
              <p:cNvPr id="35" name="图形 34"/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2369446" y="3902309"/>
                <a:ext cx="496276" cy="860212"/>
              </a:xfrm>
              <a:prstGeom prst="rect">
                <a:avLst/>
              </a:prstGeom>
            </p:spPr>
          </p:pic>
          <p:pic>
            <p:nvPicPr>
              <p:cNvPr id="36" name="图形 35"/>
              <p:cNvPicPr>
                <a:picLocks noChangeAspect="1"/>
              </p:cNvPicPr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2292985" y="3721895"/>
                <a:ext cx="168202" cy="228274"/>
              </a:xfrm>
              <a:prstGeom prst="rect">
                <a:avLst/>
              </a:prstGeom>
            </p:spPr>
          </p:pic>
          <p:pic>
            <p:nvPicPr>
              <p:cNvPr id="37" name="图形 36"/>
              <p:cNvPicPr>
                <a:picLocks noChangeAspect="1"/>
              </p:cNvPicPr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3268018" y="4602956"/>
                <a:ext cx="246768" cy="678612"/>
              </a:xfrm>
              <a:prstGeom prst="rect">
                <a:avLst/>
              </a:prstGeom>
            </p:spPr>
          </p:pic>
          <p:pic>
            <p:nvPicPr>
              <p:cNvPr id="38" name="图形 37"/>
              <p:cNvPicPr>
                <a:picLocks noChangeAspect="1"/>
              </p:cNvPicPr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2624350" y="5472715"/>
                <a:ext cx="577252" cy="704248"/>
              </a:xfrm>
              <a:prstGeom prst="rect">
                <a:avLst/>
              </a:prstGeom>
            </p:spPr>
          </p:pic>
          <p:pic>
            <p:nvPicPr>
              <p:cNvPr id="39" name="图形 38"/>
              <p:cNvPicPr>
                <a:picLocks noChangeAspect="1"/>
              </p:cNvPicPr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2685701" y="6093845"/>
                <a:ext cx="138256" cy="125687"/>
              </a:xfrm>
              <a:prstGeom prst="rect">
                <a:avLst/>
              </a:prstGeom>
            </p:spPr>
          </p:pic>
          <p:pic>
            <p:nvPicPr>
              <p:cNvPr id="40" name="图形 39"/>
              <p:cNvPicPr>
                <a:picLocks noChangeAspect="1"/>
              </p:cNvPicPr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>
                <a:off x="2930067" y="6171080"/>
                <a:ext cx="138256" cy="55303"/>
              </a:xfrm>
              <a:prstGeom prst="rect">
                <a:avLst/>
              </a:prstGeom>
            </p:spPr>
          </p:pic>
          <p:pic>
            <p:nvPicPr>
              <p:cNvPr id="41" name="图形 40"/>
              <p:cNvPicPr>
                <a:picLocks noChangeAspect="1"/>
              </p:cNvPicPr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3450503" y="5226406"/>
                <a:ext cx="128565" cy="128565"/>
              </a:xfrm>
              <a:prstGeom prst="rect">
                <a:avLst/>
              </a:prstGeom>
            </p:spPr>
          </p:pic>
          <p:pic>
            <p:nvPicPr>
              <p:cNvPr id="42" name="图形 41"/>
              <p:cNvPicPr>
                <a:picLocks noChangeAspect="1"/>
              </p:cNvPicPr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2666570" y="4515341"/>
                <a:ext cx="652894" cy="1003522"/>
              </a:xfrm>
              <a:prstGeom prst="rect">
                <a:avLst/>
              </a:prstGeom>
            </p:spPr>
          </p:pic>
        </p:grpSp>
      </p:grpSp>
      <p:sp>
        <p:nvSpPr>
          <p:cNvPr id="2" name="椭圆 1"/>
          <p:cNvSpPr/>
          <p:nvPr/>
        </p:nvSpPr>
        <p:spPr>
          <a:xfrm>
            <a:off x="4433888" y="930117"/>
            <a:ext cx="1033918" cy="1027438"/>
          </a:xfrm>
          <a:prstGeom prst="ellipse">
            <a:avLst/>
          </a:prstGeom>
          <a:solidFill>
            <a:schemeClr val="bg1"/>
          </a:solidFill>
          <a:ln>
            <a:solidFill>
              <a:srgbClr val="6C3F3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03765" y="2190774"/>
            <a:ext cx="3294162" cy="9915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6000" b="1" dirty="0">
                <a:solidFill>
                  <a:srgbClr val="6C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  <a:endParaRPr lang="zh-CN" altLang="en-US" sz="6000" b="1" dirty="0">
              <a:solidFill>
                <a:srgbClr val="6C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63057" y="1010737"/>
            <a:ext cx="3294162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en-US" altLang="zh-CN" sz="5000" b="1" dirty="0">
                <a:solidFill>
                  <a:srgbClr val="6C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en-US" altLang="zh-CN" sz="5000" b="1" dirty="0">
              <a:solidFill>
                <a:srgbClr val="6C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962683" y="1690205"/>
            <a:ext cx="3722084" cy="4765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400"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defRPr>
            </a:lvl1pPr>
          </a:lstStyle>
          <a:p>
            <a:pPr defTabSz="685800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父亲一生最喜欢树林和歌唱的鸟。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66580" y="2184010"/>
            <a:ext cx="4515429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400"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defRPr>
            </a:lvl1pPr>
          </a:lstStyle>
          <a:p>
            <a:pPr defTabSz="685800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提问，怎么看待第一段写的内容？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62683" y="2661812"/>
            <a:ext cx="4466567" cy="18615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400"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defRPr>
            </a:lvl1pPr>
          </a:lstStyle>
          <a:p>
            <a:pPr defTabSz="685800">
              <a:lnSpc>
                <a:spcPct val="150000"/>
              </a:lnSpc>
            </a:pPr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第一段中的“一生”一词写出了父亲对树林和鸟的喜欢程度；“最喜欢”一词说明不是一般的爱，喜爱树林和唱歌的鸟超过所有喜爱的事物。</a:t>
            </a:r>
            <a:endParaRPr lang="zh-CN" altLang="en-US" sz="2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39502" y="826228"/>
            <a:ext cx="5392187" cy="608725"/>
            <a:chOff x="4549766" y="775601"/>
            <a:chExt cx="7189583" cy="811633"/>
          </a:xfrm>
        </p:grpSpPr>
        <p:sp>
          <p:nvSpPr>
            <p:cNvPr id="20" name="文本框 19"/>
            <p:cNvSpPr txBox="1"/>
            <p:nvPr/>
          </p:nvSpPr>
          <p:spPr>
            <a:xfrm>
              <a:off x="5313083" y="879348"/>
              <a:ext cx="642626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lnSpc>
                  <a:spcPct val="150000"/>
                </a:lnSpc>
              </a:pPr>
              <a:r>
                <a:rPr lang="zh-CN" altLang="en-US" sz="19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等宽微米黑" panose="020B0606030804020204" pitchFamily="34" charset="-122"/>
                </a:rPr>
                <a:t>齐声朗读下面课文内容，思考以下问题。</a:t>
              </a:r>
              <a:endParaRPr lang="zh-CN" altLang="en-US" sz="19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等宽微米黑" panose="020B0606030804020204" pitchFamily="34" charset="-122"/>
              </a:endParaRPr>
            </a:p>
          </p:txBody>
        </p:sp>
        <p:pic>
          <p:nvPicPr>
            <p:cNvPr id="21" name="图片 20" descr="图片包含 游戏机&#10;&#10;描述已自动生成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766" y="775601"/>
              <a:ext cx="786946" cy="786946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 rot="21018697">
            <a:off x="5970968" y="1963565"/>
            <a:ext cx="694214" cy="507640"/>
          </a:xfrm>
          <a:custGeom>
            <a:avLst/>
            <a:gdLst>
              <a:gd name="connsiteX0" fmla="*/ 0 w 1616906"/>
              <a:gd name="connsiteY0" fmla="*/ 0 h 1182354"/>
              <a:gd name="connsiteX1" fmla="*/ 967468 w 1616906"/>
              <a:gd name="connsiteY1" fmla="*/ 0 h 1182354"/>
              <a:gd name="connsiteX2" fmla="*/ 895180 w 1616906"/>
              <a:gd name="connsiteY2" fmla="*/ 46264 h 1182354"/>
              <a:gd name="connsiteX3" fmla="*/ 926930 w 1616906"/>
              <a:gd name="connsiteY3" fmla="*/ 109764 h 1182354"/>
              <a:gd name="connsiteX4" fmla="*/ 1079330 w 1616906"/>
              <a:gd name="connsiteY4" fmla="*/ 624114 h 1182354"/>
              <a:gd name="connsiteX5" fmla="*/ 1523830 w 1616906"/>
              <a:gd name="connsiteY5" fmla="*/ 471714 h 1182354"/>
              <a:gd name="connsiteX6" fmla="*/ 1616906 w 1616906"/>
              <a:gd name="connsiteY6" fmla="*/ 404493 h 1182354"/>
              <a:gd name="connsiteX7" fmla="*/ 1616906 w 1616906"/>
              <a:gd name="connsiteY7" fmla="*/ 1182354 h 1182354"/>
              <a:gd name="connsiteX8" fmla="*/ 0 w 1616906"/>
              <a:gd name="connsiteY8" fmla="*/ 1182354 h 1182354"/>
              <a:gd name="connsiteX9" fmla="*/ 0 w 1616906"/>
              <a:gd name="connsiteY9" fmla="*/ 0 h 1182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16906" h="1182354">
                <a:moveTo>
                  <a:pt x="0" y="0"/>
                </a:moveTo>
                <a:lnTo>
                  <a:pt x="967468" y="0"/>
                </a:lnTo>
                <a:lnTo>
                  <a:pt x="895180" y="46264"/>
                </a:lnTo>
                <a:lnTo>
                  <a:pt x="926930" y="109764"/>
                </a:lnTo>
                <a:lnTo>
                  <a:pt x="1079330" y="624114"/>
                </a:lnTo>
                <a:lnTo>
                  <a:pt x="1523830" y="471714"/>
                </a:lnTo>
                <a:lnTo>
                  <a:pt x="1616906" y="404493"/>
                </a:lnTo>
                <a:lnTo>
                  <a:pt x="1616906" y="1182354"/>
                </a:lnTo>
                <a:lnTo>
                  <a:pt x="0" y="118235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/>
          <a:srcRect r="16080"/>
          <a:stretch>
            <a:fillRect/>
          </a:stretch>
        </p:blipFill>
        <p:spPr>
          <a:xfrm>
            <a:off x="5482010" y="1160259"/>
            <a:ext cx="3661895" cy="4115639"/>
          </a:xfrm>
          <a:custGeom>
            <a:avLst/>
            <a:gdLst>
              <a:gd name="connsiteX0" fmla="*/ 0 w 4882527"/>
              <a:gd name="connsiteY0" fmla="*/ 0 h 5487519"/>
              <a:gd name="connsiteX1" fmla="*/ 4882527 w 4882527"/>
              <a:gd name="connsiteY1" fmla="*/ 0 h 5487519"/>
              <a:gd name="connsiteX2" fmla="*/ 4882527 w 4882527"/>
              <a:gd name="connsiteY2" fmla="*/ 5487519 h 5487519"/>
              <a:gd name="connsiteX3" fmla="*/ 0 w 4882527"/>
              <a:gd name="connsiteY3" fmla="*/ 5487519 h 548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2527" h="5487519">
                <a:moveTo>
                  <a:pt x="0" y="0"/>
                </a:moveTo>
                <a:lnTo>
                  <a:pt x="4882527" y="0"/>
                </a:lnTo>
                <a:lnTo>
                  <a:pt x="4882527" y="5487519"/>
                </a:lnTo>
                <a:lnTo>
                  <a:pt x="0" y="5487519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753133" y="1319571"/>
            <a:ext cx="7797245" cy="8540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400"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defRPr>
            </a:lvl1pPr>
          </a:lstStyle>
          <a:p>
            <a:pPr defTabSz="6858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童年时，一个春天的黎明，父亲带着我从滹沱河岸的一片树林边走过。父亲突然站定，朝幽深的雾蒙蒙的树林，上上下下地望了又望，用鼻子闻了又闻。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39502" y="640490"/>
            <a:ext cx="5392187" cy="608725"/>
            <a:chOff x="4549766" y="775601"/>
            <a:chExt cx="7189583" cy="811633"/>
          </a:xfrm>
        </p:grpSpPr>
        <p:sp>
          <p:nvSpPr>
            <p:cNvPr id="20" name="文本框 19"/>
            <p:cNvSpPr txBox="1"/>
            <p:nvPr/>
          </p:nvSpPr>
          <p:spPr>
            <a:xfrm>
              <a:off x="5313083" y="879348"/>
              <a:ext cx="642626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lnSpc>
                  <a:spcPct val="150000"/>
                </a:lnSpc>
              </a:pPr>
              <a:r>
                <a:rPr lang="zh-CN" altLang="en-US" sz="19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等宽微米黑" panose="020B0606030804020204" pitchFamily="34" charset="-122"/>
                </a:rPr>
                <a:t>齐声朗读下面课文内容，思考以下问题。</a:t>
              </a:r>
              <a:endParaRPr lang="zh-CN" altLang="en-US" sz="19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等宽微米黑" panose="020B0606030804020204" pitchFamily="34" charset="-122"/>
              </a:endParaRPr>
            </a:p>
          </p:txBody>
        </p:sp>
        <p:pic>
          <p:nvPicPr>
            <p:cNvPr id="21" name="图片 20" descr="图片包含 游戏机&#10;&#10;描述已自动生成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766" y="775601"/>
              <a:ext cx="786946" cy="786946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753133" y="2102963"/>
            <a:ext cx="3607988" cy="4616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黑体" panose="02010609060101010101" pitchFamily="49" charset="-122"/>
                <a:ea typeface="黑体" panose="02010609060101010101" pitchFamily="49" charset="-122"/>
                <a:cs typeface="文泉驿等宽微米黑" panose="020B0606030804020204" pitchFamily="34" charset="-122"/>
              </a:defRPr>
            </a:lvl1pPr>
          </a:lstStyle>
          <a:p>
            <a:pPr defTabSz="685800"/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提问，这一段告诉了我们什么内容？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6519" y="2545612"/>
            <a:ext cx="4346969" cy="20313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黑体" panose="02010609060101010101" pitchFamily="49" charset="-122"/>
                <a:ea typeface="黑体" panose="02010609060101010101" pitchFamily="49" charset="-122"/>
                <a:cs typeface="文泉驿等宽微米黑" panose="020B0606030804020204" pitchFamily="34" charset="-122"/>
              </a:defRPr>
            </a:lvl1pPr>
          </a:lstStyle>
          <a:p>
            <a:pPr defTabSz="685800"/>
            <a:r>
              <a:rPr lang="zh-CN" altLang="en-US" sz="17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“幽深的”写出了树林的茂密。</a:t>
            </a:r>
            <a:endParaRPr lang="en-US" altLang="zh-CN" sz="17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685800"/>
            <a:r>
              <a:rPr lang="zh-CN" altLang="en-US" sz="17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“雾蒙蒙的”表现出树林能见度很低。</a:t>
            </a:r>
            <a:endParaRPr lang="en-US" altLang="zh-CN" sz="17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685800"/>
            <a:r>
              <a:rPr lang="zh-CN" altLang="en-US" sz="17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在这样的情况下，父亲凭借“望”和“闻”就可以准备的判断出林中是否有鸟，表现了他超出常人的观察能力和丰富的经验。</a:t>
            </a:r>
            <a:endParaRPr lang="zh-CN" altLang="en-US" sz="17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54595" y="2120108"/>
            <a:ext cx="12486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4572000" y="2131223"/>
            <a:ext cx="88584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6240780" y="2131223"/>
            <a:ext cx="88584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图片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1" t="13737" r="1486" b="5224"/>
          <a:stretch>
            <a:fillRect/>
          </a:stretch>
        </p:blipFill>
        <p:spPr>
          <a:xfrm>
            <a:off x="5430228" y="2691516"/>
            <a:ext cx="2972225" cy="1915116"/>
          </a:xfrm>
          <a:custGeom>
            <a:avLst/>
            <a:gdLst>
              <a:gd name="connsiteX0" fmla="*/ 0 w 3962966"/>
              <a:gd name="connsiteY0" fmla="*/ 0 h 2553488"/>
              <a:gd name="connsiteX1" fmla="*/ 3962966 w 3962966"/>
              <a:gd name="connsiteY1" fmla="*/ 0 h 2553488"/>
              <a:gd name="connsiteX2" fmla="*/ 3962966 w 3962966"/>
              <a:gd name="connsiteY2" fmla="*/ 2553488 h 2553488"/>
              <a:gd name="connsiteX3" fmla="*/ 0 w 3962966"/>
              <a:gd name="connsiteY3" fmla="*/ 2553488 h 255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2966" h="2553488">
                <a:moveTo>
                  <a:pt x="0" y="0"/>
                </a:moveTo>
                <a:lnTo>
                  <a:pt x="3962966" y="0"/>
                </a:lnTo>
                <a:lnTo>
                  <a:pt x="3962966" y="2553488"/>
                </a:lnTo>
                <a:lnTo>
                  <a:pt x="0" y="2553488"/>
                </a:lnTo>
                <a:close/>
              </a:path>
            </a:pathLst>
          </a:custGeom>
        </p:spPr>
      </p:pic>
      <p:sp>
        <p:nvSpPr>
          <p:cNvPr id="37" name="图文框 36"/>
          <p:cNvSpPr/>
          <p:nvPr/>
        </p:nvSpPr>
        <p:spPr>
          <a:xfrm>
            <a:off x="5338763" y="2614613"/>
            <a:ext cx="3155156" cy="2068923"/>
          </a:xfrm>
          <a:prstGeom prst="frame">
            <a:avLst>
              <a:gd name="adj1" fmla="val 6285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838858" y="1319571"/>
            <a:ext cx="7797245" cy="124649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400"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defRPr>
            </a:lvl1pPr>
          </a:lstStyle>
          <a:p>
            <a:pPr defTabSz="6858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“林子里有不少鸟。”父亲喃喃着。并没有看见一只鸟飞，并没有听到一声鸟叫。我茫茫然地望着凝神静气的像树一般兀立的父亲。父亲指着一棵树的一根树枝对我说：“看那里，没有风，叶子为什么在动？”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25227" y="640490"/>
            <a:ext cx="5392187" cy="608725"/>
            <a:chOff x="4549766" y="775601"/>
            <a:chExt cx="7189583" cy="811633"/>
          </a:xfrm>
        </p:grpSpPr>
        <p:sp>
          <p:nvSpPr>
            <p:cNvPr id="20" name="文本框 19"/>
            <p:cNvSpPr txBox="1"/>
            <p:nvPr/>
          </p:nvSpPr>
          <p:spPr>
            <a:xfrm>
              <a:off x="5313083" y="879348"/>
              <a:ext cx="642626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lnSpc>
                  <a:spcPct val="150000"/>
                </a:lnSpc>
              </a:pPr>
              <a:r>
                <a:rPr lang="zh-CN" altLang="en-US" sz="19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等宽微米黑" panose="020B0606030804020204" pitchFamily="34" charset="-122"/>
                </a:rPr>
                <a:t>齐声朗读下面课文内容，思考以下问题。</a:t>
              </a:r>
              <a:endParaRPr lang="zh-CN" altLang="en-US" sz="19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等宽微米黑" panose="020B0606030804020204" pitchFamily="34" charset="-122"/>
              </a:endParaRPr>
            </a:p>
          </p:txBody>
        </p:sp>
        <p:pic>
          <p:nvPicPr>
            <p:cNvPr id="21" name="图片 20" descr="图片包含 游戏机&#10;&#10;描述已自动生成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766" y="775601"/>
              <a:ext cx="786946" cy="786946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838858" y="2479895"/>
            <a:ext cx="3607988" cy="4616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黑体" panose="02010609060101010101" pitchFamily="49" charset="-122"/>
                <a:ea typeface="黑体" panose="02010609060101010101" pitchFamily="49" charset="-122"/>
                <a:cs typeface="文泉驿等宽微米黑" panose="020B0606030804020204" pitchFamily="34" charset="-122"/>
              </a:defRPr>
            </a:lvl1pPr>
          </a:lstStyle>
          <a:p>
            <a:pPr defTabSz="685800"/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提问，这一段写了父亲的什么特点？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38858" y="2922544"/>
            <a:ext cx="4080651" cy="124649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黑体" panose="02010609060101010101" pitchFamily="49" charset="-122"/>
                <a:ea typeface="黑体" panose="02010609060101010101" pitchFamily="49" charset="-122"/>
                <a:cs typeface="文泉驿等宽微米黑" panose="020B0606030804020204" pitchFamily="34" charset="-122"/>
              </a:defRPr>
            </a:lvl1pPr>
          </a:lstStyle>
          <a:p>
            <a:pPr defTabSz="685800"/>
            <a:r>
              <a:rPr lang="zh-CN" altLang="en-US" sz="17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“上上下下、望了又望、闻了又闻”写出父亲观察得仔细、闻得认真，同时也说明父亲对树林和鸟非常的熟悉和了解。</a:t>
            </a:r>
            <a:endParaRPr lang="zh-CN" altLang="en-US" sz="17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5" name="图形 26"/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77436" y="3167301"/>
            <a:ext cx="423014" cy="282010"/>
          </a:xfrm>
          <a:prstGeom prst="rect">
            <a:avLst/>
          </a:prstGeom>
        </p:spPr>
      </p:pic>
      <p:pic>
        <p:nvPicPr>
          <p:cNvPr id="16" name="图形 27"/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83408" y="830212"/>
            <a:ext cx="569748" cy="359550"/>
          </a:xfrm>
          <a:prstGeom prst="rect">
            <a:avLst/>
          </a:prstGeom>
        </p:spPr>
      </p:pic>
      <p:pic>
        <p:nvPicPr>
          <p:cNvPr id="14" name="图形 25"/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39940" y="4086735"/>
            <a:ext cx="569747" cy="35954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45125" y="2566521"/>
            <a:ext cx="2802614" cy="2576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1196541">
            <a:off x="6481455" y="2561827"/>
            <a:ext cx="1588594" cy="2350751"/>
          </a:xfrm>
          <a:custGeom>
            <a:avLst/>
            <a:gdLst>
              <a:gd name="connsiteX0" fmla="*/ 2118125 w 2118125"/>
              <a:gd name="connsiteY0" fmla="*/ 0 h 3134335"/>
              <a:gd name="connsiteX1" fmla="*/ 2118125 w 2118125"/>
              <a:gd name="connsiteY1" fmla="*/ 3134335 h 3134335"/>
              <a:gd name="connsiteX2" fmla="*/ 1 w 2118125"/>
              <a:gd name="connsiteY2" fmla="*/ 3134335 h 3134335"/>
              <a:gd name="connsiteX3" fmla="*/ 0 w 2118125"/>
              <a:gd name="connsiteY3" fmla="*/ 0 h 3134335"/>
              <a:gd name="connsiteX4" fmla="*/ 544257 w 2118125"/>
              <a:gd name="connsiteY4" fmla="*/ 0 h 3134335"/>
              <a:gd name="connsiteX5" fmla="*/ 467429 w 2118125"/>
              <a:gd name="connsiteY5" fmla="*/ 183935 h 3134335"/>
              <a:gd name="connsiteX6" fmla="*/ 477599 w 2118125"/>
              <a:gd name="connsiteY6" fmla="*/ 853408 h 3134335"/>
              <a:gd name="connsiteX7" fmla="*/ 631743 w 2118125"/>
              <a:gd name="connsiteY7" fmla="*/ 1183444 h 3134335"/>
              <a:gd name="connsiteX8" fmla="*/ 1234059 w 2118125"/>
              <a:gd name="connsiteY8" fmla="*/ 987149 h 3134335"/>
              <a:gd name="connsiteX9" fmla="*/ 1305822 w 2118125"/>
              <a:gd name="connsiteY9" fmla="*/ 623 h 3134335"/>
              <a:gd name="connsiteX10" fmla="*/ 1304926 w 2118125"/>
              <a:gd name="connsiteY10" fmla="*/ 0 h 3134335"/>
              <a:gd name="connsiteX11" fmla="*/ 2118125 w 2118125"/>
              <a:gd name="connsiteY11" fmla="*/ 0 h 3134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18125" h="3134335">
                <a:moveTo>
                  <a:pt x="2118125" y="0"/>
                </a:moveTo>
                <a:lnTo>
                  <a:pt x="2118125" y="3134335"/>
                </a:lnTo>
                <a:lnTo>
                  <a:pt x="1" y="3134335"/>
                </a:lnTo>
                <a:lnTo>
                  <a:pt x="0" y="0"/>
                </a:lnTo>
                <a:lnTo>
                  <a:pt x="544257" y="0"/>
                </a:lnTo>
                <a:lnTo>
                  <a:pt x="467429" y="183935"/>
                </a:lnTo>
                <a:lnTo>
                  <a:pt x="477599" y="853408"/>
                </a:lnTo>
                <a:lnTo>
                  <a:pt x="631743" y="1183444"/>
                </a:lnTo>
                <a:lnTo>
                  <a:pt x="1234059" y="987149"/>
                </a:lnTo>
                <a:lnTo>
                  <a:pt x="1305822" y="623"/>
                </a:lnTo>
                <a:lnTo>
                  <a:pt x="1304926" y="0"/>
                </a:lnTo>
                <a:lnTo>
                  <a:pt x="2118125" y="0"/>
                </a:lnTo>
                <a:close/>
              </a:path>
            </a:pathLst>
          </a:custGeom>
        </p:spPr>
      </p:pic>
      <p:sp>
        <p:nvSpPr>
          <p:cNvPr id="12" name="文本框 11"/>
          <p:cNvSpPr txBox="1"/>
          <p:nvPr/>
        </p:nvSpPr>
        <p:spPr>
          <a:xfrm>
            <a:off x="753133" y="1448159"/>
            <a:ext cx="7797245" cy="1453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400"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defRPr>
            </a:lvl1pPr>
          </a:lstStyle>
          <a:p>
            <a:pPr defTabSz="685800">
              <a:lnSpc>
                <a:spcPct val="150000"/>
              </a:lnSpc>
            </a:pPr>
            <a:r>
              <a: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仔细找，没有找到动着的那几片叶子。“还有鸟味。”父亲轻声说，他生怕惊动鸟。我只闻到浓浓的苦苦的草木气息，没有闻到什么鸟的气味。“鸟也有气味？”“有。树林里过夜的鸟总是一群，羽毛焐得热腾腾的。“黎明时，所有的鸟都抖动着浑身的羽翎，要抖净露水和湿气。“每一个张开的喙都舒畅地呼吸着，深深地呼吸着。“鸟要准备歌唱了。”</a:t>
            </a:r>
            <a:endParaRPr lang="zh-CN" altLang="en-US" sz="15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39502" y="769078"/>
            <a:ext cx="5392187" cy="608725"/>
            <a:chOff x="4549766" y="775601"/>
            <a:chExt cx="7189583" cy="811633"/>
          </a:xfrm>
        </p:grpSpPr>
        <p:sp>
          <p:nvSpPr>
            <p:cNvPr id="20" name="文本框 19"/>
            <p:cNvSpPr txBox="1"/>
            <p:nvPr/>
          </p:nvSpPr>
          <p:spPr>
            <a:xfrm>
              <a:off x="5313083" y="879348"/>
              <a:ext cx="642626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lnSpc>
                  <a:spcPct val="150000"/>
                </a:lnSpc>
              </a:pPr>
              <a:r>
                <a:rPr lang="zh-CN" altLang="en-US" sz="19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等宽微米黑" panose="020B0606030804020204" pitchFamily="34" charset="-122"/>
                </a:rPr>
                <a:t>齐声朗读下面课文内容，思考以下问题。</a:t>
              </a:r>
              <a:endParaRPr lang="zh-CN" altLang="en-US" sz="19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等宽微米黑" panose="020B0606030804020204" pitchFamily="34" charset="-122"/>
              </a:endParaRPr>
            </a:p>
          </p:txBody>
        </p:sp>
        <p:pic>
          <p:nvPicPr>
            <p:cNvPr id="21" name="图片 20" descr="图片包含 游戏机&#10;&#10;描述已自动生成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766" y="775601"/>
              <a:ext cx="786946" cy="786946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778370" y="2902667"/>
            <a:ext cx="3607988" cy="4358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黑体" panose="02010609060101010101" pitchFamily="49" charset="-122"/>
                <a:ea typeface="黑体" panose="02010609060101010101" pitchFamily="49" charset="-122"/>
                <a:cs typeface="文泉驿等宽微米黑" panose="020B0606030804020204" pitchFamily="34" charset="-122"/>
              </a:defRPr>
            </a:lvl1pPr>
          </a:lstStyle>
          <a:p>
            <a:pPr defTabSz="685800"/>
            <a:r>
              <a:rPr lang="zh-CN" altLang="en-US" sz="1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提问，这一段写了父亲的什么特点？</a:t>
            </a:r>
            <a:endParaRPr lang="zh-CN" altLang="en-US" sz="1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78370" y="3243788"/>
            <a:ext cx="5743454" cy="17312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黑体" panose="02010609060101010101" pitchFamily="49" charset="-122"/>
                <a:ea typeface="黑体" panose="02010609060101010101" pitchFamily="49" charset="-122"/>
                <a:cs typeface="文泉驿等宽微米黑" panose="020B0606030804020204" pitchFamily="34" charset="-122"/>
              </a:defRPr>
            </a:lvl1pPr>
          </a:lstStyle>
          <a:p>
            <a:pPr defTabSz="685800"/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这一段写父亲的神态，表现出父亲生怕惊动林中的鸟儿，</a:t>
            </a:r>
            <a:endParaRPr lang="en-US" altLang="zh-CN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/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同时通过对鸟儿活动的细致描写，反映出父亲对鸟儿的认知程度之深、对鸟儿观察的仔细，以及对鸟儿的习性掌握的也是非常清楚的。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68" r="38350" b="62243"/>
          <a:stretch>
            <a:fillRect/>
          </a:stretch>
        </p:blipFill>
        <p:spPr>
          <a:xfrm rot="18097255">
            <a:off x="6471363" y="2915406"/>
            <a:ext cx="628795" cy="887583"/>
          </a:xfrm>
          <a:custGeom>
            <a:avLst/>
            <a:gdLst>
              <a:gd name="connsiteX0" fmla="*/ 837497 w 838393"/>
              <a:gd name="connsiteY0" fmla="*/ 0 h 1183444"/>
              <a:gd name="connsiteX1" fmla="*/ 838393 w 838393"/>
              <a:gd name="connsiteY1" fmla="*/ 623 h 1183444"/>
              <a:gd name="connsiteX2" fmla="*/ 766630 w 838393"/>
              <a:gd name="connsiteY2" fmla="*/ 987149 h 1183444"/>
              <a:gd name="connsiteX3" fmla="*/ 164314 w 838393"/>
              <a:gd name="connsiteY3" fmla="*/ 1183444 h 1183444"/>
              <a:gd name="connsiteX4" fmla="*/ 10170 w 838393"/>
              <a:gd name="connsiteY4" fmla="*/ 853408 h 1183444"/>
              <a:gd name="connsiteX5" fmla="*/ 0 w 838393"/>
              <a:gd name="connsiteY5" fmla="*/ 183935 h 1183444"/>
              <a:gd name="connsiteX6" fmla="*/ 76828 w 838393"/>
              <a:gd name="connsiteY6" fmla="*/ 0 h 1183444"/>
              <a:gd name="connsiteX7" fmla="*/ 837497 w 838393"/>
              <a:gd name="connsiteY7" fmla="*/ 0 h 1183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8393" h="1183444">
                <a:moveTo>
                  <a:pt x="837497" y="0"/>
                </a:moveTo>
                <a:lnTo>
                  <a:pt x="838393" y="623"/>
                </a:lnTo>
                <a:lnTo>
                  <a:pt x="766630" y="987149"/>
                </a:lnTo>
                <a:lnTo>
                  <a:pt x="164314" y="1183444"/>
                </a:lnTo>
                <a:lnTo>
                  <a:pt x="10170" y="853408"/>
                </a:lnTo>
                <a:lnTo>
                  <a:pt x="0" y="183935"/>
                </a:lnTo>
                <a:lnTo>
                  <a:pt x="76828" y="0"/>
                </a:lnTo>
                <a:lnTo>
                  <a:pt x="837497" y="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946015" y="1383865"/>
            <a:ext cx="7689482" cy="16389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400"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defRPr>
            </a:lvl1pPr>
          </a:lstStyle>
          <a:p>
            <a:pPr defTabSz="685800">
              <a:lnSpc>
                <a:spcPct val="150000"/>
              </a:lnSpc>
            </a:pPr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父亲和我坐在树林边，鸟真的唱了起来。“这是树林和鸟最快活的时刻。”父亲说。我知道父亲此时也最快活。过了几天，父亲说：“鸟最快活的时刻，飞离树枝的那一瞬间，最容易被猎人打中。”“为什么？”我惊愕地问。父亲说：“黎明时的鸟，翅膀潮湿，飞起来沉重。”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32384" y="704784"/>
            <a:ext cx="5392187" cy="608725"/>
            <a:chOff x="4549766" y="775601"/>
            <a:chExt cx="7189583" cy="811633"/>
          </a:xfrm>
        </p:grpSpPr>
        <p:sp>
          <p:nvSpPr>
            <p:cNvPr id="20" name="文本框 19"/>
            <p:cNvSpPr txBox="1"/>
            <p:nvPr/>
          </p:nvSpPr>
          <p:spPr>
            <a:xfrm>
              <a:off x="5313083" y="879348"/>
              <a:ext cx="642626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lnSpc>
                  <a:spcPct val="150000"/>
                </a:lnSpc>
              </a:pPr>
              <a:r>
                <a:rPr lang="zh-CN" altLang="en-US" sz="19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等宽微米黑" panose="020B0606030804020204" pitchFamily="34" charset="-122"/>
                </a:rPr>
                <a:t>齐声朗读下面课文内容，思考以下问题。</a:t>
              </a:r>
              <a:endParaRPr lang="zh-CN" altLang="en-US" sz="19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等宽微米黑" panose="020B0606030804020204" pitchFamily="34" charset="-122"/>
              </a:endParaRPr>
            </a:p>
          </p:txBody>
        </p:sp>
        <p:pic>
          <p:nvPicPr>
            <p:cNvPr id="21" name="图片 20" descr="图片包含 游戏机&#10;&#10;描述已自动生成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766" y="775601"/>
              <a:ext cx="786946" cy="786946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930428" y="2897686"/>
            <a:ext cx="6320479" cy="4616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黑体" panose="02010609060101010101" pitchFamily="49" charset="-122"/>
                <a:ea typeface="黑体" panose="02010609060101010101" pitchFamily="49" charset="-122"/>
                <a:cs typeface="文泉驿等宽微米黑" panose="020B0606030804020204" pitchFamily="34" charset="-122"/>
              </a:defRPr>
            </a:lvl1pPr>
          </a:lstStyle>
          <a:p>
            <a:pPr defTabSz="685800"/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提问一：“这是树林和鸟最快活的时刻”中“这”指的是什么？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46015" y="3331731"/>
            <a:ext cx="7276442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黑体" panose="02010609060101010101" pitchFamily="49" charset="-122"/>
                <a:ea typeface="黑体" panose="02010609060101010101" pitchFamily="49" charset="-122"/>
                <a:cs typeface="文泉驿等宽微米黑" panose="020B0606030804020204" pitchFamily="34" charset="-122"/>
              </a:defRPr>
            </a:lvl1pPr>
          </a:lstStyle>
          <a:p>
            <a:pPr defTabSz="685800">
              <a:lnSpc>
                <a:spcPct val="100000"/>
              </a:lnSpc>
            </a:pPr>
            <a:r>
              <a:rPr lang="zh-CN" altLang="en-US" sz="17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这是树林和鸟最快活的时刻中“这”指的就是鸟儿在树林里唱歌。</a:t>
            </a:r>
            <a:endParaRPr lang="zh-CN" altLang="en-US" sz="17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46014" y="3638817"/>
            <a:ext cx="5433355" cy="4616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黑体" panose="02010609060101010101" pitchFamily="49" charset="-122"/>
                <a:ea typeface="黑体" panose="02010609060101010101" pitchFamily="49" charset="-122"/>
                <a:cs typeface="文泉驿等宽微米黑" panose="020B0606030804020204" pitchFamily="34" charset="-122"/>
              </a:defRPr>
            </a:lvl1pPr>
          </a:lstStyle>
          <a:p>
            <a:pPr defTabSz="685800"/>
            <a:r>
              <a:rPr lang="zh-CN" altLang="en-US" sz="17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提问二：为什么鸟儿最快活的时候却容易被猎人打中</a:t>
            </a:r>
            <a:endParaRPr lang="zh-CN" altLang="en-US" sz="17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46015" y="4072862"/>
            <a:ext cx="6304892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000">
                <a:latin typeface="黑体" panose="02010609060101010101" pitchFamily="49" charset="-122"/>
                <a:ea typeface="黑体" panose="02010609060101010101" pitchFamily="49" charset="-122"/>
                <a:cs typeface="文泉驿等宽微米黑" panose="020B0606030804020204" pitchFamily="34" charset="-122"/>
              </a:defRPr>
            </a:lvl1pPr>
          </a:lstStyle>
          <a:p>
            <a:pPr defTabSz="685800">
              <a:lnSpc>
                <a:spcPct val="100000"/>
              </a:lnSpc>
            </a:pPr>
            <a:r>
              <a:rPr lang="zh-CN" altLang="en-US" sz="17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因为黎明时的鸟，翅膀潮湿，飞起来沉重。</a:t>
            </a:r>
            <a:endParaRPr lang="zh-CN" altLang="en-US" sz="17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738" y="4062173"/>
            <a:ext cx="767857" cy="7598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119846" y="1725925"/>
            <a:ext cx="3722084" cy="4765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400"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defRPr>
            </a:lvl1pPr>
          </a:lstStyle>
          <a:p>
            <a:pPr defTabSz="685800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我真高兴，父亲不是猎人。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23744" y="2219729"/>
            <a:ext cx="4757072" cy="4765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400"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defRPr>
            </a:lvl1pPr>
          </a:lstStyle>
          <a:p>
            <a:pPr defTabSz="685800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提问，我为什么因为父亲不是猎人而高兴？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19846" y="2697530"/>
            <a:ext cx="4877542" cy="191590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400"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defRPr>
            </a:lvl1pPr>
          </a:lstStyle>
          <a:p>
            <a:pPr defTabSz="685800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因为父亲是一个非常了解鸟儿的人，如果他是猎人，一定是一个百发百中很容易就找到鸟儿栖息地的猎人。我因为父亲不是猎人高兴说明我也是一个爱鸟的人。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96665" y="861946"/>
            <a:ext cx="5392187" cy="608725"/>
            <a:chOff x="4549766" y="775601"/>
            <a:chExt cx="7189583" cy="811633"/>
          </a:xfrm>
        </p:grpSpPr>
        <p:sp>
          <p:nvSpPr>
            <p:cNvPr id="20" name="文本框 19"/>
            <p:cNvSpPr txBox="1"/>
            <p:nvPr/>
          </p:nvSpPr>
          <p:spPr>
            <a:xfrm>
              <a:off x="5313083" y="879348"/>
              <a:ext cx="642626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lnSpc>
                  <a:spcPct val="150000"/>
                </a:lnSpc>
              </a:pPr>
              <a:r>
                <a:rPr lang="zh-CN" altLang="en-US" sz="19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等宽微米黑" panose="020B0606030804020204" pitchFamily="34" charset="-122"/>
                </a:rPr>
                <a:t>齐声朗读下面课文内容，思考以下问题。</a:t>
              </a:r>
              <a:endParaRPr lang="zh-CN" altLang="en-US" sz="19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等宽微米黑" panose="020B0606030804020204" pitchFamily="34" charset="-122"/>
              </a:endParaRPr>
            </a:p>
          </p:txBody>
        </p:sp>
        <p:pic>
          <p:nvPicPr>
            <p:cNvPr id="21" name="图片 20" descr="图片包含 游戏机&#10;&#10;描述已自动生成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766" y="775601"/>
              <a:ext cx="786946" cy="786946"/>
            </a:xfrm>
            <a:prstGeom prst="rect">
              <a:avLst/>
            </a:prstGeom>
          </p:spPr>
        </p:pic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43062" y1="36356" x2="44604" y2="51289"/>
                        <a14:foregroundMark x1="37720" y1="39378" x2="51487" y2="46311"/>
                        <a14:foregroundMark x1="51487" y1="46311" x2="51817" y2="46311"/>
                        <a14:foregroundMark x1="44604" y1="40533" x2="54240" y2="37689"/>
                        <a14:foregroundMark x1="54240" y1="37689" x2="54570" y2="37689"/>
                        <a14:foregroundMark x1="18778" y1="41333" x2="23844" y2="59200"/>
                        <a14:foregroundMark x1="23844" y1="59200" x2="28194" y2="64000"/>
                        <a14:foregroundMark x1="28194" y1="64000" x2="24504" y2="49511"/>
                        <a14:foregroundMark x1="24504" y1="49511" x2="25991" y2="50222"/>
                        <a14:foregroundMark x1="19989" y1="44622" x2="25606" y2="58311"/>
                        <a14:foregroundMark x1="25606" y1="58311" x2="27037" y2="59378"/>
                        <a14:backgroundMark x1="30121" y1="83289" x2="32379" y2="87467"/>
                        <a14:backgroundMark x1="13767" y1="83289" x2="18778" y2="94400"/>
                      </a14:backgroundRemoval>
                    </a14:imgEffect>
                  </a14:imgLayer>
                </a14:imgProps>
              </a:ext>
            </a:extLst>
          </a:blip>
          <a:srcRect l="5736" t="4265" r="48029" b="12833"/>
          <a:stretch>
            <a:fillRect/>
          </a:stretch>
        </p:blipFill>
        <p:spPr>
          <a:xfrm flipH="1">
            <a:off x="6188869" y="1860536"/>
            <a:ext cx="2955208" cy="3282649"/>
          </a:xfrm>
          <a:custGeom>
            <a:avLst/>
            <a:gdLst>
              <a:gd name="connsiteX0" fmla="*/ 3940277 w 3940277"/>
              <a:gd name="connsiteY0" fmla="*/ 0 h 4376865"/>
              <a:gd name="connsiteX1" fmla="*/ 0 w 3940277"/>
              <a:gd name="connsiteY1" fmla="*/ 0 h 4376865"/>
              <a:gd name="connsiteX2" fmla="*/ 0 w 3940277"/>
              <a:gd name="connsiteY2" fmla="*/ 4376865 h 4376865"/>
              <a:gd name="connsiteX3" fmla="*/ 3940277 w 3940277"/>
              <a:gd name="connsiteY3" fmla="*/ 4376865 h 4376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0277" h="4376865">
                <a:moveTo>
                  <a:pt x="3940277" y="0"/>
                </a:moveTo>
                <a:lnTo>
                  <a:pt x="0" y="0"/>
                </a:lnTo>
                <a:lnTo>
                  <a:pt x="0" y="4376865"/>
                </a:lnTo>
                <a:lnTo>
                  <a:pt x="3940277" y="4376865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739592" y="531792"/>
            <a:ext cx="3045044" cy="646331"/>
            <a:chOff x="675575" y="785255"/>
            <a:chExt cx="4060059" cy="861774"/>
          </a:xfrm>
        </p:grpSpPr>
        <p:sp>
          <p:nvSpPr>
            <p:cNvPr id="19" name="文本框 18"/>
            <p:cNvSpPr txBox="1"/>
            <p:nvPr/>
          </p:nvSpPr>
          <p:spPr>
            <a:xfrm>
              <a:off x="1824956" y="785255"/>
              <a:ext cx="291067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等宽微米黑" panose="020B0606030804020204" pitchFamily="34" charset="-122"/>
                </a:rPr>
                <a:t>课文结构</a:t>
              </a:r>
              <a:endParaRPr lang="zh-CN" altLang="en-US" sz="24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等宽微米黑" panose="020B0606030804020204" pitchFamily="34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75575" y="900295"/>
              <a:ext cx="1043687" cy="599929"/>
            </a:xfrm>
            <a:prstGeom prst="rect">
              <a:avLst/>
            </a:prstGeom>
          </p:spPr>
        </p:pic>
      </p:grpSp>
      <p:sp>
        <p:nvSpPr>
          <p:cNvPr id="21" name="圆角矩形 20"/>
          <p:cNvSpPr/>
          <p:nvPr/>
        </p:nvSpPr>
        <p:spPr>
          <a:xfrm>
            <a:off x="1443971" y="1951686"/>
            <a:ext cx="513000" cy="2080568"/>
          </a:xfrm>
          <a:prstGeom prst="roundRect">
            <a:avLst>
              <a:gd name="adj" fmla="val 41097"/>
            </a:avLst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2314425" y="1663232"/>
            <a:ext cx="300038" cy="2657475"/>
          </a:xfrm>
          <a:prstGeom prst="leftBrace">
            <a:avLst>
              <a:gd name="adj1" fmla="val 35163"/>
              <a:gd name="adj2" fmla="val 50000"/>
            </a:avLst>
          </a:prstGeom>
          <a:ln>
            <a:solidFill>
              <a:srgbClr val="215D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526011" y="2208778"/>
            <a:ext cx="369332" cy="1452536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defTabSz="685800"/>
            <a:r>
              <a:rPr lang="zh-CN" altLang="en-US" sz="1500" b="1" dirty="0">
                <a:solidFill>
                  <a:srgbClr val="215D2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等宽微米黑" panose="020B0606030804020204" pitchFamily="34" charset="-122"/>
              </a:rPr>
              <a:t>父亲、树林和鸟</a:t>
            </a:r>
            <a:endParaRPr lang="zh-CN" altLang="en-US" sz="1500" b="1" dirty="0">
              <a:solidFill>
                <a:srgbClr val="215D2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文泉驿等宽微米黑" panose="020B06060308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244829" y="1658470"/>
            <a:ext cx="517914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400"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defRPr>
            </a:lvl1pPr>
          </a:lstStyle>
          <a:p>
            <a:pPr defTabSz="685800">
              <a:lnSpc>
                <a:spcPct val="150000"/>
              </a:lnSpc>
            </a:pPr>
            <a:r>
              <a:rPr lang="zh-CN" altLang="en-US" b="1" dirty="0">
                <a:solidFill>
                  <a:srgbClr val="215D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b="1" dirty="0">
              <a:solidFill>
                <a:srgbClr val="215D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44829" y="2394378"/>
            <a:ext cx="517914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400"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defRPr>
            </a:lvl1pPr>
          </a:lstStyle>
          <a:p>
            <a:pPr defTabSz="685800">
              <a:lnSpc>
                <a:spcPct val="150000"/>
              </a:lnSpc>
            </a:pPr>
            <a:r>
              <a:rPr lang="zh-CN" altLang="en-US" b="1" dirty="0">
                <a:solidFill>
                  <a:srgbClr val="215D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闻</a:t>
            </a:r>
            <a:endParaRPr lang="zh-CN" altLang="en-US" b="1" dirty="0">
              <a:solidFill>
                <a:srgbClr val="215D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247335" y="3115998"/>
            <a:ext cx="7245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400"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defRPr>
            </a:lvl1pPr>
          </a:lstStyle>
          <a:p>
            <a:pPr defTabSz="685800">
              <a:lnSpc>
                <a:spcPct val="150000"/>
              </a:lnSpc>
            </a:pPr>
            <a:r>
              <a:rPr lang="zh-CN" altLang="en-US" b="1" dirty="0">
                <a:solidFill>
                  <a:srgbClr val="215D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</a:t>
            </a:r>
            <a:endParaRPr lang="zh-CN" altLang="en-US" b="1" dirty="0">
              <a:solidFill>
                <a:srgbClr val="215D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>
            <a:off x="4006795" y="1908824"/>
            <a:ext cx="733004" cy="0"/>
          </a:xfrm>
          <a:prstGeom prst="straightConnector1">
            <a:avLst/>
          </a:prstGeom>
          <a:ln w="19050">
            <a:solidFill>
              <a:srgbClr val="215D2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>
            <a:off x="4006795" y="2651774"/>
            <a:ext cx="733004" cy="0"/>
          </a:xfrm>
          <a:prstGeom prst="straightConnector1">
            <a:avLst/>
          </a:prstGeom>
          <a:ln w="19050">
            <a:solidFill>
              <a:srgbClr val="215D2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4006795" y="3375674"/>
            <a:ext cx="733004" cy="0"/>
          </a:xfrm>
          <a:prstGeom prst="straightConnector1">
            <a:avLst/>
          </a:prstGeom>
          <a:ln w="19050">
            <a:solidFill>
              <a:srgbClr val="215D2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4973526" y="1658470"/>
            <a:ext cx="218451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400"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defRPr>
            </a:lvl1pPr>
          </a:lstStyle>
          <a:p>
            <a:pPr defTabSz="685800">
              <a:lnSpc>
                <a:spcPct val="150000"/>
              </a:lnSpc>
            </a:pPr>
            <a:r>
              <a:rPr lang="zh-CN" altLang="en-US" b="1" dirty="0">
                <a:solidFill>
                  <a:srgbClr val="215D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鸟动</a:t>
            </a:r>
            <a:endParaRPr lang="zh-CN" altLang="en-US" b="1" dirty="0">
              <a:solidFill>
                <a:srgbClr val="215D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973526" y="2394378"/>
            <a:ext cx="218451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400"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defRPr>
            </a:lvl1pPr>
          </a:lstStyle>
          <a:p>
            <a:pPr defTabSz="685800">
              <a:lnSpc>
                <a:spcPct val="150000"/>
              </a:lnSpc>
            </a:pPr>
            <a:r>
              <a:rPr lang="zh-CN" altLang="en-US" b="1" dirty="0">
                <a:solidFill>
                  <a:srgbClr val="215D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鸟味</a:t>
            </a:r>
            <a:endParaRPr lang="zh-CN" altLang="en-US" b="1" dirty="0">
              <a:solidFill>
                <a:srgbClr val="215D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976033" y="3115998"/>
            <a:ext cx="2182004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400"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defRPr>
            </a:lvl1pPr>
          </a:lstStyle>
          <a:p>
            <a:pPr defTabSz="685800">
              <a:lnSpc>
                <a:spcPct val="150000"/>
              </a:lnSpc>
            </a:pPr>
            <a:r>
              <a:rPr lang="zh-CN" altLang="en-US" b="1" dirty="0">
                <a:solidFill>
                  <a:srgbClr val="215D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鸟歌</a:t>
            </a:r>
            <a:endParaRPr lang="zh-CN" altLang="en-US" b="1" dirty="0">
              <a:solidFill>
                <a:srgbClr val="215D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左大括号 32"/>
          <p:cNvSpPr/>
          <p:nvPr/>
        </p:nvSpPr>
        <p:spPr>
          <a:xfrm flipH="1">
            <a:off x="6604803" y="1663232"/>
            <a:ext cx="300038" cy="2657475"/>
          </a:xfrm>
          <a:prstGeom prst="leftBrace">
            <a:avLst>
              <a:gd name="adj1" fmla="val 35163"/>
              <a:gd name="adj2" fmla="val 50000"/>
            </a:avLst>
          </a:prstGeom>
          <a:ln>
            <a:solidFill>
              <a:srgbClr val="215D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srgbClr val="215D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7171194" y="2596081"/>
            <a:ext cx="1063169" cy="852377"/>
          </a:xfrm>
          <a:prstGeom prst="roundRect">
            <a:avLst>
              <a:gd name="adj" fmla="val 29957"/>
            </a:avLst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srgbClr val="215D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127543" y="2765852"/>
            <a:ext cx="117562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400"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defRPr>
            </a:lvl1pPr>
          </a:lstStyle>
          <a:p>
            <a:pPr algn="ctr" defTabSz="685800">
              <a:lnSpc>
                <a:spcPct val="100000"/>
              </a:lnSpc>
            </a:pPr>
            <a:r>
              <a:rPr lang="zh-CN" altLang="en-US" sz="1500" b="1" dirty="0">
                <a:solidFill>
                  <a:srgbClr val="215D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保护鸟儿</a:t>
            </a:r>
            <a:endParaRPr lang="en-US" altLang="zh-CN" sz="1500" b="1" dirty="0">
              <a:solidFill>
                <a:srgbClr val="215D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685800">
              <a:lnSpc>
                <a:spcPct val="100000"/>
              </a:lnSpc>
            </a:pPr>
            <a:r>
              <a:rPr lang="zh-CN" altLang="en-US" sz="1500" b="1" dirty="0">
                <a:solidFill>
                  <a:srgbClr val="215D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热爱自然</a:t>
            </a:r>
            <a:endParaRPr lang="zh-CN" altLang="en-US" sz="1500" b="1" dirty="0">
              <a:solidFill>
                <a:srgbClr val="215D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47335" y="3803547"/>
            <a:ext cx="7245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400"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defRPr>
            </a:lvl1pPr>
          </a:lstStyle>
          <a:p>
            <a:pPr defTabSz="685800">
              <a:lnSpc>
                <a:spcPct val="150000"/>
              </a:lnSpc>
            </a:pPr>
            <a:r>
              <a:rPr lang="zh-CN" altLang="en-US" b="1" dirty="0">
                <a:solidFill>
                  <a:srgbClr val="215D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</a:t>
            </a:r>
            <a:endParaRPr lang="zh-CN" altLang="en-US" b="1" dirty="0">
              <a:solidFill>
                <a:srgbClr val="215D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8" name="直接箭头连接符 37"/>
          <p:cNvCxnSpPr/>
          <p:nvPr/>
        </p:nvCxnSpPr>
        <p:spPr>
          <a:xfrm>
            <a:off x="4006795" y="4063223"/>
            <a:ext cx="733004" cy="0"/>
          </a:xfrm>
          <a:prstGeom prst="straightConnector1">
            <a:avLst/>
          </a:prstGeom>
          <a:ln w="19050">
            <a:solidFill>
              <a:srgbClr val="215D2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4976033" y="3803547"/>
            <a:ext cx="2182004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400"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defRPr>
            </a:lvl1pPr>
          </a:lstStyle>
          <a:p>
            <a:pPr defTabSz="685800">
              <a:lnSpc>
                <a:spcPct val="150000"/>
              </a:lnSpc>
            </a:pPr>
            <a:r>
              <a:rPr lang="zh-CN" altLang="en-US" b="1" dirty="0">
                <a:solidFill>
                  <a:srgbClr val="215D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快活、危险</a:t>
            </a:r>
            <a:endParaRPr lang="zh-CN" altLang="en-US" b="1" dirty="0">
              <a:solidFill>
                <a:srgbClr val="215D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/>
      <p:bldP spid="24" grpId="0"/>
      <p:bldP spid="25" grpId="0"/>
      <p:bldP spid="26" grpId="0"/>
      <p:bldP spid="30" grpId="0"/>
      <p:bldP spid="31" grpId="0"/>
      <p:bldP spid="32" grpId="0"/>
      <p:bldP spid="33" grpId="0" animBg="1"/>
      <p:bldP spid="34" grpId="0" animBg="1"/>
      <p:bldP spid="35" grpId="0"/>
      <p:bldP spid="37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57201" y="588684"/>
            <a:ext cx="2029598" cy="10839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 defTabSz="685800"/>
            <a:r>
              <a:rPr lang="zh-CN" altLang="en-US" sz="6600" dirty="0">
                <a:solidFill>
                  <a:srgbClr val="6C3F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6600" dirty="0">
              <a:solidFill>
                <a:srgbClr val="6C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45966" y="1620473"/>
            <a:ext cx="265206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 defTabSz="685800"/>
            <a:r>
              <a:rPr lang="en-US" altLang="zh-CN" sz="2100" dirty="0">
                <a:solidFill>
                  <a:srgbClr val="6C3F3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zh-CN" sz="2100" dirty="0">
              <a:solidFill>
                <a:srgbClr val="6C3F3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26969" y="4078605"/>
            <a:ext cx="1437799" cy="392430"/>
          </a:xfrm>
          <a:prstGeom prst="rect">
            <a:avLst/>
          </a:prstGeom>
          <a:solidFill>
            <a:srgbClr val="6C3F3F"/>
          </a:solidFill>
        </p:spPr>
        <p:txBody>
          <a:bodyPr wrap="square" lIns="68580" tIns="34290" rIns="68580" bIns="34290" rtlCol="0">
            <a:spAutoFit/>
          </a:bodyPr>
          <a:lstStyle/>
          <a:p>
            <a:pPr algn="dist" defTabSz="685800"/>
            <a:r>
              <a:rPr lang="zh-CN" altLang="en-US" sz="2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延伸拓展</a:t>
            </a:r>
            <a:endParaRPr lang="zh-CN" altLang="en-US" sz="2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60558" y="3604260"/>
            <a:ext cx="1437799" cy="392430"/>
          </a:xfrm>
          <a:prstGeom prst="rect">
            <a:avLst/>
          </a:prstGeom>
          <a:solidFill>
            <a:srgbClr val="6C3F3F"/>
          </a:solidFill>
        </p:spPr>
        <p:txBody>
          <a:bodyPr wrap="square" lIns="68580" tIns="34290" rIns="68580" bIns="34290" rtlCol="0">
            <a:spAutoFit/>
          </a:bodyPr>
          <a:lstStyle/>
          <a:p>
            <a:pPr algn="dist" defTabSz="685800"/>
            <a:r>
              <a:rPr lang="zh-CN" altLang="en-US" sz="2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  <a:endParaRPr lang="zh-CN" altLang="en-US" sz="2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24188" y="2979896"/>
            <a:ext cx="1437799" cy="392430"/>
          </a:xfrm>
          <a:prstGeom prst="rect">
            <a:avLst/>
          </a:prstGeom>
          <a:solidFill>
            <a:srgbClr val="6C3F3F"/>
          </a:solidFill>
        </p:spPr>
        <p:txBody>
          <a:bodyPr wrap="square" lIns="68580" tIns="34290" rIns="68580" bIns="34290" rtlCol="0">
            <a:spAutoFit/>
          </a:bodyPr>
          <a:lstStyle/>
          <a:p>
            <a:pPr algn="dist" defTabSz="685800"/>
            <a:r>
              <a:rPr lang="zh-CN" altLang="en-US" sz="2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字词学习</a:t>
            </a:r>
            <a:endParaRPr lang="zh-CN" altLang="en-US" sz="2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860709" y="2375535"/>
            <a:ext cx="1437799" cy="392430"/>
          </a:xfrm>
          <a:prstGeom prst="rect">
            <a:avLst/>
          </a:prstGeom>
          <a:solidFill>
            <a:srgbClr val="6C3F3F"/>
          </a:solidFill>
        </p:spPr>
        <p:txBody>
          <a:bodyPr wrap="square" lIns="68580" tIns="34290" rIns="68580" bIns="34290" rtlCol="0">
            <a:spAutoFit/>
          </a:bodyPr>
          <a:lstStyle/>
          <a:p>
            <a:pPr algn="dist" defTabSz="685800"/>
            <a:r>
              <a:rPr lang="zh-CN" altLang="en-US" sz="21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21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 29" descr="图片包含 游戏机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7921147" y="715255"/>
            <a:ext cx="719009" cy="596913"/>
          </a:xfrm>
          <a:prstGeom prst="rect">
            <a:avLst/>
          </a:prstGeom>
        </p:spPr>
      </p:pic>
      <p:pic>
        <p:nvPicPr>
          <p:cNvPr id="31" name="图片 30" descr="图片包含 游戏机&#10;&#10;描述已自动生成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72441" y="2801492"/>
            <a:ext cx="1041554" cy="8646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15049" y="1080402"/>
            <a:ext cx="5363612" cy="623741"/>
            <a:chOff x="4549766" y="775601"/>
            <a:chExt cx="7151483" cy="831654"/>
          </a:xfrm>
        </p:grpSpPr>
        <p:sp>
          <p:nvSpPr>
            <p:cNvPr id="16" name="文本框 15"/>
            <p:cNvSpPr txBox="1"/>
            <p:nvPr/>
          </p:nvSpPr>
          <p:spPr>
            <a:xfrm>
              <a:off x="5274983" y="930148"/>
              <a:ext cx="6426266" cy="677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lnSpc>
                  <a:spcPct val="150000"/>
                </a:lnSpc>
              </a:pPr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等宽微米黑" panose="020B0606030804020204" pitchFamily="34" charset="-122"/>
                </a:rPr>
                <a:t>整体感知，课文主要写了什么？</a:t>
              </a:r>
              <a:endPara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等宽微米黑" panose="020B0606030804020204" pitchFamily="34" charset="-122"/>
              </a:endParaRPr>
            </a:p>
          </p:txBody>
        </p:sp>
        <p:pic>
          <p:nvPicPr>
            <p:cNvPr id="17" name="图片 16" descr="图片包含 游戏机&#10;&#10;描述已自动生成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766" y="775601"/>
              <a:ext cx="786946" cy="786946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 flipH="1">
            <a:off x="5801877" y="1664692"/>
            <a:ext cx="3342123" cy="3479147"/>
            <a:chOff x="5822938" y="1321887"/>
            <a:chExt cx="5116301" cy="5326064"/>
          </a:xfrm>
        </p:grpSpPr>
        <p:grpSp>
          <p:nvGrpSpPr>
            <p:cNvPr id="18" name="组合 17"/>
            <p:cNvGrpSpPr/>
            <p:nvPr/>
          </p:nvGrpSpPr>
          <p:grpSpPr>
            <a:xfrm>
              <a:off x="8976570" y="3578447"/>
              <a:ext cx="1962669" cy="3069504"/>
              <a:chOff x="5091112" y="1119187"/>
              <a:chExt cx="2953829" cy="4619625"/>
            </a:xfrm>
          </p:grpSpPr>
          <p:pic>
            <p:nvPicPr>
              <p:cNvPr id="22" name="图形 6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5091112" y="1119187"/>
                <a:ext cx="2009775" cy="4619625"/>
              </a:xfrm>
              <a:prstGeom prst="rect">
                <a:avLst/>
              </a:prstGeom>
            </p:spPr>
          </p:pic>
          <p:pic>
            <p:nvPicPr>
              <p:cNvPr id="24" name="图形 7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6150668" y="4802544"/>
                <a:ext cx="323850" cy="714375"/>
              </a:xfrm>
              <a:prstGeom prst="rect">
                <a:avLst/>
              </a:prstGeom>
            </p:spPr>
          </p:pic>
          <p:grpSp>
            <p:nvGrpSpPr>
              <p:cNvPr id="25" name="组合 24"/>
              <p:cNvGrpSpPr/>
              <p:nvPr/>
            </p:nvGrpSpPr>
            <p:grpSpPr>
              <a:xfrm>
                <a:off x="6966244" y="3618415"/>
                <a:ext cx="1078697" cy="2120397"/>
                <a:chOff x="2292985" y="3698327"/>
                <a:chExt cx="1286083" cy="2528056"/>
              </a:xfrm>
            </p:grpSpPr>
            <p:pic>
              <p:nvPicPr>
                <p:cNvPr id="26" name="图形 9"/>
                <p:cNvPicPr>
                  <a:picLocks noChangeAspect="1"/>
                </p:cNvPicPr>
                <p:nvPr/>
              </p:nvPicPr>
              <p:blipFill>
                <a:blip r:embed="rId4" cstate="print"/>
                <a:stretch>
                  <a:fillRect/>
                </a:stretch>
              </p:blipFill>
              <p:spPr>
                <a:xfrm>
                  <a:off x="2966233" y="4408521"/>
                  <a:ext cx="235369" cy="194435"/>
                </a:xfrm>
                <a:prstGeom prst="rect">
                  <a:avLst/>
                </a:prstGeom>
              </p:spPr>
            </p:pic>
            <p:pic>
              <p:nvPicPr>
                <p:cNvPr id="27" name="图形 10"/>
                <p:cNvPicPr>
                  <a:picLocks noChangeAspect="1"/>
                </p:cNvPicPr>
                <p:nvPr/>
              </p:nvPicPr>
              <p:blipFill>
                <a:blip r:embed="rId5" cstate="print"/>
                <a:stretch>
                  <a:fillRect/>
                </a:stretch>
              </p:blipFill>
              <p:spPr>
                <a:xfrm>
                  <a:off x="2779382" y="3698327"/>
                  <a:ext cx="713045" cy="784349"/>
                </a:xfrm>
                <a:prstGeom prst="rect">
                  <a:avLst/>
                </a:prstGeom>
              </p:spPr>
            </p:pic>
            <p:pic>
              <p:nvPicPr>
                <p:cNvPr id="28" name="图形 11"/>
                <p:cNvPicPr>
                  <a:picLocks noChangeAspect="1"/>
                </p:cNvPicPr>
                <p:nvPr/>
              </p:nvPicPr>
              <p:blipFill>
                <a:blip r:embed="rId6" cstate="print"/>
                <a:stretch>
                  <a:fillRect/>
                </a:stretch>
              </p:blipFill>
              <p:spPr>
                <a:xfrm>
                  <a:off x="2369446" y="3902309"/>
                  <a:ext cx="496276" cy="860212"/>
                </a:xfrm>
                <a:prstGeom prst="rect">
                  <a:avLst/>
                </a:prstGeom>
              </p:spPr>
            </p:pic>
            <p:pic>
              <p:nvPicPr>
                <p:cNvPr id="29" name="图形 12"/>
                <p:cNvPicPr>
                  <a:picLocks noChangeAspect="1"/>
                </p:cNvPicPr>
                <p:nvPr/>
              </p:nvPicPr>
              <p:blipFill>
                <a:blip r:embed="rId7" cstate="print"/>
                <a:stretch>
                  <a:fillRect/>
                </a:stretch>
              </p:blipFill>
              <p:spPr>
                <a:xfrm>
                  <a:off x="2292985" y="3721895"/>
                  <a:ext cx="168202" cy="228274"/>
                </a:xfrm>
                <a:prstGeom prst="rect">
                  <a:avLst/>
                </a:prstGeom>
              </p:spPr>
            </p:pic>
            <p:pic>
              <p:nvPicPr>
                <p:cNvPr id="30" name="图形 13"/>
                <p:cNvPicPr>
                  <a:picLocks noChangeAspect="1"/>
                </p:cNvPicPr>
                <p:nvPr/>
              </p:nvPicPr>
              <p:blipFill>
                <a:blip r:embed="rId8" cstate="print"/>
                <a:stretch>
                  <a:fillRect/>
                </a:stretch>
              </p:blipFill>
              <p:spPr>
                <a:xfrm>
                  <a:off x="3268018" y="4602956"/>
                  <a:ext cx="246768" cy="678612"/>
                </a:xfrm>
                <a:prstGeom prst="rect">
                  <a:avLst/>
                </a:prstGeom>
              </p:spPr>
            </p:pic>
            <p:pic>
              <p:nvPicPr>
                <p:cNvPr id="31" name="图形 14"/>
                <p:cNvPicPr>
                  <a:picLocks noChangeAspect="1"/>
                </p:cNvPicPr>
                <p:nvPr/>
              </p:nvPicPr>
              <p:blipFill>
                <a:blip r:embed="rId9" cstate="print"/>
                <a:stretch>
                  <a:fillRect/>
                </a:stretch>
              </p:blipFill>
              <p:spPr>
                <a:xfrm>
                  <a:off x="2624350" y="5472715"/>
                  <a:ext cx="577252" cy="704248"/>
                </a:xfrm>
                <a:prstGeom prst="rect">
                  <a:avLst/>
                </a:prstGeom>
              </p:spPr>
            </p:pic>
            <p:pic>
              <p:nvPicPr>
                <p:cNvPr id="32" name="图形 15"/>
                <p:cNvPicPr>
                  <a:picLocks noChangeAspect="1"/>
                </p:cNvPicPr>
                <p:nvPr/>
              </p:nvPicPr>
              <p:blipFill>
                <a:blip r:embed="rId10" cstate="print"/>
                <a:stretch>
                  <a:fillRect/>
                </a:stretch>
              </p:blipFill>
              <p:spPr>
                <a:xfrm>
                  <a:off x="2685701" y="6093845"/>
                  <a:ext cx="138256" cy="125687"/>
                </a:xfrm>
                <a:prstGeom prst="rect">
                  <a:avLst/>
                </a:prstGeom>
              </p:spPr>
            </p:pic>
            <p:pic>
              <p:nvPicPr>
                <p:cNvPr id="33" name="图形 16"/>
                <p:cNvPicPr>
                  <a:picLocks noChangeAspect="1"/>
                </p:cNvPicPr>
                <p:nvPr/>
              </p:nvPicPr>
              <p:blipFill>
                <a:blip r:embed="rId11" cstate="print"/>
                <a:stretch>
                  <a:fillRect/>
                </a:stretch>
              </p:blipFill>
              <p:spPr>
                <a:xfrm>
                  <a:off x="2930067" y="6171080"/>
                  <a:ext cx="138256" cy="55303"/>
                </a:xfrm>
                <a:prstGeom prst="rect">
                  <a:avLst/>
                </a:prstGeom>
              </p:spPr>
            </p:pic>
            <p:pic>
              <p:nvPicPr>
                <p:cNvPr id="34" name="图形 17"/>
                <p:cNvPicPr>
                  <a:picLocks noChangeAspect="1"/>
                </p:cNvPicPr>
                <p:nvPr/>
              </p:nvPicPr>
              <p:blipFill>
                <a:blip r:embed="rId12" cstate="print"/>
                <a:stretch>
                  <a:fillRect/>
                </a:stretch>
              </p:blipFill>
              <p:spPr>
                <a:xfrm>
                  <a:off x="3450503" y="5226406"/>
                  <a:ext cx="128565" cy="128565"/>
                </a:xfrm>
                <a:prstGeom prst="rect">
                  <a:avLst/>
                </a:prstGeom>
              </p:spPr>
            </p:pic>
            <p:pic>
              <p:nvPicPr>
                <p:cNvPr id="35" name="图形 18"/>
                <p:cNvPicPr>
                  <a:picLocks noChangeAspect="1"/>
                </p:cNvPicPr>
                <p:nvPr/>
              </p:nvPicPr>
              <p:blipFill>
                <a:blip r:embed="rId13" cstate="print"/>
                <a:stretch>
                  <a:fillRect/>
                </a:stretch>
              </p:blipFill>
              <p:spPr>
                <a:xfrm>
                  <a:off x="2666570" y="4515341"/>
                  <a:ext cx="652894" cy="1003522"/>
                </a:xfrm>
                <a:prstGeom prst="rect">
                  <a:avLst/>
                </a:prstGeom>
              </p:spPr>
            </p:pic>
          </p:grpSp>
        </p:grp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4" cstate="print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l="7852"/>
            <a:stretch>
              <a:fillRect/>
            </a:stretch>
          </p:blipFill>
          <p:spPr>
            <a:xfrm>
              <a:off x="5822938" y="1509894"/>
              <a:ext cx="3278996" cy="5138057"/>
            </a:xfrm>
            <a:custGeom>
              <a:avLst/>
              <a:gdLst>
                <a:gd name="connsiteX0" fmla="*/ 0 w 3278996"/>
                <a:gd name="connsiteY0" fmla="*/ 0 h 5138057"/>
                <a:gd name="connsiteX1" fmla="*/ 3278996 w 3278996"/>
                <a:gd name="connsiteY1" fmla="*/ 0 h 5138057"/>
                <a:gd name="connsiteX2" fmla="*/ 3278996 w 3278996"/>
                <a:gd name="connsiteY2" fmla="*/ 5138057 h 5138057"/>
                <a:gd name="connsiteX3" fmla="*/ 0 w 3278996"/>
                <a:gd name="connsiteY3" fmla="*/ 5138057 h 5138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8996" h="5138057">
                  <a:moveTo>
                    <a:pt x="0" y="0"/>
                  </a:moveTo>
                  <a:lnTo>
                    <a:pt x="3278996" y="0"/>
                  </a:lnTo>
                  <a:lnTo>
                    <a:pt x="3278996" y="5138057"/>
                  </a:lnTo>
                  <a:lnTo>
                    <a:pt x="0" y="5138057"/>
                  </a:lnTo>
                  <a:close/>
                </a:path>
              </a:pathLst>
            </a:custGeom>
          </p:spPr>
        </p:pic>
        <p:pic>
          <p:nvPicPr>
            <p:cNvPr id="37" name="图形 26"/>
            <p:cNvPicPr>
              <a:picLocks noChangeAspect="1"/>
            </p:cNvPicPr>
            <p:nvPr/>
          </p:nvPicPr>
          <p:blipFill>
            <a:blip r:embed="rId16" cstate="print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7322736" y="1321887"/>
              <a:ext cx="564019" cy="376013"/>
            </a:xfrm>
            <a:prstGeom prst="rect">
              <a:avLst/>
            </a:prstGeom>
          </p:spPr>
        </p:pic>
        <p:pic>
          <p:nvPicPr>
            <p:cNvPr id="38" name="图形 27"/>
            <p:cNvPicPr>
              <a:picLocks noChangeAspect="1"/>
            </p:cNvPicPr>
            <p:nvPr/>
          </p:nvPicPr>
          <p:blipFill>
            <a:blip r:embed="rId18" cstate="print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9136109" y="2115046"/>
              <a:ext cx="759664" cy="479400"/>
            </a:xfrm>
            <a:prstGeom prst="rect">
              <a:avLst/>
            </a:prstGeom>
          </p:spPr>
        </p:pic>
      </p:grpSp>
      <p:sp>
        <p:nvSpPr>
          <p:cNvPr id="41" name="文本框 40"/>
          <p:cNvSpPr txBox="1"/>
          <p:nvPr/>
        </p:nvSpPr>
        <p:spPr>
          <a:xfrm>
            <a:off x="1123008" y="2137288"/>
            <a:ext cx="4255816" cy="23775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200000"/>
              </a:lnSpc>
              <a:defRPr sz="2400">
                <a:latin typeface="文泉驿等宽微米黑" panose="020B0606030804020204" pitchFamily="34" charset="-122"/>
                <a:ea typeface="文泉驿等宽微米黑" panose="020B0606030804020204" pitchFamily="34" charset="-122"/>
                <a:cs typeface="文泉驿等宽微米黑" panose="020B0606030804020204" pitchFamily="34" charset="-122"/>
              </a:defRPr>
            </a:lvl1pPr>
          </a:lstStyle>
          <a:p>
            <a:pPr defTabSz="685800"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本篇课文通过写我和父亲在树林中的对话，表现了父亲对鸟儿的熟悉和对鸟儿深深的喜爱之情，同时启发我们也要像课文中的父亲一样爱护鸟儿，热爱保护大自然，和鸟儿成为好朋友。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图片包含 游戏机&#10;&#10;描述已自动生成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6781024" y="973676"/>
            <a:ext cx="719009" cy="596913"/>
          </a:xfrm>
          <a:prstGeom prst="rect">
            <a:avLst/>
          </a:prstGeom>
        </p:spPr>
      </p:pic>
      <p:pic>
        <p:nvPicPr>
          <p:cNvPr id="23" name="图片 22" descr="图片包含 游戏机&#10;&#10;描述已自动生成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592287" y="973228"/>
            <a:ext cx="1041554" cy="864686"/>
          </a:xfrm>
          <a:prstGeom prst="rect">
            <a:avLst/>
          </a:prstGeom>
        </p:spPr>
      </p:pic>
      <p:pic>
        <p:nvPicPr>
          <p:cNvPr id="25" name="图片 24" descr="图片包含 游戏机&#10;&#10;描述已自动生成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2717959" y="2998947"/>
            <a:ext cx="1360170" cy="228647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29" name="组合 28"/>
          <p:cNvGrpSpPr/>
          <p:nvPr/>
        </p:nvGrpSpPr>
        <p:grpSpPr>
          <a:xfrm>
            <a:off x="7129059" y="2631827"/>
            <a:ext cx="1472002" cy="2302128"/>
            <a:chOff x="5091112" y="1119187"/>
            <a:chExt cx="2953829" cy="4619625"/>
          </a:xfrm>
        </p:grpSpPr>
        <p:pic>
          <p:nvPicPr>
            <p:cNvPr id="30" name="图形 2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91112" y="1119187"/>
              <a:ext cx="2009775" cy="4619625"/>
            </a:xfrm>
            <a:prstGeom prst="rect">
              <a:avLst/>
            </a:prstGeom>
          </p:spPr>
        </p:pic>
        <p:pic>
          <p:nvPicPr>
            <p:cNvPr id="31" name="图形 3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150668" y="4802544"/>
              <a:ext cx="323850" cy="714375"/>
            </a:xfrm>
            <a:prstGeom prst="rect">
              <a:avLst/>
            </a:prstGeom>
          </p:spPr>
        </p:pic>
        <p:grpSp>
          <p:nvGrpSpPr>
            <p:cNvPr id="32" name="组合 31"/>
            <p:cNvGrpSpPr/>
            <p:nvPr/>
          </p:nvGrpSpPr>
          <p:grpSpPr>
            <a:xfrm>
              <a:off x="6966244" y="3618415"/>
              <a:ext cx="1078697" cy="2120397"/>
              <a:chOff x="2292985" y="3698327"/>
              <a:chExt cx="1286083" cy="2528056"/>
            </a:xfrm>
          </p:grpSpPr>
          <p:pic>
            <p:nvPicPr>
              <p:cNvPr id="33" name="图形 32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2966233" y="4408521"/>
                <a:ext cx="235369" cy="194435"/>
              </a:xfrm>
              <a:prstGeom prst="rect">
                <a:avLst/>
              </a:prstGeom>
            </p:spPr>
          </p:pic>
          <p:pic>
            <p:nvPicPr>
              <p:cNvPr id="34" name="图形 33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2779382" y="3698327"/>
                <a:ext cx="713045" cy="784349"/>
              </a:xfrm>
              <a:prstGeom prst="rect">
                <a:avLst/>
              </a:prstGeom>
            </p:spPr>
          </p:pic>
          <p:pic>
            <p:nvPicPr>
              <p:cNvPr id="35" name="图形 34"/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2369446" y="3902309"/>
                <a:ext cx="496276" cy="860212"/>
              </a:xfrm>
              <a:prstGeom prst="rect">
                <a:avLst/>
              </a:prstGeom>
            </p:spPr>
          </p:pic>
          <p:pic>
            <p:nvPicPr>
              <p:cNvPr id="36" name="图形 35"/>
              <p:cNvPicPr>
                <a:picLocks noChangeAspect="1"/>
              </p:cNvPicPr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2292985" y="3721895"/>
                <a:ext cx="168202" cy="228274"/>
              </a:xfrm>
              <a:prstGeom prst="rect">
                <a:avLst/>
              </a:prstGeom>
            </p:spPr>
          </p:pic>
          <p:pic>
            <p:nvPicPr>
              <p:cNvPr id="37" name="图形 36"/>
              <p:cNvPicPr>
                <a:picLocks noChangeAspect="1"/>
              </p:cNvPicPr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3268018" y="4602956"/>
                <a:ext cx="246768" cy="678612"/>
              </a:xfrm>
              <a:prstGeom prst="rect">
                <a:avLst/>
              </a:prstGeom>
            </p:spPr>
          </p:pic>
          <p:pic>
            <p:nvPicPr>
              <p:cNvPr id="38" name="图形 37"/>
              <p:cNvPicPr>
                <a:picLocks noChangeAspect="1"/>
              </p:cNvPicPr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2624350" y="5472715"/>
                <a:ext cx="577252" cy="704248"/>
              </a:xfrm>
              <a:prstGeom prst="rect">
                <a:avLst/>
              </a:prstGeom>
            </p:spPr>
          </p:pic>
          <p:pic>
            <p:nvPicPr>
              <p:cNvPr id="39" name="图形 38"/>
              <p:cNvPicPr>
                <a:picLocks noChangeAspect="1"/>
              </p:cNvPicPr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2685701" y="6093845"/>
                <a:ext cx="138256" cy="125687"/>
              </a:xfrm>
              <a:prstGeom prst="rect">
                <a:avLst/>
              </a:prstGeom>
            </p:spPr>
          </p:pic>
          <p:pic>
            <p:nvPicPr>
              <p:cNvPr id="40" name="图形 39"/>
              <p:cNvPicPr>
                <a:picLocks noChangeAspect="1"/>
              </p:cNvPicPr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>
                <a:off x="2930067" y="6171080"/>
                <a:ext cx="138256" cy="55303"/>
              </a:xfrm>
              <a:prstGeom prst="rect">
                <a:avLst/>
              </a:prstGeom>
            </p:spPr>
          </p:pic>
          <p:pic>
            <p:nvPicPr>
              <p:cNvPr id="41" name="图形 40"/>
              <p:cNvPicPr>
                <a:picLocks noChangeAspect="1"/>
              </p:cNvPicPr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3450503" y="5226406"/>
                <a:ext cx="128565" cy="128565"/>
              </a:xfrm>
              <a:prstGeom prst="rect">
                <a:avLst/>
              </a:prstGeom>
            </p:spPr>
          </p:pic>
          <p:pic>
            <p:nvPicPr>
              <p:cNvPr id="42" name="图形 41"/>
              <p:cNvPicPr>
                <a:picLocks noChangeAspect="1"/>
              </p:cNvPicPr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2666570" y="4515341"/>
                <a:ext cx="652894" cy="1003522"/>
              </a:xfrm>
              <a:prstGeom prst="rect">
                <a:avLst/>
              </a:prstGeom>
            </p:spPr>
          </p:pic>
        </p:grpSp>
      </p:grpSp>
      <p:sp>
        <p:nvSpPr>
          <p:cNvPr id="2" name="椭圆 1"/>
          <p:cNvSpPr/>
          <p:nvPr/>
        </p:nvSpPr>
        <p:spPr>
          <a:xfrm>
            <a:off x="4433888" y="930117"/>
            <a:ext cx="1033918" cy="1027438"/>
          </a:xfrm>
          <a:prstGeom prst="ellipse">
            <a:avLst/>
          </a:prstGeom>
          <a:solidFill>
            <a:schemeClr val="bg1"/>
          </a:solidFill>
          <a:ln>
            <a:solidFill>
              <a:srgbClr val="6C3F3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03765" y="2190774"/>
            <a:ext cx="3294162" cy="9915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6000" b="1" dirty="0">
                <a:solidFill>
                  <a:srgbClr val="6C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延神拓展</a:t>
            </a:r>
            <a:endParaRPr lang="zh-CN" altLang="en-US" sz="6000" b="1" dirty="0">
              <a:solidFill>
                <a:srgbClr val="6C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63057" y="1010737"/>
            <a:ext cx="3294162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en-US" altLang="zh-CN" sz="5000" b="1" dirty="0">
                <a:solidFill>
                  <a:srgbClr val="6C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en-US" altLang="zh-CN" sz="5000" b="1" dirty="0">
              <a:solidFill>
                <a:srgbClr val="6C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774936" y="581357"/>
            <a:ext cx="2853344" cy="622155"/>
            <a:chOff x="4368892" y="1105951"/>
            <a:chExt cx="3804459" cy="82954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68892" y="1105951"/>
              <a:ext cx="829540" cy="829540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5262673" y="1118274"/>
              <a:ext cx="2910678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lnSpc>
                  <a:spcPct val="150000"/>
                </a:lnSpc>
              </a:pPr>
              <a:r>
                <a:rPr lang="zh-CN" altLang="en-US" b="1" dirty="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等宽微米黑" panose="020B0606030804020204" pitchFamily="34" charset="-122"/>
                </a:rPr>
                <a:t>读一读，多音字</a:t>
              </a:r>
              <a:endParaRPr lang="zh-CN" altLang="en-US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等宽微米黑" panose="020B0606030804020204" pitchFamily="34" charset="-122"/>
              </a:endParaRPr>
            </a:p>
          </p:txBody>
        </p:sp>
      </p:grpSp>
      <p:sp>
        <p:nvSpPr>
          <p:cNvPr id="21" name="圆角矩形 41"/>
          <p:cNvSpPr/>
          <p:nvPr/>
        </p:nvSpPr>
        <p:spPr>
          <a:xfrm>
            <a:off x="1024199" y="1719422"/>
            <a:ext cx="626255" cy="626743"/>
          </a:xfrm>
          <a:prstGeom prst="roundRect">
            <a:avLst>
              <a:gd name="adj" fmla="val 50000"/>
            </a:avLst>
          </a:prstGeom>
          <a:solidFill>
            <a:srgbClr val="215D2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1838369" y="1569089"/>
            <a:ext cx="267788" cy="940361"/>
          </a:xfrm>
          <a:prstGeom prst="leftBrace">
            <a:avLst>
              <a:gd name="adj1" fmla="val 63821"/>
              <a:gd name="adj2" fmla="val 50000"/>
            </a:avLst>
          </a:prstGeom>
          <a:ln>
            <a:solidFill>
              <a:srgbClr val="215D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993039" y="1400822"/>
            <a:ext cx="652049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lnSpc>
                <a:spcPct val="200000"/>
              </a:lnSpc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朝着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ct val="200000"/>
              </a:lnSpc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朝阳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162915" y="1539321"/>
            <a:ext cx="4077571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你要来我们家里做客吗？放学后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朝着朝阳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的方向走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500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米，就能看到我家啦。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50510" y="1846284"/>
            <a:ext cx="370535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朝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219206" y="1400822"/>
            <a:ext cx="652049" cy="22852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lnSpc>
                <a:spcPct val="200000"/>
              </a:lnSpc>
            </a:pPr>
            <a:r>
              <a:rPr lang="en-US" altLang="zh-CN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cháo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ct val="200000"/>
              </a:lnSpc>
            </a:pPr>
            <a:r>
              <a:rPr lang="en-US" altLang="zh-CN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zhāo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41"/>
          <p:cNvSpPr/>
          <p:nvPr/>
        </p:nvSpPr>
        <p:spPr>
          <a:xfrm>
            <a:off x="1024199" y="3211057"/>
            <a:ext cx="626255" cy="626743"/>
          </a:xfrm>
          <a:prstGeom prst="roundRect">
            <a:avLst>
              <a:gd name="adj" fmla="val 50000"/>
            </a:avLst>
          </a:prstGeom>
          <a:solidFill>
            <a:srgbClr val="215D2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左大括号 27"/>
          <p:cNvSpPr/>
          <p:nvPr/>
        </p:nvSpPr>
        <p:spPr>
          <a:xfrm>
            <a:off x="1838369" y="2934287"/>
            <a:ext cx="267788" cy="1299576"/>
          </a:xfrm>
          <a:prstGeom prst="leftBrace">
            <a:avLst>
              <a:gd name="adj1" fmla="val 63821"/>
              <a:gd name="adj2" fmla="val 50000"/>
            </a:avLst>
          </a:prstGeom>
          <a:ln>
            <a:solidFill>
              <a:srgbClr val="215D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967034" y="2664844"/>
            <a:ext cx="1376366" cy="17312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lnSpc>
                <a:spcPct val="200000"/>
              </a:lnSpc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蒙住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ct val="200000"/>
              </a:lnSpc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蒙骗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ct val="200000"/>
              </a:lnSpc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内蒙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171175" y="2926708"/>
            <a:ext cx="4069311" cy="13157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内蒙</a:t>
            </a: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旅游时，总有一群人假装当地人通过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蒙住</a:t>
            </a: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你的双眼来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蒙骗</a:t>
            </a: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游客们的钱财，大家要小心一些。</a:t>
            </a:r>
            <a:endParaRPr lang="zh-CN" altLang="en-US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150510" y="3337919"/>
            <a:ext cx="370535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蒙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11820" y="2651873"/>
            <a:ext cx="819803" cy="17312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lnSpc>
                <a:spcPct val="200000"/>
              </a:lnSpc>
            </a:pPr>
            <a:r>
              <a:rPr lang="en-US" altLang="zh-CN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méng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ct val="200000"/>
              </a:lnSpc>
            </a:pPr>
            <a:r>
              <a:rPr lang="en-US" altLang="zh-CN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mēng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ct val="200000"/>
              </a:lnSpc>
            </a:pPr>
            <a:r>
              <a:rPr lang="en-US" altLang="zh-CN" dirty="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měng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872363" y="961750"/>
            <a:ext cx="5432330" cy="611447"/>
            <a:chOff x="4549766" y="775601"/>
            <a:chExt cx="7243106" cy="815262"/>
          </a:xfrm>
        </p:grpSpPr>
        <p:sp>
          <p:nvSpPr>
            <p:cNvPr id="34" name="文本框 33"/>
            <p:cNvSpPr txBox="1"/>
            <p:nvPr/>
          </p:nvSpPr>
          <p:spPr>
            <a:xfrm>
              <a:off x="5366605" y="882977"/>
              <a:ext cx="642626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文泉驿等宽微米黑" panose="020B0606030804020204" pitchFamily="34" charset="-122"/>
                </a:defRPr>
              </a:lvl1pPr>
            </a:lstStyle>
            <a:p>
              <a:pPr defTabSz="685800"/>
              <a:r>
                <a:rPr lang="zh-CN" altLang="en-US" sz="19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本节课的词语，你都能理解吗？</a:t>
              </a:r>
              <a:endParaRPr lang="zh-CN" altLang="en-US" sz="19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5" name="图片 34" descr="图片包含 游戏机&#10;&#10;描述已自动生成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766" y="775601"/>
              <a:ext cx="786946" cy="786946"/>
            </a:xfrm>
            <a:prstGeom prst="rect">
              <a:avLst/>
            </a:prstGeom>
          </p:spPr>
        </p:pic>
      </p:grpSp>
      <p:sp>
        <p:nvSpPr>
          <p:cNvPr id="36" name="文本框 35"/>
          <p:cNvSpPr txBox="1"/>
          <p:nvPr/>
        </p:nvSpPr>
        <p:spPr>
          <a:xfrm>
            <a:off x="1196964" y="1811187"/>
            <a:ext cx="118548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 defTabSz="685800">
              <a:lnSpc>
                <a:spcPct val="150000"/>
              </a:lnSpc>
            </a:pPr>
            <a:r>
              <a:rPr lang="en-US" altLang="zh-CN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黎明</a:t>
            </a:r>
            <a:r>
              <a:rPr lang="en-US" altLang="zh-CN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en-US" altLang="zh-CN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196964" y="2267936"/>
            <a:ext cx="118548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 defTabSz="685800">
              <a:lnSpc>
                <a:spcPct val="150000"/>
              </a:lnSpc>
            </a:pPr>
            <a:r>
              <a:rPr lang="en-US" altLang="zh-CN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幽深</a:t>
            </a:r>
            <a:r>
              <a:rPr lang="en-US" altLang="zh-CN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en-US" altLang="zh-CN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196964" y="2724685"/>
            <a:ext cx="118548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 defTabSz="685800">
              <a:lnSpc>
                <a:spcPct val="150000"/>
              </a:lnSpc>
            </a:pPr>
            <a:r>
              <a:rPr lang="en-US" altLang="zh-CN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茫然</a:t>
            </a:r>
            <a:r>
              <a:rPr lang="en-US" altLang="zh-CN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en-US" altLang="zh-CN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196964" y="3181434"/>
            <a:ext cx="118548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 defTabSz="685800">
              <a:lnSpc>
                <a:spcPct val="150000"/>
              </a:lnSpc>
            </a:pPr>
            <a:r>
              <a:rPr lang="en-US" altLang="zh-CN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惊愕</a:t>
            </a:r>
            <a:r>
              <a:rPr lang="en-US" altLang="zh-CN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en-US" altLang="zh-CN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196964" y="3638184"/>
            <a:ext cx="118548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 defTabSz="685800">
              <a:lnSpc>
                <a:spcPct val="150000"/>
              </a:lnSpc>
            </a:pPr>
            <a:r>
              <a:rPr lang="en-US" altLang="zh-CN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潮湿</a:t>
            </a:r>
            <a:r>
              <a:rPr lang="en-US" altLang="zh-CN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en-US" altLang="zh-CN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196964" y="4094933"/>
            <a:ext cx="118548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 defTabSz="685800">
              <a:lnSpc>
                <a:spcPct val="150000"/>
              </a:lnSpc>
            </a:pPr>
            <a:r>
              <a:rPr lang="en-US" altLang="zh-CN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舒畅</a:t>
            </a:r>
            <a:r>
              <a:rPr lang="en-US" altLang="zh-CN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en-US" altLang="zh-CN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531937" y="1811187"/>
            <a:ext cx="4388000" cy="4765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defTabSz="685800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时间词。天快要亮或刚亮的时候。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531939" y="2267936"/>
            <a:ext cx="5933406" cy="4765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defTabSz="685800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意思是指（山水、树林、宫室等）深而幽静。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531939" y="2724685"/>
            <a:ext cx="5599034" cy="4765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defTabSz="685800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完全不知道的样子；失意的样子。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531938" y="3181434"/>
            <a:ext cx="3865484" cy="4765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defTabSz="685800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意思是指吃惊而发愣。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531938" y="3638184"/>
            <a:ext cx="3865484" cy="4765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defTabSz="685800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含有比正常状态下较多的水分。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531938" y="4094933"/>
            <a:ext cx="6079051" cy="4765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defTabSz="685800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指内心豁然开朗有种莫名的情绪释放得到的畅快感。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图片包含 游戏机&#10;&#10;描述已自动生成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6781024" y="973676"/>
            <a:ext cx="719009" cy="596913"/>
          </a:xfrm>
          <a:prstGeom prst="rect">
            <a:avLst/>
          </a:prstGeom>
        </p:spPr>
      </p:pic>
      <p:pic>
        <p:nvPicPr>
          <p:cNvPr id="23" name="图片 22" descr="图片包含 游戏机&#10;&#10;描述已自动生成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592287" y="973228"/>
            <a:ext cx="1041554" cy="864686"/>
          </a:xfrm>
          <a:prstGeom prst="rect">
            <a:avLst/>
          </a:prstGeom>
        </p:spPr>
      </p:pic>
      <p:pic>
        <p:nvPicPr>
          <p:cNvPr id="25" name="图片 24" descr="图片包含 游戏机&#10;&#10;描述已自动生成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2717959" y="2998947"/>
            <a:ext cx="1360170" cy="228647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29" name="组合 28"/>
          <p:cNvGrpSpPr/>
          <p:nvPr/>
        </p:nvGrpSpPr>
        <p:grpSpPr>
          <a:xfrm>
            <a:off x="7129059" y="2631827"/>
            <a:ext cx="1472002" cy="2302128"/>
            <a:chOff x="5091112" y="1119187"/>
            <a:chExt cx="2953829" cy="4619625"/>
          </a:xfrm>
        </p:grpSpPr>
        <p:pic>
          <p:nvPicPr>
            <p:cNvPr id="30" name="图形 2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91112" y="1119187"/>
              <a:ext cx="2009775" cy="4619625"/>
            </a:xfrm>
            <a:prstGeom prst="rect">
              <a:avLst/>
            </a:prstGeom>
          </p:spPr>
        </p:pic>
        <p:pic>
          <p:nvPicPr>
            <p:cNvPr id="31" name="图形 3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150668" y="4802544"/>
              <a:ext cx="323850" cy="714375"/>
            </a:xfrm>
            <a:prstGeom prst="rect">
              <a:avLst/>
            </a:prstGeom>
          </p:spPr>
        </p:pic>
        <p:grpSp>
          <p:nvGrpSpPr>
            <p:cNvPr id="32" name="组合 31"/>
            <p:cNvGrpSpPr/>
            <p:nvPr/>
          </p:nvGrpSpPr>
          <p:grpSpPr>
            <a:xfrm>
              <a:off x="6966244" y="3618415"/>
              <a:ext cx="1078697" cy="2120397"/>
              <a:chOff x="2292985" y="3698327"/>
              <a:chExt cx="1286083" cy="2528056"/>
            </a:xfrm>
          </p:grpSpPr>
          <p:pic>
            <p:nvPicPr>
              <p:cNvPr id="33" name="图形 32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2966233" y="4408521"/>
                <a:ext cx="235369" cy="194435"/>
              </a:xfrm>
              <a:prstGeom prst="rect">
                <a:avLst/>
              </a:prstGeom>
            </p:spPr>
          </p:pic>
          <p:pic>
            <p:nvPicPr>
              <p:cNvPr id="34" name="图形 33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2779382" y="3698327"/>
                <a:ext cx="713045" cy="784349"/>
              </a:xfrm>
              <a:prstGeom prst="rect">
                <a:avLst/>
              </a:prstGeom>
            </p:spPr>
          </p:pic>
          <p:pic>
            <p:nvPicPr>
              <p:cNvPr id="35" name="图形 34"/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2369446" y="3902309"/>
                <a:ext cx="496276" cy="860212"/>
              </a:xfrm>
              <a:prstGeom prst="rect">
                <a:avLst/>
              </a:prstGeom>
            </p:spPr>
          </p:pic>
          <p:pic>
            <p:nvPicPr>
              <p:cNvPr id="36" name="图形 35"/>
              <p:cNvPicPr>
                <a:picLocks noChangeAspect="1"/>
              </p:cNvPicPr>
              <p:nvPr/>
            </p:nvPicPr>
            <p:blipFill>
              <a:blip r:embed="rId10" cstate="print"/>
              <a:stretch>
                <a:fillRect/>
              </a:stretch>
            </p:blipFill>
            <p:spPr>
              <a:xfrm>
                <a:off x="2292985" y="3721895"/>
                <a:ext cx="168202" cy="228274"/>
              </a:xfrm>
              <a:prstGeom prst="rect">
                <a:avLst/>
              </a:prstGeom>
            </p:spPr>
          </p:pic>
          <p:pic>
            <p:nvPicPr>
              <p:cNvPr id="37" name="图形 36"/>
              <p:cNvPicPr>
                <a:picLocks noChangeAspect="1"/>
              </p:cNvPicPr>
              <p:nvPr/>
            </p:nvPicPr>
            <p:blipFill>
              <a:blip r:embed="rId11" cstate="print"/>
              <a:stretch>
                <a:fillRect/>
              </a:stretch>
            </p:blipFill>
            <p:spPr>
              <a:xfrm>
                <a:off x="3268018" y="4602956"/>
                <a:ext cx="246768" cy="678612"/>
              </a:xfrm>
              <a:prstGeom prst="rect">
                <a:avLst/>
              </a:prstGeom>
            </p:spPr>
          </p:pic>
          <p:pic>
            <p:nvPicPr>
              <p:cNvPr id="38" name="图形 37"/>
              <p:cNvPicPr>
                <a:picLocks noChangeAspect="1"/>
              </p:cNvPicPr>
              <p:nvPr/>
            </p:nvPicPr>
            <p:blipFill>
              <a:blip r:embed="rId12" cstate="print"/>
              <a:stretch>
                <a:fillRect/>
              </a:stretch>
            </p:blipFill>
            <p:spPr>
              <a:xfrm>
                <a:off x="2624350" y="5472715"/>
                <a:ext cx="577252" cy="704248"/>
              </a:xfrm>
              <a:prstGeom prst="rect">
                <a:avLst/>
              </a:prstGeom>
            </p:spPr>
          </p:pic>
          <p:pic>
            <p:nvPicPr>
              <p:cNvPr id="39" name="图形 38"/>
              <p:cNvPicPr>
                <a:picLocks noChangeAspect="1"/>
              </p:cNvPicPr>
              <p:nvPr/>
            </p:nvPicPr>
            <p:blipFill>
              <a:blip r:embed="rId13" cstate="print"/>
              <a:stretch>
                <a:fillRect/>
              </a:stretch>
            </p:blipFill>
            <p:spPr>
              <a:xfrm>
                <a:off x="2685701" y="6093845"/>
                <a:ext cx="138256" cy="125687"/>
              </a:xfrm>
              <a:prstGeom prst="rect">
                <a:avLst/>
              </a:prstGeom>
            </p:spPr>
          </p:pic>
          <p:pic>
            <p:nvPicPr>
              <p:cNvPr id="40" name="图形 39"/>
              <p:cNvPicPr>
                <a:picLocks noChangeAspect="1"/>
              </p:cNvPicPr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>
                <a:off x="2930067" y="6171080"/>
                <a:ext cx="138256" cy="55303"/>
              </a:xfrm>
              <a:prstGeom prst="rect">
                <a:avLst/>
              </a:prstGeom>
            </p:spPr>
          </p:pic>
          <p:pic>
            <p:nvPicPr>
              <p:cNvPr id="41" name="图形 40"/>
              <p:cNvPicPr>
                <a:picLocks noChangeAspect="1"/>
              </p:cNvPicPr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3450503" y="5226406"/>
                <a:ext cx="128565" cy="128565"/>
              </a:xfrm>
              <a:prstGeom prst="rect">
                <a:avLst/>
              </a:prstGeom>
            </p:spPr>
          </p:pic>
          <p:pic>
            <p:nvPicPr>
              <p:cNvPr id="42" name="图形 41"/>
              <p:cNvPicPr>
                <a:picLocks noChangeAspect="1"/>
              </p:cNvPicPr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2666570" y="4515341"/>
                <a:ext cx="652894" cy="1003522"/>
              </a:xfrm>
              <a:prstGeom prst="rect">
                <a:avLst/>
              </a:prstGeom>
            </p:spPr>
          </p:pic>
        </p:grpSp>
      </p:grpSp>
      <p:sp>
        <p:nvSpPr>
          <p:cNvPr id="3" name="文本框 2"/>
          <p:cNvSpPr txBox="1"/>
          <p:nvPr/>
        </p:nvSpPr>
        <p:spPr>
          <a:xfrm>
            <a:off x="2965609" y="1750695"/>
            <a:ext cx="4304348" cy="11763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7200" b="1" dirty="0">
                <a:solidFill>
                  <a:srgbClr val="6C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7200" b="1" dirty="0">
              <a:solidFill>
                <a:srgbClr val="6C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图片包含 游戏机&#10;&#10;描述已自动生成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6781024" y="973676"/>
            <a:ext cx="719009" cy="596913"/>
          </a:xfrm>
          <a:prstGeom prst="rect">
            <a:avLst/>
          </a:prstGeom>
        </p:spPr>
      </p:pic>
      <p:pic>
        <p:nvPicPr>
          <p:cNvPr id="23" name="图片 22" descr="图片包含 游戏机&#10;&#10;描述已自动生成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592287" y="973228"/>
            <a:ext cx="1041554" cy="864686"/>
          </a:xfrm>
          <a:prstGeom prst="rect">
            <a:avLst/>
          </a:prstGeom>
        </p:spPr>
      </p:pic>
      <p:pic>
        <p:nvPicPr>
          <p:cNvPr id="25" name="图片 24" descr="图片包含 游戏机&#10;&#10;描述已自动生成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2717959" y="2998947"/>
            <a:ext cx="1360170" cy="228647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29" name="组合 28"/>
          <p:cNvGrpSpPr/>
          <p:nvPr/>
        </p:nvGrpSpPr>
        <p:grpSpPr>
          <a:xfrm>
            <a:off x="7129059" y="2631827"/>
            <a:ext cx="1472002" cy="2302128"/>
            <a:chOff x="5091112" y="1119187"/>
            <a:chExt cx="2953829" cy="4619625"/>
          </a:xfrm>
        </p:grpSpPr>
        <p:pic>
          <p:nvPicPr>
            <p:cNvPr id="30" name="图形 29"/>
            <p:cNvPicPr>
              <a:picLocks noChangeAspect="1"/>
            </p:cNvPicPr>
            <p:nvPr/>
          </p:nvPicPr>
          <p:blipFill>
            <a:blip r:embed="rId5" cstate="print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091112" y="1119187"/>
              <a:ext cx="2009775" cy="4619625"/>
            </a:xfrm>
            <a:prstGeom prst="rect">
              <a:avLst/>
            </a:prstGeom>
          </p:spPr>
        </p:pic>
        <p:pic>
          <p:nvPicPr>
            <p:cNvPr id="31" name="图形 30"/>
            <p:cNvPicPr>
              <a:picLocks noChangeAspect="1"/>
            </p:cNvPicPr>
            <p:nvPr/>
          </p:nvPicPr>
          <p:blipFill>
            <a:blip r:embed="rId7" cstate="print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150668" y="4802544"/>
              <a:ext cx="323850" cy="714375"/>
            </a:xfrm>
            <a:prstGeom prst="rect">
              <a:avLst/>
            </a:prstGeom>
          </p:spPr>
        </p:pic>
        <p:grpSp>
          <p:nvGrpSpPr>
            <p:cNvPr id="32" name="组合 31"/>
            <p:cNvGrpSpPr/>
            <p:nvPr/>
          </p:nvGrpSpPr>
          <p:grpSpPr>
            <a:xfrm>
              <a:off x="6966244" y="3618415"/>
              <a:ext cx="1078697" cy="2120397"/>
              <a:chOff x="2292985" y="3698327"/>
              <a:chExt cx="1286083" cy="2528056"/>
            </a:xfrm>
          </p:grpSpPr>
          <p:pic>
            <p:nvPicPr>
              <p:cNvPr id="33" name="图形 3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2966233" y="4408521"/>
                <a:ext cx="235369" cy="194435"/>
              </a:xfrm>
              <a:prstGeom prst="rect">
                <a:avLst/>
              </a:prstGeom>
            </p:spPr>
          </p:pic>
          <p:pic>
            <p:nvPicPr>
              <p:cNvPr id="34" name="图形 33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2779382" y="3698327"/>
                <a:ext cx="713045" cy="784349"/>
              </a:xfrm>
              <a:prstGeom prst="rect">
                <a:avLst/>
              </a:prstGeom>
            </p:spPr>
          </p:pic>
          <p:pic>
            <p:nvPicPr>
              <p:cNvPr id="35" name="图形 34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2369446" y="3902309"/>
                <a:ext cx="496276" cy="860212"/>
              </a:xfrm>
              <a:prstGeom prst="rect">
                <a:avLst/>
              </a:prstGeom>
            </p:spPr>
          </p:pic>
          <p:pic>
            <p:nvPicPr>
              <p:cNvPr id="36" name="图形 35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2292985" y="3721895"/>
                <a:ext cx="168202" cy="228274"/>
              </a:xfrm>
              <a:prstGeom prst="rect">
                <a:avLst/>
              </a:prstGeom>
            </p:spPr>
          </p:pic>
          <p:pic>
            <p:nvPicPr>
              <p:cNvPr id="37" name="图形 36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3268018" y="4602956"/>
                <a:ext cx="246768" cy="678612"/>
              </a:xfrm>
              <a:prstGeom prst="rect">
                <a:avLst/>
              </a:prstGeom>
            </p:spPr>
          </p:pic>
          <p:pic>
            <p:nvPicPr>
              <p:cNvPr id="38" name="图形 37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p:blipFill>
            <p:spPr>
              <a:xfrm>
                <a:off x="2624350" y="5472715"/>
                <a:ext cx="577252" cy="704248"/>
              </a:xfrm>
              <a:prstGeom prst="rect">
                <a:avLst/>
              </a:prstGeom>
            </p:spPr>
          </p:pic>
          <p:pic>
            <p:nvPicPr>
              <p:cNvPr id="39" name="图形 38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96DAC541-7B7A-43D3-8B79-37D633B846F1}">
                    <asvg:svgBlip xmlns:asvg="http://schemas.microsoft.com/office/drawing/2016/SVG/main" r:embed="rId22"/>
                  </a:ext>
                </a:extLst>
              </a:blip>
              <a:stretch>
                <a:fillRect/>
              </a:stretch>
            </p:blipFill>
            <p:spPr>
              <a:xfrm>
                <a:off x="2685701" y="6093845"/>
                <a:ext cx="138256" cy="125687"/>
              </a:xfrm>
              <a:prstGeom prst="rect">
                <a:avLst/>
              </a:prstGeom>
            </p:spPr>
          </p:pic>
          <p:pic>
            <p:nvPicPr>
              <p:cNvPr id="40" name="图形 39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p:blipFill>
            <p:spPr>
              <a:xfrm>
                <a:off x="2930067" y="6171080"/>
                <a:ext cx="138256" cy="55303"/>
              </a:xfrm>
              <a:prstGeom prst="rect">
                <a:avLst/>
              </a:prstGeom>
            </p:spPr>
          </p:pic>
          <p:pic>
            <p:nvPicPr>
              <p:cNvPr id="41" name="图形 40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>
                <a:off x="3450503" y="5226406"/>
                <a:ext cx="128565" cy="128565"/>
              </a:xfrm>
              <a:prstGeom prst="rect">
                <a:avLst/>
              </a:prstGeom>
            </p:spPr>
          </p:pic>
          <p:pic>
            <p:nvPicPr>
              <p:cNvPr id="42" name="图形 41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/>
              </a:stretch>
            </p:blipFill>
            <p:spPr>
              <a:xfrm>
                <a:off x="2666570" y="4515341"/>
                <a:ext cx="652894" cy="1003522"/>
              </a:xfrm>
              <a:prstGeom prst="rect">
                <a:avLst/>
              </a:prstGeom>
            </p:spPr>
          </p:pic>
        </p:grpSp>
      </p:grpSp>
      <p:sp>
        <p:nvSpPr>
          <p:cNvPr id="2" name="椭圆 1"/>
          <p:cNvSpPr/>
          <p:nvPr/>
        </p:nvSpPr>
        <p:spPr>
          <a:xfrm>
            <a:off x="4433888" y="930117"/>
            <a:ext cx="1033918" cy="1027438"/>
          </a:xfrm>
          <a:prstGeom prst="ellipse">
            <a:avLst/>
          </a:prstGeom>
          <a:solidFill>
            <a:schemeClr val="bg1"/>
          </a:solidFill>
          <a:ln>
            <a:solidFill>
              <a:srgbClr val="6C3F3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03765" y="2190775"/>
            <a:ext cx="3294162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6000" b="1" dirty="0">
                <a:solidFill>
                  <a:srgbClr val="6C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6000" b="1" dirty="0">
              <a:solidFill>
                <a:srgbClr val="6C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63057" y="1010737"/>
            <a:ext cx="3294162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en-US" altLang="zh-CN" sz="5000" b="1" dirty="0">
                <a:solidFill>
                  <a:srgbClr val="6C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en-US" altLang="zh-CN" sz="5000" b="1" dirty="0">
              <a:solidFill>
                <a:srgbClr val="6C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774013" y="447698"/>
            <a:ext cx="2875039" cy="1214693"/>
            <a:chOff x="3615165" y="911891"/>
            <a:chExt cx="3833385" cy="1619590"/>
          </a:xfrm>
        </p:grpSpPr>
        <p:pic>
          <p:nvPicPr>
            <p:cNvPr id="16" name="图片 15" descr="图片包含 红色, 停止, 标志, 游戏机&#10;&#10;描述已自动生成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615165" y="911891"/>
              <a:ext cx="1619590" cy="1619590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5034657" y="1360420"/>
              <a:ext cx="2413893" cy="718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685800"/>
              <a:r>
                <a:rPr lang="zh-CN" altLang="en-US" sz="2900" dirty="0">
                  <a:solidFill>
                    <a:srgbClr val="DE1E1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文泉驿等宽微米黑" panose="020B0606030804020204" pitchFamily="34" charset="-122"/>
                </a:rPr>
                <a:t>教学目标</a:t>
              </a:r>
              <a:endParaRPr lang="zh-CN" altLang="en-US" sz="2900" dirty="0">
                <a:solidFill>
                  <a:srgbClr val="D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等宽微米黑" panose="020B0606030804020204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079066" y="1820607"/>
            <a:ext cx="7262808" cy="22852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386080" indent="-386080" defTabSz="6858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本节课会认识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个新生字，会写出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个生字，可以掌握本节课的多音字，最后可以正确读写并理解“茫然、惊愕”等词语。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86080" indent="-386080" defTabSz="6858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理解文章内容，了解父亲一生最喜欢树林和唱歌的鸟的故事，抓住人物语言、神态描写，体会课文所表达的思想感情。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图片包含 游戏机&#10;&#10;描述已自动生成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6781024" y="973676"/>
            <a:ext cx="719009" cy="596913"/>
          </a:xfrm>
          <a:prstGeom prst="rect">
            <a:avLst/>
          </a:prstGeom>
        </p:spPr>
      </p:pic>
      <p:pic>
        <p:nvPicPr>
          <p:cNvPr id="23" name="图片 22" descr="图片包含 游戏机&#10;&#10;描述已自动生成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592287" y="973228"/>
            <a:ext cx="1041554" cy="864686"/>
          </a:xfrm>
          <a:prstGeom prst="rect">
            <a:avLst/>
          </a:prstGeom>
        </p:spPr>
      </p:pic>
      <p:pic>
        <p:nvPicPr>
          <p:cNvPr id="25" name="图片 24" descr="图片包含 游戏机&#10;&#10;描述已自动生成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2717959" y="2998947"/>
            <a:ext cx="1360170" cy="2286476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29" name="组合 28"/>
          <p:cNvGrpSpPr/>
          <p:nvPr/>
        </p:nvGrpSpPr>
        <p:grpSpPr>
          <a:xfrm>
            <a:off x="7129059" y="2631827"/>
            <a:ext cx="1472002" cy="2302128"/>
            <a:chOff x="5091112" y="1119187"/>
            <a:chExt cx="2953829" cy="4619625"/>
          </a:xfrm>
        </p:grpSpPr>
        <p:pic>
          <p:nvPicPr>
            <p:cNvPr id="30" name="图形 29"/>
            <p:cNvPicPr>
              <a:picLocks noChangeAspect="1"/>
            </p:cNvPicPr>
            <p:nvPr/>
          </p:nvPicPr>
          <p:blipFill>
            <a:blip r:embed="rId5" cstate="print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091112" y="1119187"/>
              <a:ext cx="2009775" cy="4619625"/>
            </a:xfrm>
            <a:prstGeom prst="rect">
              <a:avLst/>
            </a:prstGeom>
          </p:spPr>
        </p:pic>
        <p:pic>
          <p:nvPicPr>
            <p:cNvPr id="31" name="图形 30"/>
            <p:cNvPicPr>
              <a:picLocks noChangeAspect="1"/>
            </p:cNvPicPr>
            <p:nvPr/>
          </p:nvPicPr>
          <p:blipFill>
            <a:blip r:embed="rId7" cstate="print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150668" y="4802544"/>
              <a:ext cx="323850" cy="714375"/>
            </a:xfrm>
            <a:prstGeom prst="rect">
              <a:avLst/>
            </a:prstGeom>
          </p:spPr>
        </p:pic>
        <p:grpSp>
          <p:nvGrpSpPr>
            <p:cNvPr id="32" name="组合 31"/>
            <p:cNvGrpSpPr/>
            <p:nvPr/>
          </p:nvGrpSpPr>
          <p:grpSpPr>
            <a:xfrm>
              <a:off x="6966244" y="3618415"/>
              <a:ext cx="1078697" cy="2120397"/>
              <a:chOff x="2292985" y="3698327"/>
              <a:chExt cx="1286083" cy="2528056"/>
            </a:xfrm>
          </p:grpSpPr>
          <p:pic>
            <p:nvPicPr>
              <p:cNvPr id="33" name="图形 3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2966233" y="4408521"/>
                <a:ext cx="235369" cy="194435"/>
              </a:xfrm>
              <a:prstGeom prst="rect">
                <a:avLst/>
              </a:prstGeom>
            </p:spPr>
          </p:pic>
          <p:pic>
            <p:nvPicPr>
              <p:cNvPr id="34" name="图形 33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2779382" y="3698327"/>
                <a:ext cx="713045" cy="784349"/>
              </a:xfrm>
              <a:prstGeom prst="rect">
                <a:avLst/>
              </a:prstGeom>
            </p:spPr>
          </p:pic>
          <p:pic>
            <p:nvPicPr>
              <p:cNvPr id="35" name="图形 34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>
                <a:off x="2369446" y="3902309"/>
                <a:ext cx="496276" cy="860212"/>
              </a:xfrm>
              <a:prstGeom prst="rect">
                <a:avLst/>
              </a:prstGeom>
            </p:spPr>
          </p:pic>
          <p:pic>
            <p:nvPicPr>
              <p:cNvPr id="36" name="图形 35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>
                <a:off x="2292985" y="3721895"/>
                <a:ext cx="168202" cy="228274"/>
              </a:xfrm>
              <a:prstGeom prst="rect">
                <a:avLst/>
              </a:prstGeom>
            </p:spPr>
          </p:pic>
          <p:pic>
            <p:nvPicPr>
              <p:cNvPr id="37" name="图形 36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3268018" y="4602956"/>
                <a:ext cx="246768" cy="678612"/>
              </a:xfrm>
              <a:prstGeom prst="rect">
                <a:avLst/>
              </a:prstGeom>
            </p:spPr>
          </p:pic>
          <p:pic>
            <p:nvPicPr>
              <p:cNvPr id="38" name="图形 37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96DAC541-7B7A-43D3-8B79-37D633B846F1}">
                    <asvg:svgBlip xmlns:asvg="http://schemas.microsoft.com/office/drawing/2016/SVG/main" r:embed="rId20"/>
                  </a:ext>
                </a:extLst>
              </a:blip>
              <a:stretch>
                <a:fillRect/>
              </a:stretch>
            </p:blipFill>
            <p:spPr>
              <a:xfrm>
                <a:off x="2624350" y="5472715"/>
                <a:ext cx="577252" cy="704248"/>
              </a:xfrm>
              <a:prstGeom prst="rect">
                <a:avLst/>
              </a:prstGeom>
            </p:spPr>
          </p:pic>
          <p:pic>
            <p:nvPicPr>
              <p:cNvPr id="39" name="图形 38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96DAC541-7B7A-43D3-8B79-37D633B846F1}">
                    <asvg:svgBlip xmlns:asvg="http://schemas.microsoft.com/office/drawing/2016/SVG/main" r:embed="rId22"/>
                  </a:ext>
                </a:extLst>
              </a:blip>
              <a:stretch>
                <a:fillRect/>
              </a:stretch>
            </p:blipFill>
            <p:spPr>
              <a:xfrm>
                <a:off x="2685701" y="6093845"/>
                <a:ext cx="138256" cy="125687"/>
              </a:xfrm>
              <a:prstGeom prst="rect">
                <a:avLst/>
              </a:prstGeom>
            </p:spPr>
          </p:pic>
          <p:pic>
            <p:nvPicPr>
              <p:cNvPr id="40" name="图形 39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p:blipFill>
            <p:spPr>
              <a:xfrm>
                <a:off x="2930067" y="6171080"/>
                <a:ext cx="138256" cy="55303"/>
              </a:xfrm>
              <a:prstGeom prst="rect">
                <a:avLst/>
              </a:prstGeom>
            </p:spPr>
          </p:pic>
          <p:pic>
            <p:nvPicPr>
              <p:cNvPr id="41" name="图形 40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96DAC541-7B7A-43D3-8B79-37D633B846F1}">
                    <asvg:svgBlip xmlns:asvg="http://schemas.microsoft.com/office/drawing/2016/SVG/main" r:embed="rId26"/>
                  </a:ext>
                </a:extLst>
              </a:blip>
              <a:stretch>
                <a:fillRect/>
              </a:stretch>
            </p:blipFill>
            <p:spPr>
              <a:xfrm>
                <a:off x="3450503" y="5226406"/>
                <a:ext cx="128565" cy="128565"/>
              </a:xfrm>
              <a:prstGeom prst="rect">
                <a:avLst/>
              </a:prstGeom>
            </p:spPr>
          </p:pic>
          <p:pic>
            <p:nvPicPr>
              <p:cNvPr id="42" name="图形 41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96DAC541-7B7A-43D3-8B79-37D633B846F1}">
                    <asvg:svgBlip xmlns:asvg="http://schemas.microsoft.com/office/drawing/2016/SVG/main" r:embed="rId28"/>
                  </a:ext>
                </a:extLst>
              </a:blip>
              <a:stretch>
                <a:fillRect/>
              </a:stretch>
            </p:blipFill>
            <p:spPr>
              <a:xfrm>
                <a:off x="2666570" y="4515341"/>
                <a:ext cx="652894" cy="1003522"/>
              </a:xfrm>
              <a:prstGeom prst="rect">
                <a:avLst/>
              </a:prstGeom>
            </p:spPr>
          </p:pic>
        </p:grpSp>
      </p:grpSp>
      <p:sp>
        <p:nvSpPr>
          <p:cNvPr id="2" name="椭圆 1"/>
          <p:cNvSpPr/>
          <p:nvPr/>
        </p:nvSpPr>
        <p:spPr>
          <a:xfrm>
            <a:off x="4433888" y="930117"/>
            <a:ext cx="1033918" cy="1027438"/>
          </a:xfrm>
          <a:prstGeom prst="ellipse">
            <a:avLst/>
          </a:prstGeom>
          <a:solidFill>
            <a:schemeClr val="bg1"/>
          </a:solidFill>
          <a:ln>
            <a:solidFill>
              <a:srgbClr val="6C3F3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03765" y="2190774"/>
            <a:ext cx="3294162" cy="99155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6000" b="1" dirty="0">
                <a:solidFill>
                  <a:srgbClr val="6C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字词学习</a:t>
            </a:r>
            <a:endParaRPr lang="zh-CN" altLang="en-US" sz="6000" b="1" dirty="0">
              <a:solidFill>
                <a:srgbClr val="6C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63057" y="1010737"/>
            <a:ext cx="3294162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en-US" altLang="zh-CN" sz="5000" b="1" dirty="0">
                <a:solidFill>
                  <a:srgbClr val="6C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en-US" altLang="zh-CN" sz="5000" b="1" dirty="0">
              <a:solidFill>
                <a:srgbClr val="6C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51167" y="1962921"/>
            <a:ext cx="2316313" cy="2316313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773113" y="342492"/>
            <a:ext cx="3133580" cy="818459"/>
            <a:chOff x="723899" y="822310"/>
            <a:chExt cx="4178106" cy="1091279"/>
          </a:xfrm>
        </p:grpSpPr>
        <p:sp>
          <p:nvSpPr>
            <p:cNvPr id="13" name="文本框 12"/>
            <p:cNvSpPr txBox="1"/>
            <p:nvPr/>
          </p:nvSpPr>
          <p:spPr>
            <a:xfrm>
              <a:off x="1659206" y="1129829"/>
              <a:ext cx="324279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lnSpc>
                  <a:spcPct val="150000"/>
                </a:lnSpc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读一读，写一写</a:t>
              </a:r>
              <a:endPara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3899" y="822310"/>
              <a:ext cx="1079086" cy="1091279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/>
        </p:nvSpPr>
        <p:spPr>
          <a:xfrm>
            <a:off x="1413533" y="2306854"/>
            <a:ext cx="1591578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10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黎</a:t>
            </a:r>
            <a:endParaRPr lang="zh-CN" altLang="en-US" sz="10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41919" y="1462202"/>
            <a:ext cx="159157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en-US" altLang="zh-CN" sz="3600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lí</a:t>
            </a:r>
            <a:endParaRPr lang="en-US" altLang="zh-CN" sz="3600" dirty="0" err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86568" y="2085449"/>
            <a:ext cx="4258619" cy="21467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15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字义：</a:t>
            </a:r>
            <a:r>
              <a:rPr lang="zh-CN" altLang="en-US" sz="15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</a:t>
            </a:r>
            <a:r>
              <a: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众多</a:t>
            </a:r>
            <a:r>
              <a:rPr lang="zh-CN" altLang="en-US" sz="15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；②</a:t>
            </a:r>
            <a:r>
              <a: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黑色</a:t>
            </a:r>
            <a:r>
              <a:rPr lang="zh-CN" altLang="en-US" sz="15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；③</a:t>
            </a:r>
            <a:r>
              <a: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黎族</a:t>
            </a:r>
            <a:endParaRPr lang="en-US" altLang="zh-CN" sz="15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15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结构：</a:t>
            </a:r>
            <a:r>
              <a:rPr lang="zh-CN" altLang="en-US" sz="15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上下结构</a:t>
            </a:r>
            <a:endParaRPr lang="en-US" altLang="zh-CN" sz="15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15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部首：</a:t>
            </a:r>
            <a:r>
              <a: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氺</a:t>
            </a:r>
            <a:endParaRPr lang="en-US" altLang="zh-CN" sz="15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15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组词：</a:t>
            </a:r>
            <a:r>
              <a:rPr lang="zh-CN" altLang="en-US" sz="15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黎明、黎族、远黎、黎黑</a:t>
            </a:r>
            <a:endParaRPr lang="en-US" altLang="zh-CN" sz="15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15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造句：</a:t>
            </a:r>
            <a:r>
              <a: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我始终坚信</a:t>
            </a:r>
            <a:r>
              <a:rPr lang="en-US" altLang="zh-CN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失败后的第一个</a:t>
            </a:r>
            <a:r>
              <a:rPr lang="zh-CN" altLang="en-US" sz="15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黎明</a:t>
            </a:r>
            <a:r>
              <a:rPr lang="en-US" altLang="zh-CN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就是争取胜利的新开始。</a:t>
            </a:r>
            <a:endParaRPr lang="zh-CN" altLang="en-US" sz="15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79754" y="1991496"/>
            <a:ext cx="2316313" cy="231631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542121" y="2313997"/>
            <a:ext cx="1591578" cy="1661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10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凝</a:t>
            </a:r>
            <a:endParaRPr lang="zh-CN" altLang="en-US" sz="10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70506" y="1490777"/>
            <a:ext cx="159157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en-US" altLang="zh-CN" sz="3600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níng</a:t>
            </a:r>
            <a:endParaRPr lang="en-US" altLang="zh-CN" sz="3600" dirty="0" err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99544" y="1703878"/>
            <a:ext cx="4258619" cy="24929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15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字义：</a:t>
            </a:r>
            <a:r>
              <a:rPr lang="zh-CN" altLang="en-US" sz="15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由气体变成液体或由液体结成固体</a:t>
            </a:r>
            <a:r>
              <a:rPr lang="zh-CN" altLang="en-US" sz="15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；②</a:t>
            </a:r>
            <a:r>
              <a: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注意力集中</a:t>
            </a:r>
            <a:r>
              <a:rPr lang="zh-CN" altLang="en-US" sz="15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5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15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结构：</a:t>
            </a:r>
            <a:r>
              <a:rPr lang="zh-CN" altLang="en-US" sz="15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左中右结构</a:t>
            </a:r>
            <a:endParaRPr lang="en-US" altLang="zh-CN" sz="15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15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部首：</a:t>
            </a:r>
            <a:r>
              <a: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冫</a:t>
            </a:r>
            <a:endParaRPr lang="en-US" altLang="zh-CN" sz="15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15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组词：</a:t>
            </a:r>
            <a:r>
              <a:rPr lang="zh-CN" altLang="en-US" sz="15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凝聚、凝神、凝思、凝望</a:t>
            </a:r>
            <a:endParaRPr lang="en-US" altLang="zh-CN" sz="15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15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造句：</a:t>
            </a:r>
            <a:r>
              <a: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我不住地</a:t>
            </a:r>
            <a:r>
              <a:rPr lang="zh-CN" altLang="en-US" sz="15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凝望</a:t>
            </a:r>
            <a:r>
              <a: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遥远的阴空，我的心和不宁的风一同彷徨悲叹。</a:t>
            </a:r>
            <a:endParaRPr lang="zh-CN" altLang="en-US" sz="15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694056" y="436313"/>
            <a:ext cx="3133580" cy="818459"/>
            <a:chOff x="723899" y="822310"/>
            <a:chExt cx="4178106" cy="1091279"/>
          </a:xfrm>
        </p:grpSpPr>
        <p:sp>
          <p:nvSpPr>
            <p:cNvPr id="19" name="文本框 18"/>
            <p:cNvSpPr txBox="1"/>
            <p:nvPr/>
          </p:nvSpPr>
          <p:spPr>
            <a:xfrm>
              <a:off x="1659206" y="1129829"/>
              <a:ext cx="324279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lnSpc>
                  <a:spcPct val="150000"/>
                </a:lnSpc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读一读，写一写</a:t>
              </a:r>
              <a:endPara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3899" y="822310"/>
              <a:ext cx="1079086" cy="109127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08329" y="1962921"/>
            <a:ext cx="2316313" cy="231631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570696" y="2242561"/>
            <a:ext cx="1591578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10400" dirty="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畅</a:t>
            </a:r>
            <a:endParaRPr lang="zh-CN" altLang="en-US" sz="10400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99081" y="1462202"/>
            <a:ext cx="159157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en-US" altLang="zh-CN" sz="3600" dirty="0" err="1">
                <a:solidFill>
                  <a:srgbClr val="C00000"/>
                </a:solidFill>
                <a:ea typeface="华文中宋" panose="02010600040101010101" pitchFamily="2" charset="-122"/>
              </a:rPr>
              <a:t>chàng</a:t>
            </a:r>
            <a:endParaRPr lang="zh-CN" altLang="en-US" sz="3600" dirty="0">
              <a:solidFill>
                <a:srgbClr val="C00000"/>
              </a:solidFill>
              <a:ea typeface="华文中宋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28119" y="1992613"/>
            <a:ext cx="4258619" cy="21467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1500" b="1" dirty="0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字义：</a:t>
            </a:r>
            <a:r>
              <a:rPr lang="zh-CN" altLang="en-US" sz="1500" dirty="0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15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无阻碍、不停滞</a:t>
            </a:r>
            <a:r>
              <a:rPr lang="zh-CN" altLang="en-US" sz="1500" dirty="0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；②</a:t>
            </a:r>
            <a:r>
              <a:rPr lang="zh-CN" altLang="en-US" sz="15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痛快；尽情</a:t>
            </a:r>
            <a:endParaRPr lang="en-US" altLang="zh-CN" sz="1500" dirty="0">
              <a:solidFill>
                <a:srgbClr val="26262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1500" b="1" dirty="0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结构：</a:t>
            </a:r>
            <a:r>
              <a:rPr lang="zh-CN" altLang="en-US" sz="1500" dirty="0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左右结构</a:t>
            </a:r>
            <a:endParaRPr lang="en-US" altLang="zh-CN" sz="1500" dirty="0">
              <a:solidFill>
                <a:srgbClr val="26262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1500" b="1" dirty="0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部首：</a:t>
            </a:r>
            <a:r>
              <a:rPr lang="zh-CN" altLang="en-US" sz="15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丨</a:t>
            </a:r>
            <a:endParaRPr lang="en-US" altLang="zh-CN" sz="15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1500" b="1" dirty="0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1500" dirty="0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畅快、流畅、通畅、畅轻</a:t>
            </a:r>
            <a:endParaRPr lang="en-US" altLang="zh-CN" sz="1500" dirty="0">
              <a:solidFill>
                <a:srgbClr val="26262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1500" b="1" dirty="0">
                <a:solidFill>
                  <a:srgbClr val="26262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造句：</a:t>
            </a:r>
            <a:r>
              <a:rPr lang="zh-CN" altLang="en-US" sz="15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她站了起来，回答得那么准确，那么自然，那么</a:t>
            </a:r>
            <a:r>
              <a:rPr lang="zh-CN" altLang="en-US" sz="15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流畅</a:t>
            </a:r>
            <a:r>
              <a:rPr lang="zh-CN" altLang="en-US" sz="15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，似乎早有准备似的。</a:t>
            </a:r>
            <a:endParaRPr lang="zh-CN" altLang="en-US" sz="1500" dirty="0">
              <a:solidFill>
                <a:srgbClr val="26262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1225" y="421549"/>
            <a:ext cx="3133580" cy="818459"/>
            <a:chOff x="723899" y="822310"/>
            <a:chExt cx="4178106" cy="1091279"/>
          </a:xfrm>
        </p:grpSpPr>
        <p:sp>
          <p:nvSpPr>
            <p:cNvPr id="19" name="文本框 18"/>
            <p:cNvSpPr txBox="1"/>
            <p:nvPr/>
          </p:nvSpPr>
          <p:spPr>
            <a:xfrm>
              <a:off x="1659206" y="1129829"/>
              <a:ext cx="324279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lnSpc>
                  <a:spcPct val="150000"/>
                </a:lnSpc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读一读，写一写</a:t>
              </a:r>
              <a:endPara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3899" y="822310"/>
              <a:ext cx="1079086" cy="109127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08329" y="1962921"/>
            <a:ext cx="2316313" cy="2316313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563552" y="2271135"/>
            <a:ext cx="1591578" cy="1661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zh-CN" altLang="en-US" sz="10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瞬</a:t>
            </a:r>
            <a:endParaRPr lang="zh-CN" altLang="en-US" sz="10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99081" y="1462202"/>
            <a:ext cx="159157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defTabSz="685800"/>
            <a:r>
              <a:rPr lang="en-US" altLang="zh-CN" sz="3600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shùn</a:t>
            </a:r>
            <a:endParaRPr lang="en-US" altLang="zh-CN" sz="3600" dirty="0" err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28119" y="1992613"/>
            <a:ext cx="4258619" cy="21467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15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字义：</a:t>
            </a:r>
            <a:r>
              <a: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眼珠儿一动；一眨眼</a:t>
            </a:r>
            <a:endParaRPr lang="en-US" altLang="zh-CN" sz="15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15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结构：</a:t>
            </a:r>
            <a:r>
              <a:rPr lang="zh-CN" altLang="en-US" sz="15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左右结构</a:t>
            </a:r>
            <a:endParaRPr lang="en-US" altLang="zh-CN" sz="15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15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部首：</a:t>
            </a:r>
            <a:r>
              <a: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en-US" altLang="zh-CN" sz="15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15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组词：</a:t>
            </a:r>
            <a:r>
              <a:rPr lang="zh-CN" altLang="en-US" sz="15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瞬间、瞬息、瞬目、转瞬即逝</a:t>
            </a:r>
            <a:endParaRPr lang="en-US" altLang="zh-CN" sz="15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ct val="150000"/>
              </a:lnSpc>
            </a:pPr>
            <a:r>
              <a:rPr lang="zh-CN" altLang="en-US" sz="1500" b="1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造句：</a:t>
            </a:r>
            <a:r>
              <a: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航天飞机爆炸的</a:t>
            </a:r>
            <a:r>
              <a:rPr lang="zh-CN" altLang="en-US" sz="15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一瞬间</a:t>
            </a:r>
            <a:r>
              <a:rPr lang="zh-CN" altLang="en-US" sz="15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，观看发射的人们惊恐极了，四散逃跑。</a:t>
            </a:r>
            <a:endParaRPr lang="zh-CN" altLang="en-US" sz="1500" dirty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815976" y="379163"/>
            <a:ext cx="3133580" cy="818459"/>
            <a:chOff x="723899" y="822310"/>
            <a:chExt cx="4178106" cy="1091279"/>
          </a:xfrm>
        </p:grpSpPr>
        <p:sp>
          <p:nvSpPr>
            <p:cNvPr id="19" name="文本框 18"/>
            <p:cNvSpPr txBox="1"/>
            <p:nvPr/>
          </p:nvSpPr>
          <p:spPr>
            <a:xfrm>
              <a:off x="1659206" y="1129829"/>
              <a:ext cx="324279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lnSpc>
                  <a:spcPct val="150000"/>
                </a:lnSpc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读一读，写一写</a:t>
              </a:r>
              <a:endPara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3899" y="822310"/>
              <a:ext cx="1079086" cy="109127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ags/tag1.xml><?xml version="1.0" encoding="utf-8"?>
<p:tagLst xmlns:p="http://schemas.openxmlformats.org/presentationml/2006/main">
  <p:tag name="commondata" val="eyJoZGlkIjoiNGI0YTc2N2JlZTI0ZDc1ZDhhOGFmMjc0NmMyZDM1MTEifQ=="/>
</p:tagLst>
</file>

<file path=ppt/theme/theme1.xml><?xml version="1.0" encoding="utf-8"?>
<a:theme xmlns:a="http://schemas.openxmlformats.org/drawingml/2006/main" name="51b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2167</Words>
  <Application>WPS 演示</Application>
  <PresentationFormat>全屏显示(16:9)</PresentationFormat>
  <Paragraphs>261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黑体</vt:lpstr>
      <vt:lpstr>微软雅黑</vt:lpstr>
      <vt:lpstr>文泉驿等宽微米黑</vt:lpstr>
      <vt:lpstr>华文中宋</vt:lpstr>
      <vt:lpstr>Arial Unicode MS</vt:lpstr>
      <vt:lpstr>Calibri</vt:lpstr>
      <vt:lpstr>Arial</vt:lpstr>
      <vt:lpstr>Calibri Light</vt:lpstr>
      <vt:lpstr>51bc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WPS_1662807478</cp:lastModifiedBy>
  <cp:revision>2</cp:revision>
  <dcterms:created xsi:type="dcterms:W3CDTF">2021-03-18T00:49:00Z</dcterms:created>
  <dcterms:modified xsi:type="dcterms:W3CDTF">2024-10-06T11:40:11Z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24804E7F256E4F3D86C8DA84C486D33E_12</vt:lpwstr>
  </property>
  <property fmtid="{D5CDD505-2E9C-101B-9397-08002B2CF9AE}" pid="3" name="KSOProductBuildVer">
    <vt:lpwstr>2052-12.1.0.18276</vt:lpwstr>
  </property>
</Properties>
</file>