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4.wdp"/><Relationship Id="rId7" Type="http://schemas.openxmlformats.org/officeDocument/2006/relationships/image" Target="../media/image16.png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3" Type="http://schemas.openxmlformats.org/officeDocument/2006/relationships/image" Target="../media/image14.png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4.wdp"/><Relationship Id="rId7" Type="http://schemas.openxmlformats.org/officeDocument/2006/relationships/image" Target="../media/image16.png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3" Type="http://schemas.openxmlformats.org/officeDocument/2006/relationships/image" Target="../media/image14.png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4.wdp"/><Relationship Id="rId7" Type="http://schemas.openxmlformats.org/officeDocument/2006/relationships/image" Target="../media/image16.png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3" Type="http://schemas.openxmlformats.org/officeDocument/2006/relationships/image" Target="../media/image14.png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72740" y="1969135"/>
            <a:ext cx="59823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u ü y w 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987186" y="47378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43657" y="288843"/>
            <a:ext cx="7747522" cy="468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嗨！我是 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en-US" altLang="zh-CN" sz="1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1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8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嘴鼓鼓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uuu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4879" y="3593244"/>
            <a:ext cx="2452601" cy="262449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2682"/>
          <a:stretch>
            <a:fillRect/>
          </a:stretch>
        </p:blipFill>
        <p:spPr>
          <a:xfrm>
            <a:off x="2431691" y="2963027"/>
            <a:ext cx="516918" cy="7237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05132" y="2033473"/>
            <a:ext cx="4474029" cy="2555481"/>
            <a:chOff x="1681842" y="133483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698171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98171" y="297180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98171" y="153488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81842" y="369025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81842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465613" y="161077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49383" y="1734941"/>
              <a:ext cx="12083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98271" y="303135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47556" y="133483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63885" y="205328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47556" y="277174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80214" y="349020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30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竖弯弯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129" y="3736382"/>
            <a:ext cx="2873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直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直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8624" y="2356323"/>
            <a:ext cx="120873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7" grpId="0"/>
      <p:bldP spid="2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ú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ú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ú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ù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ù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ù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ǔ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ǔ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ǔ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061722" y="1147288"/>
                <a:ext cx="8654143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6000" dirty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ū</a:t>
                </a:r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</a:t>
                </a:r>
                <a:r>
                  <a:rPr lang="en-US" altLang="zh-CN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火车呜呜叫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ú   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没有就是“无”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ǔ   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一二三四五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6000" dirty="0">
                        <a:solidFill>
                          <a:srgbClr val="0070C0"/>
                        </a:solidFill>
                        <a:latin typeface="Cambria Math"/>
                        <a:ea typeface="GB Pinyinok-B" panose="02010601030101010101" pitchFamily="2" charset="-122"/>
                      </a:rPr>
                      <m:t>ù</m:t>
                    </m:r>
                  </m:oMath>
                </a14:m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我们爱公物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1722" y="1147288"/>
                <a:ext cx="8654143" cy="4524315"/>
              </a:xfrm>
              <a:prstGeom prst="rect">
                <a:avLst/>
              </a:prstGeom>
              <a:blipFill rotWithShape="0">
                <a:blip r:embed="rId1"/>
                <a:stretch>
                  <a:fillRect l="-4225" t="-1752" b="-3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21595" y="4038435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8171" y="1664455"/>
            <a:ext cx="8577205" cy="2188028"/>
            <a:chOff x="1698171" y="1664455"/>
            <a:chExt cx="8577205" cy="218802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98171" y="1664455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2333926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06871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3852483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081892" y="1784033"/>
              <a:ext cx="819348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ū    ú    ǔ    ù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93299" y="1322129"/>
            <a:ext cx="433752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小鱼吐泡泡就是我们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要学习的</a:t>
            </a:r>
            <a:r>
              <a:rPr lang="en-US" altLang="zh-CN" sz="4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2743" y="4033157"/>
            <a:ext cx="42780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上加点变成  </a:t>
            </a:r>
            <a:r>
              <a:rPr lang="en-US" altLang="zh-CN" sz="4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6749" y="1088967"/>
            <a:ext cx="3359187" cy="427366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2682"/>
          <a:stretch>
            <a:fillRect/>
          </a:stretch>
        </p:blipFill>
        <p:spPr>
          <a:xfrm>
            <a:off x="1954888" y="2963027"/>
            <a:ext cx="516918" cy="7237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21461" y="2951985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21461" y="3670442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21461" y="2233528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805132" y="4388899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05132" y="2951985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88903" y="2309413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5189" y="2329675"/>
            <a:ext cx="120831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21561" y="3730000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0846" y="2033473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87175" y="275193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70846" y="3470387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03504" y="4188844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30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竖弯弯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129" y="2990503"/>
            <a:ext cx="2873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直直竖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9185" y="2322550"/>
            <a:ext cx="88639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3129" y="3768726"/>
            <a:ext cx="3038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左右点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 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ǚ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2285" y="1190831"/>
            <a:ext cx="7794172" cy="4441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池塘淤泥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我要吃鱼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阴天下雨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一块美玉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21595" y="4038435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8171" y="1525349"/>
            <a:ext cx="8229600" cy="2327134"/>
            <a:chOff x="1698171" y="1525349"/>
            <a:chExt cx="8229600" cy="2327134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306263" y="1525349"/>
              <a:ext cx="3384550" cy="724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24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698171" y="1664455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2333926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06871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3852483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081892" y="1784033"/>
              <a:ext cx="73968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ǖ   ǘ   ǚ   ǜ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3295" y="2390664"/>
            <a:ext cx="5557105" cy="160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大家还记得，我们上节课学的三个单韵母兄弟吗？今天我们继续学习单韵母里的另外三个兄弟。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7318" y="1767387"/>
            <a:ext cx="3363575" cy="2853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73572" y="2193819"/>
            <a:ext cx="730068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我们是单韵母六兄弟：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o  e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u  ü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53754" y="2316720"/>
            <a:ext cx="470686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除了</a:t>
            </a:r>
            <a:r>
              <a:rPr lang="en-US" altLang="zh-CN" sz="4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还藏着什么拼音字母？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它们还是单韵母吗？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5" y="1558387"/>
            <a:ext cx="5223517" cy="400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24631" y="2704518"/>
            <a:ext cx="4706867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4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嗨！我们是 </a:t>
            </a:r>
            <a:r>
              <a:rPr lang="en-US" altLang="zh-CN" sz="4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y</a:t>
            </a:r>
            <a:r>
              <a:rPr lang="zh-CN" altLang="en-US" sz="4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4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en-US" altLang="zh-CN" sz="4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4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我们属于声母家族</a:t>
            </a:r>
            <a:r>
              <a:rPr lang="en-US" altLang="zh-CN" sz="44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44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4" y="1558387"/>
            <a:ext cx="5223517" cy="400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椭圆 5"/>
          <p:cNvSpPr/>
          <p:nvPr/>
        </p:nvSpPr>
        <p:spPr>
          <a:xfrm rot="266520">
            <a:off x="2522447" y="2002221"/>
            <a:ext cx="1040524" cy="176573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5224229">
            <a:off x="4846004" y="1492280"/>
            <a:ext cx="1400242" cy="216758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481" y="1049796"/>
            <a:ext cx="8229600" cy="2327134"/>
            <a:chOff x="1698171" y="1525349"/>
            <a:chExt cx="8229600" cy="2327134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306263" y="1525349"/>
              <a:ext cx="3384550" cy="724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24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698171" y="1664455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2333926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06871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3852483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081892" y="1784033"/>
              <a:ext cx="73968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y     w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941" y="1905431"/>
            <a:ext cx="403244" cy="59168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08890" y="3875721"/>
            <a:ext cx="49893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笔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3714" y="1260974"/>
            <a:ext cx="100880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一根树杈 ，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endParaRPr lang="en-US" altLang="zh-CN" sz="6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声母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韵母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大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4800" dirty="0" err="1" smtClean="0"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都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读“衣”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房屋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屋顶， 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声母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，韵母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，大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都读“乌”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2240" y="1630680"/>
            <a:ext cx="85496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6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       u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wu</a:t>
            </a:r>
            <a:endParaRPr lang="en-US" altLang="zh-CN" sz="6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        ü      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yu</a:t>
            </a:r>
            <a:endParaRPr lang="en-US" altLang="zh-CN" sz="6000" dirty="0" smtClean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zh-CN" altLang="en-US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（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见到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，擦掉眼泪笑嘻嘻</a:t>
            </a:r>
            <a:r>
              <a:rPr lang="zh-CN" altLang="en-US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）</a:t>
            </a:r>
            <a:endParaRPr lang="en-US" altLang="zh-CN" sz="4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489960" y="214884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356860" y="214884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520440" y="301752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394960" y="301752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417820" y="3823368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520440" y="3823368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9888" y="1845438"/>
            <a:ext cx="9373797" cy="2862322"/>
            <a:chOff x="1773688" y="1174878"/>
            <a:chExt cx="9373797" cy="2862322"/>
          </a:xfrm>
        </p:grpSpPr>
        <p:sp>
          <p:nvSpPr>
            <p:cNvPr id="2" name="矩形 1"/>
            <p:cNvSpPr/>
            <p:nvPr/>
          </p:nvSpPr>
          <p:spPr>
            <a:xfrm>
              <a:off x="1773688" y="1174878"/>
              <a:ext cx="914400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y        </a:t>
              </a:r>
              <a:r>
                <a:rPr lang="en-US" altLang="zh-CN" sz="6000" dirty="0" err="1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6000" dirty="0" smtClean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              </a:t>
              </a:r>
              <a:endParaRPr lang="en-US" altLang="zh-CN" sz="6000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pPr lvl="0"/>
              <a:r>
                <a:rPr lang="en-US" altLang="zh-CN" sz="6000" dirty="0" smtClean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w       </a:t>
              </a:r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        </a:t>
              </a:r>
              <a:endParaRPr lang="en-US" altLang="zh-CN" sz="6000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pPr lvl="0"/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y        ü </a:t>
              </a:r>
              <a:endParaRPr lang="zh-CN" altLang="en-US" dirty="0"/>
            </a:p>
          </p:txBody>
        </p:sp>
        <p:sp>
          <p:nvSpPr>
            <p:cNvPr id="3" name="右箭头 2"/>
            <p:cNvSpPr/>
            <p:nvPr/>
          </p:nvSpPr>
          <p:spPr>
            <a:xfrm>
              <a:off x="2612142" y="172212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右箭头 4"/>
            <p:cNvSpPr/>
            <p:nvPr/>
          </p:nvSpPr>
          <p:spPr>
            <a:xfrm>
              <a:off x="4654302" y="170688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4684782" y="260604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右箭头 6"/>
            <p:cNvSpPr/>
            <p:nvPr/>
          </p:nvSpPr>
          <p:spPr>
            <a:xfrm>
              <a:off x="4715262" y="345948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2612142" y="260604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>
              <a:off x="2612142" y="348996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07750" y="1214288"/>
              <a:ext cx="505138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yī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yí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yǐ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yì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19396" y="2098208"/>
              <a:ext cx="5428089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wū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wú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wǔ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wù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07750" y="2951648"/>
              <a:ext cx="514275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yū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yú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yǔ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yù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5770" y="1539240"/>
            <a:ext cx="899179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衣服的“衣”（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yī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  乌鸦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的“乌”（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wū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耽误的“误”（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wù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阿姨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的“姨”（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yí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椅子的“椅”（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yǐ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  五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个的“五”（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wǔ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小鱼的“鱼”（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yú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 容易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的“易”（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yì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3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姓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吴的“吴”（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wú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下雨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的“雨”（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yǔ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br>
              <a:rPr lang="zh-CN" altLang="en-US" dirty="0"/>
            </a:br>
            <a:r>
              <a:rPr lang="zh-CN" altLang="en-US" dirty="0"/>
              <a:t>　</a:t>
            </a:r>
            <a:endParaRPr lang="zh-CN" altLang="en-US" dirty="0"/>
          </a:p>
          <a:p>
            <a:r>
              <a:rPr lang="zh-CN" altLang="en-US" dirty="0"/>
              <a:t>　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580" y="873618"/>
            <a:ext cx="101401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今天我们认识了单韵母</a:t>
            </a:r>
            <a:r>
              <a:rPr lang="en-US" altLang="zh-CN" sz="4000" dirty="0" err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u ü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和声母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y w,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还有他们之间神奇的组合。请你回家找一找，身边那些事物的发音会用到这些字母？ 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75685" y="4427786"/>
            <a:ext cx="3219987" cy="1715555"/>
            <a:chOff x="8675685" y="4427786"/>
            <a:chExt cx="3219987" cy="1715555"/>
          </a:xfrm>
        </p:grpSpPr>
        <p:sp>
          <p:nvSpPr>
            <p:cNvPr id="5" name="云形标注 4"/>
            <p:cNvSpPr/>
            <p:nvPr/>
          </p:nvSpPr>
          <p:spPr>
            <a:xfrm rot="20741977" flipV="1">
              <a:off x="8675685" y="4427786"/>
              <a:ext cx="2805879" cy="1715555"/>
            </a:xfrm>
            <a:prstGeom prst="cloudCallout">
              <a:avLst>
                <a:gd name="adj1" fmla="val -58955"/>
                <a:gd name="adj2" fmla="val 6604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rot="21032048">
              <a:off x="8877753" y="4581498"/>
              <a:ext cx="3017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iuüyw</a:t>
              </a:r>
              <a:endParaRPr lang="zh-CN" altLang="en-US" sz="72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52628" y="2852251"/>
            <a:ext cx="43375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你发现</a:t>
            </a:r>
            <a:r>
              <a:rPr lang="en-US" altLang="zh-CN" sz="4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藏在哪里了吗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4" y="1558387"/>
            <a:ext cx="5223517" cy="400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3871" y="873618"/>
            <a:ext cx="76417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</a:t>
            </a:r>
            <a:r>
              <a:rPr lang="zh-CN" altLang="en-US" sz="8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！我是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1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16000" dirty="0" smtClean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zh-CN" altLang="en-US" sz="8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牙齿对齐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5822" y="3326993"/>
            <a:ext cx="3231839" cy="25534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05132" y="2033473"/>
            <a:ext cx="4474029" cy="2555481"/>
            <a:chOff x="1681842" y="133483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698171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98171" y="297180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98171" y="153488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81842" y="369025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81842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465613" y="161077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49383" y="1734941"/>
              <a:ext cx="12083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98271" y="303135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47556" y="133483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63885" y="205328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47556" y="277174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80214" y="349020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30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一竖中间站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129" y="3736382"/>
            <a:ext cx="2873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一点站上边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0308" y="2802715"/>
            <a:ext cx="11735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微软雅黑" panose="020B0503020204020204" charset="-122"/>
                <a:ea typeface="微软雅黑" panose="020B0503020204020204" charset="-122"/>
              </a:rPr>
              <a:t>I 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8624" y="2356323"/>
            <a:ext cx="120873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7" grpId="0"/>
      <p:bldP spid="27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</a:t>
            </a:r>
            <a:endParaRPr lang="en-US" altLang="zh-CN" sz="44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8651" y="1248887"/>
            <a:ext cx="86541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这件衣服真好看！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咦，我的书不见了！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拿把椅子请您坐。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  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的礼物我很满意！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148651" y="3903586"/>
            <a:ext cx="797371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54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宝宝脑袋小，标了四声不见了。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263" y="1525349"/>
            <a:ext cx="3384550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98171" y="1664455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4500" y="2333926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30828" y="3068712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3485" y="3852483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081892" y="1784033"/>
            <a:ext cx="7396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ī    í    ǐ    ì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55942" y="2396719"/>
            <a:ext cx="43375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你发现</a:t>
            </a:r>
            <a:r>
              <a:rPr lang="en-US" altLang="zh-CN" sz="4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在哪里了吗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27546" t="-111" r="17515" b="25397"/>
          <a:stretch>
            <a:fillRect/>
          </a:stretch>
        </p:blipFill>
        <p:spPr>
          <a:xfrm>
            <a:off x="1614114" y="1274197"/>
            <a:ext cx="4273827" cy="3876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演示</Application>
  <PresentationFormat>自定义</PresentationFormat>
  <Paragraphs>252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GB Pinyinok-B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2018-07-06T00:58:37Z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