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9" r:id="rId2"/>
    <p:sldId id="256" r:id="rId3"/>
    <p:sldId id="257" r:id="rId4"/>
    <p:sldId id="258" r:id="rId5"/>
    <p:sldId id="259" r:id="rId6"/>
    <p:sldId id="260" r:id="rId7"/>
    <p:sldId id="262" r:id="rId8"/>
    <p:sldId id="263" r:id="rId9"/>
    <p:sldId id="264" r:id="rId10"/>
    <p:sldId id="265" r:id="rId11"/>
    <p:sldId id="266" r:id="rId12"/>
    <p:sldId id="267" r:id="rId13"/>
    <p:sldId id="268" r:id="rId1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a:srgbClr val="0000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1098"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EFA783F-42F7-4C20-B850-EDC7A9A6BF0D}" type="datetimeFigureOut">
              <a:rPr lang="zh-CN" altLang="en-US"/>
              <a:pPr>
                <a:defRPr/>
              </a:pPr>
              <a:t>2019-3-30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A5E02DB-3925-4FD8-82E2-3CDE314BF0C3}"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34724FE-527A-4D2C-A28A-B92702DC0565}" type="datetimeFigureOut">
              <a:rPr lang="zh-CN" altLang="en-US"/>
              <a:pPr>
                <a:defRPr/>
              </a:pPr>
              <a:t>2019-3-30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8DD5DEF-444C-4A59-8FEB-F365B6EC9570}"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5A6C7BC-830B-46D2-8700-AD27EFD8172F}" type="datetimeFigureOut">
              <a:rPr lang="zh-CN" altLang="en-US"/>
              <a:pPr>
                <a:defRPr/>
              </a:pPr>
              <a:t>2019-3-30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32EC7A9-9F07-4AA6-B5A8-EA98DCF01952}"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6D6CEF8-4065-4E03-8A7D-E6C0D32496F5}" type="datetimeFigureOut">
              <a:rPr lang="zh-CN" altLang="en-US"/>
              <a:pPr>
                <a:defRPr/>
              </a:pPr>
              <a:t>2019-3-30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A457326-F116-4D23-9BBA-39CCEBE5D2D8}"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8578A35A-0239-4A12-BBEE-95FBAAFC480A}" type="datetimeFigureOut">
              <a:rPr lang="zh-CN" altLang="en-US"/>
              <a:pPr>
                <a:defRPr/>
              </a:pPr>
              <a:t>2019-3-30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5CAF73F-E61D-4FC0-AD8A-CC26DB47C433}"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E2511F91-E611-4BA5-92F3-DDFB9F9F1358}" type="datetimeFigureOut">
              <a:rPr lang="zh-CN" altLang="en-US"/>
              <a:pPr>
                <a:defRPr/>
              </a:pPr>
              <a:t>2019-3-30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A219E8D-563A-4824-8394-FEE38F5F552E}"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B3424638-E1EE-423D-8E8A-3C0C1F741752}" type="datetimeFigureOut">
              <a:rPr lang="zh-CN" altLang="en-US"/>
              <a:pPr>
                <a:defRPr/>
              </a:pPr>
              <a:t>2019-3-30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D0A74300-C4F5-4E06-BC99-5750E005E949}"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2F0B8F20-E18E-4816-8FE7-70FAB2B40B74}" type="datetimeFigureOut">
              <a:rPr lang="zh-CN" altLang="en-US"/>
              <a:pPr>
                <a:defRPr/>
              </a:pPr>
              <a:t>2019-3-30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8FC8B874-92D0-4A42-AA5D-6225B2DC1E41}"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F0596D1-E74C-4676-94AF-B72CF973CCE6}" type="datetimeFigureOut">
              <a:rPr lang="zh-CN" altLang="en-US"/>
              <a:pPr>
                <a:defRPr/>
              </a:pPr>
              <a:t>2019-3-30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26E28B3-BC39-4066-97F4-EBF2C83251E3}"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E048CA13-6E5C-4A17-A293-C1BB5BB9D247}" type="datetimeFigureOut">
              <a:rPr lang="zh-CN" altLang="en-US"/>
              <a:pPr>
                <a:defRPr/>
              </a:pPr>
              <a:t>2019-3-30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1867864-ECF1-478E-B9C1-DDF6B45CD4F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CC38318-D873-4609-86DE-45397BB60D82}" type="datetimeFigureOut">
              <a:rPr lang="zh-CN" altLang="en-US"/>
              <a:pPr>
                <a:defRPr/>
              </a:pPr>
              <a:t>2019-3-30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9C12D15-F25A-4D3C-BAA3-77437DC8F938}"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D2B72A3A-1098-4C53-8A6D-019925838F86}" type="datetimeFigureOut">
              <a:rPr lang="zh-CN" altLang="en-US"/>
              <a:pPr>
                <a:defRPr/>
              </a:pPr>
              <a:t>2019-3-30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B6C7CCE6-754C-4E0F-B2B3-BF2345F033B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baike.baidu.com/view/572605.htm" TargetMode="External"/><Relationship Id="rId3" Type="http://schemas.openxmlformats.org/officeDocument/2006/relationships/hyperlink" Target="http://baike.baidu.com/subview/31262/5047796.htm" TargetMode="External"/><Relationship Id="rId7" Type="http://schemas.openxmlformats.org/officeDocument/2006/relationships/hyperlink" Target="http://baike.baidu.com/view/13098554.htm" TargetMode="External"/><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hyperlink" Target="http://baike.baidu.com/view/1075706.htm" TargetMode="External"/><Relationship Id="rId5" Type="http://schemas.openxmlformats.org/officeDocument/2006/relationships/hyperlink" Target="http://baike.baidu.com/view/996398.htm" TargetMode="External"/><Relationship Id="rId10" Type="http://schemas.openxmlformats.org/officeDocument/2006/relationships/hyperlink" Target="http://baike.baidu.com/view/3356.htm" TargetMode="External"/><Relationship Id="rId4" Type="http://schemas.openxmlformats.org/officeDocument/2006/relationships/hyperlink" Target="http://baike.baidu.com/view/56020.htm" TargetMode="External"/><Relationship Id="rId9" Type="http://schemas.openxmlformats.org/officeDocument/2006/relationships/hyperlink" Target="http://baike.baidu.com/view/1153624.htm"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idx="4294967295"/>
          </p:nvPr>
        </p:nvSpPr>
        <p:spPr/>
        <p:txBody>
          <a:bodyPr/>
          <a:lstStyle/>
          <a:p>
            <a:endParaRPr lang="zh-CN" altLang="en-US" smtClean="0"/>
          </a:p>
        </p:txBody>
      </p:sp>
      <p:pic>
        <p:nvPicPr>
          <p:cNvPr id="26627" name="内容占位符 3" descr="u=2814202479,440923321&amp;fm=23&amp;gp=0.jpg"/>
          <p:cNvPicPr>
            <a:picLocks noGrp="1" noChangeAspect="1"/>
          </p:cNvPicPr>
          <p:nvPr>
            <p:ph idx="4294967295"/>
          </p:nvPr>
        </p:nvPicPr>
        <p:blipFill>
          <a:blip r:embed="rId2" cstate="print"/>
          <a:srcRect/>
          <a:stretch>
            <a:fillRect/>
          </a:stretch>
        </p:blipFill>
        <p:spPr>
          <a:xfrm>
            <a:off x="0" y="0"/>
            <a:ext cx="9144000" cy="6858000"/>
          </a:xfrm>
        </p:spPr>
      </p:pic>
      <p:sp>
        <p:nvSpPr>
          <p:cNvPr id="26628" name="矩形 5"/>
          <p:cNvSpPr>
            <a:spLocks noChangeArrowheads="1"/>
          </p:cNvSpPr>
          <p:nvPr/>
        </p:nvSpPr>
        <p:spPr bwMode="auto">
          <a:xfrm>
            <a:off x="1187450" y="2492375"/>
            <a:ext cx="8083550" cy="1555750"/>
          </a:xfrm>
          <a:prstGeom prst="rect">
            <a:avLst/>
          </a:prstGeom>
          <a:noFill/>
          <a:ln w="9525">
            <a:noFill/>
            <a:miter lim="800000"/>
          </a:ln>
        </p:spPr>
        <p:txBody>
          <a:bodyPr>
            <a:spAutoFit/>
          </a:bodyPr>
          <a:lstStyle/>
          <a:p>
            <a:pPr algn="ctr"/>
            <a:r>
              <a:rPr lang="zh-CN" altLang="en-US" sz="9600" b="1">
                <a:solidFill>
                  <a:srgbClr val="FF0000"/>
                </a:solidFill>
                <a:latin typeface="Calibri" panose="020F0502020204030204" pitchFamily="34" charset="0"/>
              </a:rPr>
              <a:t>太空一日</a:t>
            </a:r>
          </a:p>
        </p:txBody>
      </p:sp>
      <p:sp>
        <p:nvSpPr>
          <p:cNvPr id="26629" name="Text Box 5"/>
          <p:cNvSpPr txBox="1">
            <a:spLocks noChangeArrowheads="1"/>
          </p:cNvSpPr>
          <p:nvPr/>
        </p:nvSpPr>
        <p:spPr bwMode="auto">
          <a:xfrm>
            <a:off x="5724525" y="4581525"/>
            <a:ext cx="2447925" cy="701675"/>
          </a:xfrm>
          <a:prstGeom prst="rect">
            <a:avLst/>
          </a:prstGeom>
          <a:noFill/>
          <a:ln w="9525">
            <a:noFill/>
            <a:miter lim="800000"/>
          </a:ln>
          <a:effectLst/>
        </p:spPr>
        <p:txBody>
          <a:bodyPr>
            <a:spAutoFit/>
          </a:bodyPr>
          <a:lstStyle/>
          <a:p>
            <a:pPr>
              <a:spcBef>
                <a:spcPct val="50000"/>
              </a:spcBef>
            </a:pPr>
            <a:r>
              <a:rPr lang="zh-CN" altLang="en-US" sz="4000"/>
              <a:t>杨利伟</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p:txBody>
          <a:bodyPr/>
          <a:lstStyle/>
          <a:p>
            <a:endParaRPr lang="zh-CN" altLang="en-US" smtClean="0"/>
          </a:p>
        </p:txBody>
      </p:sp>
      <p:pic>
        <p:nvPicPr>
          <p:cNvPr id="22530" name="内容占位符 5" descr="u=1208023312,1104308074&amp;fm=23&amp;gp=0.jpg"/>
          <p:cNvPicPr>
            <a:picLocks noGrp="1" noChangeAspect="1"/>
          </p:cNvPicPr>
          <p:nvPr>
            <p:ph idx="1"/>
          </p:nvPr>
        </p:nvPicPr>
        <p:blipFill>
          <a:blip r:embed="rId2" cstate="print"/>
          <a:srcRect/>
          <a:stretch>
            <a:fillRect/>
          </a:stretch>
        </p:blipFill>
        <p:spPr>
          <a:xfrm>
            <a:off x="0" y="0"/>
            <a:ext cx="9144000" cy="6858000"/>
          </a:xfrm>
        </p:spPr>
      </p:pic>
      <p:sp>
        <p:nvSpPr>
          <p:cNvPr id="22531" name="TextBox 7"/>
          <p:cNvSpPr txBox="1">
            <a:spLocks noChangeArrowheads="1"/>
          </p:cNvSpPr>
          <p:nvPr/>
        </p:nvSpPr>
        <p:spPr bwMode="auto">
          <a:xfrm>
            <a:off x="539750" y="981075"/>
            <a:ext cx="8429625" cy="2838450"/>
          </a:xfrm>
          <a:prstGeom prst="rect">
            <a:avLst/>
          </a:prstGeom>
          <a:noFill/>
          <a:ln w="9525">
            <a:noFill/>
            <a:miter lim="800000"/>
          </a:ln>
        </p:spPr>
        <p:txBody>
          <a:bodyPr>
            <a:spAutoFit/>
          </a:bodyPr>
          <a:lstStyle/>
          <a:p>
            <a:r>
              <a:rPr lang="zh-CN" altLang="en-US" sz="3600" b="1">
                <a:solidFill>
                  <a:srgbClr val="FF0000"/>
                </a:solidFill>
              </a:rPr>
              <a:t>在“我看到了什么”这部分内容里，杨利伟详细地解说了他在太空看到的一切，小心求证曾经流传很广的说法：能够看到长城，但他始终没有看到。这说明了杨利伟的什么精神？</a:t>
            </a:r>
            <a:r>
              <a:rPr lang="zh-CN" altLang="en-US" sz="3600"/>
              <a:t>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p:txBody>
          <a:bodyPr/>
          <a:lstStyle/>
          <a:p>
            <a:endParaRPr lang="zh-CN" altLang="en-US" smtClean="0"/>
          </a:p>
        </p:txBody>
      </p:sp>
      <p:pic>
        <p:nvPicPr>
          <p:cNvPr id="23554" name="内容占位符 3" descr="u=800607476,2527688149&amp;fm=23&amp;gp=0.jpg"/>
          <p:cNvPicPr>
            <a:picLocks noGrp="1" noChangeAspect="1"/>
          </p:cNvPicPr>
          <p:nvPr>
            <p:ph idx="1"/>
          </p:nvPr>
        </p:nvPicPr>
        <p:blipFill>
          <a:blip r:embed="rId2" cstate="print"/>
          <a:srcRect/>
          <a:stretch>
            <a:fillRect/>
          </a:stretch>
        </p:blipFill>
        <p:spPr>
          <a:xfrm>
            <a:off x="0" y="-603250"/>
            <a:ext cx="9144000" cy="7072313"/>
          </a:xfrm>
        </p:spPr>
      </p:pic>
      <p:sp>
        <p:nvSpPr>
          <p:cNvPr id="23555" name="TextBox 4"/>
          <p:cNvSpPr txBox="1">
            <a:spLocks noChangeArrowheads="1"/>
          </p:cNvSpPr>
          <p:nvPr/>
        </p:nvSpPr>
        <p:spPr bwMode="auto">
          <a:xfrm>
            <a:off x="323850" y="2781300"/>
            <a:ext cx="6000750" cy="3441700"/>
          </a:xfrm>
          <a:prstGeom prst="rect">
            <a:avLst/>
          </a:prstGeom>
          <a:noFill/>
          <a:ln w="9525">
            <a:noFill/>
            <a:miter lim="800000"/>
          </a:ln>
        </p:spPr>
        <p:txBody>
          <a:bodyPr>
            <a:spAutoFit/>
          </a:bodyPr>
          <a:lstStyle/>
          <a:p>
            <a:pPr algn="just"/>
            <a:r>
              <a:rPr lang="zh-CN" altLang="en-US" sz="4400"/>
              <a:t>太空一日，充满紧张和意外，杨利伟遇到了哪些意外情况？他相应的又有怎样的心理准备？</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nvPr>
        </p:nvSpPr>
        <p:spPr/>
        <p:txBody>
          <a:bodyPr/>
          <a:lstStyle/>
          <a:p>
            <a:endParaRPr lang="zh-CN" altLang="en-US" smtClean="0"/>
          </a:p>
        </p:txBody>
      </p:sp>
      <p:pic>
        <p:nvPicPr>
          <p:cNvPr id="24578" name="内容占位符 3" descr="u=2162681506,3228424856&amp;fm=23&amp;gp=0.jpg"/>
          <p:cNvPicPr>
            <a:picLocks noGrp="1" noChangeAspect="1"/>
          </p:cNvPicPr>
          <p:nvPr>
            <p:ph idx="1"/>
          </p:nvPr>
        </p:nvPicPr>
        <p:blipFill>
          <a:blip r:embed="rId2" cstate="print"/>
          <a:srcRect/>
          <a:stretch>
            <a:fillRect/>
          </a:stretch>
        </p:blipFill>
        <p:spPr>
          <a:xfrm>
            <a:off x="0" y="214313"/>
            <a:ext cx="9144000" cy="6643687"/>
          </a:xfrm>
        </p:spPr>
      </p:pic>
      <p:sp>
        <p:nvSpPr>
          <p:cNvPr id="24579" name="TextBox 4"/>
          <p:cNvSpPr txBox="1">
            <a:spLocks noChangeArrowheads="1"/>
          </p:cNvSpPr>
          <p:nvPr/>
        </p:nvSpPr>
        <p:spPr bwMode="auto">
          <a:xfrm>
            <a:off x="642938" y="1500188"/>
            <a:ext cx="6286500" cy="2101850"/>
          </a:xfrm>
          <a:prstGeom prst="rect">
            <a:avLst/>
          </a:prstGeom>
          <a:noFill/>
          <a:ln w="9525">
            <a:noFill/>
            <a:miter lim="800000"/>
          </a:ln>
        </p:spPr>
        <p:txBody>
          <a:bodyPr>
            <a:spAutoFit/>
          </a:bodyPr>
          <a:lstStyle/>
          <a:p>
            <a:pPr algn="just"/>
            <a:r>
              <a:rPr lang="zh-CN" altLang="zh-CN" sz="4400"/>
              <a:t>结合课文内容，说说文章从哪些地方体现出航天员科学、严谨的态度。</a:t>
            </a:r>
            <a:endParaRPr lang="zh-CN" altLang="en-US" sz="44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p:txBody>
          <a:bodyPr/>
          <a:lstStyle/>
          <a:p>
            <a:endParaRPr lang="zh-CN" altLang="en-US" smtClean="0"/>
          </a:p>
        </p:txBody>
      </p:sp>
      <p:pic>
        <p:nvPicPr>
          <p:cNvPr id="25602" name="内容占位符 3" descr="u=1601207531,4245224378&amp;fm=23&amp;gp=0.jpg"/>
          <p:cNvPicPr>
            <a:picLocks noGrp="1" noChangeAspect="1"/>
          </p:cNvPicPr>
          <p:nvPr>
            <p:ph idx="1"/>
          </p:nvPr>
        </p:nvPicPr>
        <p:blipFill>
          <a:blip r:embed="rId2" cstate="print"/>
          <a:srcRect/>
          <a:stretch>
            <a:fillRect/>
          </a:stretch>
        </p:blipFill>
        <p:spPr>
          <a:xfrm>
            <a:off x="0" y="0"/>
            <a:ext cx="9144000" cy="6858000"/>
          </a:xfrm>
        </p:spPr>
      </p:pic>
      <p:sp>
        <p:nvSpPr>
          <p:cNvPr id="25603" name="TextBox 4"/>
          <p:cNvSpPr txBox="1">
            <a:spLocks noChangeArrowheads="1"/>
          </p:cNvSpPr>
          <p:nvPr/>
        </p:nvSpPr>
        <p:spPr bwMode="auto">
          <a:xfrm>
            <a:off x="214313" y="785813"/>
            <a:ext cx="7742237" cy="5451475"/>
          </a:xfrm>
          <a:prstGeom prst="rect">
            <a:avLst/>
          </a:prstGeom>
          <a:noFill/>
          <a:ln w="9525">
            <a:noFill/>
            <a:miter lim="800000"/>
          </a:ln>
        </p:spPr>
        <p:txBody>
          <a:bodyPr>
            <a:spAutoFit/>
          </a:bodyPr>
          <a:lstStyle/>
          <a:p>
            <a:pPr algn="just"/>
            <a:r>
              <a:rPr lang="zh-CN" altLang="zh-CN" sz="4400"/>
              <a:t>课文中航天员科学严谨的态度主要体现在以下几个方面：一是用各种方法模拟的神秘敲击声不像当时的声音，就不签字。二是实事求是地说在太空没有看到长城或者其他单体建筑。三是各种数据正常，速度控制在规定范围内。</a:t>
            </a:r>
            <a:endParaRPr lang="zh-CN" altLang="en-US" sz="44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图片 3" descr="3.jpg"/>
          <p:cNvPicPr>
            <a:picLocks noChangeAspect="1"/>
          </p:cNvPicPr>
          <p:nvPr/>
        </p:nvPicPr>
        <p:blipFill>
          <a:blip r:embed="rId2" cstate="print"/>
          <a:srcRect/>
          <a:stretch>
            <a:fillRect/>
          </a:stretch>
        </p:blipFill>
        <p:spPr bwMode="auto">
          <a:xfrm>
            <a:off x="0" y="0"/>
            <a:ext cx="5724525" cy="6858000"/>
          </a:xfrm>
          <a:prstGeom prst="rect">
            <a:avLst/>
          </a:prstGeom>
          <a:noFill/>
          <a:ln w="9525">
            <a:noFill/>
            <a:miter lim="800000"/>
            <a:headEnd/>
            <a:tailEnd/>
          </a:ln>
        </p:spPr>
      </p:pic>
      <p:sp>
        <p:nvSpPr>
          <p:cNvPr id="13317" name="Text Box 5"/>
          <p:cNvSpPr txBox="1">
            <a:spLocks noChangeArrowheads="1"/>
          </p:cNvSpPr>
          <p:nvPr/>
        </p:nvSpPr>
        <p:spPr bwMode="auto">
          <a:xfrm>
            <a:off x="6300788" y="476250"/>
            <a:ext cx="2662237" cy="5883275"/>
          </a:xfrm>
          <a:prstGeom prst="rect">
            <a:avLst/>
          </a:prstGeom>
          <a:noFill/>
          <a:ln w="9525">
            <a:noFill/>
            <a:miter lim="800000"/>
          </a:ln>
          <a:effectLst/>
        </p:spPr>
        <p:txBody>
          <a:bodyPr>
            <a:spAutoFit/>
          </a:bodyPr>
          <a:lstStyle/>
          <a:p>
            <a:pPr>
              <a:spcBef>
                <a:spcPct val="50000"/>
              </a:spcBef>
            </a:pPr>
            <a:r>
              <a:rPr lang="zh-CN" altLang="en-US" sz="2000"/>
              <a:t>杨利伟，中国进入</a:t>
            </a:r>
            <a:r>
              <a:rPr lang="zh-CN" altLang="en-US" sz="2000">
                <a:hlinkClick r:id="rId3"/>
              </a:rPr>
              <a:t>太空</a:t>
            </a:r>
            <a:r>
              <a:rPr lang="zh-CN" altLang="en-US" sz="2000"/>
              <a:t>的第一人。男，汉族，辽宁省</a:t>
            </a:r>
            <a:r>
              <a:rPr lang="zh-CN" altLang="en-US" sz="2000">
                <a:hlinkClick r:id="rId4"/>
              </a:rPr>
              <a:t>葫芦岛市</a:t>
            </a:r>
            <a:r>
              <a:rPr lang="zh-CN" altLang="en-US" sz="2000">
                <a:hlinkClick r:id="rId5"/>
              </a:rPr>
              <a:t>绥中县</a:t>
            </a:r>
            <a:r>
              <a:rPr lang="zh-CN" altLang="en-US" sz="2000"/>
              <a:t>人， 大学文化程度，</a:t>
            </a:r>
            <a:r>
              <a:rPr lang="zh-CN" altLang="en-US" sz="2000">
                <a:hlinkClick r:id="rId6"/>
              </a:rPr>
              <a:t>中国共产党党员</a:t>
            </a:r>
            <a:r>
              <a:rPr lang="zh-CN" altLang="en-US" sz="2000"/>
              <a:t>，</a:t>
            </a:r>
            <a:r>
              <a:rPr lang="zh-CN" altLang="en-US" sz="2000">
                <a:hlinkClick r:id="rId7"/>
              </a:rPr>
              <a:t>中国人民解放军少将</a:t>
            </a:r>
            <a:r>
              <a:rPr lang="zh-CN" altLang="en-US" sz="2000"/>
              <a:t>军衔，特级</a:t>
            </a:r>
            <a:r>
              <a:rPr lang="zh-CN" altLang="en-US" sz="2000">
                <a:hlinkClick r:id="rId8"/>
              </a:rPr>
              <a:t>航天员</a:t>
            </a:r>
            <a:r>
              <a:rPr lang="zh-CN" altLang="en-US" sz="2000"/>
              <a:t>。他是中国培养的第一代航天员，在原空军部队安全飞行</a:t>
            </a:r>
            <a:r>
              <a:rPr lang="en-US" altLang="zh-CN" sz="2000"/>
              <a:t>1,350</a:t>
            </a:r>
            <a:r>
              <a:rPr lang="zh-CN" altLang="en-US" sz="2000"/>
              <a:t>小时之久。</a:t>
            </a:r>
            <a:r>
              <a:rPr lang="en-US" altLang="zh-CN" sz="2000"/>
              <a:t>2003</a:t>
            </a:r>
            <a:r>
              <a:rPr lang="zh-CN" altLang="en-US" sz="2000"/>
              <a:t>年</a:t>
            </a:r>
            <a:r>
              <a:rPr lang="en-US" altLang="zh-CN" sz="2000"/>
              <a:t>10</a:t>
            </a:r>
            <a:r>
              <a:rPr lang="zh-CN" altLang="en-US" sz="2000"/>
              <a:t>月</a:t>
            </a:r>
            <a:r>
              <a:rPr lang="en-US" altLang="zh-CN" sz="2000"/>
              <a:t>15</a:t>
            </a:r>
            <a:r>
              <a:rPr lang="zh-CN" altLang="en-US" sz="2000"/>
              <a:t>日北京时间</a:t>
            </a:r>
            <a:r>
              <a:rPr lang="en-US" altLang="zh-CN" sz="2000"/>
              <a:t>9</a:t>
            </a:r>
            <a:r>
              <a:rPr lang="zh-CN" altLang="en-US" sz="2000"/>
              <a:t>时，杨利伟乘由</a:t>
            </a:r>
            <a:r>
              <a:rPr lang="zh-CN" altLang="en-US" sz="2000">
                <a:hlinkClick r:id="rId9"/>
              </a:rPr>
              <a:t>长征二号</a:t>
            </a:r>
            <a:r>
              <a:rPr lang="en-US" altLang="zh-CN" sz="2000">
                <a:hlinkClick r:id="rId9"/>
              </a:rPr>
              <a:t>F</a:t>
            </a:r>
            <a:r>
              <a:rPr lang="zh-CN" altLang="en-US" sz="2000">
                <a:hlinkClick r:id="rId9"/>
              </a:rPr>
              <a:t>火箭</a:t>
            </a:r>
            <a:r>
              <a:rPr lang="zh-CN" altLang="en-US" sz="2000"/>
              <a:t>运载的</a:t>
            </a:r>
            <a:r>
              <a:rPr lang="zh-CN" altLang="en-US" sz="2000">
                <a:hlinkClick r:id="rId10"/>
              </a:rPr>
              <a:t>神舟五号</a:t>
            </a:r>
            <a:r>
              <a:rPr lang="zh-CN" altLang="en-US" sz="2000"/>
              <a:t>飞船首次进入太空，象征着中国太空事业向前迈进一大步，起到了里程碑的作用。</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1"/>
          <p:cNvSpPr>
            <a:spLocks noGrp="1"/>
          </p:cNvSpPr>
          <p:nvPr>
            <p:ph type="title"/>
          </p:nvPr>
        </p:nvSpPr>
        <p:spPr/>
        <p:txBody>
          <a:bodyPr/>
          <a:lstStyle/>
          <a:p>
            <a:endParaRPr lang="zh-CN" altLang="en-US" smtClean="0"/>
          </a:p>
        </p:txBody>
      </p:sp>
      <p:pic>
        <p:nvPicPr>
          <p:cNvPr id="14338" name="内容占位符 3" descr="4.jpg"/>
          <p:cNvPicPr>
            <a:picLocks noGrp="1" noChangeAspect="1"/>
          </p:cNvPicPr>
          <p:nvPr>
            <p:ph idx="1"/>
          </p:nvPr>
        </p:nvPicPr>
        <p:blipFill>
          <a:blip r:embed="rId2" cstate="print"/>
          <a:srcRect/>
          <a:stretch>
            <a:fillRect/>
          </a:stretch>
        </p:blipFill>
        <p:spPr>
          <a:xfrm>
            <a:off x="0" y="0"/>
            <a:ext cx="9144000" cy="6858000"/>
          </a:xfrm>
        </p:spPr>
      </p:pic>
    </p:spTree>
  </p:cSld>
  <p:clrMapOvr>
    <a:masterClrMapping/>
  </p:clrMapOvr>
  <p:transition>
    <p:dissolv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p:cNvSpPr>
          <p:nvPr>
            <p:ph type="title"/>
          </p:nvPr>
        </p:nvSpPr>
        <p:spPr/>
        <p:txBody>
          <a:bodyPr/>
          <a:lstStyle/>
          <a:p>
            <a:endParaRPr lang="zh-CN" altLang="en-US" smtClean="0"/>
          </a:p>
        </p:txBody>
      </p:sp>
      <p:pic>
        <p:nvPicPr>
          <p:cNvPr id="15362" name="内容占位符 3" descr="5.jpg"/>
          <p:cNvPicPr>
            <a:picLocks noGrp="1" noChangeAspect="1"/>
          </p:cNvPicPr>
          <p:nvPr>
            <p:ph idx="1"/>
          </p:nvPr>
        </p:nvPicPr>
        <p:blipFill>
          <a:blip r:embed="rId2" cstate="print"/>
          <a:srcRect/>
          <a:stretch>
            <a:fillRect/>
          </a:stretch>
        </p:blipFill>
        <p:spPr>
          <a:xfrm>
            <a:off x="0" y="0"/>
            <a:ext cx="9144000" cy="6858000"/>
          </a:xfrm>
        </p:spPr>
      </p:pic>
    </p:spTree>
  </p:cSld>
  <p:clrMapOvr>
    <a:masterClrMapping/>
  </p:clrMapOvr>
  <p:transition>
    <p:cut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p:txBody>
          <a:bodyPr/>
          <a:lstStyle/>
          <a:p>
            <a:endParaRPr lang="zh-CN" altLang="en-US" smtClean="0"/>
          </a:p>
        </p:txBody>
      </p:sp>
      <p:pic>
        <p:nvPicPr>
          <p:cNvPr id="16386" name="内容占位符 3" descr="6.jpg"/>
          <p:cNvPicPr>
            <a:picLocks noGrp="1" noChangeAspect="1"/>
          </p:cNvPicPr>
          <p:nvPr>
            <p:ph idx="1"/>
          </p:nvPr>
        </p:nvPicPr>
        <p:blipFill>
          <a:blip r:embed="rId2" cstate="print"/>
          <a:srcRect/>
          <a:stretch>
            <a:fillRect/>
          </a:stretch>
        </p:blipFill>
        <p:spPr>
          <a:xfrm>
            <a:off x="0" y="0"/>
            <a:ext cx="9144000" cy="6858000"/>
          </a:xfrm>
        </p:spPr>
      </p:pic>
    </p:spTree>
  </p:cSld>
  <p:clrMapOvr>
    <a:masterClrMapping/>
  </p:clrMapOvr>
  <p:transition>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p:cNvSpPr>
          <p:nvPr>
            <p:ph type="title"/>
          </p:nvPr>
        </p:nvSpPr>
        <p:spPr/>
        <p:txBody>
          <a:bodyPr/>
          <a:lstStyle/>
          <a:p>
            <a:endParaRPr lang="zh-CN" altLang="en-US" smtClean="0"/>
          </a:p>
        </p:txBody>
      </p:sp>
      <p:pic>
        <p:nvPicPr>
          <p:cNvPr id="17410" name="内容占位符 3" descr="1.jpg"/>
          <p:cNvPicPr>
            <a:picLocks noGrp="1" noChangeAspect="1"/>
          </p:cNvPicPr>
          <p:nvPr>
            <p:ph idx="1"/>
          </p:nvPr>
        </p:nvPicPr>
        <p:blipFill>
          <a:blip r:embed="rId2" cstate="print"/>
          <a:srcRect/>
          <a:stretch>
            <a:fillRect/>
          </a:stretch>
        </p:blipFill>
        <p:spPr>
          <a:xfrm>
            <a:off x="0" y="0"/>
            <a:ext cx="9144000" cy="6858000"/>
          </a:xfrm>
        </p:spPr>
      </p:pic>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lstStyle/>
          <a:p>
            <a:endParaRPr lang="zh-CN" altLang="en-US" smtClean="0"/>
          </a:p>
        </p:txBody>
      </p:sp>
      <p:pic>
        <p:nvPicPr>
          <p:cNvPr id="19458" name="内容占位符 3" descr="12.jpg"/>
          <p:cNvPicPr>
            <a:picLocks noGrp="1" noChangeAspect="1"/>
          </p:cNvPicPr>
          <p:nvPr>
            <p:ph idx="1"/>
          </p:nvPr>
        </p:nvPicPr>
        <p:blipFill>
          <a:blip r:embed="rId2" cstate="print"/>
          <a:srcRect/>
          <a:stretch>
            <a:fillRect/>
          </a:stretch>
        </p:blipFill>
        <p:spPr>
          <a:xfrm>
            <a:off x="0" y="214313"/>
            <a:ext cx="9144000" cy="6643687"/>
          </a:xfrm>
        </p:spPr>
      </p:pic>
      <p:sp>
        <p:nvSpPr>
          <p:cNvPr id="19459" name="TextBox 4"/>
          <p:cNvSpPr txBox="1">
            <a:spLocks noChangeArrowheads="1"/>
          </p:cNvSpPr>
          <p:nvPr/>
        </p:nvSpPr>
        <p:spPr bwMode="auto">
          <a:xfrm>
            <a:off x="428625" y="1143000"/>
            <a:ext cx="8358188" cy="1739900"/>
          </a:xfrm>
          <a:prstGeom prst="rect">
            <a:avLst/>
          </a:prstGeom>
          <a:noFill/>
          <a:ln w="9525">
            <a:noFill/>
            <a:miter lim="800000"/>
          </a:ln>
        </p:spPr>
        <p:txBody>
          <a:bodyPr>
            <a:spAutoFit/>
          </a:bodyPr>
          <a:lstStyle/>
          <a:p>
            <a:pPr algn="just"/>
            <a:r>
              <a:rPr lang="zh-CN" altLang="zh-CN" sz="3600"/>
              <a:t>著名的般天英雄杨利伟要来我们班作一个关于在太空一日生活的报告，你最希望了解哪些有关般天的知识？</a:t>
            </a:r>
            <a:endParaRPr lang="zh-CN" altLang="en-US" sz="36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p:nvPr>
        </p:nvSpPr>
        <p:spPr/>
        <p:txBody>
          <a:bodyPr/>
          <a:lstStyle/>
          <a:p>
            <a:endParaRPr lang="zh-CN" altLang="en-US" smtClean="0"/>
          </a:p>
        </p:txBody>
      </p:sp>
      <p:pic>
        <p:nvPicPr>
          <p:cNvPr id="20482" name="内容占位符 3" descr="7.jpg"/>
          <p:cNvPicPr>
            <a:picLocks noGrp="1" noChangeAspect="1"/>
          </p:cNvPicPr>
          <p:nvPr>
            <p:ph idx="1"/>
          </p:nvPr>
        </p:nvPicPr>
        <p:blipFill>
          <a:blip r:embed="rId2" cstate="print"/>
          <a:srcRect/>
          <a:stretch>
            <a:fillRect/>
          </a:stretch>
        </p:blipFill>
        <p:spPr>
          <a:xfrm>
            <a:off x="0" y="0"/>
            <a:ext cx="9144000" cy="7072313"/>
          </a:xfrm>
        </p:spPr>
      </p:pic>
      <p:sp>
        <p:nvSpPr>
          <p:cNvPr id="20483" name="TextBox 4"/>
          <p:cNvSpPr txBox="1">
            <a:spLocks noChangeArrowheads="1"/>
          </p:cNvSpPr>
          <p:nvPr/>
        </p:nvSpPr>
        <p:spPr bwMode="auto">
          <a:xfrm>
            <a:off x="571500" y="857250"/>
            <a:ext cx="8001000" cy="1981200"/>
          </a:xfrm>
          <a:prstGeom prst="rect">
            <a:avLst/>
          </a:prstGeom>
          <a:noFill/>
          <a:ln w="9525">
            <a:noFill/>
            <a:miter lim="800000"/>
          </a:ln>
        </p:spPr>
        <p:txBody>
          <a:bodyPr>
            <a:spAutoFit/>
          </a:bodyPr>
          <a:lstStyle/>
          <a:p>
            <a:r>
              <a:rPr lang="zh-CN" altLang="en-US" sz="4400">
                <a:latin typeface="Calibri" panose="020F0502020204030204" pitchFamily="34" charset="0"/>
              </a:rPr>
              <a:t>提问：</a:t>
            </a:r>
            <a:endParaRPr lang="en-US" altLang="zh-CN" sz="4400">
              <a:latin typeface="Calibri" panose="020F0502020204030204" pitchFamily="34" charset="0"/>
            </a:endParaRPr>
          </a:p>
          <a:p>
            <a:r>
              <a:rPr lang="zh-CN" altLang="en-US" sz="4000"/>
              <a:t>朗读课文，作者为我们介绍了在太空一日的些见闻？</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p:nvPr>
        </p:nvSpPr>
        <p:spPr/>
        <p:txBody>
          <a:bodyPr/>
          <a:lstStyle/>
          <a:p>
            <a:endParaRPr lang="zh-CN" altLang="en-US" smtClean="0"/>
          </a:p>
        </p:txBody>
      </p:sp>
      <p:pic>
        <p:nvPicPr>
          <p:cNvPr id="21506" name="内容占位符 3" descr="10.jpg"/>
          <p:cNvPicPr>
            <a:picLocks noGrp="1" noChangeAspect="1"/>
          </p:cNvPicPr>
          <p:nvPr>
            <p:ph idx="1"/>
          </p:nvPr>
        </p:nvPicPr>
        <p:blipFill>
          <a:blip r:embed="rId2" cstate="print"/>
          <a:srcRect/>
          <a:stretch>
            <a:fillRect/>
          </a:stretch>
        </p:blipFill>
        <p:spPr>
          <a:xfrm>
            <a:off x="0" y="285750"/>
            <a:ext cx="9144000" cy="6572250"/>
          </a:xfrm>
        </p:spPr>
      </p:pic>
      <p:sp>
        <p:nvSpPr>
          <p:cNvPr id="21507" name="TextBox 4"/>
          <p:cNvSpPr txBox="1">
            <a:spLocks noChangeArrowheads="1"/>
          </p:cNvSpPr>
          <p:nvPr/>
        </p:nvSpPr>
        <p:spPr bwMode="auto">
          <a:xfrm>
            <a:off x="571500" y="928688"/>
            <a:ext cx="7572375" cy="2289175"/>
          </a:xfrm>
          <a:prstGeom prst="rect">
            <a:avLst/>
          </a:prstGeom>
          <a:noFill/>
          <a:ln w="9525">
            <a:noFill/>
            <a:miter lim="800000"/>
          </a:ln>
        </p:spPr>
        <p:txBody>
          <a:bodyPr>
            <a:spAutoFit/>
          </a:bodyPr>
          <a:lstStyle/>
          <a:p>
            <a:r>
              <a:rPr lang="zh-CN" altLang="zh-CN" sz="3600">
                <a:solidFill>
                  <a:srgbClr val="FF0000"/>
                </a:solidFill>
              </a:rPr>
              <a:t>认真阅读“我以为自己要牺牲了”这部分的内容，说说这一段主要写了什么内容？杨利伟在此过程中感受如何？他是如何克服的？</a:t>
            </a:r>
            <a:endParaRPr lang="zh-CN" altLang="en-US" sz="3600">
              <a:solidFill>
                <a:srgbClr val="FF0000"/>
              </a:solidFill>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548</Words>
  <Paragraphs>11</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xbany</cp:lastModifiedBy>
  <dcterms:created xsi:type="dcterms:W3CDTF">2013-09-05T09:44:00Z</dcterms:created>
  <dcterms:modified xsi:type="dcterms:W3CDTF">2019-03-29T20:13:02Z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