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  <p:sldMasterId id="2147483722" r:id="rId2"/>
    <p:sldMasterId id="2147483734" r:id="rId3"/>
    <p:sldMasterId id="2147483830" r:id="rId4"/>
  </p:sldMasterIdLst>
  <p:notesMasterIdLst>
    <p:notesMasterId r:id="rId19"/>
  </p:notesMasterIdLst>
  <p:sldIdLst>
    <p:sldId id="256" r:id="rId5"/>
    <p:sldId id="269" r:id="rId6"/>
    <p:sldId id="270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B70B6D-F041-4631-839F-64767CD8C1BC}" type="datetimeFigureOut">
              <a:rPr lang="zh-CN" altLang="en-US" smtClean="0"/>
              <a:t>2017/8/21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CE455A-1351-4243-AF41-89E0B67950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45372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CE455A-1351-4243-AF41-89E0B679508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90551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CE455A-1351-4243-AF41-89E0B679508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12008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>
  <p:cSld name="标题幻灯片"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2049"/>
          <p:cNvSpPr>
            <a:spLocks noGrp="1" noRot="1"/>
          </p:cNvSpPr>
          <p:nvPr>
            <p:ph type="ctrTitle"/>
          </p:nvPr>
        </p:nvSpPr>
        <p:spPr>
          <a:xfrm>
            <a:off x="3962400" y="1066800"/>
            <a:ext cx="4648200" cy="1981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lvl="0">
              <a:defRPr/>
            </a:lvl1pPr>
          </a:lstStyle>
          <a:p>
            <a:pPr lvl="0"/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2051" name="副标题 2050"/>
          <p:cNvSpPr>
            <a:spLocks noGrp="1" noRot="1"/>
          </p:cNvSpPr>
          <p:nvPr>
            <p:ph type="subTitle" idx="1"/>
          </p:nvPr>
        </p:nvSpPr>
        <p:spPr>
          <a:xfrm>
            <a:off x="3962400" y="3657600"/>
            <a:ext cx="4572000" cy="16764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2051"/>
          <p:cNvSpPr>
            <a:spLocks noGrp="1"/>
          </p:cNvSpPr>
          <p:nvPr>
            <p:ph type="dt" sz="half" idx="10"/>
          </p:nvPr>
        </p:nvSpPr>
        <p:spPr>
          <a:xfrm>
            <a:off x="301625" y="6076950"/>
            <a:ext cx="2289175" cy="476250"/>
          </a:xfrm>
        </p:spPr>
        <p:txBody>
          <a:bodyPr anchor="t"/>
          <a:lstStyle>
            <a:lvl1pPr>
              <a:defRPr sz="1400" dirty="0">
                <a:latin typeface="Times New Roman" panose="02020603050405020304" pitchFamily="18" charset="0"/>
              </a:defRPr>
            </a:lvl1pPr>
          </a:lstStyle>
          <a:p>
            <a:fld id="{530820CF-B880-4189-942D-D702A7CBA730}" type="datetimeFigureOut">
              <a:rPr lang="zh-CN" altLang="en-US" smtClean="0"/>
              <a:t>2017/8/21</a:t>
            </a:fld>
            <a:endParaRPr lang="zh-CN" altLang="en-US"/>
          </a:p>
        </p:txBody>
      </p:sp>
      <p:sp>
        <p:nvSpPr>
          <p:cNvPr id="5" name="页脚占位符 2052"/>
          <p:cNvSpPr>
            <a:spLocks noGrp="1"/>
          </p:cNvSpPr>
          <p:nvPr>
            <p:ph type="ftr" sz="quarter" idx="11"/>
          </p:nvPr>
        </p:nvSpPr>
        <p:spPr>
          <a:xfrm>
            <a:off x="3124200" y="6076950"/>
            <a:ext cx="2895600" cy="476250"/>
          </a:xfrm>
        </p:spPr>
        <p:txBody>
          <a:bodyPr anchor="t"/>
          <a:lstStyle>
            <a:lvl1pPr algn="ctr">
              <a:defRPr sz="1400" dirty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2053"/>
          <p:cNvSpPr>
            <a:spLocks noGrp="1"/>
          </p:cNvSpPr>
          <p:nvPr>
            <p:ph type="sldNum" sz="quarter" idx="12"/>
          </p:nvPr>
        </p:nvSpPr>
        <p:spPr>
          <a:xfrm>
            <a:off x="6553200" y="6076950"/>
            <a:ext cx="2289175" cy="476250"/>
          </a:xfrm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651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t>2017/8/21</a:t>
            </a:fld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60540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9569" y="685800"/>
            <a:ext cx="2135981" cy="5181600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85800"/>
            <a:ext cx="6284119" cy="5181600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t>2017/8/21</a:t>
            </a:fld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45204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301625" y="685800"/>
            <a:ext cx="8543925" cy="5181600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t>2017/8/21</a:t>
            </a:fld>
            <a:endParaRPr lang="zh-CN" altLang="en-US"/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8320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标题，内容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t>2017/8/21</a:t>
            </a:fld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48047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>
  <p:cSld name="标题幻灯片"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4097"/>
          <p:cNvSpPr>
            <a:spLocks noGrp="1" noRot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lvl="0">
              <a:defRPr/>
            </a:lvl1pPr>
          </a:lstStyle>
          <a:p>
            <a:pPr lvl="0"/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4099" name="副标题 4098"/>
          <p:cNvSpPr>
            <a:spLocks noGrp="1" noRot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4099"/>
          <p:cNvSpPr>
            <a:spLocks noGrp="1"/>
          </p:cNvSpPr>
          <p:nvPr>
            <p:ph type="dt" sz="half" idx="10"/>
          </p:nvPr>
        </p:nvSpPr>
        <p:spPr/>
        <p:txBody>
          <a:bodyPr anchor="t"/>
          <a:lstStyle>
            <a:lvl1pPr>
              <a:defRPr sz="1400" dirty="0">
                <a:latin typeface="Times New Roman" panose="02020603050405020304" pitchFamily="18" charset="0"/>
              </a:defRPr>
            </a:lvl1pPr>
          </a:lstStyle>
          <a:p>
            <a:endParaRPr lang="zh-CN" altLang="en-US"/>
          </a:p>
        </p:txBody>
      </p:sp>
      <p:sp>
        <p:nvSpPr>
          <p:cNvPr id="5" name="页脚占位符 4100"/>
          <p:cNvSpPr>
            <a:spLocks noGrp="1"/>
          </p:cNvSpPr>
          <p:nvPr>
            <p:ph type="ftr" sz="quarter" idx="11"/>
          </p:nvPr>
        </p:nvSpPr>
        <p:spPr/>
        <p:txBody>
          <a:bodyPr anchor="t"/>
          <a:lstStyle>
            <a:lvl1pPr algn="ctr">
              <a:defRPr sz="1400" dirty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410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A696E4-26EA-4033-AB80-D8D1D41EC636}" type="slidenum">
              <a:rPr lang="zh-CN" altLang="en-US"/>
              <a:pPr/>
              <a:t>‹#›</a:t>
            </a:fld>
            <a:endParaRPr lang="zh-CN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3522237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075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3076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3077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1C5231-EBBF-4487-B79B-9C8FEE341D6B}" type="slidenum">
              <a:rPr lang="zh-CN" altLang="en-US"/>
              <a:pPr/>
              <a:t>‹#›</a:t>
            </a:fld>
            <a:endParaRPr lang="zh-CN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10657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075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3076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3077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B69DAD3-0512-48F4-9935-306536D771D2}" type="slidenum">
              <a:rPr lang="zh-CN" altLang="en-US"/>
              <a:pPr/>
              <a:t>‹#›</a:t>
            </a:fld>
            <a:endParaRPr lang="zh-CN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583906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905000"/>
            <a:ext cx="4184968" cy="41941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7408" y="1905000"/>
            <a:ext cx="4184968" cy="41941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075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3076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3077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45EB887-F98E-4653-A040-555164C50BE5}" type="slidenum">
              <a:rPr lang="zh-CN" altLang="en-US"/>
              <a:pPr/>
              <a:t>‹#›</a:t>
            </a:fld>
            <a:endParaRPr lang="zh-CN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457662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075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页脚占位符 3076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3077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8718A6-8113-4C0E-A613-3096A75E94B4}" type="slidenum">
              <a:rPr lang="zh-CN" altLang="en-US"/>
              <a:pPr/>
              <a:t>‹#›</a:t>
            </a:fld>
            <a:endParaRPr lang="zh-CN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832996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075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页脚占位符 3076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3077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B63E2F9-C1C2-40AE-9995-72F4BC899791}" type="slidenum">
              <a:rPr lang="zh-CN" altLang="en-US"/>
              <a:pPr/>
              <a:t>‹#›</a:t>
            </a:fld>
            <a:endParaRPr lang="zh-CN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29879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t>2017/8/21</a:t>
            </a:fld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217854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075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页脚占位符 3076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077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8BC38B3-5B2E-4AE0-A864-E337A5ED0EFC}" type="slidenum">
              <a:rPr lang="zh-CN" altLang="en-US"/>
              <a:pPr/>
              <a:t>‹#›</a:t>
            </a:fld>
            <a:endParaRPr lang="zh-CN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088884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075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3076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3077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F6FC943-9A21-459A-826A-FC4EA131E540}" type="slidenum">
              <a:rPr lang="zh-CN" altLang="en-US"/>
              <a:pPr/>
              <a:t>‹#›</a:t>
            </a:fld>
            <a:endParaRPr lang="zh-CN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146719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noProof="1" smtClean="0"/>
              <a:t>单击图标添加图片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075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3076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3077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16FCF69-6F55-4E29-A575-3787887D8BC8}" type="slidenum">
              <a:rPr lang="zh-CN" altLang="en-US"/>
              <a:pPr/>
              <a:t>‹#›</a:t>
            </a:fld>
            <a:endParaRPr lang="zh-CN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371940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075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3076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3077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D8C5E50-D735-4CB2-955E-660B56B4D2CD}" type="slidenum">
              <a:rPr lang="zh-CN" altLang="en-US"/>
              <a:pPr/>
              <a:t>‹#›</a:t>
            </a:fld>
            <a:endParaRPr lang="zh-CN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05055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609600"/>
            <a:ext cx="2135188" cy="548957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09600"/>
            <a:ext cx="6281784" cy="548957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075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3076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3077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FF60FA6-BDD7-4921-BC04-C0C16D8AF3DB}" type="slidenum">
              <a:rPr lang="zh-CN" altLang="en-US"/>
              <a:pPr/>
              <a:t>‹#›</a:t>
            </a:fld>
            <a:endParaRPr lang="zh-CN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022299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>
  <p:cSld name="标题幻灯片"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6145"/>
          <p:cNvSpPr>
            <a:spLocks noGrp="1" noRot="1"/>
          </p:cNvSpPr>
          <p:nvPr>
            <p:ph type="ctrTitle"/>
          </p:nvPr>
        </p:nvSpPr>
        <p:spPr>
          <a:xfrm>
            <a:off x="3962400" y="1066800"/>
            <a:ext cx="4648200" cy="1981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lvl="0">
              <a:defRPr/>
            </a:lvl1pPr>
          </a:lstStyle>
          <a:p>
            <a:pPr lvl="0"/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6147" name="副标题 6146"/>
          <p:cNvSpPr>
            <a:spLocks noGrp="1" noRot="1"/>
          </p:cNvSpPr>
          <p:nvPr>
            <p:ph type="subTitle" idx="1"/>
          </p:nvPr>
        </p:nvSpPr>
        <p:spPr>
          <a:xfrm>
            <a:off x="3962400" y="3657600"/>
            <a:ext cx="4572000" cy="16764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6147"/>
          <p:cNvSpPr>
            <a:spLocks noGrp="1"/>
          </p:cNvSpPr>
          <p:nvPr>
            <p:ph type="dt" sz="half" idx="10"/>
          </p:nvPr>
        </p:nvSpPr>
        <p:spPr>
          <a:xfrm>
            <a:off x="301625" y="6076950"/>
            <a:ext cx="2289175" cy="476250"/>
          </a:xfrm>
        </p:spPr>
        <p:txBody>
          <a:bodyPr anchor="t"/>
          <a:lstStyle>
            <a:lvl1pPr>
              <a:defRPr sz="1400" dirty="0">
                <a:latin typeface="Times New Roman" panose="02020603050405020304" pitchFamily="18" charset="0"/>
              </a:defRPr>
            </a:lvl1pPr>
          </a:lstStyle>
          <a:p>
            <a:endParaRPr lang="zh-CN" altLang="en-US"/>
          </a:p>
        </p:txBody>
      </p:sp>
      <p:sp>
        <p:nvSpPr>
          <p:cNvPr id="5" name="页脚占位符 6148"/>
          <p:cNvSpPr>
            <a:spLocks noGrp="1"/>
          </p:cNvSpPr>
          <p:nvPr>
            <p:ph type="ftr" sz="quarter" idx="11"/>
          </p:nvPr>
        </p:nvSpPr>
        <p:spPr>
          <a:xfrm>
            <a:off x="3124200" y="6076950"/>
            <a:ext cx="2895600" cy="476250"/>
          </a:xfrm>
        </p:spPr>
        <p:txBody>
          <a:bodyPr anchor="t"/>
          <a:lstStyle>
            <a:lvl1pPr algn="ctr">
              <a:defRPr sz="1400" dirty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6149"/>
          <p:cNvSpPr>
            <a:spLocks noGrp="1"/>
          </p:cNvSpPr>
          <p:nvPr>
            <p:ph type="sldNum" sz="quarter" idx="12"/>
          </p:nvPr>
        </p:nvSpPr>
        <p:spPr>
          <a:xfrm>
            <a:off x="6553200" y="6076950"/>
            <a:ext cx="2289175" cy="476250"/>
          </a:xfrm>
        </p:spPr>
        <p:txBody>
          <a:bodyPr/>
          <a:lstStyle>
            <a:lvl1pPr>
              <a:defRPr/>
            </a:lvl1pPr>
          </a:lstStyle>
          <a:p>
            <a:fld id="{E18AFA6A-E401-407C-8774-6D1CDB5273EC}" type="slidenum">
              <a:rPr lang="zh-CN" altLang="en-US"/>
              <a:pPr/>
              <a:t>‹#›</a:t>
            </a:fld>
            <a:endParaRPr lang="zh-CN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1155172"/>
      </p:ext>
    </p:extLst>
  </p:cSld>
  <p:clrMapOvr>
    <a:masterClrMapping/>
  </p:clrMapOvr>
  <p:hf sldNum="0"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512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512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12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0894E95-3C8D-4C28-8FBF-C3912B306E68}" type="slidenum">
              <a:rPr lang="zh-CN" altLang="en-US"/>
              <a:pPr/>
              <a:t>‹#›</a:t>
            </a:fld>
            <a:endParaRPr lang="zh-CN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092913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512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512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12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F614E1F-7173-480C-9498-B18489AC612E}" type="slidenum">
              <a:rPr lang="zh-CN" altLang="en-US"/>
              <a:pPr/>
              <a:t>‹#›</a:t>
            </a:fld>
            <a:endParaRPr lang="zh-CN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715131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4800" y="1981200"/>
            <a:ext cx="4184968" cy="3886200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60583" y="1981200"/>
            <a:ext cx="4184968" cy="3886200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512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512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12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630D0F4-45E5-4DAA-A687-E1D0CA42B158}" type="slidenum">
              <a:rPr lang="zh-CN" altLang="en-US"/>
              <a:pPr/>
              <a:t>‹#›</a:t>
            </a:fld>
            <a:endParaRPr lang="zh-CN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144073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512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页脚占位符 512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12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CB2DB53-B0C4-49DD-9599-FCEBC1A71416}" type="slidenum">
              <a:rPr lang="zh-CN" altLang="en-US"/>
              <a:pPr/>
              <a:t>‹#›</a:t>
            </a:fld>
            <a:endParaRPr lang="zh-CN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60997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t>2017/8/21</a:t>
            </a:fld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391037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512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页脚占位符 512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12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1DA998D-2E5A-469B-86D4-E8DBEA85F5F7}" type="slidenum">
              <a:rPr lang="zh-CN" altLang="en-US"/>
              <a:pPr/>
              <a:t>‹#›</a:t>
            </a:fld>
            <a:endParaRPr lang="zh-CN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581596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512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页脚占位符 512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12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71ED5C0-44CD-4BAE-B8A2-B73C114D791E}" type="slidenum">
              <a:rPr lang="zh-CN" altLang="en-US"/>
              <a:pPr/>
              <a:t>‹#›</a:t>
            </a:fld>
            <a:endParaRPr lang="zh-CN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078023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512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512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12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7661CCC-57B3-42AA-9066-824B647CC200}" type="slidenum">
              <a:rPr lang="zh-CN" altLang="en-US"/>
              <a:pPr/>
              <a:t>‹#›</a:t>
            </a:fld>
            <a:endParaRPr lang="zh-CN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877470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noProof="1" smtClean="0"/>
              <a:t>单击图标添加图片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512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512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12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3EE50A3-833D-4635-AB05-73B989896BD9}" type="slidenum">
              <a:rPr lang="zh-CN" altLang="en-US"/>
              <a:pPr/>
              <a:t>‹#›</a:t>
            </a:fld>
            <a:endParaRPr lang="zh-CN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885220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512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512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12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F0D8B0A-87A6-4A3B-9006-54C7A9CC8804}" type="slidenum">
              <a:rPr lang="zh-CN" altLang="en-US"/>
              <a:pPr/>
              <a:t>‹#›</a:t>
            </a:fld>
            <a:endParaRPr lang="zh-CN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238972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9569" y="685800"/>
            <a:ext cx="2135981" cy="5181600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85800"/>
            <a:ext cx="6284119" cy="5181600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512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512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12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6B5F5E6-4571-480C-8ABE-9BD7417B8BF2}" type="slidenum">
              <a:rPr lang="zh-CN" altLang="en-US"/>
              <a:pPr/>
              <a:t>‹#›</a:t>
            </a:fld>
            <a:endParaRPr lang="zh-CN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524823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96686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676401"/>
            <a:ext cx="7772400" cy="1538286"/>
          </a:xfrm>
        </p:spPr>
        <p:txBody>
          <a:bodyPr anchor="b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14686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696E4-26EA-4033-AB80-D8D1D41EC636}" type="slidenum">
              <a:rPr lang="zh-CN" altLang="en-US" smtClean="0"/>
              <a:pPr/>
              <a:t>‹#›</a:t>
            </a:fld>
            <a:endParaRPr lang="zh-CN" altLang="en-US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73152" y="6400800"/>
            <a:ext cx="3200400" cy="283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330952" y="6400800"/>
            <a:ext cx="3733800" cy="283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C5231-EBBF-4487-B79B-9C8FEE341D6B}" type="slidenum">
              <a:rPr lang="zh-CN" altLang="en-US" smtClean="0"/>
              <a:pPr/>
              <a:t>‹#›</a:t>
            </a:fld>
            <a:endParaRPr lang="zh-CN" altLang="en-US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>
                <a:solidFill>
                  <a:srgbClr val="002060"/>
                </a:solidFill>
                <a:latin typeface="隶书" pitchFamily="49" charset="-122"/>
                <a:ea typeface="隶书" pitchFamily="49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2017/8/21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2846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43248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143248"/>
            <a:ext cx="7772400" cy="1362075"/>
          </a:xfrm>
        </p:spPr>
        <p:txBody>
          <a:bodyPr anchor="t"/>
          <a:lstStyle>
            <a:lvl1pPr algn="ctr">
              <a:defRPr sz="4000" b="0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1643061"/>
            <a:ext cx="77724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9DAD3-0512-48F4-9935-306536D771D2}" type="slidenum">
              <a:rPr lang="zh-CN" altLang="en-US" smtClean="0"/>
              <a:pPr/>
              <a:t>‹#›</a:t>
            </a:fld>
            <a:endParaRPr lang="zh-CN" altLang="en-US">
              <a:latin typeface="Times New Roman" pitchFamily="18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4800" y="1981200"/>
            <a:ext cx="4184968" cy="3886200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60583" y="1981200"/>
            <a:ext cx="4184968" cy="3886200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t>2017/8/21</a:t>
            </a:fld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13235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EB887-F98E-4653-A040-555164C50BE5}" type="slidenum">
              <a:rPr lang="zh-CN" altLang="en-US" smtClean="0"/>
              <a:pPr/>
              <a:t>‹#›</a:t>
            </a:fld>
            <a:endParaRPr lang="zh-CN" altLang="en-US">
              <a:latin typeface="Times New Roman" pitchFamily="18" charset="0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718A6-8113-4C0E-A613-3096A75E94B4}" type="slidenum">
              <a:rPr lang="zh-CN" altLang="en-US" smtClean="0"/>
              <a:pPr/>
              <a:t>‹#›</a:t>
            </a:fld>
            <a:endParaRPr lang="zh-CN" altLang="en-US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63E2F9-C1C2-40AE-9995-72F4BC899791}" type="slidenum">
              <a:rPr lang="zh-CN" altLang="en-US" smtClean="0"/>
              <a:pPr/>
              <a:t>‹#›</a:t>
            </a:fld>
            <a:endParaRPr lang="zh-CN" altLang="en-US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786050" y="1053546"/>
            <a:ext cx="59040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86050" y="228600"/>
            <a:ext cx="5900752" cy="842946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86050" y="1142984"/>
            <a:ext cx="5900750" cy="51435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142984"/>
            <a:ext cx="2257408" cy="5143536"/>
          </a:xfrm>
        </p:spPr>
        <p:txBody>
          <a:bodyPr anchor="ctr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FC943-9A21-459A-826A-FC4EA131E540}" type="slidenum">
              <a:rPr lang="zh-CN" altLang="en-US" smtClean="0"/>
              <a:pPr/>
              <a:t>‹#›</a:t>
            </a:fld>
            <a:endParaRPr lang="zh-CN" altLang="en-US">
              <a:latin typeface="Times New Roman" pitchFamily="18" charset="0"/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6400800" cy="685800"/>
          </a:xfrm>
        </p:spPr>
        <p:txBody>
          <a:bodyPr anchor="ctr"/>
          <a:lstStyle>
            <a:lvl1pPr algn="l">
              <a:defRPr sz="2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01552" y="1143000"/>
            <a:ext cx="7223248" cy="3980172"/>
          </a:xfrm>
          <a:prstGeom prst="roundRect">
            <a:avLst>
              <a:gd name="adj" fmla="val 18278"/>
            </a:avLst>
          </a:prstGeom>
          <a:solidFill>
            <a:schemeClr val="accent1">
              <a:tint val="40000"/>
            </a:schemeClr>
          </a:solidFill>
          <a:ln w="50800" cap="rnd">
            <a:gradFill flip="none" rotWithShape="1">
              <a:gsLst>
                <a:gs pos="0">
                  <a:schemeClr val="accent1">
                    <a:shade val="50000"/>
                  </a:schemeClr>
                </a:gs>
                <a:gs pos="20000">
                  <a:schemeClr val="accent2">
                    <a:shade val="50000"/>
                  </a:schemeClr>
                </a:gs>
                <a:gs pos="40000">
                  <a:schemeClr val="accent3">
                    <a:shade val="50000"/>
                  </a:schemeClr>
                </a:gs>
                <a:gs pos="60000">
                  <a:schemeClr val="accent4">
                    <a:shade val="50000"/>
                  </a:schemeClr>
                </a:gs>
                <a:gs pos="80000">
                  <a:schemeClr val="accent5">
                    <a:shade val="50000"/>
                  </a:schemeClr>
                </a:gs>
                <a:gs pos="100000">
                  <a:schemeClr val="accent6">
                    <a:shade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round/>
          </a:ln>
          <a:effectLst>
            <a:outerShdw blurRad="50800" dist="38100" dir="5400000" algn="tl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62200" y="5410200"/>
            <a:ext cx="5657888" cy="804862"/>
          </a:xfrm>
        </p:spPr>
        <p:txBody>
          <a:bodyPr anchor="ctr"/>
          <a:lstStyle>
            <a:lvl1pPr marL="0" indent="0" algn="r">
              <a:buNone/>
              <a:defRPr sz="1200" b="0"/>
            </a:lvl1pPr>
            <a:lvl2pPr marL="457200" indent="0" algn="r">
              <a:buNone/>
              <a:defRPr sz="1200" b="0"/>
            </a:lvl2pPr>
            <a:lvl3pPr marL="914400" indent="0" algn="r">
              <a:buNone/>
              <a:defRPr sz="1200" b="0"/>
            </a:lvl3pPr>
            <a:lvl4pPr marL="1371600" indent="0" algn="r">
              <a:buNone/>
              <a:defRPr sz="1200" b="0"/>
            </a:lvl4pPr>
            <a:lvl5pPr marL="1828800" indent="0" algn="r">
              <a:buNone/>
              <a:defRPr sz="1200" b="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FCF69-6F55-4E29-A575-3787887D8BC8}" type="slidenum">
              <a:rPr lang="zh-CN" altLang="en-US" smtClean="0"/>
              <a:pPr/>
              <a:t>‹#›</a:t>
            </a:fld>
            <a:endParaRPr lang="zh-CN" altLang="en-US">
              <a:latin typeface="Times New Roman" pitchFamily="18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C5E50-D735-4CB2-955E-660B56B4D2CD}" type="slidenum">
              <a:rPr lang="zh-CN" altLang="en-US" smtClean="0"/>
              <a:pPr/>
              <a:t>‹#›</a:t>
            </a:fld>
            <a:endParaRPr lang="zh-CN" altLang="en-US">
              <a:latin typeface="Times New Roman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011882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011882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606A1-01F0-4B9E-A74D-F8549F552F5A}" type="slidenum">
              <a:rPr lang="zh-CN" altLang="en-US" smtClean="0"/>
              <a:pPr/>
              <a:t>‹#›</a:t>
            </a:fld>
            <a:endParaRPr lang="zh-CN" altLang="en-US">
              <a:latin typeface="Times New Roman" pitchFamily="18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t>2017/8/21</a:t>
            </a:fld>
            <a:endParaRPr lang="zh-CN" altLang="en-US"/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41770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t>2017/8/21</a:t>
            </a:fld>
            <a:endParaRPr lang="zh-CN" altLang="en-US"/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49872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t>2017/8/21</a:t>
            </a:fld>
            <a:endParaRPr lang="zh-CN" altLang="en-US"/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62387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t>2017/8/21</a:t>
            </a:fld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78438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noProof="1" smtClean="0"/>
              <a:t>单击图标添加图片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t>2017/8/21</a:t>
            </a:fld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512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Rot="1" noChangeArrowheads="1"/>
          </p:cNvSpPr>
          <p:nvPr>
            <p:ph type="title" idx="4294967295"/>
          </p:nvPr>
        </p:nvSpPr>
        <p:spPr bwMode="auto">
          <a:xfrm>
            <a:off x="301625" y="685800"/>
            <a:ext cx="85407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304800" y="1981200"/>
            <a:ext cx="854075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301625" y="601980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 dirty="0">
                <a:latin typeface="Times New Roman" panose="02020603050405020304" pitchFamily="18" charset="0"/>
              </a:defRPr>
            </a:lvl1pPr>
          </a:lstStyle>
          <a:p>
            <a:fld id="{530820CF-B880-4189-942D-D702A7CBA730}" type="datetimeFigureOut">
              <a:rPr lang="zh-CN" altLang="en-US" smtClean="0"/>
              <a:t>2017/8/21</a:t>
            </a:fld>
            <a:endParaRPr lang="zh-CN" altLang="en-US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019800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 dirty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01980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  <p:sldLayoutId id="2147483721" r:id="rId13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buFont typeface="Arial" pitchFamily="34" charset="0"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v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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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3073"/>
          <p:cNvSpPr>
            <a:spLocks noGrp="1" noRot="1" noChangeArrowheads="1"/>
          </p:cNvSpPr>
          <p:nvPr>
            <p:ph type="title" idx="4294967295"/>
          </p:nvPr>
        </p:nvSpPr>
        <p:spPr bwMode="auto">
          <a:xfrm>
            <a:off x="301625" y="609600"/>
            <a:ext cx="85407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3074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301625" y="1905000"/>
            <a:ext cx="8540750" cy="419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3076" name="日期占位符 3075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 dirty="0">
                <a:latin typeface="Times New Roman" panose="02020603050405020304" pitchFamily="18" charset="0"/>
              </a:defRPr>
            </a:lvl1pPr>
          </a:lstStyle>
          <a:p>
            <a:endParaRPr lang="zh-CN" altLang="en-US"/>
          </a:p>
        </p:txBody>
      </p:sp>
      <p:sp>
        <p:nvSpPr>
          <p:cNvPr id="3077" name="页脚占位符 3076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 dirty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3078" name="灯片编号占位符 3077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A35606A1-01F0-4B9E-A74D-F8549F552F5A}" type="slidenum">
              <a:rPr lang="zh-CN" altLang="en-US"/>
              <a:pPr/>
              <a:t>‹#›</a:t>
            </a:fld>
            <a:endParaRPr lang="zh-CN" altLang="en-US">
              <a:latin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buFont typeface="Arial" pitchFamily="34" charset="0"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v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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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5121"/>
          <p:cNvSpPr>
            <a:spLocks noGrp="1" noRot="1" noChangeArrowheads="1"/>
          </p:cNvSpPr>
          <p:nvPr>
            <p:ph type="title" idx="4294967295"/>
          </p:nvPr>
        </p:nvSpPr>
        <p:spPr bwMode="auto">
          <a:xfrm>
            <a:off x="301625" y="685800"/>
            <a:ext cx="85407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075" name="文本占位符 5122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304800" y="1981200"/>
            <a:ext cx="854075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5124" name="日期占位符 5123"/>
          <p:cNvSpPr>
            <a:spLocks noGrp="1"/>
          </p:cNvSpPr>
          <p:nvPr>
            <p:ph type="dt" sz="half" idx="2"/>
          </p:nvPr>
        </p:nvSpPr>
        <p:spPr>
          <a:xfrm>
            <a:off x="301625" y="601980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 dirty="0">
                <a:latin typeface="Times New Roman" panose="02020603050405020304" pitchFamily="18" charset="0"/>
              </a:defRPr>
            </a:lvl1pPr>
          </a:lstStyle>
          <a:p>
            <a:endParaRPr lang="zh-CN" altLang="en-US"/>
          </a:p>
        </p:txBody>
      </p:sp>
      <p:sp>
        <p:nvSpPr>
          <p:cNvPr id="5125" name="页脚占位符 5124"/>
          <p:cNvSpPr>
            <a:spLocks noGrp="1"/>
          </p:cNvSpPr>
          <p:nvPr>
            <p:ph type="ftr" sz="quarter" idx="3"/>
          </p:nvPr>
        </p:nvSpPr>
        <p:spPr>
          <a:xfrm>
            <a:off x="3124200" y="6019800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 dirty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126" name="灯片编号占位符 5125"/>
          <p:cNvSpPr>
            <a:spLocks noGrp="1"/>
          </p:cNvSpPr>
          <p:nvPr>
            <p:ph type="sldNum" sz="quarter" idx="4"/>
          </p:nvPr>
        </p:nvSpPr>
        <p:spPr>
          <a:xfrm>
            <a:off x="6553200" y="601980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8CADED22-6EF5-4084-9546-4348B77702DE}" type="slidenum">
              <a:rPr lang="zh-CN" altLang="en-US"/>
              <a:pPr/>
              <a:t>‹#›</a:t>
            </a:fld>
            <a:endParaRPr lang="zh-CN" altLang="en-US">
              <a:latin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  <p:sldLayoutId id="2147483742" r:id="rId8"/>
    <p:sldLayoutId id="2147483743" r:id="rId9"/>
    <p:sldLayoutId id="2147483744" r:id="rId10"/>
    <p:sldLayoutId id="2147483745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buFont typeface="Arial" pitchFamily="34" charset="0"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v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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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78000"/>
            <a:ext cx="9144000" cy="180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68632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3800"/>
          </a:xfrm>
          <a:prstGeom prst="rect">
            <a:avLst/>
          </a:prstGeom>
        </p:spPr>
        <p:txBody>
          <a:bodyPr vert="horz" rtlCol="0" anchor="b"/>
          <a:lstStyle>
            <a:lvl1pPr algn="l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2017/8/21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3800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3464"/>
          </a:xfrm>
          <a:prstGeom prst="rect">
            <a:avLst/>
          </a:prstGeom>
          <a:noFill/>
        </p:spPr>
        <p:txBody>
          <a:bodyPr vert="horz" lIns="45720" rIns="45720" rtlCol="0" anchor="ctr"/>
          <a:lstStyle>
            <a:lvl1pPr algn="ctr" eaLnBrk="1" latinLnBrk="0" hangingPunct="1">
              <a:defRPr kumimoji="0" sz="1100" b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108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1" r:id="rId1"/>
    <p:sldLayoutId id="2147483832" r:id="rId2"/>
    <p:sldLayoutId id="2147483842" r:id="rId3"/>
    <p:sldLayoutId id="2147483833" r:id="rId4"/>
    <p:sldLayoutId id="2147483834" r:id="rId5"/>
    <p:sldLayoutId id="2147483835" r:id="rId6"/>
    <p:sldLayoutId id="2147483836" r:id="rId7"/>
    <p:sldLayoutId id="2147483837" r:id="rId8"/>
    <p:sldLayoutId id="2147483838" r:id="rId9"/>
    <p:sldLayoutId id="2147483839" r:id="rId10"/>
    <p:sldLayoutId id="2147483840" r:id="rId11"/>
    <p:sldLayoutId id="2147483841" r:id="rId12"/>
  </p:sldLayoutIdLst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ß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Þ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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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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3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3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55576" y="3068960"/>
            <a:ext cx="6192688" cy="1152128"/>
          </a:xfrm>
        </p:spPr>
        <p:txBody>
          <a:bodyPr>
            <a:normAutofit fontScale="90000"/>
          </a:bodyPr>
          <a:lstStyle/>
          <a:p>
            <a:r>
              <a:rPr lang="zh-CN" altLang="en-US" sz="7300" b="1" dirty="0" smtClean="0">
                <a:solidFill>
                  <a:srgbClr val="FFFF00"/>
                </a:solidFill>
                <a:latin typeface="楷体" pitchFamily="49" charset="-122"/>
                <a:ea typeface="楷体" pitchFamily="49" charset="-122"/>
              </a:rPr>
              <a:t>织女星和牵牛星</a:t>
            </a:r>
            <a:r>
              <a:rPr lang="en-US" altLang="zh-CN" dirty="0" smtClean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en-US" altLang="zh-CN" dirty="0" smtClean="0">
                <a:solidFill>
                  <a:schemeClr val="accent3">
                    <a:lumMod val="50000"/>
                  </a:schemeClr>
                </a:solidFill>
              </a:rPr>
            </a:br>
            <a:endParaRPr lang="zh-CN" altLang="en-US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5148064" y="3861048"/>
            <a:ext cx="2230016" cy="1066800"/>
          </a:xfrm>
          <a:noFill/>
        </p:spPr>
        <p:txBody>
          <a:bodyPr>
            <a:noAutofit/>
          </a:bodyPr>
          <a:lstStyle/>
          <a:p>
            <a:r>
              <a:rPr lang="zh-CN" altLang="en-US" sz="4000" b="1" dirty="0" smtClean="0">
                <a:solidFill>
                  <a:srgbClr val="FFFF00"/>
                </a:solidFill>
              </a:rPr>
              <a:t>叶至善</a:t>
            </a:r>
            <a:endParaRPr lang="zh-CN" altLang="en-US" sz="40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7017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332656"/>
            <a:ext cx="8496944" cy="5904656"/>
          </a:xfrm>
        </p:spPr>
        <p:txBody>
          <a:bodyPr/>
          <a:lstStyle/>
          <a:p>
            <a:pPr marL="0" lvl="0" indent="0">
              <a:buClr>
                <a:srgbClr val="2F2F2F"/>
              </a:buClr>
              <a:buNone/>
            </a:pPr>
            <a:r>
              <a:rPr lang="en-US" altLang="zh-CN" dirty="0">
                <a:solidFill>
                  <a:prstClr val="black"/>
                </a:solidFill>
              </a:rPr>
              <a:t>1</a:t>
            </a:r>
            <a:r>
              <a:rPr lang="zh-CN" altLang="en-US" dirty="0">
                <a:solidFill>
                  <a:prstClr val="black"/>
                </a:solidFill>
              </a:rPr>
              <a:t>、快速浏览课文，了解课文中提到了那些天文知识？</a:t>
            </a:r>
            <a:endParaRPr lang="en-US" altLang="zh-CN" dirty="0">
              <a:solidFill>
                <a:prstClr val="black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1520" y="1916832"/>
            <a:ext cx="928903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</a:rPr>
              <a:t>牵牛星和织女星的位置、亮度、光辉与距地球的距离。</a:t>
            </a:r>
            <a:endParaRPr lang="en-US" altLang="zh-CN" sz="3600" dirty="0" smtClean="0">
              <a:solidFill>
                <a:srgbClr val="FF0000"/>
              </a:solidFill>
            </a:endParaRPr>
          </a:p>
          <a:p>
            <a:endParaRPr lang="en-US" altLang="zh-CN" sz="3600" dirty="0" smtClean="0">
              <a:solidFill>
                <a:srgbClr val="FF0000"/>
              </a:solidFill>
            </a:endParaRPr>
          </a:p>
          <a:p>
            <a:r>
              <a:rPr lang="zh-CN" altLang="en-US" sz="3600" dirty="0" smtClean="0">
                <a:solidFill>
                  <a:srgbClr val="FF0000"/>
                </a:solidFill>
              </a:rPr>
              <a:t>银河系的构成、直径以及运转。</a:t>
            </a:r>
            <a:endParaRPr lang="en-US" altLang="zh-CN" sz="3600" dirty="0" smtClean="0">
              <a:solidFill>
                <a:srgbClr val="FF0000"/>
              </a:solidFill>
            </a:endParaRPr>
          </a:p>
          <a:p>
            <a:endParaRPr lang="en-US" altLang="zh-CN" sz="3600" dirty="0" smtClean="0">
              <a:solidFill>
                <a:srgbClr val="FF0000"/>
              </a:solidFill>
            </a:endParaRPr>
          </a:p>
          <a:p>
            <a:r>
              <a:rPr lang="zh-CN" altLang="en-US" sz="3600" dirty="0" smtClean="0">
                <a:solidFill>
                  <a:srgbClr val="FF0000"/>
                </a:solidFill>
              </a:rPr>
              <a:t>简述银河系外的状况。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1087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 algn="l">
              <a:spcBef>
                <a:spcPct val="20000"/>
              </a:spcBef>
            </a:pPr>
            <a:r>
              <a:rPr lang="en-US" altLang="zh-CN" sz="3600" dirty="0">
                <a:solidFill>
                  <a:prstClr val="black"/>
                </a:solidFill>
                <a:latin typeface="Franklin Gothic Book"/>
                <a:ea typeface="黑体"/>
                <a:cs typeface="+mn-cs"/>
              </a:rPr>
              <a:t>2</a:t>
            </a:r>
            <a:r>
              <a:rPr lang="zh-CN" altLang="en-US" sz="3600" dirty="0">
                <a:solidFill>
                  <a:prstClr val="black"/>
                </a:solidFill>
                <a:latin typeface="Franklin Gothic Book"/>
                <a:ea typeface="黑体"/>
                <a:cs typeface="+mn-cs"/>
              </a:rPr>
              <a:t>、理清文章的行文脉络，划分层次。</a:t>
            </a:r>
            <a:r>
              <a:rPr lang="en-US" altLang="zh-CN" sz="3200" dirty="0">
                <a:solidFill>
                  <a:prstClr val="black"/>
                </a:solidFill>
                <a:latin typeface="Franklin Gothic Book"/>
                <a:ea typeface="黑体"/>
                <a:cs typeface="+mn-cs"/>
              </a:rPr>
              <a:t/>
            </a:r>
            <a:br>
              <a:rPr lang="en-US" altLang="zh-CN" sz="3200" dirty="0">
                <a:solidFill>
                  <a:prstClr val="black"/>
                </a:solidFill>
                <a:latin typeface="Franklin Gothic Book"/>
                <a:ea typeface="黑体"/>
                <a:cs typeface="+mn-cs"/>
              </a:rPr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1560" y="1556792"/>
            <a:ext cx="2880320" cy="475252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 smtClean="0"/>
              <a:t>   </a:t>
            </a:r>
            <a:r>
              <a:rPr lang="zh-CN" altLang="en-US" dirty="0" smtClean="0">
                <a:solidFill>
                  <a:schemeClr val="accent6">
                    <a:lumMod val="50000"/>
                  </a:schemeClr>
                </a:solidFill>
              </a:rPr>
              <a:t>第一部分：</a:t>
            </a:r>
            <a:endParaRPr lang="en-US" altLang="zh-CN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en-US" altLang="zh-CN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zh-CN" altLang="en-US" dirty="0" smtClean="0">
                <a:solidFill>
                  <a:schemeClr val="accent6">
                    <a:lumMod val="50000"/>
                  </a:schemeClr>
                </a:solidFill>
              </a:rPr>
              <a:t>  第二部分：</a:t>
            </a:r>
            <a:endParaRPr lang="en-US" altLang="zh-CN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en-US" altLang="zh-CN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zh-CN" altLang="en-US" dirty="0" smtClean="0">
                <a:solidFill>
                  <a:schemeClr val="accent6">
                    <a:lumMod val="50000"/>
                  </a:schemeClr>
                </a:solidFill>
              </a:rPr>
              <a:t>   第三部分：</a:t>
            </a:r>
            <a:endParaRPr lang="zh-CN" altLang="en-US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771800" y="1484784"/>
            <a:ext cx="637220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7030A0"/>
                </a:solidFill>
              </a:rPr>
              <a:t>（</a:t>
            </a:r>
            <a:r>
              <a:rPr lang="en-US" altLang="zh-CN" sz="2800" dirty="0" smtClean="0">
                <a:solidFill>
                  <a:srgbClr val="7030A0"/>
                </a:solidFill>
              </a:rPr>
              <a:t>1</a:t>
            </a:r>
            <a:r>
              <a:rPr lang="zh-CN" altLang="en-US" sz="2800" dirty="0" smtClean="0">
                <a:solidFill>
                  <a:srgbClr val="7030A0"/>
                </a:solidFill>
              </a:rPr>
              <a:t>）开篇点出要介绍的对象“织女星”，并引出银河。</a:t>
            </a:r>
            <a:endParaRPr lang="en-US" altLang="zh-CN" sz="2800" dirty="0" smtClean="0">
              <a:solidFill>
                <a:srgbClr val="7030A0"/>
              </a:solidFill>
            </a:endParaRPr>
          </a:p>
          <a:p>
            <a:endParaRPr lang="en-US" altLang="zh-CN" sz="2800" dirty="0" smtClean="0">
              <a:solidFill>
                <a:srgbClr val="7030A0"/>
              </a:solidFill>
            </a:endParaRPr>
          </a:p>
          <a:p>
            <a:r>
              <a:rPr lang="zh-CN" altLang="en-US" sz="2800" dirty="0" smtClean="0">
                <a:solidFill>
                  <a:srgbClr val="7030A0"/>
                </a:solidFill>
              </a:rPr>
              <a:t>（</a:t>
            </a:r>
            <a:r>
              <a:rPr lang="en-US" altLang="zh-CN" sz="2800" dirty="0" smtClean="0">
                <a:solidFill>
                  <a:srgbClr val="7030A0"/>
                </a:solidFill>
              </a:rPr>
              <a:t>2-7</a:t>
            </a:r>
            <a:r>
              <a:rPr lang="zh-CN" altLang="en-US" sz="2800" dirty="0" smtClean="0">
                <a:solidFill>
                  <a:srgbClr val="7030A0"/>
                </a:solidFill>
              </a:rPr>
              <a:t>）介绍织女星、牵牛星等相关天文知识</a:t>
            </a:r>
            <a:endParaRPr lang="en-US" altLang="zh-CN" sz="2800" dirty="0" smtClean="0">
              <a:solidFill>
                <a:srgbClr val="7030A0"/>
              </a:solidFill>
            </a:endParaRPr>
          </a:p>
          <a:p>
            <a:endParaRPr lang="en-US" altLang="zh-CN" sz="2800" dirty="0" smtClean="0">
              <a:solidFill>
                <a:srgbClr val="7030A0"/>
              </a:solidFill>
            </a:endParaRPr>
          </a:p>
          <a:p>
            <a:r>
              <a:rPr lang="zh-CN" altLang="en-US" sz="2800" dirty="0" smtClean="0">
                <a:solidFill>
                  <a:srgbClr val="7030A0"/>
                </a:solidFill>
              </a:rPr>
              <a:t>（</a:t>
            </a:r>
            <a:r>
              <a:rPr lang="en-US" altLang="zh-CN" sz="2800" dirty="0" smtClean="0">
                <a:solidFill>
                  <a:srgbClr val="7030A0"/>
                </a:solidFill>
              </a:rPr>
              <a:t>8</a:t>
            </a:r>
            <a:r>
              <a:rPr lang="zh-CN" altLang="en-US" sz="2800" dirty="0" smtClean="0">
                <a:solidFill>
                  <a:srgbClr val="7030A0"/>
                </a:solidFill>
              </a:rPr>
              <a:t>）简述银河系外的状况</a:t>
            </a:r>
            <a:endParaRPr lang="zh-CN" altLang="en-US" sz="28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6098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13792"/>
            <a:ext cx="8229600" cy="1143000"/>
          </a:xfrm>
        </p:spPr>
        <p:txBody>
          <a:bodyPr>
            <a:normAutofit fontScale="90000"/>
          </a:bodyPr>
          <a:lstStyle/>
          <a:p>
            <a:pPr lvl="0" algn="l">
              <a:spcBef>
                <a:spcPct val="20000"/>
              </a:spcBef>
            </a:pPr>
            <a:r>
              <a:rPr lang="en-US" altLang="zh-CN" sz="3600" dirty="0">
                <a:solidFill>
                  <a:prstClr val="black"/>
                </a:solidFill>
                <a:latin typeface="Franklin Gothic Book"/>
                <a:ea typeface="黑体"/>
                <a:cs typeface="+mn-cs"/>
              </a:rPr>
              <a:t>3</a:t>
            </a:r>
            <a:r>
              <a:rPr lang="zh-CN" altLang="en-US" sz="3600" dirty="0">
                <a:solidFill>
                  <a:prstClr val="black"/>
                </a:solidFill>
                <a:latin typeface="Franklin Gothic Book"/>
                <a:ea typeface="黑体"/>
                <a:cs typeface="+mn-cs"/>
              </a:rPr>
              <a:t>、结合科学小品的特点，结合文中相关语句，分析其与一般说明文的区别。</a:t>
            </a:r>
            <a:r>
              <a:rPr lang="en-US" altLang="zh-CN" sz="3200" dirty="0">
                <a:solidFill>
                  <a:prstClr val="black"/>
                </a:solidFill>
                <a:latin typeface="Franklin Gothic Book"/>
                <a:ea typeface="黑体"/>
                <a:cs typeface="+mn-cs"/>
              </a:rPr>
              <a:t/>
            </a:r>
            <a:br>
              <a:rPr lang="en-US" altLang="zh-CN" sz="3200" dirty="0">
                <a:solidFill>
                  <a:prstClr val="black"/>
                </a:solidFill>
                <a:latin typeface="Franklin Gothic Book"/>
                <a:ea typeface="黑体"/>
                <a:cs typeface="+mn-cs"/>
              </a:rPr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176264"/>
            <a:ext cx="8229600" cy="3340968"/>
          </a:xfrm>
        </p:spPr>
        <p:txBody>
          <a:bodyPr/>
          <a:lstStyle/>
          <a:p>
            <a:pPr marL="0" indent="0">
              <a:buNone/>
            </a:pPr>
            <a:r>
              <a:rPr lang="en-US" altLang="zh-CN" dirty="0" smtClean="0"/>
              <a:t>        </a:t>
            </a:r>
            <a:r>
              <a:rPr lang="zh-CN" altLang="en-US" dirty="0" smtClean="0"/>
              <a:t>介绍神话传说的语言生动、形象、活泼，</a:t>
            </a:r>
            <a:r>
              <a:rPr lang="zh-CN" altLang="en-US" dirty="0" smtClean="0">
                <a:solidFill>
                  <a:srgbClr val="FF0000"/>
                </a:solidFill>
              </a:rPr>
              <a:t>富有文学色彩</a:t>
            </a:r>
            <a:r>
              <a:rPr lang="zh-CN" altLang="en-US" dirty="0" smtClean="0"/>
              <a:t>。说明文知识语言相对显的平实、准确、严密。在写太阳围绕银河运转一圈所需要的时间时，用的是“大约二亿年”；在列数字时运用了确数和约数，体现了说明文的</a:t>
            </a:r>
            <a:r>
              <a:rPr lang="zh-CN" altLang="en-US" dirty="0" smtClean="0">
                <a:solidFill>
                  <a:srgbClr val="FF0000"/>
                </a:solidFill>
              </a:rPr>
              <a:t>准确性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25881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 algn="l">
              <a:spcBef>
                <a:spcPct val="20000"/>
              </a:spcBef>
            </a:pPr>
            <a:r>
              <a:rPr lang="en-US" altLang="zh-CN" sz="3600" dirty="0">
                <a:solidFill>
                  <a:prstClr val="black"/>
                </a:solidFill>
                <a:latin typeface="Franklin Gothic Book"/>
                <a:ea typeface="黑体"/>
                <a:cs typeface="+mn-cs"/>
              </a:rPr>
              <a:t>4</a:t>
            </a:r>
            <a:r>
              <a:rPr lang="zh-CN" altLang="en-US" sz="3600" dirty="0">
                <a:solidFill>
                  <a:prstClr val="black"/>
                </a:solidFill>
                <a:latin typeface="Franklin Gothic Book"/>
                <a:ea typeface="黑体"/>
                <a:cs typeface="+mn-cs"/>
              </a:rPr>
              <a:t>、文章在阐述天文知识时，用到了那些说明方法？试举例说明。</a:t>
            </a:r>
            <a:r>
              <a:rPr lang="zh-CN" altLang="en-US" sz="3200" dirty="0">
                <a:solidFill>
                  <a:prstClr val="black"/>
                </a:solidFill>
                <a:latin typeface="Franklin Gothic Book"/>
                <a:ea typeface="黑体"/>
                <a:cs typeface="+mn-cs"/>
              </a:rPr>
              <a:t/>
            </a:r>
            <a:br>
              <a:rPr lang="zh-CN" altLang="en-US" sz="3200" dirty="0">
                <a:solidFill>
                  <a:prstClr val="black"/>
                </a:solidFill>
                <a:latin typeface="Franklin Gothic Book"/>
                <a:ea typeface="黑体"/>
                <a:cs typeface="+mn-cs"/>
              </a:rPr>
            </a:br>
            <a:endParaRPr lang="zh-CN" altLang="en-US" dirty="0"/>
          </a:p>
        </p:txBody>
      </p:sp>
      <p:sp>
        <p:nvSpPr>
          <p:cNvPr id="8" name="内容占位符 7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686320"/>
          </a:xfrm>
        </p:spPr>
        <p:txBody>
          <a:bodyPr/>
          <a:lstStyle/>
          <a:p>
            <a:pPr marL="0" indent="0"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1</a:t>
            </a:r>
            <a:r>
              <a:rPr lang="zh-CN" altLang="en-US" dirty="0" smtClean="0">
                <a:solidFill>
                  <a:srgbClr val="FF0000"/>
                </a:solidFill>
              </a:rPr>
              <a:t>、举例子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2</a:t>
            </a:r>
            <a:r>
              <a:rPr lang="zh-CN" altLang="en-US" dirty="0" smtClean="0">
                <a:solidFill>
                  <a:srgbClr val="FF0000"/>
                </a:solidFill>
              </a:rPr>
              <a:t>、下定义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3</a:t>
            </a:r>
            <a:r>
              <a:rPr lang="zh-CN" altLang="en-US" dirty="0" smtClean="0">
                <a:solidFill>
                  <a:srgbClr val="FF0000"/>
                </a:solidFill>
              </a:rPr>
              <a:t>、打比方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4</a:t>
            </a:r>
            <a:r>
              <a:rPr lang="zh-CN" altLang="en-US" dirty="0" smtClean="0">
                <a:solidFill>
                  <a:srgbClr val="FF0000"/>
                </a:solidFill>
              </a:rPr>
              <a:t>、列数字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5</a:t>
            </a:r>
            <a:r>
              <a:rPr lang="zh-CN" altLang="en-US" dirty="0" smtClean="0">
                <a:solidFill>
                  <a:srgbClr val="FF0000"/>
                </a:solidFill>
              </a:rPr>
              <a:t>、作比较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6</a:t>
            </a:r>
            <a:r>
              <a:rPr lang="zh-CN" altLang="en-US" dirty="0" smtClean="0">
                <a:solidFill>
                  <a:srgbClr val="FF0000"/>
                </a:solidFill>
              </a:rPr>
              <a:t>、作诠释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zh-CN" dirty="0" smtClean="0"/>
              <a:t>7</a:t>
            </a:r>
            <a:r>
              <a:rPr lang="zh-CN" altLang="en-US" dirty="0" smtClean="0"/>
              <a:t>、分类别 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8</a:t>
            </a:r>
            <a:r>
              <a:rPr lang="zh-CN" altLang="en-US" dirty="0" smtClean="0"/>
              <a:t>、摹状貌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85381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/>
              <a:t>随堂训练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1</a:t>
            </a:r>
            <a:r>
              <a:rPr lang="zh-CN" altLang="en-US" dirty="0" smtClean="0"/>
              <a:t>、简述课文内容。</a:t>
            </a:r>
            <a:endParaRPr lang="en-US" altLang="zh-CN" dirty="0" smtClean="0"/>
          </a:p>
          <a:p>
            <a:r>
              <a:rPr lang="en-US" altLang="zh-CN" dirty="0" smtClean="0"/>
              <a:t>2</a:t>
            </a:r>
            <a:r>
              <a:rPr lang="zh-CN" altLang="en-US" dirty="0" smtClean="0"/>
              <a:t>、说说科学小品文的文体特点。</a:t>
            </a:r>
            <a:endParaRPr lang="en-US" altLang="zh-CN" dirty="0" smtClean="0"/>
          </a:p>
          <a:p>
            <a:r>
              <a:rPr lang="en-US" altLang="zh-CN" dirty="0" smtClean="0"/>
              <a:t>3</a:t>
            </a:r>
            <a:r>
              <a:rPr lang="zh-CN" altLang="en-US" dirty="0" smtClean="0"/>
              <a:t>、谈谈读完本课的感受。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44282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888"/>
            <a:ext cx="9144000" cy="6842112"/>
          </a:xfrm>
        </p:spPr>
      </p:pic>
    </p:spTree>
    <p:extLst>
      <p:ext uri="{BB962C8B-B14F-4D97-AF65-F5344CB8AC3E}">
        <p14:creationId xmlns:p14="http://schemas.microsoft.com/office/powerpoint/2010/main" val="1472493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148" y="0"/>
            <a:ext cx="9175147" cy="6858000"/>
          </a:xfrm>
        </p:spPr>
      </p:pic>
    </p:spTree>
    <p:extLst>
      <p:ext uri="{BB962C8B-B14F-4D97-AF65-F5344CB8AC3E}">
        <p14:creationId xmlns:p14="http://schemas.microsoft.com/office/powerpoint/2010/main" val="376831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rgbClr val="002060"/>
                </a:solidFill>
              </a:rPr>
              <a:t>学习目标</a:t>
            </a:r>
            <a:endParaRPr lang="zh-CN" altLang="en-US" b="1" dirty="0">
              <a:solidFill>
                <a:srgbClr val="00206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3556992"/>
          </a:xfrm>
        </p:spPr>
        <p:txBody>
          <a:bodyPr/>
          <a:lstStyle/>
          <a:p>
            <a:r>
              <a:rPr lang="en-US" altLang="zh-CN" dirty="0" smtClean="0">
                <a:solidFill>
                  <a:srgbClr val="003300"/>
                </a:solidFill>
              </a:rPr>
              <a:t>1</a:t>
            </a:r>
            <a:r>
              <a:rPr lang="zh-CN" altLang="en-US" dirty="0" smtClean="0">
                <a:solidFill>
                  <a:srgbClr val="003300"/>
                </a:solidFill>
              </a:rPr>
              <a:t>、了解关于牵牛星、织女星、银河系等相关知识。</a:t>
            </a:r>
            <a:endParaRPr lang="en-US" altLang="zh-CN" dirty="0" smtClean="0">
              <a:solidFill>
                <a:srgbClr val="003300"/>
              </a:solidFill>
            </a:endParaRPr>
          </a:p>
          <a:p>
            <a:r>
              <a:rPr lang="en-US" altLang="zh-CN" dirty="0" smtClean="0">
                <a:solidFill>
                  <a:srgbClr val="003300"/>
                </a:solidFill>
              </a:rPr>
              <a:t>2</a:t>
            </a:r>
            <a:r>
              <a:rPr lang="zh-CN" altLang="en-US" dirty="0" smtClean="0">
                <a:solidFill>
                  <a:srgbClr val="003300"/>
                </a:solidFill>
              </a:rPr>
              <a:t>、培养自己热爱科学、学科学的热情。</a:t>
            </a:r>
            <a:endParaRPr lang="en-US" altLang="zh-CN" dirty="0" smtClean="0">
              <a:solidFill>
                <a:srgbClr val="003300"/>
              </a:solidFill>
            </a:endParaRPr>
          </a:p>
          <a:p>
            <a:r>
              <a:rPr lang="en-US" altLang="zh-CN" dirty="0" smtClean="0">
                <a:solidFill>
                  <a:srgbClr val="003300"/>
                </a:solidFill>
              </a:rPr>
              <a:t>3</a:t>
            </a:r>
            <a:r>
              <a:rPr lang="zh-CN" altLang="en-US" dirty="0" smtClean="0">
                <a:solidFill>
                  <a:srgbClr val="003300"/>
                </a:solidFill>
              </a:rPr>
              <a:t>、理解和掌握科学小品文的文体特点。</a:t>
            </a:r>
            <a:endParaRPr lang="zh-CN" altLang="en-US" dirty="0">
              <a:solidFill>
                <a:srgbClr val="00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7471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/>
              <a:t>文体知识：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科学</a:t>
            </a:r>
            <a:r>
              <a:rPr lang="zh-CN" altLang="en-US" dirty="0" smtClean="0"/>
              <a:t>小品文，也</a:t>
            </a:r>
            <a:r>
              <a:rPr lang="zh-CN" altLang="en-US" dirty="0"/>
              <a:t>称知识小品文或</a:t>
            </a:r>
            <a:r>
              <a:rPr lang="zh-CN" altLang="en-US" dirty="0">
                <a:solidFill>
                  <a:srgbClr val="FF0000"/>
                </a:solidFill>
              </a:rPr>
              <a:t>文艺性</a:t>
            </a:r>
            <a:r>
              <a:rPr lang="zh-CN" altLang="en-US" dirty="0"/>
              <a:t>说明文。它用小品文的笔调，即借助某些文学写作手法，</a:t>
            </a:r>
            <a:r>
              <a:rPr lang="zh-CN" altLang="en-US" dirty="0">
                <a:solidFill>
                  <a:srgbClr val="FF0000"/>
                </a:solidFill>
              </a:rPr>
              <a:t>将科学内容生动、形象地表达出来</a:t>
            </a:r>
            <a:r>
              <a:rPr lang="zh-CN" altLang="en-US" dirty="0"/>
              <a:t>。经常运用一些说明方法，比如列数字，下定义，打比方，举例子，作比较等方法。</a:t>
            </a:r>
          </a:p>
          <a:p>
            <a:r>
              <a:rPr lang="zh-CN" altLang="en-US" dirty="0"/>
              <a:t>科学小品文一般短小精悍、通俗易懂、语言丰富多彩，形式生动活泼。读这类文章能活跃思维、丰富知识、开阔视野，很受广大读者的喜爱。</a:t>
            </a:r>
          </a:p>
        </p:txBody>
      </p:sp>
    </p:spTree>
    <p:extLst>
      <p:ext uri="{BB962C8B-B14F-4D97-AF65-F5344CB8AC3E}">
        <p14:creationId xmlns:p14="http://schemas.microsoft.com/office/powerpoint/2010/main" val="2801730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/>
              <a:t>作者简介：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</a:t>
            </a:r>
            <a:r>
              <a:rPr lang="zh-CN" altLang="en-US" dirty="0" smtClean="0"/>
              <a:t>叶至善，</a:t>
            </a:r>
            <a:r>
              <a:rPr lang="zh-CN" altLang="en-US" dirty="0" smtClean="0">
                <a:solidFill>
                  <a:srgbClr val="FF0000"/>
                </a:solidFill>
              </a:rPr>
              <a:t>著名文学家叶圣陶之子</a:t>
            </a:r>
            <a:r>
              <a:rPr lang="zh-CN" altLang="en-US" dirty="0" smtClean="0"/>
              <a:t>，</a:t>
            </a:r>
            <a:r>
              <a:rPr lang="zh-CN" altLang="en-US" dirty="0" smtClean="0">
                <a:solidFill>
                  <a:srgbClr val="FF0000"/>
                </a:solidFill>
              </a:rPr>
              <a:t>科普作家、编辑</a:t>
            </a:r>
            <a:r>
              <a:rPr lang="zh-CN" altLang="en-US" dirty="0" smtClean="0"/>
              <a:t>。其所作的</a:t>
            </a:r>
            <a:r>
              <a:rPr lang="en-US" altLang="zh-CN" dirty="0" smtClean="0">
                <a:solidFill>
                  <a:srgbClr val="FF0000"/>
                </a:solidFill>
              </a:rPr>
              <a:t>《</a:t>
            </a:r>
            <a:r>
              <a:rPr lang="zh-CN" altLang="en-US" dirty="0" smtClean="0">
                <a:solidFill>
                  <a:srgbClr val="FF0000"/>
                </a:solidFill>
              </a:rPr>
              <a:t>失踪的哥哥</a:t>
            </a:r>
            <a:r>
              <a:rPr lang="en-US" altLang="zh-CN" dirty="0" smtClean="0">
                <a:solidFill>
                  <a:srgbClr val="FF0000"/>
                </a:solidFill>
              </a:rPr>
              <a:t>》</a:t>
            </a:r>
            <a:r>
              <a:rPr lang="zh-CN" altLang="en-US" dirty="0" smtClean="0"/>
              <a:t>（科普小说）曾获全国优秀少儿读物二等奖，</a:t>
            </a:r>
            <a:r>
              <a:rPr lang="en-US" altLang="zh-CN" dirty="0" smtClean="0">
                <a:solidFill>
                  <a:srgbClr val="FF0000"/>
                </a:solidFill>
              </a:rPr>
              <a:t>《</a:t>
            </a:r>
            <a:r>
              <a:rPr lang="zh-CN" altLang="en-US" dirty="0" smtClean="0">
                <a:solidFill>
                  <a:srgbClr val="FF0000"/>
                </a:solidFill>
              </a:rPr>
              <a:t>梦魇</a:t>
            </a:r>
            <a:r>
              <a:rPr lang="en-US" altLang="zh-CN" dirty="0" smtClean="0">
                <a:solidFill>
                  <a:srgbClr val="FF0000"/>
                </a:solidFill>
              </a:rPr>
              <a:t>》</a:t>
            </a:r>
            <a:r>
              <a:rPr lang="zh-CN" altLang="en-US" dirty="0" smtClean="0"/>
              <a:t>（科学家传记小说）曾获新长征科普作品一等奖及宋庆龄儿童文学银奖。</a:t>
            </a:r>
            <a:r>
              <a:rPr lang="zh-CN" altLang="en-US" dirty="0" smtClean="0">
                <a:solidFill>
                  <a:srgbClr val="FF0000"/>
                </a:solidFill>
              </a:rPr>
              <a:t>其科学小品文大多收入</a:t>
            </a:r>
            <a:r>
              <a:rPr lang="en-US" altLang="zh-CN" dirty="0" smtClean="0">
                <a:solidFill>
                  <a:srgbClr val="FF0000"/>
                </a:solidFill>
              </a:rPr>
              <a:t>《</a:t>
            </a:r>
            <a:r>
              <a:rPr lang="zh-CN" altLang="en-US" dirty="0" smtClean="0">
                <a:solidFill>
                  <a:srgbClr val="FF0000"/>
                </a:solidFill>
              </a:rPr>
              <a:t>科普杂拌儿</a:t>
            </a:r>
            <a:r>
              <a:rPr lang="en-US" altLang="zh-CN" dirty="0" smtClean="0">
                <a:solidFill>
                  <a:srgbClr val="FF0000"/>
                </a:solidFill>
              </a:rPr>
              <a:t>》</a:t>
            </a:r>
            <a:r>
              <a:rPr lang="zh-CN" altLang="en-US" dirty="0" smtClean="0">
                <a:solidFill>
                  <a:srgbClr val="FF0000"/>
                </a:solidFill>
              </a:rPr>
              <a:t>一书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97354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/>
              <a:t>生字检测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zh-CN" altLang="en-US" dirty="0" smtClean="0"/>
              <a:t>白</a:t>
            </a:r>
            <a:r>
              <a:rPr lang="zh-CN" altLang="en-US" dirty="0" smtClean="0">
                <a:solidFill>
                  <a:srgbClr val="FF0000"/>
                </a:solidFill>
              </a:rPr>
              <a:t>蒙</a:t>
            </a:r>
            <a:r>
              <a:rPr lang="zh-CN" altLang="en-US" dirty="0" smtClean="0"/>
              <a:t>蒙          玉</a:t>
            </a:r>
            <a:r>
              <a:rPr lang="zh-CN" altLang="en-US" dirty="0" smtClean="0">
                <a:solidFill>
                  <a:srgbClr val="FF0000"/>
                </a:solidFill>
              </a:rPr>
              <a:t>簪</a:t>
            </a:r>
            <a:r>
              <a:rPr lang="zh-CN" altLang="en-US" dirty="0" smtClean="0"/>
              <a:t>        </a:t>
            </a:r>
            <a:r>
              <a:rPr lang="zh-CN" altLang="en-US" dirty="0" smtClean="0">
                <a:solidFill>
                  <a:srgbClr val="FF0000"/>
                </a:solidFill>
              </a:rPr>
              <a:t>拗</a:t>
            </a:r>
            <a:r>
              <a:rPr lang="zh-CN" altLang="en-US" dirty="0" smtClean="0"/>
              <a:t>不过           </a:t>
            </a:r>
            <a:r>
              <a:rPr lang="zh-CN" altLang="en-US" dirty="0" smtClean="0">
                <a:solidFill>
                  <a:srgbClr val="FF0000"/>
                </a:solidFill>
              </a:rPr>
              <a:t>譬</a:t>
            </a:r>
            <a:r>
              <a:rPr lang="zh-CN" altLang="en-US" dirty="0" smtClean="0"/>
              <a:t>如 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endParaRPr lang="en-US" altLang="zh-CN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dirty="0" smtClean="0">
                <a:solidFill>
                  <a:srgbClr val="FF0000"/>
                </a:solidFill>
              </a:rPr>
              <a:t>臂</a:t>
            </a:r>
            <a:r>
              <a:rPr lang="zh-CN" altLang="en-US" dirty="0" smtClean="0"/>
              <a:t>膀         </a:t>
            </a:r>
            <a:r>
              <a:rPr lang="zh-CN" altLang="en-US" dirty="0" smtClean="0">
                <a:solidFill>
                  <a:srgbClr val="FF0000"/>
                </a:solidFill>
              </a:rPr>
              <a:t>旋    涡</a:t>
            </a:r>
            <a:r>
              <a:rPr lang="zh-CN" altLang="en-US" dirty="0" smtClean="0">
                <a:solidFill>
                  <a:prstClr val="black"/>
                </a:solidFill>
              </a:rPr>
              <a:t>           </a:t>
            </a:r>
            <a:r>
              <a:rPr lang="zh-CN" altLang="en-US" dirty="0" smtClean="0">
                <a:solidFill>
                  <a:srgbClr val="FF0000"/>
                </a:solidFill>
              </a:rPr>
              <a:t>恒</a:t>
            </a:r>
            <a:r>
              <a:rPr lang="zh-CN" altLang="en-US" dirty="0" smtClean="0"/>
              <a:t>星              </a:t>
            </a:r>
            <a:r>
              <a:rPr lang="zh-CN" altLang="en-US" dirty="0" smtClean="0">
                <a:solidFill>
                  <a:srgbClr val="FF0000"/>
                </a:solidFill>
              </a:rPr>
              <a:t>杠</a:t>
            </a:r>
            <a:r>
              <a:rPr lang="zh-CN" altLang="en-US" dirty="0"/>
              <a:t>杆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83568" y="2276872"/>
            <a:ext cx="1440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err="1" smtClean="0">
                <a:solidFill>
                  <a:srgbClr val="002060"/>
                </a:solidFill>
              </a:rPr>
              <a:t>méng</a:t>
            </a:r>
            <a:endParaRPr lang="zh-CN" altLang="en-US" sz="2400" b="1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87824" y="2276872"/>
            <a:ext cx="8280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err="1">
                <a:solidFill>
                  <a:srgbClr val="002060"/>
                </a:solidFill>
              </a:rPr>
              <a:t>z</a:t>
            </a:r>
            <a:r>
              <a:rPr lang="en-US" altLang="zh-CN" sz="2800" b="1" dirty="0" err="1" smtClean="0">
                <a:solidFill>
                  <a:srgbClr val="002060"/>
                </a:solidFill>
              </a:rPr>
              <a:t>ān</a:t>
            </a:r>
            <a:endParaRPr lang="zh-CN" altLang="en-US" sz="2800" b="1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3968" y="2276872"/>
            <a:ext cx="1584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002060"/>
                </a:solidFill>
              </a:rPr>
              <a:t>niù</a:t>
            </a:r>
            <a:endParaRPr lang="zh-CN" altLang="en-US" sz="2800" b="1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588224" y="2276872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002060"/>
                </a:solidFill>
              </a:rPr>
              <a:t>p ì</a:t>
            </a:r>
            <a:endParaRPr lang="zh-CN" altLang="en-US" sz="2800" b="1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7544" y="4129916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002060"/>
                </a:solidFill>
              </a:rPr>
              <a:t>b ì</a:t>
            </a:r>
            <a:endParaRPr lang="zh-CN" altLang="en-US" sz="2800" b="1" dirty="0">
              <a:solidFill>
                <a:srgbClr val="00206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051720" y="4129916"/>
            <a:ext cx="17641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002060"/>
                </a:solidFill>
              </a:rPr>
              <a:t>xuán</a:t>
            </a:r>
            <a:r>
              <a:rPr lang="en-US" altLang="zh-CN" sz="2800" b="1" dirty="0" smtClean="0">
                <a:solidFill>
                  <a:srgbClr val="002060"/>
                </a:solidFill>
              </a:rPr>
              <a:t>  </a:t>
            </a:r>
            <a:r>
              <a:rPr lang="en-US" altLang="zh-CN" sz="2800" b="1" dirty="0">
                <a:solidFill>
                  <a:srgbClr val="002060"/>
                </a:solidFill>
              </a:rPr>
              <a:t>w ō</a:t>
            </a:r>
            <a:endParaRPr lang="zh-CN" altLang="en-US" sz="2800" b="1" dirty="0">
              <a:solidFill>
                <a:srgbClr val="00206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355976" y="4129916"/>
            <a:ext cx="1080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002060"/>
                </a:solidFill>
              </a:rPr>
              <a:t>hēng</a:t>
            </a:r>
            <a:endParaRPr lang="zh-CN" altLang="en-US" sz="2800" b="1" dirty="0">
              <a:solidFill>
                <a:srgbClr val="00206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588224" y="4129916"/>
            <a:ext cx="1008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002060"/>
                </a:solidFill>
              </a:rPr>
              <a:t>gàng</a:t>
            </a:r>
            <a:endParaRPr lang="zh-CN" altLang="en-US" sz="28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7703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>
                <a:solidFill>
                  <a:srgbClr val="2F2F2F"/>
                </a:solidFill>
              </a:rPr>
              <a:t>生词</a:t>
            </a:r>
            <a:r>
              <a:rPr lang="zh-CN" altLang="en-US" dirty="0">
                <a:solidFill>
                  <a:srgbClr val="2F2F2F"/>
                </a:solidFill>
              </a:rPr>
              <a:t>检测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556792"/>
            <a:ext cx="2088232" cy="446449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 smtClean="0">
                <a:solidFill>
                  <a:srgbClr val="FF0000"/>
                </a:solidFill>
              </a:rPr>
              <a:t>拗不过</a:t>
            </a:r>
            <a:r>
              <a:rPr lang="zh-CN" altLang="en-US" dirty="0" smtClean="0"/>
              <a:t>：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>
                <a:solidFill>
                  <a:srgbClr val="FF0000"/>
                </a:solidFill>
              </a:rPr>
              <a:t>   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dirty="0" smtClean="0">
                <a:solidFill>
                  <a:srgbClr val="FF0000"/>
                </a:solidFill>
              </a:rPr>
              <a:t> </a:t>
            </a:r>
            <a:r>
              <a:rPr lang="zh-CN" altLang="en-US" dirty="0" smtClean="0">
                <a:solidFill>
                  <a:srgbClr val="FF0000"/>
                </a:solidFill>
              </a:rPr>
              <a:t>姑且</a:t>
            </a:r>
            <a:r>
              <a:rPr lang="zh-CN" altLang="en-US" dirty="0" smtClean="0"/>
              <a:t>：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>
                <a:solidFill>
                  <a:srgbClr val="FF0000"/>
                </a:solidFill>
              </a:rPr>
              <a:t>  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dirty="0" smtClean="0">
                <a:solidFill>
                  <a:srgbClr val="FF0000"/>
                </a:solidFill>
              </a:rPr>
              <a:t> 恒星</a:t>
            </a:r>
            <a:r>
              <a:rPr lang="zh-CN" altLang="en-US" dirty="0" smtClean="0"/>
              <a:t>：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>
                <a:solidFill>
                  <a:srgbClr val="FF0000"/>
                </a:solidFill>
              </a:rPr>
              <a:t>    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dirty="0" smtClean="0">
                <a:solidFill>
                  <a:srgbClr val="FF0000"/>
                </a:solidFill>
              </a:rPr>
              <a:t> 譬如</a:t>
            </a:r>
            <a:r>
              <a:rPr lang="zh-CN" altLang="en-US" dirty="0" smtClean="0"/>
              <a:t>：</a:t>
            </a:r>
            <a:endParaRPr lang="en-US" altLang="zh-CN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1979712" y="1575488"/>
            <a:ext cx="7560840" cy="41303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ct val="20000"/>
              </a:spcBef>
              <a:buClr>
                <a:srgbClr val="2F2F2F"/>
              </a:buClr>
              <a:buSzPct val="50000"/>
            </a:pPr>
            <a:r>
              <a:rPr lang="zh-CN" altLang="en-US" sz="3200" dirty="0">
                <a:solidFill>
                  <a:prstClr val="black"/>
                </a:solidFill>
              </a:rPr>
              <a:t>谓无法改变别人的意见。</a:t>
            </a:r>
            <a:endParaRPr lang="en-US" altLang="zh-CN" sz="3200" dirty="0">
              <a:solidFill>
                <a:prstClr val="black"/>
              </a:solidFill>
            </a:endParaRPr>
          </a:p>
          <a:p>
            <a:pPr lvl="0">
              <a:spcBef>
                <a:spcPct val="20000"/>
              </a:spcBef>
              <a:buClr>
                <a:srgbClr val="2F2F2F"/>
              </a:buClr>
              <a:buSzPct val="50000"/>
            </a:pPr>
            <a:endParaRPr lang="en-US" altLang="zh-CN" sz="3200" dirty="0" smtClean="0">
              <a:solidFill>
                <a:srgbClr val="333333"/>
              </a:solidFill>
              <a:latin typeface="Microsoft YaHei"/>
            </a:endParaRPr>
          </a:p>
          <a:p>
            <a:pPr lvl="0">
              <a:spcBef>
                <a:spcPct val="20000"/>
              </a:spcBef>
              <a:buClr>
                <a:srgbClr val="2F2F2F"/>
              </a:buClr>
              <a:buSzPct val="50000"/>
            </a:pPr>
            <a:r>
              <a:rPr lang="zh-CN" altLang="en-US" sz="3200" dirty="0" smtClean="0">
                <a:solidFill>
                  <a:srgbClr val="333333"/>
                </a:solidFill>
                <a:latin typeface="Microsoft YaHei"/>
              </a:rPr>
              <a:t>暂且</a:t>
            </a:r>
            <a:r>
              <a:rPr lang="zh-CN" altLang="en-US" sz="3200" dirty="0">
                <a:solidFill>
                  <a:srgbClr val="333333"/>
                </a:solidFill>
                <a:latin typeface="Microsoft YaHei"/>
              </a:rPr>
              <a:t>如此，表示某种让步。</a:t>
            </a:r>
            <a:endParaRPr lang="en-US" altLang="zh-CN" sz="3200" dirty="0">
              <a:solidFill>
                <a:prstClr val="black"/>
              </a:solidFill>
            </a:endParaRPr>
          </a:p>
          <a:p>
            <a:pPr lvl="0">
              <a:spcBef>
                <a:spcPct val="20000"/>
              </a:spcBef>
              <a:buClr>
                <a:srgbClr val="2F2F2F"/>
              </a:buClr>
              <a:buSzPct val="50000"/>
            </a:pPr>
            <a:endParaRPr lang="en-US" altLang="zh-CN" sz="3200" dirty="0" smtClean="0">
              <a:solidFill>
                <a:srgbClr val="333333"/>
              </a:solidFill>
              <a:latin typeface="arial"/>
            </a:endParaRPr>
          </a:p>
          <a:p>
            <a:pPr lvl="0">
              <a:spcBef>
                <a:spcPct val="20000"/>
              </a:spcBef>
              <a:buClr>
                <a:srgbClr val="2F2F2F"/>
              </a:buClr>
              <a:buSzPct val="50000"/>
            </a:pPr>
            <a:r>
              <a:rPr lang="zh-CN" altLang="en-US" sz="3200" dirty="0" smtClean="0">
                <a:solidFill>
                  <a:srgbClr val="333333"/>
                </a:solidFill>
                <a:latin typeface="arial"/>
              </a:rPr>
              <a:t>自身</a:t>
            </a:r>
            <a:r>
              <a:rPr lang="zh-CN" altLang="en-US" sz="3200" dirty="0">
                <a:solidFill>
                  <a:srgbClr val="333333"/>
                </a:solidFill>
                <a:latin typeface="arial"/>
              </a:rPr>
              <a:t>能发出光和热的星体。</a:t>
            </a:r>
            <a:endParaRPr lang="en-US" altLang="zh-CN" sz="3200" dirty="0">
              <a:solidFill>
                <a:prstClr val="black"/>
              </a:solidFill>
            </a:endParaRPr>
          </a:p>
          <a:p>
            <a:pPr lvl="0">
              <a:spcBef>
                <a:spcPct val="20000"/>
              </a:spcBef>
              <a:buClr>
                <a:srgbClr val="2F2F2F"/>
              </a:buClr>
              <a:buSzPct val="50000"/>
            </a:pPr>
            <a:endParaRPr lang="en-US" altLang="zh-CN" sz="3200" dirty="0" smtClean="0">
              <a:solidFill>
                <a:prstClr val="black"/>
              </a:solidFill>
            </a:endParaRPr>
          </a:p>
          <a:p>
            <a:pPr lvl="0">
              <a:spcBef>
                <a:spcPct val="20000"/>
              </a:spcBef>
              <a:buClr>
                <a:srgbClr val="2F2F2F"/>
              </a:buClr>
              <a:buSzPct val="50000"/>
            </a:pPr>
            <a:r>
              <a:rPr lang="zh-CN" altLang="en-US" sz="3200" dirty="0" smtClean="0">
                <a:solidFill>
                  <a:prstClr val="black"/>
                </a:solidFill>
              </a:rPr>
              <a:t>比如</a:t>
            </a:r>
            <a:r>
              <a:rPr lang="zh-CN" altLang="en-US" sz="3200" dirty="0">
                <a:solidFill>
                  <a:prstClr val="black"/>
                </a:solidFill>
              </a:rPr>
              <a:t>。</a:t>
            </a:r>
            <a:endParaRPr lang="en-US" altLang="zh-CN" sz="3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4784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>
                <a:solidFill>
                  <a:srgbClr val="92D050"/>
                </a:solidFill>
              </a:rPr>
              <a:t>自学指导</a:t>
            </a:r>
            <a:endParaRPr lang="zh-CN" altLang="en-US" dirty="0">
              <a:solidFill>
                <a:srgbClr val="92D05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 smtClean="0"/>
              <a:t>1</a:t>
            </a:r>
            <a:r>
              <a:rPr lang="zh-CN" altLang="en-US" dirty="0" smtClean="0"/>
              <a:t>、快速浏览课文，了解课文中提到了那些天文知识？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2</a:t>
            </a:r>
            <a:r>
              <a:rPr lang="zh-CN" altLang="en-US" dirty="0" smtClean="0"/>
              <a:t>、理清文章的行文脉络，划分层次。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3</a:t>
            </a:r>
            <a:r>
              <a:rPr lang="zh-CN" altLang="en-US" dirty="0" smtClean="0"/>
              <a:t>、结合科学小品的特点，结合文中相关语句，分析其与一般说明文的区别。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4</a:t>
            </a:r>
            <a:r>
              <a:rPr lang="zh-CN" altLang="en-US" dirty="0" smtClean="0"/>
              <a:t>、文章在阐述天文知识时，用到了那些说明方法？试举例说明。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67806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theme/theme1.xml><?xml version="1.0" encoding="utf-8"?>
<a:theme xmlns:a="http://schemas.openxmlformats.org/drawingml/2006/main" name="主题3">
  <a:themeElements>
    <a:clrScheme name="">
      <a:dk1>
        <a:srgbClr val="0033CC"/>
      </a:dk1>
      <a:lt1>
        <a:srgbClr val="FFFFFF"/>
      </a:lt1>
      <a:dk2>
        <a:srgbClr val="007572"/>
      </a:dk2>
      <a:lt2>
        <a:srgbClr val="C0C0C0"/>
      </a:lt2>
      <a:accent1>
        <a:srgbClr val="CCECFF"/>
      </a:accent1>
      <a:accent2>
        <a:srgbClr val="3399FF"/>
      </a:accent2>
      <a:accent3>
        <a:srgbClr val="FFFFFF"/>
      </a:accent3>
      <a:accent4>
        <a:srgbClr val="002AAF"/>
      </a:accent4>
      <a:accent5>
        <a:srgbClr val="E2F4FF"/>
      </a:accent5>
      <a:accent6>
        <a:srgbClr val="2D89E5"/>
      </a:accent6>
      <a:hlink>
        <a:srgbClr val="CC0066"/>
      </a:hlink>
      <a:folHlink>
        <a:srgbClr val="7D7DA9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古瓶荷花 1">
        <a:dk1>
          <a:srgbClr val="0033CC"/>
        </a:dk1>
        <a:lt1>
          <a:srgbClr val="FFFFFF"/>
        </a:lt1>
        <a:dk2>
          <a:srgbClr val="007572"/>
        </a:dk2>
        <a:lt2>
          <a:srgbClr val="C0C0C0"/>
        </a:lt2>
        <a:accent1>
          <a:srgbClr val="CCECFF"/>
        </a:accent1>
        <a:accent2>
          <a:srgbClr val="3399FF"/>
        </a:accent2>
        <a:accent3>
          <a:srgbClr val="FFFFFF"/>
        </a:accent3>
        <a:accent4>
          <a:srgbClr val="002AAE"/>
        </a:accent4>
        <a:accent5>
          <a:srgbClr val="E2F4FF"/>
        </a:accent5>
        <a:accent6>
          <a:srgbClr val="2D8AE7"/>
        </a:accent6>
        <a:hlink>
          <a:srgbClr val="CC0066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2">
        <a:dk1>
          <a:srgbClr val="007A77"/>
        </a:dk1>
        <a:lt1>
          <a:srgbClr val="EFF6EE"/>
        </a:lt1>
        <a:dk2>
          <a:srgbClr val="0066CC"/>
        </a:dk2>
        <a:lt2>
          <a:srgbClr val="C0C0C0"/>
        </a:lt2>
        <a:accent1>
          <a:srgbClr val="E7EEE6"/>
        </a:accent1>
        <a:accent2>
          <a:srgbClr val="FF9933"/>
        </a:accent2>
        <a:accent3>
          <a:srgbClr val="F6FAF5"/>
        </a:accent3>
        <a:accent4>
          <a:srgbClr val="006765"/>
        </a:accent4>
        <a:accent5>
          <a:srgbClr val="F1F5F0"/>
        </a:accent5>
        <a:accent6>
          <a:srgbClr val="E78A2D"/>
        </a:accent6>
        <a:hlink>
          <a:srgbClr val="636395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3">
        <a:dk1>
          <a:srgbClr val="000000"/>
        </a:dk1>
        <a:lt1>
          <a:srgbClr val="CCFFCC"/>
        </a:lt1>
        <a:dk2>
          <a:srgbClr val="E88A00"/>
        </a:dk2>
        <a:lt2>
          <a:srgbClr val="C0C0C0"/>
        </a:lt2>
        <a:accent1>
          <a:srgbClr val="CCECFF"/>
        </a:accent1>
        <a:accent2>
          <a:srgbClr val="336600"/>
        </a:accent2>
        <a:accent3>
          <a:srgbClr val="E2FFE2"/>
        </a:accent3>
        <a:accent4>
          <a:srgbClr val="000000"/>
        </a:accent4>
        <a:accent5>
          <a:srgbClr val="E2F4FF"/>
        </a:accent5>
        <a:accent6>
          <a:srgbClr val="2D5C00"/>
        </a:accent6>
        <a:hlink>
          <a:srgbClr val="3333CC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4">
        <a:dk1>
          <a:srgbClr val="000000"/>
        </a:dk1>
        <a:lt1>
          <a:srgbClr val="FFFFCC"/>
        </a:lt1>
        <a:dk2>
          <a:srgbClr val="CC3300"/>
        </a:dk2>
        <a:lt2>
          <a:srgbClr val="C0C0C0"/>
        </a:lt2>
        <a:accent1>
          <a:srgbClr val="FFFFCC"/>
        </a:accent1>
        <a:accent2>
          <a:srgbClr val="339933"/>
        </a:accent2>
        <a:accent3>
          <a:srgbClr val="FFFFE2"/>
        </a:accent3>
        <a:accent4>
          <a:srgbClr val="000000"/>
        </a:accent4>
        <a:accent5>
          <a:srgbClr val="FFFFE2"/>
        </a:accent5>
        <a:accent6>
          <a:srgbClr val="2D8A2D"/>
        </a:accent6>
        <a:hlink>
          <a:srgbClr val="0066FF"/>
        </a:hlink>
        <a:folHlink>
          <a:srgbClr val="6F6F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5">
        <a:dk1>
          <a:srgbClr val="636395"/>
        </a:dk1>
        <a:lt1>
          <a:srgbClr val="FFE2C5"/>
        </a:lt1>
        <a:dk2>
          <a:srgbClr val="000000"/>
        </a:dk2>
        <a:lt2>
          <a:srgbClr val="C0C0C0"/>
        </a:lt2>
        <a:accent1>
          <a:srgbClr val="FFE1E1"/>
        </a:accent1>
        <a:accent2>
          <a:srgbClr val="FF9933"/>
        </a:accent2>
        <a:accent3>
          <a:srgbClr val="FFEEDF"/>
        </a:accent3>
        <a:accent4>
          <a:srgbClr val="53537E"/>
        </a:accent4>
        <a:accent5>
          <a:srgbClr val="FFEEEE"/>
        </a:accent5>
        <a:accent6>
          <a:srgbClr val="E78A2D"/>
        </a:accent6>
        <a:hlink>
          <a:srgbClr val="008080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6">
        <a:dk1>
          <a:srgbClr val="626292"/>
        </a:dk1>
        <a:lt1>
          <a:srgbClr val="CCECFF"/>
        </a:lt1>
        <a:dk2>
          <a:srgbClr val="3333CC"/>
        </a:dk2>
        <a:lt2>
          <a:srgbClr val="C0C0C0"/>
        </a:lt2>
        <a:accent1>
          <a:srgbClr val="D9F1FF"/>
        </a:accent1>
        <a:accent2>
          <a:srgbClr val="FF9900"/>
        </a:accent2>
        <a:accent3>
          <a:srgbClr val="E2F4FF"/>
        </a:accent3>
        <a:accent4>
          <a:srgbClr val="53537C"/>
        </a:accent4>
        <a:accent5>
          <a:srgbClr val="E9F7FF"/>
        </a:accent5>
        <a:accent6>
          <a:srgbClr val="E78A00"/>
        </a:accent6>
        <a:hlink>
          <a:srgbClr val="CC0066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7">
        <a:dk1>
          <a:srgbClr val="0066CC"/>
        </a:dk1>
        <a:lt1>
          <a:srgbClr val="FFE1E1"/>
        </a:lt1>
        <a:dk2>
          <a:srgbClr val="006600"/>
        </a:dk2>
        <a:lt2>
          <a:srgbClr val="C0C0C0"/>
        </a:lt2>
        <a:accent1>
          <a:srgbClr val="FFFFCC"/>
        </a:accent1>
        <a:accent2>
          <a:srgbClr val="009999"/>
        </a:accent2>
        <a:accent3>
          <a:srgbClr val="FFEEEE"/>
        </a:accent3>
        <a:accent4>
          <a:srgbClr val="0056AE"/>
        </a:accent4>
        <a:accent5>
          <a:srgbClr val="FFFFE2"/>
        </a:accent5>
        <a:accent6>
          <a:srgbClr val="008A8A"/>
        </a:accent6>
        <a:hlink>
          <a:srgbClr val="EC0000"/>
        </a:hlink>
        <a:folHlink>
          <a:srgbClr val="00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8">
        <a:dk1>
          <a:srgbClr val="292929"/>
        </a:dk1>
        <a:lt1>
          <a:srgbClr val="DDDDDD"/>
        </a:lt1>
        <a:dk2>
          <a:srgbClr val="0066CC"/>
        </a:dk2>
        <a:lt2>
          <a:srgbClr val="B2B2B2"/>
        </a:lt2>
        <a:accent1>
          <a:srgbClr val="CACADC"/>
        </a:accent1>
        <a:accent2>
          <a:srgbClr val="FFCC00"/>
        </a:accent2>
        <a:accent3>
          <a:srgbClr val="EBEBEB"/>
        </a:accent3>
        <a:accent4>
          <a:srgbClr val="212121"/>
        </a:accent4>
        <a:accent5>
          <a:srgbClr val="E1E1EB"/>
        </a:accent5>
        <a:accent6>
          <a:srgbClr val="E7B900"/>
        </a:accent6>
        <a:hlink>
          <a:srgbClr val="008080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诗情画意">
  <a:themeElements>
    <a:clrScheme name="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866"/>
      </a:accent4>
      <a:accent5>
        <a:srgbClr val="F3FAFF"/>
      </a:accent5>
      <a:accent6>
        <a:srgbClr val="2D5BE5"/>
      </a:accent6>
      <a:hlink>
        <a:srgbClr val="DC5900"/>
      </a:hlink>
      <a:folHlink>
        <a:srgbClr val="7979A5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诗情画意 1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765"/>
        </a:accent4>
        <a:accent5>
          <a:srgbClr val="F3FAFF"/>
        </a:accent5>
        <a:accent6>
          <a:srgbClr val="2D5CE7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2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0A2"/>
        </a:accent4>
        <a:accent5>
          <a:srgbClr val="F2FAFF"/>
        </a:accent5>
        <a:accent6>
          <a:srgbClr val="E186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3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AF3EC"/>
        </a:accent3>
        <a:accent4>
          <a:srgbClr val="4E4E76"/>
        </a:accent4>
        <a:accent5>
          <a:srgbClr val="FFFFEB"/>
        </a:accent5>
        <a:accent6>
          <a:srgbClr val="2D8AE7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4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656"/>
        </a:accent4>
        <a:accent5>
          <a:srgbClr val="FFFFE2"/>
        </a:accent5>
        <a:accent6>
          <a:srgbClr val="E75C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5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E"/>
        </a:accent4>
        <a:accent5>
          <a:srgbClr val="E7F0EA"/>
        </a:accent5>
        <a:accent6>
          <a:srgbClr val="2D5CE7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6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682"/>
        </a:accent4>
        <a:accent5>
          <a:srgbClr val="EFEFEF"/>
        </a:accent5>
        <a:accent6>
          <a:srgbClr val="2D8AE7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7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F0F0FF"/>
        </a:accent3>
        <a:accent4>
          <a:srgbClr val="AE2A00"/>
        </a:accent4>
        <a:accent5>
          <a:srgbClr val="F0EFF4"/>
        </a:accent5>
        <a:accent6>
          <a:srgbClr val="005CB9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8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F"/>
        </a:accent3>
        <a:accent4>
          <a:srgbClr val="000082"/>
        </a:accent4>
        <a:accent5>
          <a:srgbClr val="F3F3F3"/>
        </a:accent5>
        <a:accent6>
          <a:srgbClr val="A163A3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古瓶荷花">
  <a:themeElements>
    <a:clrScheme name="">
      <a:dk1>
        <a:srgbClr val="0033CC"/>
      </a:dk1>
      <a:lt1>
        <a:srgbClr val="FFFFFF"/>
      </a:lt1>
      <a:dk2>
        <a:srgbClr val="007572"/>
      </a:dk2>
      <a:lt2>
        <a:srgbClr val="C0C0C0"/>
      </a:lt2>
      <a:accent1>
        <a:srgbClr val="CCECFF"/>
      </a:accent1>
      <a:accent2>
        <a:srgbClr val="3399FF"/>
      </a:accent2>
      <a:accent3>
        <a:srgbClr val="FFFFFF"/>
      </a:accent3>
      <a:accent4>
        <a:srgbClr val="002AAF"/>
      </a:accent4>
      <a:accent5>
        <a:srgbClr val="E2F4FF"/>
      </a:accent5>
      <a:accent6>
        <a:srgbClr val="2D89E5"/>
      </a:accent6>
      <a:hlink>
        <a:srgbClr val="CC0066"/>
      </a:hlink>
      <a:folHlink>
        <a:srgbClr val="7D7DA9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古瓶荷花 1">
        <a:dk1>
          <a:srgbClr val="0033CC"/>
        </a:dk1>
        <a:lt1>
          <a:srgbClr val="FFFFFF"/>
        </a:lt1>
        <a:dk2>
          <a:srgbClr val="007572"/>
        </a:dk2>
        <a:lt2>
          <a:srgbClr val="C0C0C0"/>
        </a:lt2>
        <a:accent1>
          <a:srgbClr val="CCECFF"/>
        </a:accent1>
        <a:accent2>
          <a:srgbClr val="3399FF"/>
        </a:accent2>
        <a:accent3>
          <a:srgbClr val="FFFFFF"/>
        </a:accent3>
        <a:accent4>
          <a:srgbClr val="002AAE"/>
        </a:accent4>
        <a:accent5>
          <a:srgbClr val="E2F4FF"/>
        </a:accent5>
        <a:accent6>
          <a:srgbClr val="2D8AE7"/>
        </a:accent6>
        <a:hlink>
          <a:srgbClr val="CC0066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2">
        <a:dk1>
          <a:srgbClr val="007A77"/>
        </a:dk1>
        <a:lt1>
          <a:srgbClr val="EFF6EE"/>
        </a:lt1>
        <a:dk2>
          <a:srgbClr val="0066CC"/>
        </a:dk2>
        <a:lt2>
          <a:srgbClr val="C0C0C0"/>
        </a:lt2>
        <a:accent1>
          <a:srgbClr val="E7EEE6"/>
        </a:accent1>
        <a:accent2>
          <a:srgbClr val="FF9933"/>
        </a:accent2>
        <a:accent3>
          <a:srgbClr val="F6FAF5"/>
        </a:accent3>
        <a:accent4>
          <a:srgbClr val="006765"/>
        </a:accent4>
        <a:accent5>
          <a:srgbClr val="F1F5F0"/>
        </a:accent5>
        <a:accent6>
          <a:srgbClr val="E78A2D"/>
        </a:accent6>
        <a:hlink>
          <a:srgbClr val="636395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3">
        <a:dk1>
          <a:srgbClr val="000000"/>
        </a:dk1>
        <a:lt1>
          <a:srgbClr val="CCFFCC"/>
        </a:lt1>
        <a:dk2>
          <a:srgbClr val="E88A00"/>
        </a:dk2>
        <a:lt2>
          <a:srgbClr val="C0C0C0"/>
        </a:lt2>
        <a:accent1>
          <a:srgbClr val="CCECFF"/>
        </a:accent1>
        <a:accent2>
          <a:srgbClr val="336600"/>
        </a:accent2>
        <a:accent3>
          <a:srgbClr val="E2FFE2"/>
        </a:accent3>
        <a:accent4>
          <a:srgbClr val="000000"/>
        </a:accent4>
        <a:accent5>
          <a:srgbClr val="E2F4FF"/>
        </a:accent5>
        <a:accent6>
          <a:srgbClr val="2D5C00"/>
        </a:accent6>
        <a:hlink>
          <a:srgbClr val="3333CC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4">
        <a:dk1>
          <a:srgbClr val="000000"/>
        </a:dk1>
        <a:lt1>
          <a:srgbClr val="FFFFCC"/>
        </a:lt1>
        <a:dk2>
          <a:srgbClr val="CC3300"/>
        </a:dk2>
        <a:lt2>
          <a:srgbClr val="C0C0C0"/>
        </a:lt2>
        <a:accent1>
          <a:srgbClr val="FFFFCC"/>
        </a:accent1>
        <a:accent2>
          <a:srgbClr val="339933"/>
        </a:accent2>
        <a:accent3>
          <a:srgbClr val="FFFFE2"/>
        </a:accent3>
        <a:accent4>
          <a:srgbClr val="000000"/>
        </a:accent4>
        <a:accent5>
          <a:srgbClr val="FFFFE2"/>
        </a:accent5>
        <a:accent6>
          <a:srgbClr val="2D8A2D"/>
        </a:accent6>
        <a:hlink>
          <a:srgbClr val="0066FF"/>
        </a:hlink>
        <a:folHlink>
          <a:srgbClr val="6F6F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5">
        <a:dk1>
          <a:srgbClr val="636395"/>
        </a:dk1>
        <a:lt1>
          <a:srgbClr val="FFE2C5"/>
        </a:lt1>
        <a:dk2>
          <a:srgbClr val="000000"/>
        </a:dk2>
        <a:lt2>
          <a:srgbClr val="C0C0C0"/>
        </a:lt2>
        <a:accent1>
          <a:srgbClr val="FFE1E1"/>
        </a:accent1>
        <a:accent2>
          <a:srgbClr val="FF9933"/>
        </a:accent2>
        <a:accent3>
          <a:srgbClr val="FFEEDF"/>
        </a:accent3>
        <a:accent4>
          <a:srgbClr val="53537E"/>
        </a:accent4>
        <a:accent5>
          <a:srgbClr val="FFEEEE"/>
        </a:accent5>
        <a:accent6>
          <a:srgbClr val="E78A2D"/>
        </a:accent6>
        <a:hlink>
          <a:srgbClr val="008080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6">
        <a:dk1>
          <a:srgbClr val="626292"/>
        </a:dk1>
        <a:lt1>
          <a:srgbClr val="CCECFF"/>
        </a:lt1>
        <a:dk2>
          <a:srgbClr val="3333CC"/>
        </a:dk2>
        <a:lt2>
          <a:srgbClr val="C0C0C0"/>
        </a:lt2>
        <a:accent1>
          <a:srgbClr val="D9F1FF"/>
        </a:accent1>
        <a:accent2>
          <a:srgbClr val="FF9900"/>
        </a:accent2>
        <a:accent3>
          <a:srgbClr val="E2F4FF"/>
        </a:accent3>
        <a:accent4>
          <a:srgbClr val="53537C"/>
        </a:accent4>
        <a:accent5>
          <a:srgbClr val="E9F7FF"/>
        </a:accent5>
        <a:accent6>
          <a:srgbClr val="E78A00"/>
        </a:accent6>
        <a:hlink>
          <a:srgbClr val="CC0066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7">
        <a:dk1>
          <a:srgbClr val="0066CC"/>
        </a:dk1>
        <a:lt1>
          <a:srgbClr val="FFE1E1"/>
        </a:lt1>
        <a:dk2>
          <a:srgbClr val="006600"/>
        </a:dk2>
        <a:lt2>
          <a:srgbClr val="C0C0C0"/>
        </a:lt2>
        <a:accent1>
          <a:srgbClr val="FFFFCC"/>
        </a:accent1>
        <a:accent2>
          <a:srgbClr val="009999"/>
        </a:accent2>
        <a:accent3>
          <a:srgbClr val="FFEEEE"/>
        </a:accent3>
        <a:accent4>
          <a:srgbClr val="0056AE"/>
        </a:accent4>
        <a:accent5>
          <a:srgbClr val="FFFFE2"/>
        </a:accent5>
        <a:accent6>
          <a:srgbClr val="008A8A"/>
        </a:accent6>
        <a:hlink>
          <a:srgbClr val="EC0000"/>
        </a:hlink>
        <a:folHlink>
          <a:srgbClr val="00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8">
        <a:dk1>
          <a:srgbClr val="292929"/>
        </a:dk1>
        <a:lt1>
          <a:srgbClr val="DDDDDD"/>
        </a:lt1>
        <a:dk2>
          <a:srgbClr val="0066CC"/>
        </a:dk2>
        <a:lt2>
          <a:srgbClr val="B2B2B2"/>
        </a:lt2>
        <a:accent1>
          <a:srgbClr val="CACADC"/>
        </a:accent1>
        <a:accent2>
          <a:srgbClr val="FFCC00"/>
        </a:accent2>
        <a:accent3>
          <a:srgbClr val="EBEBEB"/>
        </a:accent3>
        <a:accent4>
          <a:srgbClr val="212121"/>
        </a:accent4>
        <a:accent5>
          <a:srgbClr val="E1E1EB"/>
        </a:accent5>
        <a:accent6>
          <a:srgbClr val="E7B900"/>
        </a:accent6>
        <a:hlink>
          <a:srgbClr val="008080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暗香扑面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2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主题3</Template>
  <TotalTime>243</TotalTime>
  <Words>616</Words>
  <Paragraphs>80</Paragraphs>
  <Slides>14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4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主题3</vt:lpstr>
      <vt:lpstr>诗情画意</vt:lpstr>
      <vt:lpstr>古瓶荷花</vt:lpstr>
      <vt:lpstr>暗香扑面</vt:lpstr>
      <vt:lpstr>织女星和牵牛星 </vt:lpstr>
      <vt:lpstr>PowerPoint 演示文稿</vt:lpstr>
      <vt:lpstr>PowerPoint 演示文稿</vt:lpstr>
      <vt:lpstr>学习目标</vt:lpstr>
      <vt:lpstr>文体知识：</vt:lpstr>
      <vt:lpstr>作者简介：</vt:lpstr>
      <vt:lpstr>生字检测</vt:lpstr>
      <vt:lpstr>生词检测</vt:lpstr>
      <vt:lpstr>自学指导</vt:lpstr>
      <vt:lpstr>PowerPoint 演示文稿</vt:lpstr>
      <vt:lpstr>2、理清文章的行文脉络，划分层次。 </vt:lpstr>
      <vt:lpstr>3、结合科学小品的特点，结合文中相关语句，分析其与一般说明文的区别。 </vt:lpstr>
      <vt:lpstr>4、文章在阐述天文知识时，用到了那些说明方法？试举例说明。 </vt:lpstr>
      <vt:lpstr>随堂训练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>PC</cp:lastModifiedBy>
  <dcterms:created xsi:type="dcterms:W3CDTF">2017-08-21T02:09:41Z</dcterms:created>
  <dcterms:modified xsi:type="dcterms:W3CDTF">2018-09-14T19:21:04Z</dcterms:modified>
</cp:coreProperties>
</file>