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1" r:id="rId2"/>
    <p:sldId id="287" r:id="rId3"/>
    <p:sldId id="288" r:id="rId4"/>
    <p:sldId id="290" r:id="rId5"/>
    <p:sldId id="270" r:id="rId6"/>
    <p:sldId id="307" r:id="rId7"/>
    <p:sldId id="308" r:id="rId8"/>
    <p:sldId id="294" r:id="rId9"/>
    <p:sldId id="395" r:id="rId10"/>
    <p:sldId id="311" r:id="rId11"/>
    <p:sldId id="298" r:id="rId12"/>
    <p:sldId id="299" r:id="rId13"/>
    <p:sldId id="321" r:id="rId14"/>
    <p:sldId id="322" r:id="rId15"/>
    <p:sldId id="323" r:id="rId16"/>
    <p:sldId id="324" r:id="rId17"/>
    <p:sldId id="329" r:id="rId18"/>
    <p:sldId id="331" r:id="rId19"/>
    <p:sldId id="326" r:id="rId20"/>
    <p:sldId id="350" r:id="rId21"/>
    <p:sldId id="342" r:id="rId22"/>
    <p:sldId id="327" r:id="rId23"/>
    <p:sldId id="347" r:id="rId24"/>
    <p:sldId id="328" r:id="rId25"/>
    <p:sldId id="273" r:id="rId26"/>
    <p:sldId id="281" r:id="rId27"/>
    <p:sldId id="282" r:id="rId28"/>
    <p:sldId id="423" r:id="rId29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6600FF"/>
    <a:srgbClr val="B2E020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0"/>
    <p:restoredTop sz="94600"/>
  </p:normalViewPr>
  <p:slideViewPr>
    <p:cSldViewPr showGuides="1">
      <p:cViewPr varScale="1">
        <p:scale>
          <a:sx n="107" d="100"/>
          <a:sy n="107" d="100"/>
        </p:scale>
        <p:origin x="-1734" y="-96"/>
      </p:cViewPr>
      <p:guideLst>
        <p:guide orient="horz" pos="2144"/>
        <p:guide pos="289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75" d="100"/>
        <a:sy n="75" d="100"/>
      </p:scale>
      <p:origin x="0" y="4176"/>
    </p:cViewPr>
  </p:sorterViewPr>
  <p:gridSpacing cx="78027213" cy="780272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图片 20481" descr="Nature05"/>
          <p:cNvPicPr>
            <a:picLocks noChangeAspect="1"/>
          </p:cNvPicPr>
          <p:nvPr/>
        </p:nvPicPr>
        <p:blipFill>
          <a:blip r:embed="rId2" cstate="print"/>
          <a:srcRect b="7333"/>
          <a:stretch>
            <a:fillRect/>
          </a:stretch>
        </p:blipFill>
        <p:spPr>
          <a:xfrm>
            <a:off x="-39370" y="1653540"/>
            <a:ext cx="918273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0" name="图片 2048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8255"/>
            <a:ext cx="9144000" cy="49314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矩形 20483"/>
          <p:cNvSpPr/>
          <p:nvPr/>
        </p:nvSpPr>
        <p:spPr>
          <a:xfrm>
            <a:off x="827088" y="541020"/>
            <a:ext cx="7561262" cy="367347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lstStyle/>
          <a:p>
            <a:pPr algn="ctr"/>
            <a:r>
              <a:rPr lang="zh-CN" altLang="en-US" sz="8000" b="1"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02656"/>
                </a:solidFill>
                <a:effectLst>
                  <a:outerShdw dist="53882" dir="2699999" algn="ctr" rotWithShape="0">
                    <a:srgbClr val="9999FF"/>
                  </a:outerShdw>
                </a:effectLst>
                <a:latin typeface="华文彩云" panose="02010800040101010101" charset="-122"/>
                <a:ea typeface="华文彩云" panose="02010800040101010101" charset="-122"/>
              </a:rPr>
              <a:t>沁园春 </a:t>
            </a:r>
            <a:r>
              <a:rPr lang="en-US" altLang="zh-CN" sz="8000" b="1"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02656"/>
                </a:solidFill>
                <a:effectLst>
                  <a:outerShdw dist="53882" dir="2699999" algn="ctr" rotWithShape="0">
                    <a:srgbClr val="9999FF"/>
                  </a:outerShdw>
                </a:effectLst>
                <a:latin typeface="华文彩云" panose="02010800040101010101" charset="-122"/>
                <a:ea typeface="华文彩云" panose="02010800040101010101" charset="-122"/>
              </a:rPr>
              <a:t>·</a:t>
            </a:r>
            <a:r>
              <a:rPr lang="zh-CN" altLang="en-US" sz="8000" b="1"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02656"/>
                </a:solidFill>
                <a:effectLst>
                  <a:outerShdw dist="53882" dir="2699999" algn="ctr" rotWithShape="0">
                    <a:srgbClr val="9999FF"/>
                  </a:outerShdw>
                </a:effectLst>
                <a:latin typeface="华文彩云" panose="02010800040101010101" charset="-122"/>
                <a:ea typeface="华文彩云" panose="02010800040101010101" charset="-122"/>
              </a:rPr>
              <a:t>雪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文本框 62466"/>
          <p:cNvSpPr txBox="1"/>
          <p:nvPr/>
        </p:nvSpPr>
        <p:spPr>
          <a:xfrm>
            <a:off x="273050" y="951548"/>
            <a:ext cx="8870950" cy="53232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</a:t>
            </a:r>
            <a:r>
              <a:rPr lang="zh-CN" altLang="en-US" sz="32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沁园春 </a:t>
            </a:r>
            <a:r>
              <a:rPr lang="en-US" altLang="zh-CN" sz="32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·</a:t>
            </a:r>
            <a:r>
              <a:rPr lang="zh-CN" altLang="en-US" sz="32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雪</a:t>
            </a:r>
            <a:endParaRPr lang="zh-CN" altLang="en-US" sz="3200" b="1" noProof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lang="en-US" altLang="zh-CN" sz="20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                1936</a:t>
            </a:r>
            <a:r>
              <a:rPr lang="zh-CN" altLang="en-US" sz="20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年</a:t>
            </a:r>
            <a:r>
              <a:rPr lang="en-US" altLang="zh-CN" sz="20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lang="zh-CN" altLang="en-US" sz="20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月    </a:t>
            </a:r>
            <a:r>
              <a:rPr lang="zh-CN" altLang="en-US" sz="20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毛泽东</a:t>
            </a:r>
            <a:endParaRPr lang="zh-CN" altLang="en-US" sz="20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  <a:p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北国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/</a:t>
            </a:r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风光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,</a:t>
            </a:r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千里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/</a:t>
            </a:r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冰封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,</a:t>
            </a:r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万里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/</a:t>
            </a:r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雪飘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.</a:t>
            </a:r>
          </a:p>
          <a:p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望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/</a:t>
            </a:r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长城内外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,</a:t>
            </a:r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惟余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/</a:t>
            </a:r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莽莽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;</a:t>
            </a:r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大河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/</a:t>
            </a:r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上下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,</a:t>
            </a:r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顿失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/</a:t>
            </a:r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滔滔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.</a:t>
            </a:r>
          </a:p>
          <a:p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山舞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/</a:t>
            </a:r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银蛇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,</a:t>
            </a:r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原驰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/</a:t>
            </a:r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蜡象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,</a:t>
            </a:r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欲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/</a:t>
            </a:r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与天公试比高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.</a:t>
            </a:r>
          </a:p>
          <a:p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须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/</a:t>
            </a:r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晴日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,</a:t>
            </a:r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看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/</a:t>
            </a:r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红妆素裹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,</a:t>
            </a:r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分外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/</a:t>
            </a:r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妖娆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.</a:t>
            </a:r>
          </a:p>
          <a:p>
            <a:endParaRPr lang="en-US" altLang="zh-CN" sz="3200" b="1" noProof="1">
              <a:solidFill>
                <a:srgbClr val="C00000"/>
              </a:solidFill>
              <a:latin typeface="+mn-ea"/>
              <a:ea typeface="+mn-ea"/>
              <a:cs typeface="+mn-cs"/>
            </a:endParaRPr>
          </a:p>
          <a:p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江山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/</a:t>
            </a:r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如此多娇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,</a:t>
            </a:r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引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/</a:t>
            </a:r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无数英雄竞折腰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.</a:t>
            </a:r>
          </a:p>
          <a:p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惜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/</a:t>
            </a:r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秦皇汉武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,</a:t>
            </a:r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略输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/</a:t>
            </a:r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文采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;</a:t>
            </a:r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唐宗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/</a:t>
            </a:r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宋祖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,</a:t>
            </a:r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稍逊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/</a:t>
            </a:r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风骚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.</a:t>
            </a:r>
          </a:p>
          <a:p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一代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/</a:t>
            </a:r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天骄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,</a:t>
            </a:r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成吉思汗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,</a:t>
            </a:r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只识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/</a:t>
            </a:r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弯弓射大雕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.</a:t>
            </a:r>
          </a:p>
          <a:p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俱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/</a:t>
            </a:r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往矣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,</a:t>
            </a:r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数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/</a:t>
            </a:r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风流人物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,</a:t>
            </a:r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还看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/</a:t>
            </a:r>
            <a:r>
              <a:rPr lang="zh-CN" altLang="en-US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今朝</a:t>
            </a:r>
            <a:r>
              <a:rPr lang="en-US" altLang="zh-CN" sz="3200" b="1" noProof="1">
                <a:solidFill>
                  <a:srgbClr val="C00000"/>
                </a:solidFill>
                <a:latin typeface="+mn-ea"/>
                <a:ea typeface="+mn-ea"/>
                <a:cs typeface="+mn-cs"/>
              </a:rPr>
              <a:t>.</a:t>
            </a:r>
          </a:p>
        </p:txBody>
      </p:sp>
      <p:sp>
        <p:nvSpPr>
          <p:cNvPr id="62470" name="文本框 62469"/>
          <p:cNvSpPr txBox="1"/>
          <p:nvPr/>
        </p:nvSpPr>
        <p:spPr>
          <a:xfrm>
            <a:off x="89535" y="239395"/>
            <a:ext cx="88544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</a:rPr>
              <a:t>本着刚刚所说的注意事项，一起把这首词朗读一遍！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/>
      <p:bldP spid="6247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49153"/>
          <p:cNvSpPr>
            <a:spLocks noGrp="1"/>
          </p:cNvSpPr>
          <p:nvPr>
            <p:ph type="title"/>
          </p:nvPr>
        </p:nvSpPr>
        <p:spPr>
          <a:xfrm>
            <a:off x="230505" y="73660"/>
            <a:ext cx="8229600" cy="990600"/>
          </a:xfrm>
        </p:spPr>
        <p:txBody>
          <a:bodyPr anchor="ctr"/>
          <a:lstStyle/>
          <a:p>
            <a:r>
              <a:rPr lang="zh-CN" altLang="en-US" b="1" dirty="0">
                <a:solidFill>
                  <a:srgbClr val="FF0000"/>
                </a:solidFill>
              </a:rPr>
              <a:t>赏析上阕</a:t>
            </a:r>
          </a:p>
        </p:txBody>
      </p:sp>
      <p:sp>
        <p:nvSpPr>
          <p:cNvPr id="49155" name="内容占位符 49154"/>
          <p:cNvSpPr>
            <a:spLocks noGrp="1"/>
          </p:cNvSpPr>
          <p:nvPr>
            <p:ph idx="1"/>
          </p:nvPr>
        </p:nvSpPr>
        <p:spPr>
          <a:xfrm>
            <a:off x="0" y="952500"/>
            <a:ext cx="8802370" cy="5905500"/>
          </a:xfrm>
        </p:spPr>
        <p:txBody>
          <a:bodyPr anchor="t"/>
          <a:lstStyle/>
          <a:p>
            <a:r>
              <a:rPr lang="en-US" altLang="zh-CN" b="1" dirty="0"/>
              <a:t>1</a:t>
            </a:r>
            <a:r>
              <a:rPr lang="zh-CN" altLang="en-US" b="1" dirty="0"/>
              <a:t>、上阕描写北国雪景，哪几句是总写？哪几句是分写？分写的内容有一个什么字总领？它领起的内容有哪些？</a:t>
            </a:r>
          </a:p>
          <a:p>
            <a:r>
              <a:rPr lang="zh-CN" altLang="en-US" b="1" dirty="0">
                <a:solidFill>
                  <a:srgbClr val="D60093"/>
                </a:solidFill>
              </a:rPr>
              <a:t>“北国风光</a:t>
            </a:r>
            <a:r>
              <a:rPr lang="en-US" altLang="zh-CN" b="1">
                <a:solidFill>
                  <a:srgbClr val="D60093"/>
                </a:solidFill>
              </a:rPr>
              <a:t>——</a:t>
            </a:r>
            <a:r>
              <a:rPr lang="zh-CN" altLang="en-US" b="1" dirty="0">
                <a:solidFill>
                  <a:srgbClr val="D60093"/>
                </a:solidFill>
              </a:rPr>
              <a:t>万里雪飘”是总写，“望长城内外</a:t>
            </a:r>
            <a:r>
              <a:rPr lang="en-US" altLang="zh-CN" b="1">
                <a:solidFill>
                  <a:srgbClr val="D60093"/>
                </a:solidFill>
              </a:rPr>
              <a:t>——</a:t>
            </a:r>
            <a:r>
              <a:rPr lang="zh-CN" altLang="en-US" b="1" dirty="0">
                <a:solidFill>
                  <a:srgbClr val="D60093"/>
                </a:solidFill>
              </a:rPr>
              <a:t>分外妖娆”是分写。分写的内容由“望”字总领，领起的内容到“欲与天公试比高”。</a:t>
            </a:r>
          </a:p>
          <a:p>
            <a:endParaRPr lang="zh-CN" altLang="en-US" b="1" dirty="0">
              <a:solidFill>
                <a:srgbClr val="D60093"/>
              </a:solidFill>
            </a:endParaRPr>
          </a:p>
          <a:p>
            <a:r>
              <a:rPr lang="en-US" altLang="zh-CN" b="1" dirty="0"/>
              <a:t>2</a:t>
            </a:r>
            <a:r>
              <a:rPr lang="zh-CN" altLang="en-US" b="1" dirty="0"/>
              <a:t>、</a:t>
            </a:r>
            <a:r>
              <a:rPr lang="zh-CN" altLang="en-US" sz="3600" b="1" dirty="0"/>
              <a:t>重要词句的品味：须晴日，看红妆素裹，分外妖娆</a:t>
            </a:r>
            <a:r>
              <a:rPr lang="zh-CN" altLang="en-US" sz="2800" dirty="0"/>
              <a:t>（</a:t>
            </a:r>
            <a:r>
              <a:rPr lang="zh-CN" altLang="en-US" sz="2800" b="1" dirty="0"/>
              <a:t>从修辞、字词、含义等方面考虑</a:t>
            </a:r>
            <a:r>
              <a:rPr lang="zh-CN" altLang="en-US" sz="2800" dirty="0"/>
              <a:t>）</a:t>
            </a:r>
          </a:p>
          <a:p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charRg st="1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5">
                                            <p:txEl>
                                              <p:charRg st="1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5">
                                            <p:txEl>
                                              <p:charRg st="1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charRg st="51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5">
                                            <p:txEl>
                                              <p:charRg st="51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5">
                                            <p:txEl>
                                              <p:charRg st="51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5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5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图片 50177" descr="tiangong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953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79" name="矩形 50178"/>
          <p:cNvSpPr/>
          <p:nvPr/>
        </p:nvSpPr>
        <p:spPr>
          <a:xfrm>
            <a:off x="4953000" y="228600"/>
            <a:ext cx="4191000" cy="5015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/>
            <a:r>
              <a:rPr lang="en-US" altLang="zh-CN" sz="3200" b="1" strike="noStrike" noProof="1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    </a:t>
            </a:r>
            <a:r>
              <a:rPr lang="zh-CN" altLang="en-US" sz="3200" b="1" strike="noStrike" noProof="1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你看，红日冉冉升起，放射出万道霞光，染红了天边的白云，映红了高原上皑皑白雪。云海茫茫，雪山巍巍，苍松翠柏，郁郁青青。红日白雪交相辉映，祖国就像一位红装素裹的少女，格外妖艳多姿！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73729" descr="雪"/>
          <p:cNvPicPr>
            <a:picLocks noChangeAspect="1"/>
          </p:cNvPicPr>
          <p:nvPr/>
        </p:nvPicPr>
        <p:blipFill>
          <a:blip r:embed="rId2" cstate="print">
            <a:lum bright="46002" contrast="-46001"/>
          </a:blip>
          <a:stretch>
            <a:fillRect/>
          </a:stretch>
        </p:blipFill>
        <p:spPr>
          <a:xfrm>
            <a:off x="0" y="17463"/>
            <a:ext cx="9144000" cy="6840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3731" name="矩形 73730"/>
          <p:cNvSpPr/>
          <p:nvPr/>
        </p:nvSpPr>
        <p:spPr>
          <a:xfrm>
            <a:off x="381000" y="532130"/>
            <a:ext cx="8534400" cy="1844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</a:rPr>
              <a:t>3.“</a:t>
            </a:r>
            <a:r>
              <a:rPr lang="zh-CN" altLang="en-US" sz="3200" b="1" dirty="0">
                <a:latin typeface="Times New Roman" panose="02020603050405020304" pitchFamily="18" charset="0"/>
              </a:rPr>
              <a:t>江山如此多娇”是承上阕来写</a:t>
            </a:r>
            <a:r>
              <a:rPr lang="en-US" altLang="zh-CN" sz="3200" b="1" dirty="0">
                <a:latin typeface="Times New Roman" panose="02020603050405020304" pitchFamily="18" charset="0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</a:rPr>
              <a:t>用了一个“娇”字</a:t>
            </a:r>
            <a:r>
              <a:rPr lang="en-US" altLang="zh-CN" sz="3200" b="1" dirty="0">
                <a:latin typeface="Times New Roman" panose="02020603050405020304" pitchFamily="18" charset="0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</a:rPr>
              <a:t>是褒义</a:t>
            </a:r>
            <a:r>
              <a:rPr lang="en-US" altLang="zh-CN" sz="3200" b="1" dirty="0">
                <a:latin typeface="Times New Roman" panose="02020603050405020304" pitchFamily="18" charset="0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</a:rPr>
              <a:t>是赞扬。那祖国的江山有那些可赞之景呢？看题目，什么景？在祖国的什么地方？</a:t>
            </a:r>
            <a:endParaRPr lang="zh-CN" altLang="en-US" sz="2800" dirty="0">
              <a:solidFill>
                <a:schemeClr val="tx2"/>
              </a:solidFill>
              <a:latin typeface="Arial Black" panose="020B0A04020102020204" pitchFamily="34" charset="0"/>
            </a:endParaRPr>
          </a:p>
        </p:txBody>
      </p:sp>
      <p:sp>
        <p:nvSpPr>
          <p:cNvPr id="73733" name="矩形 73732"/>
          <p:cNvSpPr/>
          <p:nvPr/>
        </p:nvSpPr>
        <p:spPr>
          <a:xfrm>
            <a:off x="813118" y="2364105"/>
            <a:ext cx="732726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雪景，在祖国的北方（“北国风光”）</a:t>
            </a:r>
          </a:p>
        </p:txBody>
      </p:sp>
      <p:sp>
        <p:nvSpPr>
          <p:cNvPr id="73734" name="矩形 73733"/>
          <p:cNvSpPr/>
          <p:nvPr/>
        </p:nvSpPr>
        <p:spPr>
          <a:xfrm>
            <a:off x="304800" y="3128010"/>
            <a:ext cx="37528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3200" b="1" dirty="0">
                <a:latin typeface="Times New Roman" panose="02020603050405020304" pitchFamily="18" charset="0"/>
              </a:rPr>
              <a:t>4.</a:t>
            </a:r>
            <a:r>
              <a:rPr lang="zh-CN" altLang="en-US" sz="3200" b="1" dirty="0">
                <a:latin typeface="Times New Roman" panose="02020603050405020304" pitchFamily="18" charset="0"/>
              </a:rPr>
              <a:t>北国风光怎样呢？</a:t>
            </a:r>
          </a:p>
        </p:txBody>
      </p:sp>
      <p:sp>
        <p:nvSpPr>
          <p:cNvPr id="73735" name="矩形 73734"/>
          <p:cNvSpPr/>
          <p:nvPr/>
        </p:nvSpPr>
        <p:spPr>
          <a:xfrm>
            <a:off x="2019300" y="3966845"/>
            <a:ext cx="51244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千里冰封，万里雪飘。”</a:t>
            </a:r>
          </a:p>
        </p:txBody>
      </p:sp>
      <p:sp>
        <p:nvSpPr>
          <p:cNvPr id="73736" name="矩形 73735"/>
          <p:cNvSpPr/>
          <p:nvPr/>
        </p:nvSpPr>
        <p:spPr>
          <a:xfrm>
            <a:off x="476250" y="4862830"/>
            <a:ext cx="80010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latin typeface="Times New Roman" panose="02020603050405020304" pitchFamily="18" charset="0"/>
              </a:rPr>
              <a:t>首句创造了一个冰天雪地、广袤无垠的境界，写法上</a:t>
            </a:r>
            <a:r>
              <a:rPr lang="zh-CN" altLang="en-US" sz="3200" b="1" dirty="0">
                <a:solidFill>
                  <a:srgbClr val="D60093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动静结合</a:t>
            </a:r>
            <a:r>
              <a:rPr lang="zh-CN" altLang="en-US" sz="2800" dirty="0">
                <a:latin typeface="Times New Roman" panose="02020603050405020304" pitchFamily="18" charset="0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/>
      <p:bldP spid="73733" grpId="0"/>
      <p:bldP spid="73734" grpId="0"/>
      <p:bldP spid="73735" grpId="0"/>
      <p:bldP spid="737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74754"/>
          <p:cNvSpPr/>
          <p:nvPr/>
        </p:nvSpPr>
        <p:spPr>
          <a:xfrm>
            <a:off x="609600" y="685800"/>
            <a:ext cx="65614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5.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下面的内容由哪一个字领起</a:t>
            </a:r>
            <a:r>
              <a:rPr lang="en-US" altLang="zh-CN" sz="3200" b="1">
                <a:solidFill>
                  <a:schemeClr val="tx2"/>
                </a:solidFill>
                <a:latin typeface="Times New Roman" panose="02020603050405020304" pitchFamily="18" charset="0"/>
              </a:rPr>
              <a:t>?</a:t>
            </a:r>
          </a:p>
        </p:txBody>
      </p:sp>
      <p:sp>
        <p:nvSpPr>
          <p:cNvPr id="74756" name="矩形 74755"/>
          <p:cNvSpPr/>
          <p:nvPr/>
        </p:nvSpPr>
        <p:spPr>
          <a:xfrm>
            <a:off x="609600" y="3581400"/>
            <a:ext cx="8077200" cy="18453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tx2"/>
                </a:solidFill>
                <a:latin typeface="Times New Roman" panose="02020603050405020304" pitchFamily="18" charset="0"/>
              </a:rPr>
              <a:t>6.</a:t>
            </a:r>
            <a:r>
              <a:rPr lang="en-US" altLang="zh-CN" sz="440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长城内外，惟余莽莽，大河上下，顿失滔滔。”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体会“惟余”和“顿失”的作用并说出所用的修辞方法是什么</a:t>
            </a:r>
            <a:r>
              <a:rPr lang="en-US" altLang="zh-CN" sz="2800" b="1">
                <a:latin typeface="Times New Roman" panose="02020603050405020304" pitchFamily="18" charset="0"/>
              </a:rPr>
              <a:t>?</a:t>
            </a:r>
          </a:p>
        </p:txBody>
      </p:sp>
      <p:sp>
        <p:nvSpPr>
          <p:cNvPr id="74757" name="矩形 74756"/>
          <p:cNvSpPr/>
          <p:nvPr/>
        </p:nvSpPr>
        <p:spPr>
          <a:xfrm>
            <a:off x="762000" y="2060575"/>
            <a:ext cx="6686550" cy="5302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从“长城内外，到欲与天公试比高。”</a:t>
            </a:r>
          </a:p>
        </p:txBody>
      </p:sp>
      <p:sp>
        <p:nvSpPr>
          <p:cNvPr id="74758" name="矩形 74757"/>
          <p:cNvSpPr/>
          <p:nvPr/>
        </p:nvSpPr>
        <p:spPr>
          <a:xfrm>
            <a:off x="685800" y="5331460"/>
            <a:ext cx="80010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“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惟余”体现白雪覆盖的范围之广，“顿失”表现冰封速度之快，用了夸张的修辞。</a:t>
            </a:r>
          </a:p>
        </p:txBody>
      </p:sp>
      <p:sp>
        <p:nvSpPr>
          <p:cNvPr id="74759" name="矩形 74758"/>
          <p:cNvSpPr/>
          <p:nvPr/>
        </p:nvSpPr>
        <p:spPr>
          <a:xfrm>
            <a:off x="6172200" y="685800"/>
            <a:ext cx="99853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望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”</a:t>
            </a:r>
          </a:p>
        </p:txBody>
      </p:sp>
      <p:sp>
        <p:nvSpPr>
          <p:cNvPr id="74760" name="矩形 74759"/>
          <p:cNvSpPr/>
          <p:nvPr/>
        </p:nvSpPr>
        <p:spPr>
          <a:xfrm>
            <a:off x="685800" y="1371600"/>
            <a:ext cx="385603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思考：望到了什么？</a:t>
            </a:r>
          </a:p>
        </p:txBody>
      </p:sp>
      <p:sp>
        <p:nvSpPr>
          <p:cNvPr id="74761" name="文本框 74760"/>
          <p:cNvSpPr txBox="1"/>
          <p:nvPr/>
        </p:nvSpPr>
        <p:spPr>
          <a:xfrm>
            <a:off x="982663" y="2590800"/>
            <a:ext cx="54546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由此可见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上阕的结构特点是什么</a:t>
            </a:r>
            <a:r>
              <a:rPr lang="en-US" altLang="zh-CN" sz="2800" b="1">
                <a:solidFill>
                  <a:schemeClr val="tx2"/>
                </a:solidFill>
                <a:latin typeface="Times New Roman" panose="02020603050405020304" pitchFamily="18" charset="0"/>
              </a:rPr>
              <a:t>?</a:t>
            </a:r>
          </a:p>
        </p:txBody>
      </p:sp>
      <p:sp>
        <p:nvSpPr>
          <p:cNvPr id="74762" name="文本框 74761"/>
          <p:cNvSpPr txBox="1"/>
          <p:nvPr/>
        </p:nvSpPr>
        <p:spPr>
          <a:xfrm>
            <a:off x="762000" y="3200400"/>
            <a:ext cx="27241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先总写</a:t>
            </a: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,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后分写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74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74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74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6" grpId="0"/>
      <p:bldP spid="74757" grpId="0"/>
      <p:bldP spid="74758" grpId="0"/>
      <p:bldP spid="74759" grpId="0"/>
      <p:bldP spid="74760" grpId="0"/>
      <p:bldP spid="74761" grpId="0"/>
      <p:bldP spid="7476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矩形 75778"/>
          <p:cNvSpPr/>
          <p:nvPr/>
        </p:nvSpPr>
        <p:spPr>
          <a:xfrm>
            <a:off x="381000" y="3404870"/>
            <a:ext cx="8382000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8.</a:t>
            </a: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须晴日，看红装素裹，分外妖娆”是作者亲眼所见吗？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请插上你想象的翅膀，用生动的语言具体描述这幅红日交相辉映艳丽多姿的画面。</a:t>
            </a:r>
          </a:p>
        </p:txBody>
      </p:sp>
      <p:sp>
        <p:nvSpPr>
          <p:cNvPr id="17411" name="矩形 75779"/>
          <p:cNvSpPr/>
          <p:nvPr/>
        </p:nvSpPr>
        <p:spPr>
          <a:xfrm>
            <a:off x="381000" y="153670"/>
            <a:ext cx="843915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chemeClr val="tx2"/>
                </a:solidFill>
                <a:latin typeface="+mn-ea"/>
                <a:ea typeface="+mn-ea"/>
              </a:rPr>
              <a:t>7.</a:t>
            </a:r>
            <a:r>
              <a:rPr lang="en-US" altLang="zh-CN" sz="2800" b="1" dirty="0">
                <a:solidFill>
                  <a:schemeClr val="tx2"/>
                </a:solidFill>
                <a:latin typeface="+mn-ea"/>
                <a:ea typeface="+mn-ea"/>
              </a:rPr>
              <a:t>“</a:t>
            </a:r>
            <a:r>
              <a:rPr lang="zh-CN" altLang="en-US" sz="2400" b="1" dirty="0">
                <a:solidFill>
                  <a:schemeClr val="tx2"/>
                </a:solidFill>
                <a:latin typeface="+mn-ea"/>
                <a:ea typeface="+mn-ea"/>
              </a:rPr>
              <a:t>山舞银蛇，原驰蜡象，欲与天公试比高。”</a:t>
            </a: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 b="1" dirty="0">
                <a:latin typeface="+mn-ea"/>
                <a:ea typeface="+mn-ea"/>
              </a:rPr>
              <a:t>山、原都是静止的事物，为何写它们“舞”、“驰”？</a:t>
            </a:r>
          </a:p>
        </p:txBody>
      </p:sp>
      <p:sp>
        <p:nvSpPr>
          <p:cNvPr id="75781" name="文本框 75780"/>
          <p:cNvSpPr txBox="1"/>
          <p:nvPr/>
        </p:nvSpPr>
        <p:spPr>
          <a:xfrm>
            <a:off x="457200" y="1372235"/>
            <a:ext cx="8153400" cy="1938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dirty="0">
                <a:latin typeface="+mn-ea"/>
                <a:ea typeface="+mn-ea"/>
              </a:rPr>
              <a:t>“</a:t>
            </a:r>
            <a:r>
              <a:rPr lang="zh-CN" altLang="en-US" sz="2400" b="1" dirty="0">
                <a:latin typeface="+mn-ea"/>
                <a:ea typeface="+mn-ea"/>
              </a:rPr>
              <a:t>山舞银蛇，原驰蜡象”</a:t>
            </a:r>
            <a:r>
              <a:rPr lang="zh-CN" altLang="en-US" sz="2400" b="1" dirty="0">
                <a:solidFill>
                  <a:srgbClr val="FF3300"/>
                </a:solidFill>
                <a:latin typeface="+mn-ea"/>
                <a:ea typeface="+mn-ea"/>
              </a:rPr>
              <a:t>的动态描写都有活泼奔放的气势</a:t>
            </a:r>
            <a:r>
              <a:rPr lang="en-US" altLang="zh-CN" sz="2400" b="1" dirty="0">
                <a:solidFill>
                  <a:srgbClr val="FF3300"/>
                </a:solidFill>
                <a:latin typeface="+mn-ea"/>
                <a:ea typeface="+mn-ea"/>
              </a:rPr>
              <a:t>.</a:t>
            </a:r>
            <a:r>
              <a:rPr lang="zh-CN" altLang="en-US" sz="2400" b="1" dirty="0">
                <a:solidFill>
                  <a:srgbClr val="FF3300"/>
                </a:solidFill>
                <a:latin typeface="+mn-ea"/>
                <a:ea typeface="+mn-ea"/>
              </a:rPr>
              <a:t>加上</a:t>
            </a:r>
            <a:r>
              <a:rPr lang="zh-CN" altLang="en-US" sz="2400" b="1" dirty="0">
                <a:latin typeface="+mn-ea"/>
                <a:ea typeface="+mn-ea"/>
              </a:rPr>
              <a:t>“欲与天公试比高”</a:t>
            </a:r>
            <a:r>
              <a:rPr lang="zh-CN" altLang="en-US" sz="2400" b="1" dirty="0">
                <a:solidFill>
                  <a:srgbClr val="FF3300"/>
                </a:solidFill>
                <a:latin typeface="+mn-ea"/>
                <a:ea typeface="+mn-ea"/>
              </a:rPr>
              <a:t>一句</a:t>
            </a:r>
            <a:r>
              <a:rPr lang="en-US" altLang="zh-CN" sz="2400" b="1" dirty="0">
                <a:solidFill>
                  <a:srgbClr val="FF3300"/>
                </a:solidFill>
                <a:latin typeface="+mn-ea"/>
                <a:ea typeface="+mn-ea"/>
              </a:rPr>
              <a:t>,</a:t>
            </a:r>
            <a:r>
              <a:rPr lang="zh-CN" altLang="en-US" sz="2400" b="1" dirty="0">
                <a:solidFill>
                  <a:srgbClr val="FF3300"/>
                </a:solidFill>
                <a:latin typeface="+mn-ea"/>
                <a:ea typeface="+mn-ea"/>
              </a:rPr>
              <a:t>表现“山”“原”与天相连</a:t>
            </a:r>
            <a:r>
              <a:rPr lang="en-US" altLang="zh-CN" sz="2400" b="1" dirty="0">
                <a:solidFill>
                  <a:srgbClr val="FF3300"/>
                </a:solidFill>
                <a:latin typeface="+mn-ea"/>
                <a:ea typeface="+mn-ea"/>
              </a:rPr>
              <a:t>,</a:t>
            </a:r>
            <a:r>
              <a:rPr lang="zh-CN" altLang="en-US" sz="2400" b="1" dirty="0">
                <a:solidFill>
                  <a:srgbClr val="FF3300"/>
                </a:solidFill>
                <a:latin typeface="+mn-ea"/>
                <a:ea typeface="+mn-ea"/>
              </a:rPr>
              <a:t>更有一种奋发的态势和竞争的活力</a:t>
            </a:r>
            <a:r>
              <a:rPr lang="en-US" altLang="zh-CN" sz="2400" b="1">
                <a:solidFill>
                  <a:srgbClr val="FF3300"/>
                </a:solidFill>
                <a:latin typeface="+mn-ea"/>
                <a:ea typeface="+mn-ea"/>
              </a:rPr>
              <a:t>.</a:t>
            </a:r>
            <a:r>
              <a:rPr lang="zh-CN" altLang="en-US" sz="2400" b="1" dirty="0">
                <a:latin typeface="+mn-ea"/>
                <a:ea typeface="+mn-ea"/>
              </a:rPr>
              <a:t>山、原都是静止的事物，写它们“舞”、“驰”</a:t>
            </a:r>
            <a:r>
              <a:rPr lang="zh-CN" altLang="en-US" sz="2400" b="1" dirty="0">
                <a:solidFill>
                  <a:srgbClr val="FF3300"/>
                </a:solidFill>
                <a:latin typeface="+mn-ea"/>
                <a:ea typeface="+mn-ea"/>
              </a:rPr>
              <a:t>是化静为动的浪漫想像</a:t>
            </a:r>
            <a:r>
              <a:rPr lang="en-US" altLang="zh-CN" sz="2400" b="1" dirty="0">
                <a:solidFill>
                  <a:srgbClr val="FF3300"/>
                </a:solidFill>
                <a:latin typeface="+mn-ea"/>
                <a:ea typeface="+mn-ea"/>
              </a:rPr>
              <a:t>,</a:t>
            </a:r>
            <a:r>
              <a:rPr lang="zh-CN" altLang="en-US" sz="2400" b="1" dirty="0">
                <a:solidFill>
                  <a:srgbClr val="FF3300"/>
                </a:solidFill>
                <a:latin typeface="+mn-ea"/>
                <a:ea typeface="+mn-ea"/>
              </a:rPr>
              <a:t>诗人情感的跃动</a:t>
            </a:r>
            <a:r>
              <a:rPr lang="en-US" altLang="zh-CN" sz="2400" b="1" dirty="0">
                <a:solidFill>
                  <a:srgbClr val="FF3300"/>
                </a:solidFill>
                <a:latin typeface="+mn-ea"/>
                <a:ea typeface="+mn-ea"/>
              </a:rPr>
              <a:t>,</a:t>
            </a:r>
            <a:r>
              <a:rPr lang="zh-CN" altLang="en-US" sz="2400" b="1" dirty="0">
                <a:solidFill>
                  <a:srgbClr val="FF3300"/>
                </a:solidFill>
                <a:latin typeface="+mn-ea"/>
                <a:ea typeface="+mn-ea"/>
              </a:rPr>
              <a:t>使他眼前的大自然也显得生气勃勃</a:t>
            </a:r>
            <a:r>
              <a:rPr lang="en-US" altLang="zh-CN" sz="2400" b="1" dirty="0">
                <a:solidFill>
                  <a:srgbClr val="FF3300"/>
                </a:solidFill>
                <a:latin typeface="+mn-ea"/>
                <a:ea typeface="+mn-ea"/>
              </a:rPr>
              <a:t>,</a:t>
            </a:r>
            <a:r>
              <a:rPr lang="zh-CN" altLang="en-US" sz="2400" b="1" dirty="0">
                <a:solidFill>
                  <a:srgbClr val="FF3300"/>
                </a:solidFill>
                <a:latin typeface="+mn-ea"/>
                <a:ea typeface="+mn-ea"/>
              </a:rPr>
              <a:t>生动活跃</a:t>
            </a:r>
            <a:r>
              <a:rPr lang="en-US" altLang="zh-CN" sz="2400" b="1">
                <a:solidFill>
                  <a:srgbClr val="FF3300"/>
                </a:solidFill>
                <a:latin typeface="+mn-ea"/>
                <a:ea typeface="+mn-ea"/>
              </a:rPr>
              <a:t>.</a:t>
            </a:r>
          </a:p>
        </p:txBody>
      </p:sp>
      <p:sp>
        <p:nvSpPr>
          <p:cNvPr id="75782" name="矩形 75781"/>
          <p:cNvSpPr/>
          <p:nvPr/>
        </p:nvSpPr>
        <p:spPr>
          <a:xfrm>
            <a:off x="399415" y="4977130"/>
            <a:ext cx="783590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sz="2400" b="1" dirty="0">
                <a:solidFill>
                  <a:srgbClr val="C00000"/>
                </a:solidFill>
                <a:latin typeface="+mn-ea"/>
                <a:ea typeface="+mn-ea"/>
              </a:rPr>
              <a:t>——看，红日冉冉升起，放射出万道霞光，染红了天边的白云，映红了高原上皑皑白雪。云海茫茫，雪山巍巍，苍松翠柏，郁郁青青。红日白雪交相辉映，祖国就像一位红装素裹的少女，格外娇艳！</a:t>
            </a:r>
            <a:endParaRPr lang="zh-CN" altLang="en-US" sz="2400" b="1" dirty="0">
              <a:solidFill>
                <a:srgbClr val="C00000"/>
              </a:solidFill>
              <a:latin typeface="+mn-ea"/>
              <a:ea typeface="+mn-ea"/>
            </a:endParaRPr>
          </a:p>
          <a:p>
            <a:pPr algn="l"/>
            <a:endParaRPr lang="zh-CN" altLang="en-US" sz="24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/>
      <p:bldP spid="75781" grpId="0"/>
      <p:bldP spid="7578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76801" descr="雪"/>
          <p:cNvPicPr>
            <a:picLocks noChangeAspect="1"/>
          </p:cNvPicPr>
          <p:nvPr/>
        </p:nvPicPr>
        <p:blipFill>
          <a:blip r:embed="rId2" cstate="print">
            <a:lum bright="46002" contrast="-46001"/>
          </a:blip>
          <a:stretch>
            <a:fillRect/>
          </a:stretch>
        </p:blipFill>
        <p:spPr>
          <a:xfrm>
            <a:off x="0" y="17463"/>
            <a:ext cx="9144000" cy="6840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6803" name="矩形 76802"/>
          <p:cNvSpPr/>
          <p:nvPr/>
        </p:nvSpPr>
        <p:spPr>
          <a:xfrm>
            <a:off x="151130" y="168910"/>
            <a:ext cx="8534400" cy="1752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    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总结上阕：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先总写北方雪景。然后写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眼前实景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，接着写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想象虚景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虚实结合，动静结合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写出了“江山如此多娇”。</a:t>
            </a:r>
          </a:p>
        </p:txBody>
      </p:sp>
      <p:sp>
        <p:nvSpPr>
          <p:cNvPr id="18435" name="文本框 76803"/>
          <p:cNvSpPr txBox="1"/>
          <p:nvPr/>
        </p:nvSpPr>
        <p:spPr>
          <a:xfrm>
            <a:off x="820738" y="2544763"/>
            <a:ext cx="733425" cy="27971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江山如此多娇</a:t>
            </a:r>
          </a:p>
        </p:txBody>
      </p:sp>
      <p:sp>
        <p:nvSpPr>
          <p:cNvPr id="18436" name="文本框 76804"/>
          <p:cNvSpPr txBox="1"/>
          <p:nvPr/>
        </p:nvSpPr>
        <p:spPr>
          <a:xfrm>
            <a:off x="2362200" y="2286000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概括写景</a:t>
            </a:r>
          </a:p>
        </p:txBody>
      </p:sp>
      <p:sp>
        <p:nvSpPr>
          <p:cNvPr id="18437" name="左大括号 76805"/>
          <p:cNvSpPr/>
          <p:nvPr/>
        </p:nvSpPr>
        <p:spPr>
          <a:xfrm>
            <a:off x="2057400" y="2438400"/>
            <a:ext cx="76200" cy="2743200"/>
          </a:xfrm>
          <a:prstGeom prst="leftBrace">
            <a:avLst>
              <a:gd name="adj1" fmla="val 300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8438" name="文本框 76806"/>
          <p:cNvSpPr txBox="1"/>
          <p:nvPr/>
        </p:nvSpPr>
        <p:spPr>
          <a:xfrm>
            <a:off x="2438400" y="3429000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具体写景</a:t>
            </a:r>
          </a:p>
        </p:txBody>
      </p:sp>
      <p:sp>
        <p:nvSpPr>
          <p:cNvPr id="18439" name="文本框 76807"/>
          <p:cNvSpPr txBox="1"/>
          <p:nvPr/>
        </p:nvSpPr>
        <p:spPr>
          <a:xfrm>
            <a:off x="2438400" y="4495800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想象写景</a:t>
            </a:r>
          </a:p>
        </p:txBody>
      </p:sp>
      <p:sp>
        <p:nvSpPr>
          <p:cNvPr id="18440" name="右大括号 76808"/>
          <p:cNvSpPr/>
          <p:nvPr/>
        </p:nvSpPr>
        <p:spPr>
          <a:xfrm>
            <a:off x="4953000" y="2514600"/>
            <a:ext cx="152400" cy="1143000"/>
          </a:xfrm>
          <a:prstGeom prst="rightBrace">
            <a:avLst>
              <a:gd name="adj1" fmla="val 625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8441" name="文本框 76809"/>
          <p:cNvSpPr txBox="1"/>
          <p:nvPr/>
        </p:nvSpPr>
        <p:spPr>
          <a:xfrm>
            <a:off x="5318125" y="2530475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（实写）</a:t>
            </a:r>
          </a:p>
        </p:txBody>
      </p:sp>
      <p:sp>
        <p:nvSpPr>
          <p:cNvPr id="18442" name="文本框 76810"/>
          <p:cNvSpPr txBox="1"/>
          <p:nvPr/>
        </p:nvSpPr>
        <p:spPr>
          <a:xfrm>
            <a:off x="5318125" y="3368675"/>
            <a:ext cx="293687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（以动写静）</a:t>
            </a:r>
          </a:p>
        </p:txBody>
      </p:sp>
      <p:sp>
        <p:nvSpPr>
          <p:cNvPr id="18443" name="文本框 76811"/>
          <p:cNvSpPr txBox="1"/>
          <p:nvPr/>
        </p:nvSpPr>
        <p:spPr>
          <a:xfrm>
            <a:off x="5105400" y="4572000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（虚写）</a:t>
            </a:r>
          </a:p>
        </p:txBody>
      </p:sp>
      <p:sp>
        <p:nvSpPr>
          <p:cNvPr id="18444" name="文本框 76812"/>
          <p:cNvSpPr txBox="1"/>
          <p:nvPr/>
        </p:nvSpPr>
        <p:spPr>
          <a:xfrm>
            <a:off x="8135938" y="2239963"/>
            <a:ext cx="733425" cy="36988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热爱祖国大好河山</a:t>
            </a:r>
          </a:p>
        </p:txBody>
      </p:sp>
      <p:sp>
        <p:nvSpPr>
          <p:cNvPr id="18445" name="文本框 76813"/>
          <p:cNvSpPr txBox="1"/>
          <p:nvPr/>
        </p:nvSpPr>
        <p:spPr>
          <a:xfrm>
            <a:off x="212725" y="5349875"/>
            <a:ext cx="339566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（写景、抒情）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内容占位符 82945"/>
          <p:cNvSpPr>
            <a:spLocks noGrp="1"/>
          </p:cNvSpPr>
          <p:nvPr>
            <p:ph idx="1"/>
          </p:nvPr>
        </p:nvSpPr>
        <p:spPr>
          <a:xfrm>
            <a:off x="381000" y="1374140"/>
            <a:ext cx="8229600" cy="4906963"/>
          </a:xfrm>
        </p:spPr>
        <p:txBody>
          <a:bodyPr anchor="t"/>
          <a:lstStyle/>
          <a:p>
            <a:pPr>
              <a:buNone/>
            </a:pPr>
            <a:r>
              <a:rPr lang="en-US" altLang="zh-CN" b="1" dirty="0">
                <a:solidFill>
                  <a:srgbClr val="D60093"/>
                </a:solidFill>
              </a:rPr>
              <a:t>1</a:t>
            </a:r>
            <a:r>
              <a:rPr lang="zh-CN" altLang="en-US" b="1" dirty="0">
                <a:solidFill>
                  <a:srgbClr val="D60093"/>
                </a:solidFill>
              </a:rPr>
              <a:t>、诗人是怎样由上阕对祖国山河的</a:t>
            </a:r>
            <a:r>
              <a:rPr lang="zh-CN" altLang="en-US" b="1" dirty="0"/>
              <a:t>。</a:t>
            </a:r>
            <a:r>
              <a:rPr lang="zh-CN" altLang="en-US" b="1" dirty="0">
                <a:solidFill>
                  <a:srgbClr val="D60093"/>
                </a:solidFill>
              </a:rPr>
              <a:t>赞美转入对历史人物的评点的？</a:t>
            </a:r>
          </a:p>
          <a:p>
            <a:r>
              <a:rPr lang="zh-CN" altLang="en-US" b="1" dirty="0"/>
              <a:t>“江山如此</a:t>
            </a:r>
            <a:r>
              <a:rPr lang="en-US" altLang="zh-CN" b="1"/>
              <a:t>——</a:t>
            </a:r>
            <a:r>
              <a:rPr lang="zh-CN" altLang="en-US" b="1" dirty="0"/>
              <a:t>竞折腰”，承上启下的过渡句。“娇”是一种女性美，正与“红装素裹，分外妖娆”相照应。“引无数英雄竞折腰”引出下文。“竞”字写尽了英雄之间激烈的斗争，写尽英雄之间的相继崛起，“折腰”的形象，最能概括每一个英雄人物的奋斗动机和奋斗姿态。</a:t>
            </a:r>
          </a:p>
          <a:p>
            <a:pPr>
              <a:spcBef>
                <a:spcPct val="0"/>
              </a:spcBef>
              <a:buNone/>
            </a:pPr>
            <a:endParaRPr lang="zh-CN" altLang="en-US" b="1" dirty="0"/>
          </a:p>
          <a:p>
            <a:pPr>
              <a:buNone/>
            </a:pPr>
            <a:endParaRPr lang="zh-CN" altLang="en-US" b="1" dirty="0"/>
          </a:p>
          <a:p>
            <a:pPr>
              <a:buNone/>
            </a:pPr>
            <a:endParaRPr lang="zh-CN" altLang="en-US" b="1" dirty="0"/>
          </a:p>
          <a:p>
            <a:pPr>
              <a:buNone/>
            </a:pPr>
            <a:endParaRPr lang="zh-CN" altLang="en-US" b="1" dirty="0"/>
          </a:p>
          <a:p>
            <a:pPr>
              <a:buNone/>
            </a:pPr>
            <a:endParaRPr lang="zh-CN" altLang="en-US" b="1" dirty="0"/>
          </a:p>
          <a:p>
            <a:pPr>
              <a:buNone/>
            </a:pPr>
            <a:endParaRPr lang="zh-CN" altLang="en-US" b="1" dirty="0"/>
          </a:p>
          <a:p>
            <a:pPr>
              <a:buNone/>
            </a:pPr>
            <a:endParaRPr lang="zh-CN" altLang="en-US" b="1" dirty="0">
              <a:solidFill>
                <a:srgbClr val="D60093"/>
              </a:solidFill>
            </a:endParaRPr>
          </a:p>
          <a:p>
            <a:endParaRPr lang="zh-CN" altLang="en-US" b="1" dirty="0">
              <a:solidFill>
                <a:srgbClr val="D60093"/>
              </a:solidFill>
            </a:endParaRPr>
          </a:p>
          <a:p>
            <a:endParaRPr lang="zh-CN" altLang="en-US" b="1" dirty="0">
              <a:solidFill>
                <a:srgbClr val="D60093"/>
              </a:solidFill>
            </a:endParaRPr>
          </a:p>
          <a:p>
            <a:endParaRPr lang="zh-CN" altLang="en-US" b="1" dirty="0"/>
          </a:p>
        </p:txBody>
      </p:sp>
      <p:sp>
        <p:nvSpPr>
          <p:cNvPr id="19458" name="文本框 82946"/>
          <p:cNvSpPr txBox="1"/>
          <p:nvPr/>
        </p:nvSpPr>
        <p:spPr>
          <a:xfrm>
            <a:off x="593725" y="238125"/>
            <a:ext cx="29400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</a:rPr>
              <a:t>分析下阕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84993" descr="雪"/>
          <p:cNvPicPr>
            <a:picLocks noChangeAspect="1"/>
          </p:cNvPicPr>
          <p:nvPr/>
        </p:nvPicPr>
        <p:blipFill>
          <a:blip r:embed="rId3" cstate="print">
            <a:lum bright="46002" contrast="-46001"/>
          </a:blip>
          <a:stretch>
            <a:fillRect/>
          </a:stretch>
        </p:blipFill>
        <p:spPr>
          <a:xfrm>
            <a:off x="0" y="17463"/>
            <a:ext cx="9144000" cy="6840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2" name="矩形 84994"/>
          <p:cNvSpPr/>
          <p:nvPr/>
        </p:nvSpPr>
        <p:spPr>
          <a:xfrm>
            <a:off x="381000" y="533400"/>
            <a:ext cx="83058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2.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文中提到的英雄分别有什么功绩？</a:t>
            </a:r>
          </a:p>
        </p:txBody>
      </p:sp>
      <p:sp>
        <p:nvSpPr>
          <p:cNvPr id="84996" name="文本框 84995"/>
          <p:cNvSpPr txBox="1"/>
          <p:nvPr/>
        </p:nvSpPr>
        <p:spPr>
          <a:xfrm>
            <a:off x="457200" y="1143000"/>
            <a:ext cx="8229600" cy="25288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明确：秦始皇（第一次统一中国）、汉武帝（建立强盛西汉）唐太宗（开创贞观之治）、宋太祖（结束五代十国的分裂局面，统一宋朝）、元太祖（武功盖世，统一蒙古，立足中原）。</a:t>
            </a:r>
          </a:p>
        </p:txBody>
      </p:sp>
      <p:sp>
        <p:nvSpPr>
          <p:cNvPr id="84998" name="文本框 84997"/>
          <p:cNvSpPr txBox="1"/>
          <p:nvPr/>
        </p:nvSpPr>
        <p:spPr>
          <a:xfrm>
            <a:off x="304800" y="3581400"/>
            <a:ext cx="8153400" cy="119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3.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对于这些英雄人物，作者用了一个“惜”字</a:t>
            </a:r>
            <a:r>
              <a:rPr lang="en-US" altLang="zh-CN" sz="36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,“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惜”什么呢？</a:t>
            </a:r>
          </a:p>
        </p:txBody>
      </p:sp>
      <p:sp>
        <p:nvSpPr>
          <p:cNvPr id="84999" name="文本框 84998"/>
          <p:cNvSpPr txBox="1"/>
          <p:nvPr/>
        </p:nvSpPr>
        <p:spPr>
          <a:xfrm>
            <a:off x="609600" y="4905375"/>
            <a:ext cx="7924800" cy="119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明确：“略输文采，稍逊风骚”。“只识弯弓射大雕。”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4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49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6" grpId="0"/>
      <p:bldP spid="84998" grpId="0"/>
      <p:bldP spid="8499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78849" descr="雪"/>
          <p:cNvPicPr>
            <a:picLocks noChangeAspect="1"/>
          </p:cNvPicPr>
          <p:nvPr/>
        </p:nvPicPr>
        <p:blipFill>
          <a:blip r:embed="rId2" cstate="print">
            <a:lum bright="46002" contrast="-46001"/>
          </a:blip>
          <a:stretch>
            <a:fillRect/>
          </a:stretch>
        </p:blipFill>
        <p:spPr>
          <a:xfrm>
            <a:off x="0" y="17463"/>
            <a:ext cx="9144000" cy="6840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8851" name="矩形 78850"/>
          <p:cNvSpPr/>
          <p:nvPr/>
        </p:nvSpPr>
        <p:spPr>
          <a:xfrm>
            <a:off x="533400" y="1450340"/>
            <a:ext cx="8229600" cy="4702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惜”中含褒，</a:t>
            </a:r>
            <a:r>
              <a:rPr lang="zh-CN" altLang="en-US" sz="3600" b="1" dirty="0">
                <a:latin typeface="Times New Roman" panose="02020603050405020304" pitchFamily="18" charset="0"/>
              </a:rPr>
              <a:t>肯定他们，就是肯定中华民族是一个英雄辈出的民族；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“惜”中含贬，</a:t>
            </a:r>
            <a:r>
              <a:rPr lang="zh-CN" altLang="en-US" sz="3600" b="1" dirty="0">
                <a:latin typeface="Times New Roman" panose="02020603050405020304" pitchFamily="18" charset="0"/>
              </a:rPr>
              <a:t>在赞扬他们长于武功的同时，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委婉</a:t>
            </a:r>
            <a:r>
              <a:rPr lang="zh-CN" altLang="en-US" sz="3600" b="1" dirty="0">
                <a:latin typeface="Times New Roman" panose="02020603050405020304" pitchFamily="18" charset="0"/>
              </a:rPr>
              <a:t>指出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短于文治的缺点</a:t>
            </a:r>
            <a:r>
              <a:rPr lang="zh-CN" altLang="en-US" sz="3600" b="1" dirty="0">
                <a:latin typeface="Times New Roman" panose="02020603050405020304" pitchFamily="18" charset="0"/>
              </a:rPr>
              <a:t>（略输、稍逊、只识）；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“惜”中寓志，</a:t>
            </a:r>
            <a:r>
              <a:rPr lang="zh-CN" altLang="en-US" sz="3600" b="1" dirty="0">
                <a:latin typeface="Times New Roman" panose="02020603050405020304" pitchFamily="18" charset="0"/>
              </a:rPr>
              <a:t>“惜”并不是苛求古前人，蕴含无产阶级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后来居上豪迈气概，及超越历代英雄人物的自信</a:t>
            </a:r>
          </a:p>
        </p:txBody>
      </p:sp>
      <p:sp>
        <p:nvSpPr>
          <p:cNvPr id="21507" name="矩形 78851"/>
          <p:cNvSpPr/>
          <p:nvPr/>
        </p:nvSpPr>
        <p:spPr>
          <a:xfrm>
            <a:off x="533400" y="382905"/>
            <a:ext cx="6765925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4.“</a:t>
            </a:r>
            <a:r>
              <a:rPr lang="zh-CN" altLang="en-US" sz="4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惜”中含有哪些意思？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标题 37889"/>
          <p:cNvSpPr>
            <a:spLocks noGrp="1"/>
          </p:cNvSpPr>
          <p:nvPr>
            <p:ph type="ctrTitle"/>
          </p:nvPr>
        </p:nvSpPr>
        <p:spPr>
          <a:xfrm>
            <a:off x="457200" y="381000"/>
            <a:ext cx="7772400" cy="1143000"/>
          </a:xfrm>
        </p:spPr>
        <p:txBody>
          <a:bodyPr anchor="ctr"/>
          <a:lstStyle/>
          <a:p>
            <a:pPr defTabSz="914400">
              <a:buNone/>
            </a:pPr>
            <a:r>
              <a:rPr lang="zh-CN" altLang="en-US" sz="4000" kern="1200" baseline="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  <a:t>沁   园     春</a:t>
            </a:r>
            <a:br>
              <a:rPr lang="zh-CN" altLang="en-US" sz="4000" kern="1200" baseline="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</a:br>
            <a:r>
              <a:rPr lang="zh-CN" altLang="en-US" sz="3600" kern="1200" baseline="0" dirty="0">
                <a:latin typeface="+mj-lt"/>
                <a:ea typeface="+mj-ea"/>
                <a:cs typeface="+mj-cs"/>
              </a:rPr>
              <a:t>雪</a:t>
            </a:r>
            <a:endParaRPr lang="zh-CN" altLang="en-US" sz="4400" kern="1200" baseline="0" dirty="0">
              <a:latin typeface="+mj-lt"/>
              <a:ea typeface="+mj-ea"/>
              <a:cs typeface="+mj-cs"/>
            </a:endParaRPr>
          </a:p>
        </p:txBody>
      </p:sp>
      <p:sp>
        <p:nvSpPr>
          <p:cNvPr id="3074" name="副标题 37890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anchor="t"/>
          <a:lstStyle/>
          <a:p>
            <a:pPr defTabSz="914400"/>
            <a:endParaRPr lang="zh-CN" altLang="zh-CN" sz="3200" kern="1200" baseline="0" dirty="0">
              <a:latin typeface="+mn-lt"/>
              <a:ea typeface="+mn-ea"/>
              <a:cs typeface="+mn-cs"/>
            </a:endParaRPr>
          </a:p>
        </p:txBody>
      </p:sp>
      <p:pic>
        <p:nvPicPr>
          <p:cNvPr id="3075" name="图片 37891" descr="2005977584625042979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文本框 37894"/>
          <p:cNvSpPr txBox="1"/>
          <p:nvPr/>
        </p:nvSpPr>
        <p:spPr>
          <a:xfrm>
            <a:off x="7131050" y="1447800"/>
            <a:ext cx="1403350" cy="39624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请说说几个含“雪”字的成语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标题 106497"/>
          <p:cNvSpPr>
            <a:spLocks noGrp="1"/>
          </p:cNvSpPr>
          <p:nvPr>
            <p:ph type="title"/>
          </p:nvPr>
        </p:nvSpPr>
        <p:spPr>
          <a:xfrm>
            <a:off x="0" y="602615"/>
            <a:ext cx="9144000" cy="1163955"/>
          </a:xfrm>
        </p:spPr>
        <p:txBody>
          <a:bodyPr anchor="ctr"/>
          <a:lstStyle/>
          <a:p>
            <a:pPr fontAlgn="base"/>
            <a:r>
              <a:rPr lang="en-US" altLang="zh-CN" sz="4000" b="1" strike="noStrike" noProof="1">
                <a:solidFill>
                  <a:srgbClr val="FF0000"/>
                </a:solidFill>
                <a:latin typeface="+mn-ea"/>
                <a:ea typeface="+mn-ea"/>
              </a:rPr>
              <a:t>5.</a:t>
            </a:r>
            <a:r>
              <a:rPr lang="zh-CN" altLang="en-US" sz="4000" b="1" strike="noStrike" noProof="1">
                <a:solidFill>
                  <a:srgbClr val="FF0000"/>
                </a:solidFill>
                <a:latin typeface="+mn-ea"/>
                <a:ea typeface="+mn-ea"/>
              </a:rPr>
              <a:t>毛泽东对古代五位帝王是怎样评价？</a:t>
            </a:r>
            <a:endParaRPr lang="zh-CN" altLang="en-US" sz="4000" b="1" strike="noStrike" noProof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106499" name="内容占位符 106498"/>
          <p:cNvSpPr>
            <a:spLocks noGrp="1"/>
          </p:cNvSpPr>
          <p:nvPr>
            <p:ph idx="1"/>
          </p:nvPr>
        </p:nvSpPr>
        <p:spPr>
          <a:xfrm>
            <a:off x="228600" y="2273935"/>
            <a:ext cx="8724900" cy="3256915"/>
          </a:xfrm>
        </p:spPr>
        <p:txBody>
          <a:bodyPr anchor="t"/>
          <a:lstStyle/>
          <a:p>
            <a:pPr marL="0" indent="0">
              <a:lnSpc>
                <a:spcPct val="90000"/>
              </a:lnSpc>
              <a:buNone/>
            </a:pPr>
            <a:r>
              <a:rPr lang="zh-CN" altLang="en-US" sz="4400" dirty="0">
                <a:solidFill>
                  <a:srgbClr val="6600FF"/>
                </a:solidFill>
              </a:rPr>
              <a:t>     </a:t>
            </a:r>
            <a:r>
              <a:rPr lang="zh-CN" altLang="en-US" sz="4400" b="1" dirty="0">
                <a:solidFill>
                  <a:schemeClr val="tx1"/>
                </a:solidFill>
              </a:rPr>
              <a:t>  客观公允地评价：他们在历史上都起过一定的进步作用，功业赫赫，为时代骄子；只可惜武功有余，文才不足，不能成为美好河山的主宰。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6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8" grpId="0"/>
      <p:bldP spid="106499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标题 96257"/>
          <p:cNvSpPr>
            <a:spLocks noGrp="1"/>
          </p:cNvSpPr>
          <p:nvPr>
            <p:ph type="title"/>
          </p:nvPr>
        </p:nvSpPr>
        <p:spPr>
          <a:xfrm>
            <a:off x="0" y="304800"/>
            <a:ext cx="8763000" cy="1828800"/>
          </a:xfrm>
        </p:spPr>
        <p:txBody>
          <a:bodyPr anchor="ctr"/>
          <a:lstStyle/>
          <a:p>
            <a:pPr algn="l"/>
            <a:r>
              <a:rPr lang="en-US" altLang="zh-CN" sz="3200" b="1" dirty="0">
                <a:solidFill>
                  <a:srgbClr val="000099"/>
                </a:solidFill>
              </a:rPr>
              <a:t>6.</a:t>
            </a:r>
            <a:r>
              <a:rPr lang="zh-CN" altLang="en-US" sz="3200" b="1" dirty="0">
                <a:solidFill>
                  <a:srgbClr val="000099"/>
                </a:solidFill>
              </a:rPr>
              <a:t>下阕提到的五位帝王，诗人认为哪一位最缺乏文采？根据是什么？作者在下阕为什么要议论评说古代帝王？</a:t>
            </a:r>
          </a:p>
        </p:txBody>
      </p:sp>
      <p:sp>
        <p:nvSpPr>
          <p:cNvPr id="96259" name="内容占位符 96258"/>
          <p:cNvSpPr>
            <a:spLocks noGrp="1"/>
          </p:cNvSpPr>
          <p:nvPr>
            <p:ph idx="1"/>
          </p:nvPr>
        </p:nvSpPr>
        <p:spPr>
          <a:xfrm>
            <a:off x="457200" y="2139950"/>
            <a:ext cx="8229600" cy="3230563"/>
          </a:xfrm>
        </p:spPr>
        <p:txBody>
          <a:bodyPr anchor="t"/>
          <a:lstStyle/>
          <a:p>
            <a:r>
              <a:rPr lang="zh-CN" altLang="en-US" b="1" dirty="0">
                <a:solidFill>
                  <a:srgbClr val="FF0000"/>
                </a:solidFill>
              </a:rPr>
              <a:t>成吉思汗最缺乏文采。其他几位是“略输”文采，“稍逊”风骚，而成吉思汗是“只识弯弓射大雕”。</a:t>
            </a:r>
          </a:p>
          <a:p>
            <a:r>
              <a:rPr lang="zh-CN" altLang="en-US" b="1" dirty="0">
                <a:solidFill>
                  <a:srgbClr val="FF0000"/>
                </a:solidFill>
              </a:rPr>
              <a:t>作者以“往昔”与“今朝”对比，“英雄”与“风流人物”对比，突出了今朝革命英雄主宰河山的历史作用</a:t>
            </a:r>
            <a:r>
              <a:rPr lang="zh-CN" altLang="en-US" sz="3600" b="1" dirty="0">
                <a:solidFill>
                  <a:srgbClr val="FF0000"/>
                </a:solidFill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6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8" grpId="0"/>
      <p:bldP spid="96259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79873" descr="雪"/>
          <p:cNvPicPr>
            <a:picLocks noChangeAspect="1"/>
          </p:cNvPicPr>
          <p:nvPr/>
        </p:nvPicPr>
        <p:blipFill>
          <a:blip r:embed="rId2" cstate="print">
            <a:lum bright="46002" contrast="-46001"/>
          </a:blip>
          <a:stretch>
            <a:fillRect/>
          </a:stretch>
        </p:blipFill>
        <p:spPr>
          <a:xfrm>
            <a:off x="0" y="0"/>
            <a:ext cx="9144000" cy="6840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9877" name="文本框 79876"/>
          <p:cNvSpPr txBox="1"/>
          <p:nvPr/>
        </p:nvSpPr>
        <p:spPr>
          <a:xfrm>
            <a:off x="226695" y="226695"/>
            <a:ext cx="891730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 dirty="0">
                <a:latin typeface="Times New Roman" panose="02020603050405020304" pitchFamily="18" charset="0"/>
                <a:ea typeface="华文行楷" panose="02010800040101010101" pitchFamily="2" charset="-122"/>
              </a:rPr>
              <a:t>7.</a:t>
            </a:r>
            <a:r>
              <a:rPr lang="zh-CN" altLang="en-US" sz="4000" b="1" dirty="0">
                <a:latin typeface="Times New Roman" panose="02020603050405020304" pitchFamily="18" charset="0"/>
                <a:ea typeface="华文行楷" panose="02010800040101010101" pitchFamily="2" charset="-122"/>
              </a:rPr>
              <a:t>如何理解“俱往矣，数风流人物，还看今朝”？</a:t>
            </a:r>
          </a:p>
        </p:txBody>
      </p:sp>
      <p:sp>
        <p:nvSpPr>
          <p:cNvPr id="79878" name="文本框 79877"/>
          <p:cNvSpPr txBox="1"/>
          <p:nvPr/>
        </p:nvSpPr>
        <p:spPr>
          <a:xfrm>
            <a:off x="226695" y="1732915"/>
            <a:ext cx="870648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 dirty="0">
                <a:latin typeface="Arial" panose="020B0604020202020204" pitchFamily="34" charset="0"/>
              </a:rPr>
              <a:t>      </a:t>
            </a:r>
            <a:r>
              <a:rPr lang="zh-CN" altLang="en-US" sz="3600" b="1" dirty="0">
                <a:latin typeface="+mn-ea"/>
                <a:ea typeface="+mn-ea"/>
              </a:rPr>
              <a:t>古代那些帝王都过去了，要看叱诧风云的人物，还得看现在，看人民群众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。“数”与“看”两个动词流露出对中国无产阶级的自信，历代英雄人物统统被滚滚的历史洪流席卷而去，只有今天的无产阶级才是推动历史前进的真正动力，才是祖国大好河山当之无愧的主人</a:t>
            </a:r>
            <a:r>
              <a:rPr lang="en-US" altLang="zh-CN" sz="3600" b="1">
                <a:solidFill>
                  <a:srgbClr val="FF0000"/>
                </a:solidFill>
                <a:latin typeface="+mn-ea"/>
                <a:ea typeface="+mn-ea"/>
              </a:rPr>
              <a:t>. 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（抒发了作者作为革命家的伟大抱负，歌颂了无产阶级革命英雄。）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7" grpId="0"/>
      <p:bldP spid="7987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标题 101377"/>
          <p:cNvSpPr>
            <a:spLocks noGrp="1"/>
          </p:cNvSpPr>
          <p:nvPr>
            <p:ph type="title"/>
          </p:nvPr>
        </p:nvSpPr>
        <p:spPr>
          <a:xfrm>
            <a:off x="151130" y="455930"/>
            <a:ext cx="8229600" cy="1143000"/>
          </a:xfrm>
        </p:spPr>
        <p:txBody>
          <a:bodyPr anchor="ctr"/>
          <a:lstStyle/>
          <a:p>
            <a:r>
              <a:rPr lang="en-US" altLang="zh-CN" b="1" dirty="0">
                <a:solidFill>
                  <a:schemeClr val="tx1"/>
                </a:solidFill>
              </a:rPr>
              <a:t>8.</a:t>
            </a:r>
            <a:r>
              <a:rPr lang="zh-CN" altLang="en-US" b="1" dirty="0">
                <a:solidFill>
                  <a:schemeClr val="tx1"/>
                </a:solidFill>
              </a:rPr>
              <a:t>从下阕词中找出三组近义词。</a:t>
            </a:r>
          </a:p>
        </p:txBody>
      </p:sp>
      <p:sp>
        <p:nvSpPr>
          <p:cNvPr id="101379" name="内容占位符 101378"/>
          <p:cNvSpPr>
            <a:spLocks noGrp="1"/>
          </p:cNvSpPr>
          <p:nvPr>
            <p:ph idx="1"/>
          </p:nvPr>
        </p:nvSpPr>
        <p:spPr>
          <a:xfrm>
            <a:off x="457200" y="1748790"/>
            <a:ext cx="8229600" cy="838200"/>
          </a:xfrm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4000" b="1" dirty="0">
                <a:solidFill>
                  <a:srgbClr val="FF0066"/>
                </a:solidFill>
              </a:rPr>
              <a:t>（</a:t>
            </a:r>
            <a:r>
              <a:rPr lang="en-US" altLang="zh-CN" sz="4000" b="1" dirty="0">
                <a:solidFill>
                  <a:srgbClr val="FF0066"/>
                </a:solidFill>
              </a:rPr>
              <a:t>1</a:t>
            </a:r>
            <a:r>
              <a:rPr lang="zh-CN" altLang="en-US" sz="4000" b="1" dirty="0">
                <a:solidFill>
                  <a:srgbClr val="FF0066"/>
                </a:solidFill>
              </a:rPr>
              <a:t>）稍</a:t>
            </a:r>
            <a:r>
              <a:rPr lang="en-US" altLang="zh-CN" sz="4000" b="1" dirty="0">
                <a:solidFill>
                  <a:srgbClr val="FF0066"/>
                </a:solidFill>
              </a:rPr>
              <a:t>――</a:t>
            </a:r>
            <a:r>
              <a:rPr lang="zh-CN" altLang="en-US" sz="4000" b="1" dirty="0">
                <a:solidFill>
                  <a:srgbClr val="FF0066"/>
                </a:solidFill>
              </a:rPr>
              <a:t>略   （</a:t>
            </a:r>
            <a:r>
              <a:rPr lang="en-US" altLang="zh-CN" sz="4000" b="1" dirty="0">
                <a:solidFill>
                  <a:srgbClr val="FF0066"/>
                </a:solidFill>
              </a:rPr>
              <a:t>2</a:t>
            </a:r>
            <a:r>
              <a:rPr lang="zh-CN" altLang="en-US" sz="4000" b="1" dirty="0">
                <a:solidFill>
                  <a:srgbClr val="FF0066"/>
                </a:solidFill>
              </a:rPr>
              <a:t>）输</a:t>
            </a:r>
            <a:r>
              <a:rPr lang="en-US" altLang="zh-CN" sz="4000" b="1" dirty="0">
                <a:solidFill>
                  <a:srgbClr val="FF0066"/>
                </a:solidFill>
              </a:rPr>
              <a:t>――</a:t>
            </a:r>
            <a:r>
              <a:rPr lang="zh-CN" altLang="en-US" sz="4000" b="1" dirty="0">
                <a:solidFill>
                  <a:srgbClr val="FF0066"/>
                </a:solidFill>
              </a:rPr>
              <a:t>逊    （</a:t>
            </a:r>
            <a:r>
              <a:rPr lang="en-US" altLang="zh-CN" sz="4000" b="1" dirty="0">
                <a:solidFill>
                  <a:srgbClr val="FF0066"/>
                </a:solidFill>
              </a:rPr>
              <a:t>3</a:t>
            </a:r>
            <a:r>
              <a:rPr lang="zh-CN" altLang="en-US" sz="4000" b="1" dirty="0">
                <a:solidFill>
                  <a:srgbClr val="FF0066"/>
                </a:solidFill>
              </a:rPr>
              <a:t>）文采 </a:t>
            </a:r>
            <a:r>
              <a:rPr lang="en-US" altLang="zh-CN" sz="4000" b="1" dirty="0">
                <a:solidFill>
                  <a:srgbClr val="FF0066"/>
                </a:solidFill>
              </a:rPr>
              <a:t>――</a:t>
            </a:r>
            <a:r>
              <a:rPr lang="zh-CN" altLang="en-US" sz="4000" b="1" dirty="0">
                <a:solidFill>
                  <a:srgbClr val="FF0066"/>
                </a:solidFill>
              </a:rPr>
              <a:t>风骚</a:t>
            </a:r>
          </a:p>
        </p:txBody>
      </p:sp>
      <p:sp>
        <p:nvSpPr>
          <p:cNvPr id="101380" name="文本框 101379"/>
          <p:cNvSpPr txBox="1"/>
          <p:nvPr/>
        </p:nvSpPr>
        <p:spPr>
          <a:xfrm>
            <a:off x="151130" y="3041015"/>
            <a:ext cx="85915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400" b="1" dirty="0">
                <a:latin typeface="宋体" panose="02010600030101010101" pitchFamily="2" charset="-122"/>
              </a:rPr>
              <a:t>9.</a:t>
            </a:r>
            <a:r>
              <a:rPr lang="zh-CN" altLang="en-US" sz="4400" b="1" dirty="0">
                <a:latin typeface="宋体" panose="02010600030101010101" pitchFamily="2" charset="-122"/>
              </a:rPr>
              <a:t>说说主旨句表达作者的思想感情</a:t>
            </a:r>
          </a:p>
        </p:txBody>
      </p:sp>
      <p:sp>
        <p:nvSpPr>
          <p:cNvPr id="101381" name="文本框 101380"/>
          <p:cNvSpPr txBox="1"/>
          <p:nvPr/>
        </p:nvSpPr>
        <p:spPr>
          <a:xfrm>
            <a:off x="304800" y="4186555"/>
            <a:ext cx="8351520" cy="16300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66"/>
                </a:solidFill>
                <a:latin typeface="Arial" panose="020B0604020202020204" pitchFamily="34" charset="0"/>
              </a:rPr>
              <a:t>表达了无产阶级革命家坚定的信心，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66"/>
                </a:solidFill>
                <a:latin typeface="Arial" panose="020B0604020202020204" pitchFamily="34" charset="0"/>
              </a:rPr>
              <a:t>抒发了革命领袖的壮志和抱负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01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01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8" grpId="0"/>
      <p:bldP spid="101379" grpId="0" build="p"/>
      <p:bldP spid="101380" grpId="0"/>
      <p:bldP spid="10138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81921" descr="雪"/>
          <p:cNvPicPr>
            <a:picLocks noChangeAspect="1"/>
          </p:cNvPicPr>
          <p:nvPr/>
        </p:nvPicPr>
        <p:blipFill>
          <a:blip r:embed="rId3" cstate="print">
            <a:lum bright="46002" contrast="-46001"/>
          </a:blip>
          <a:stretch>
            <a:fillRect/>
          </a:stretch>
        </p:blipFill>
        <p:spPr>
          <a:xfrm>
            <a:off x="0" y="17463"/>
            <a:ext cx="9144000" cy="6840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23" name="文本框 81922"/>
          <p:cNvSpPr txBox="1"/>
          <p:nvPr/>
        </p:nvSpPr>
        <p:spPr>
          <a:xfrm>
            <a:off x="685800" y="609600"/>
            <a:ext cx="8029575" cy="14319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总结下阕：评论历史英雄人物，</a:t>
            </a:r>
          </a:p>
          <a:p>
            <a:r>
              <a:rPr lang="zh-CN" altLang="en-US" sz="44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歌颂当代无产阶级革命英雄。</a:t>
            </a:r>
          </a:p>
        </p:txBody>
      </p:sp>
      <p:sp>
        <p:nvSpPr>
          <p:cNvPr id="26627" name="文本框 81923"/>
          <p:cNvSpPr txBox="1"/>
          <p:nvPr/>
        </p:nvSpPr>
        <p:spPr>
          <a:xfrm>
            <a:off x="533400" y="2438400"/>
            <a:ext cx="733425" cy="36988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引无数英雄竞折腰</a:t>
            </a:r>
          </a:p>
        </p:txBody>
      </p:sp>
      <p:sp>
        <p:nvSpPr>
          <p:cNvPr id="26628" name="文本框 81924"/>
          <p:cNvSpPr txBox="1"/>
          <p:nvPr/>
        </p:nvSpPr>
        <p:spPr>
          <a:xfrm>
            <a:off x="1371600" y="2819400"/>
            <a:ext cx="733425" cy="32480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（议论、抒情）</a:t>
            </a:r>
          </a:p>
        </p:txBody>
      </p:sp>
      <p:sp>
        <p:nvSpPr>
          <p:cNvPr id="26629" name="左大括号 81925"/>
          <p:cNvSpPr/>
          <p:nvPr/>
        </p:nvSpPr>
        <p:spPr>
          <a:xfrm>
            <a:off x="2438400" y="2743200"/>
            <a:ext cx="228600" cy="3124200"/>
          </a:xfrm>
          <a:prstGeom prst="leftBrace">
            <a:avLst>
              <a:gd name="adj1" fmla="val 11376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6630" name="文本框 81926"/>
          <p:cNvSpPr txBox="1"/>
          <p:nvPr/>
        </p:nvSpPr>
        <p:spPr>
          <a:xfrm>
            <a:off x="2971800" y="2438400"/>
            <a:ext cx="431323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承上启下，引入论述</a:t>
            </a:r>
          </a:p>
        </p:txBody>
      </p:sp>
      <p:sp>
        <p:nvSpPr>
          <p:cNvPr id="26631" name="文本框 81927"/>
          <p:cNvSpPr txBox="1"/>
          <p:nvPr/>
        </p:nvSpPr>
        <p:spPr>
          <a:xfrm>
            <a:off x="2971800" y="3810000"/>
            <a:ext cx="339407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具体评论：“惜”</a:t>
            </a:r>
          </a:p>
        </p:txBody>
      </p:sp>
      <p:sp>
        <p:nvSpPr>
          <p:cNvPr id="26632" name="文本框 81928"/>
          <p:cNvSpPr txBox="1"/>
          <p:nvPr/>
        </p:nvSpPr>
        <p:spPr>
          <a:xfrm>
            <a:off x="2895600" y="5181600"/>
            <a:ext cx="43116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歌颂时代英雄：“数”</a:t>
            </a:r>
          </a:p>
        </p:txBody>
      </p:sp>
      <p:sp>
        <p:nvSpPr>
          <p:cNvPr id="26633" name="文本框 81929"/>
          <p:cNvSpPr txBox="1"/>
          <p:nvPr/>
        </p:nvSpPr>
        <p:spPr>
          <a:xfrm>
            <a:off x="7848600" y="2438400"/>
            <a:ext cx="733425" cy="36988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歌颂无产阶级英雄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矩形 22530"/>
          <p:cNvSpPr/>
          <p:nvPr/>
        </p:nvSpPr>
        <p:spPr>
          <a:xfrm>
            <a:off x="250825" y="88583"/>
            <a:ext cx="8642350" cy="892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6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上阕：</a:t>
            </a:r>
            <a:r>
              <a:rPr lang="zh-CN" altLang="en-US" sz="26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先总写北方雪景，然后写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眼前实景</a:t>
            </a:r>
            <a:r>
              <a:rPr lang="zh-CN" altLang="en-US" sz="26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，接着写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想像</a:t>
            </a:r>
          </a:p>
          <a:p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 虚景</a:t>
            </a:r>
            <a:r>
              <a:rPr lang="zh-CN" altLang="en-US" sz="26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。</a:t>
            </a:r>
            <a:r>
              <a:rPr lang="zh-CN" altLang="en-US" sz="26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上阕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虚实结合，动静结合</a:t>
            </a:r>
            <a:r>
              <a:rPr lang="zh-CN" altLang="en-US" sz="26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写出“江山如此多娇”。</a:t>
            </a:r>
          </a:p>
        </p:txBody>
      </p:sp>
      <p:sp>
        <p:nvSpPr>
          <p:cNvPr id="33794" name="文本框 22531"/>
          <p:cNvSpPr txBox="1"/>
          <p:nvPr/>
        </p:nvSpPr>
        <p:spPr>
          <a:xfrm>
            <a:off x="395288" y="1061720"/>
            <a:ext cx="1038225" cy="14954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江山</a:t>
            </a:r>
          </a:p>
          <a:p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如此多娇</a:t>
            </a:r>
          </a:p>
        </p:txBody>
      </p:sp>
      <p:sp>
        <p:nvSpPr>
          <p:cNvPr id="33795" name="文本框 22532"/>
          <p:cNvSpPr txBox="1"/>
          <p:nvPr/>
        </p:nvSpPr>
        <p:spPr>
          <a:xfrm>
            <a:off x="1692275" y="1003618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概括写景</a:t>
            </a:r>
          </a:p>
        </p:txBody>
      </p:sp>
      <p:sp>
        <p:nvSpPr>
          <p:cNvPr id="33796" name="左大括号 22533"/>
          <p:cNvSpPr/>
          <p:nvPr/>
        </p:nvSpPr>
        <p:spPr>
          <a:xfrm>
            <a:off x="1403350" y="1411288"/>
            <a:ext cx="288925" cy="1296987"/>
          </a:xfrm>
          <a:prstGeom prst="leftBrace">
            <a:avLst>
              <a:gd name="adj1" fmla="val 37366"/>
              <a:gd name="adj2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3797" name="文本框 22534"/>
          <p:cNvSpPr txBox="1"/>
          <p:nvPr/>
        </p:nvSpPr>
        <p:spPr>
          <a:xfrm>
            <a:off x="1663700" y="1530668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具体写景</a:t>
            </a:r>
          </a:p>
        </p:txBody>
      </p:sp>
      <p:sp>
        <p:nvSpPr>
          <p:cNvPr id="33798" name="文本框 22535"/>
          <p:cNvSpPr txBox="1"/>
          <p:nvPr/>
        </p:nvSpPr>
        <p:spPr>
          <a:xfrm>
            <a:off x="1692275" y="2049780"/>
            <a:ext cx="16129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想像写景</a:t>
            </a:r>
          </a:p>
        </p:txBody>
      </p:sp>
      <p:sp>
        <p:nvSpPr>
          <p:cNvPr id="33799" name="右大括号 22536"/>
          <p:cNvSpPr/>
          <p:nvPr/>
        </p:nvSpPr>
        <p:spPr>
          <a:xfrm>
            <a:off x="3348038" y="1433513"/>
            <a:ext cx="195262" cy="1274762"/>
          </a:xfrm>
          <a:prstGeom prst="rightBrace">
            <a:avLst>
              <a:gd name="adj1" fmla="val 54343"/>
              <a:gd name="adj2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3800" name="文本框 22537"/>
          <p:cNvSpPr txBox="1"/>
          <p:nvPr/>
        </p:nvSpPr>
        <p:spPr>
          <a:xfrm>
            <a:off x="3751263" y="1383665"/>
            <a:ext cx="16129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（实写）</a:t>
            </a:r>
          </a:p>
        </p:txBody>
      </p:sp>
      <p:sp>
        <p:nvSpPr>
          <p:cNvPr id="33801" name="文本框 22538"/>
          <p:cNvSpPr txBox="1"/>
          <p:nvPr/>
        </p:nvSpPr>
        <p:spPr>
          <a:xfrm>
            <a:off x="5340350" y="1534795"/>
            <a:ext cx="23272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（以动写静）</a:t>
            </a:r>
          </a:p>
        </p:txBody>
      </p:sp>
      <p:sp>
        <p:nvSpPr>
          <p:cNvPr id="33802" name="文本框 22539"/>
          <p:cNvSpPr txBox="1"/>
          <p:nvPr/>
        </p:nvSpPr>
        <p:spPr>
          <a:xfrm>
            <a:off x="3751263" y="1978343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（虚写）</a:t>
            </a:r>
          </a:p>
        </p:txBody>
      </p:sp>
      <p:sp>
        <p:nvSpPr>
          <p:cNvPr id="33803" name="文本框 22540"/>
          <p:cNvSpPr txBox="1"/>
          <p:nvPr/>
        </p:nvSpPr>
        <p:spPr>
          <a:xfrm>
            <a:off x="7494588" y="1050925"/>
            <a:ext cx="1038225" cy="14954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热爱祖国</a:t>
            </a:r>
          </a:p>
          <a:p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大好河山</a:t>
            </a:r>
          </a:p>
        </p:txBody>
      </p:sp>
      <p:sp>
        <p:nvSpPr>
          <p:cNvPr id="33804" name="文本框 22541"/>
          <p:cNvSpPr txBox="1"/>
          <p:nvPr/>
        </p:nvSpPr>
        <p:spPr>
          <a:xfrm>
            <a:off x="755650" y="2701608"/>
            <a:ext cx="232727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（寓情于景）</a:t>
            </a:r>
          </a:p>
        </p:txBody>
      </p:sp>
      <p:sp>
        <p:nvSpPr>
          <p:cNvPr id="33805" name="右箭头 22542"/>
          <p:cNvSpPr/>
          <p:nvPr/>
        </p:nvSpPr>
        <p:spPr>
          <a:xfrm>
            <a:off x="5219700" y="1693545"/>
            <a:ext cx="360363" cy="215900"/>
          </a:xfrm>
          <a:prstGeom prst="rightArrow">
            <a:avLst>
              <a:gd name="adj1" fmla="val 50000"/>
              <a:gd name="adj2" fmla="val 4171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3806" name="左弧形箭头 22543"/>
          <p:cNvSpPr/>
          <p:nvPr/>
        </p:nvSpPr>
        <p:spPr>
          <a:xfrm>
            <a:off x="395288" y="2557145"/>
            <a:ext cx="431800" cy="720725"/>
          </a:xfrm>
          <a:prstGeom prst="curvedRightArrow">
            <a:avLst>
              <a:gd name="adj1" fmla="val 33382"/>
              <a:gd name="adj2" fmla="val 66764"/>
              <a:gd name="adj3" fmla="val 4116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2545" name="文本框 22544"/>
          <p:cNvSpPr txBox="1"/>
          <p:nvPr/>
        </p:nvSpPr>
        <p:spPr>
          <a:xfrm>
            <a:off x="-1587" y="3202305"/>
            <a:ext cx="9391650" cy="492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600" b="1" dirty="0">
                <a:solidFill>
                  <a:srgbClr val="0000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下阕：评古论今，纵论历代英雄，歌颂当代无产阶级革命英雄。</a:t>
            </a:r>
          </a:p>
        </p:txBody>
      </p:sp>
      <p:sp>
        <p:nvSpPr>
          <p:cNvPr id="33808" name="文本框 22545"/>
          <p:cNvSpPr txBox="1"/>
          <p:nvPr/>
        </p:nvSpPr>
        <p:spPr>
          <a:xfrm>
            <a:off x="365125" y="3650298"/>
            <a:ext cx="1038225" cy="1846262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引无数英雄</a:t>
            </a:r>
          </a:p>
          <a:p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竞折腰</a:t>
            </a:r>
          </a:p>
        </p:txBody>
      </p:sp>
      <p:sp>
        <p:nvSpPr>
          <p:cNvPr id="33809" name="文本框 22546"/>
          <p:cNvSpPr txBox="1"/>
          <p:nvPr/>
        </p:nvSpPr>
        <p:spPr>
          <a:xfrm>
            <a:off x="1763713" y="3684588"/>
            <a:ext cx="3398837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承上启下，引入论述</a:t>
            </a:r>
          </a:p>
        </p:txBody>
      </p:sp>
      <p:sp>
        <p:nvSpPr>
          <p:cNvPr id="33810" name="文本框 22547"/>
          <p:cNvSpPr txBox="1"/>
          <p:nvPr/>
        </p:nvSpPr>
        <p:spPr>
          <a:xfrm>
            <a:off x="1744663" y="4203700"/>
            <a:ext cx="26828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具体评论：“惜”</a:t>
            </a:r>
          </a:p>
        </p:txBody>
      </p:sp>
      <p:sp>
        <p:nvSpPr>
          <p:cNvPr id="33811" name="文本框 22548"/>
          <p:cNvSpPr txBox="1"/>
          <p:nvPr/>
        </p:nvSpPr>
        <p:spPr>
          <a:xfrm>
            <a:off x="1763713" y="4688523"/>
            <a:ext cx="33972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歌颂时代英雄：“数”</a:t>
            </a:r>
          </a:p>
        </p:txBody>
      </p:sp>
      <p:sp>
        <p:nvSpPr>
          <p:cNvPr id="33812" name="左大括号 22549"/>
          <p:cNvSpPr/>
          <p:nvPr/>
        </p:nvSpPr>
        <p:spPr>
          <a:xfrm>
            <a:off x="1476375" y="3843338"/>
            <a:ext cx="287338" cy="1223962"/>
          </a:xfrm>
          <a:prstGeom prst="leftBrace">
            <a:avLst>
              <a:gd name="adj1" fmla="val 35457"/>
              <a:gd name="adj2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3813" name="文本框 22550"/>
          <p:cNvSpPr txBox="1"/>
          <p:nvPr/>
        </p:nvSpPr>
        <p:spPr>
          <a:xfrm>
            <a:off x="5435600" y="3658235"/>
            <a:ext cx="1038225" cy="21971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歌颂</a:t>
            </a:r>
          </a:p>
          <a:p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无产阶级英雄</a:t>
            </a:r>
          </a:p>
        </p:txBody>
      </p:sp>
      <p:sp>
        <p:nvSpPr>
          <p:cNvPr id="33814" name="右大括号 22551"/>
          <p:cNvSpPr/>
          <p:nvPr/>
        </p:nvSpPr>
        <p:spPr>
          <a:xfrm>
            <a:off x="5148263" y="4221163"/>
            <a:ext cx="195262" cy="1274762"/>
          </a:xfrm>
          <a:prstGeom prst="rightBrace">
            <a:avLst>
              <a:gd name="adj1" fmla="val 54343"/>
              <a:gd name="adj2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3815" name="文本框 22552"/>
          <p:cNvSpPr txBox="1"/>
          <p:nvPr/>
        </p:nvSpPr>
        <p:spPr>
          <a:xfrm>
            <a:off x="755650" y="5567998"/>
            <a:ext cx="232727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（寓情于议）</a:t>
            </a:r>
          </a:p>
        </p:txBody>
      </p:sp>
      <p:sp>
        <p:nvSpPr>
          <p:cNvPr id="33816" name="左弧形箭头 22553"/>
          <p:cNvSpPr/>
          <p:nvPr/>
        </p:nvSpPr>
        <p:spPr>
          <a:xfrm>
            <a:off x="395288" y="5279073"/>
            <a:ext cx="431800" cy="720725"/>
          </a:xfrm>
          <a:prstGeom prst="curvedRightArrow">
            <a:avLst>
              <a:gd name="adj1" fmla="val 33382"/>
              <a:gd name="adj2" fmla="val 66764"/>
              <a:gd name="adj3" fmla="val 4116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3817" name="右箭头 22555"/>
          <p:cNvSpPr/>
          <p:nvPr/>
        </p:nvSpPr>
        <p:spPr>
          <a:xfrm>
            <a:off x="3635375" y="1542415"/>
            <a:ext cx="360363" cy="215900"/>
          </a:xfrm>
          <a:prstGeom prst="rightArrow">
            <a:avLst>
              <a:gd name="adj1" fmla="val 50000"/>
              <a:gd name="adj2" fmla="val 4171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3818" name="右箭头 22556"/>
          <p:cNvSpPr/>
          <p:nvPr/>
        </p:nvSpPr>
        <p:spPr>
          <a:xfrm>
            <a:off x="3635375" y="2118678"/>
            <a:ext cx="360363" cy="215900"/>
          </a:xfrm>
          <a:prstGeom prst="rightArrow">
            <a:avLst>
              <a:gd name="adj1" fmla="val 50000"/>
              <a:gd name="adj2" fmla="val 4171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4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框 30721"/>
          <p:cNvSpPr txBox="1"/>
          <p:nvPr/>
        </p:nvSpPr>
        <p:spPr>
          <a:xfrm>
            <a:off x="539750" y="1557338"/>
            <a:ext cx="7920038" cy="43386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zh-CN" altLang="en-US" sz="2600" b="1" dirty="0">
                <a:solidFill>
                  <a:srgbClr val="CC3300"/>
                </a:solidFill>
                <a:latin typeface="Arial" panose="020B0604020202020204" pitchFamily="34" charset="0"/>
              </a:rPr>
              <a:t>中心内容归纳：</a:t>
            </a:r>
            <a:r>
              <a:rPr lang="zh-CN" altLang="en-US" sz="2600" b="1" dirty="0">
                <a:solidFill>
                  <a:srgbClr val="000099"/>
                </a:solidFill>
                <a:latin typeface="Arial" panose="020B0604020202020204" pitchFamily="34" charset="0"/>
              </a:rPr>
              <a:t>这首词大气磅礴，气壮山河，借写景论史，热情赞美祖国大好河山，歌颂无产阶级革命英雄和人民群众，抒发作者坚定的自信和伟大的抱负。</a:t>
            </a:r>
          </a:p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zh-CN" altLang="en-US" sz="2600" b="1" dirty="0">
                <a:solidFill>
                  <a:srgbClr val="CC3300"/>
                </a:solidFill>
                <a:latin typeface="Arial" panose="020B0604020202020204" pitchFamily="34" charset="0"/>
              </a:rPr>
              <a:t>写作特点归纳：</a:t>
            </a:r>
          </a:p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en-US" altLang="zh-CN" sz="2600" b="1" dirty="0">
                <a:solidFill>
                  <a:srgbClr val="000099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600" b="1" dirty="0">
                <a:solidFill>
                  <a:srgbClr val="000099"/>
                </a:solidFill>
                <a:latin typeface="Arial" panose="020B0604020202020204" pitchFamily="34" charset="0"/>
              </a:rPr>
              <a:t>、全词将写景、议论、抒情有机结合。上阕，写景抒情。下阕，议论抒情。写景是议论、抒情的基础；议论、抒情又深化了写景。</a:t>
            </a:r>
          </a:p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en-US" altLang="zh-CN" sz="2600" b="1" dirty="0">
                <a:solidFill>
                  <a:srgbClr val="000099"/>
                </a:solidFill>
                <a:latin typeface="Arial" panose="020B0604020202020204" pitchFamily="34" charset="0"/>
              </a:rPr>
              <a:t>2</a:t>
            </a:r>
            <a:r>
              <a:rPr lang="zh-CN" altLang="en-US" sz="2600" b="1" dirty="0">
                <a:solidFill>
                  <a:srgbClr val="000099"/>
                </a:solidFill>
                <a:latin typeface="Arial" panose="020B0604020202020204" pitchFamily="34" charset="0"/>
              </a:rPr>
              <a:t>、写实与想象结合，动静结合。</a:t>
            </a:r>
          </a:p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en-US" altLang="zh-CN" sz="2600" b="1" dirty="0">
                <a:solidFill>
                  <a:srgbClr val="000099"/>
                </a:solidFill>
                <a:latin typeface="Arial" panose="020B0604020202020204" pitchFamily="34" charset="0"/>
              </a:rPr>
              <a:t>3</a:t>
            </a:r>
            <a:r>
              <a:rPr lang="zh-CN" altLang="en-US" sz="2600" b="1" dirty="0">
                <a:solidFill>
                  <a:srgbClr val="000099"/>
                </a:solidFill>
                <a:latin typeface="Arial" panose="020B0604020202020204" pitchFamily="34" charset="0"/>
              </a:rPr>
              <a:t>、运用比喻、拟人、对偶等修辞手法。</a:t>
            </a:r>
          </a:p>
        </p:txBody>
      </p:sp>
      <p:sp>
        <p:nvSpPr>
          <p:cNvPr id="34818" name="矩形 30722"/>
          <p:cNvSpPr/>
          <p:nvPr/>
        </p:nvSpPr>
        <p:spPr>
          <a:xfrm>
            <a:off x="360363" y="333375"/>
            <a:ext cx="2195512" cy="11525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lstStyle/>
          <a:p>
            <a:pPr algn="ctr"/>
            <a:r>
              <a:rPr lang="zh-CN" altLang="en-US" sz="3600" b="1" spc="-360">
                <a:ln w="12700" cap="flat" cmpd="sng">
                  <a:solidFill>
                    <a:srgbClr val="000099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总结</a:t>
            </a:r>
          </a:p>
        </p:txBody>
      </p:sp>
    </p:spTree>
  </p:cSld>
  <p:clrMapOvr>
    <a:masterClrMapping/>
  </p:clrMapOvr>
  <p:transition>
    <p:plus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31745" descr="雪"/>
          <p:cNvPicPr>
            <a:picLocks noChangeAspect="1"/>
          </p:cNvPicPr>
          <p:nvPr/>
        </p:nvPicPr>
        <p:blipFill>
          <a:blip r:embed="rId2" cstate="print">
            <a:lum bright="46002" contrast="-46001"/>
          </a:blip>
          <a:stretch>
            <a:fillRect/>
          </a:stretch>
        </p:blipFill>
        <p:spPr>
          <a:xfrm>
            <a:off x="0" y="17463"/>
            <a:ext cx="9144000" cy="6840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2" name="图片 31746" descr="030124qycchangsha"/>
          <p:cNvPicPr>
            <a:picLocks noChangeAspect="1"/>
          </p:cNvPicPr>
          <p:nvPr/>
        </p:nvPicPr>
        <p:blipFill>
          <a:blip r:embed="rId3" cstate="print">
            <a:lum bright="28003" contrast="-10001"/>
          </a:blip>
          <a:stretch>
            <a:fillRect/>
          </a:stretch>
        </p:blipFill>
        <p:spPr>
          <a:xfrm>
            <a:off x="107950" y="1412875"/>
            <a:ext cx="8928100" cy="5329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矩形 31747"/>
          <p:cNvSpPr/>
          <p:nvPr/>
        </p:nvSpPr>
        <p:spPr>
          <a:xfrm>
            <a:off x="252413" y="188913"/>
            <a:ext cx="2447925" cy="10795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lstStyle/>
          <a:p>
            <a:pPr algn="ctr"/>
            <a:r>
              <a:rPr lang="zh-CN" altLang="en-US" sz="3600" b="1" spc="-360">
                <a:ln w="12700" cap="flat" cmpd="sng">
                  <a:solidFill>
                    <a:srgbClr val="000099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拓展</a:t>
            </a:r>
          </a:p>
        </p:txBody>
      </p:sp>
      <p:sp>
        <p:nvSpPr>
          <p:cNvPr id="35844" name="文本框 31748"/>
          <p:cNvSpPr txBox="1"/>
          <p:nvPr/>
        </p:nvSpPr>
        <p:spPr>
          <a:xfrm>
            <a:off x="538163" y="1628775"/>
            <a:ext cx="230505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沁园春  长沙</a:t>
            </a:r>
          </a:p>
        </p:txBody>
      </p:sp>
      <p:sp>
        <p:nvSpPr>
          <p:cNvPr id="35845" name="文本框 31749"/>
          <p:cNvSpPr txBox="1"/>
          <p:nvPr/>
        </p:nvSpPr>
        <p:spPr>
          <a:xfrm>
            <a:off x="179388" y="2205038"/>
            <a:ext cx="5832475" cy="4132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15000"/>
              </a:spcBef>
            </a:pPr>
            <a:r>
              <a:rPr lang="zh-CN" altLang="en-US" sz="2400" b="1" dirty="0">
                <a:solidFill>
                  <a:srgbClr val="000099"/>
                </a:solidFill>
                <a:latin typeface="宋体" panose="02010600030101010101" pitchFamily="2" charset="-122"/>
              </a:rPr>
              <a:t>独立寒秋，湘江北去，橘子洲头。</a:t>
            </a:r>
          </a:p>
          <a:p>
            <a:pPr>
              <a:spcBef>
                <a:spcPct val="15000"/>
              </a:spcBef>
            </a:pPr>
            <a:r>
              <a:rPr lang="zh-CN" altLang="en-US" sz="2400" b="1" dirty="0">
                <a:solidFill>
                  <a:srgbClr val="000099"/>
                </a:solidFill>
                <a:latin typeface="宋体" panose="02010600030101010101" pitchFamily="2" charset="-122"/>
              </a:rPr>
              <a:t>看万山红遍，丛林尽染；</a:t>
            </a:r>
          </a:p>
          <a:p>
            <a:pPr>
              <a:spcBef>
                <a:spcPct val="15000"/>
              </a:spcBef>
            </a:pPr>
            <a:r>
              <a:rPr lang="zh-CN" altLang="en-US" sz="2400" b="1" dirty="0">
                <a:solidFill>
                  <a:srgbClr val="000099"/>
                </a:solidFill>
                <a:latin typeface="宋体" panose="02010600030101010101" pitchFamily="2" charset="-122"/>
              </a:rPr>
              <a:t>漫江碧透，百舸争流。</a:t>
            </a:r>
          </a:p>
          <a:p>
            <a:pPr>
              <a:spcBef>
                <a:spcPct val="15000"/>
              </a:spcBef>
            </a:pPr>
            <a:r>
              <a:rPr lang="zh-CN" altLang="en-US" sz="2400" b="1" dirty="0">
                <a:solidFill>
                  <a:srgbClr val="000099"/>
                </a:solidFill>
                <a:latin typeface="宋体" panose="02010600030101010101" pitchFamily="2" charset="-122"/>
              </a:rPr>
              <a:t>鹰击长空，鱼翔浅底，万类霜天竞自由。怅寥阔，问苍茫大地，谁主沉浮？</a:t>
            </a:r>
          </a:p>
          <a:p>
            <a:pPr>
              <a:spcBef>
                <a:spcPct val="15000"/>
              </a:spcBef>
            </a:pPr>
            <a:r>
              <a:rPr lang="zh-CN" altLang="en-US" sz="2400" b="1" dirty="0">
                <a:solidFill>
                  <a:srgbClr val="000099"/>
                </a:solidFill>
                <a:latin typeface="宋体" panose="02010600030101010101" pitchFamily="2" charset="-122"/>
              </a:rPr>
              <a:t>携来百侣曾游，忆往昔峥嵘岁月稠。</a:t>
            </a:r>
          </a:p>
          <a:p>
            <a:pPr>
              <a:spcBef>
                <a:spcPct val="15000"/>
              </a:spcBef>
            </a:pPr>
            <a:r>
              <a:rPr lang="zh-CN" altLang="en-US" sz="2400" b="1" dirty="0">
                <a:solidFill>
                  <a:srgbClr val="000099"/>
                </a:solidFill>
                <a:latin typeface="宋体" panose="02010600030101010101" pitchFamily="2" charset="-122"/>
              </a:rPr>
              <a:t>恰同学少年，风华正茂，</a:t>
            </a:r>
          </a:p>
          <a:p>
            <a:pPr>
              <a:spcBef>
                <a:spcPct val="15000"/>
              </a:spcBef>
            </a:pPr>
            <a:r>
              <a:rPr lang="zh-CN" altLang="en-US" sz="2400" b="1" dirty="0">
                <a:solidFill>
                  <a:srgbClr val="000099"/>
                </a:solidFill>
                <a:latin typeface="宋体" panose="02010600030101010101" pitchFamily="2" charset="-122"/>
              </a:rPr>
              <a:t>书生意气，挥斥方遒。</a:t>
            </a:r>
          </a:p>
          <a:p>
            <a:pPr>
              <a:spcBef>
                <a:spcPct val="15000"/>
              </a:spcBef>
            </a:pPr>
            <a:r>
              <a:rPr lang="zh-CN" altLang="en-US" sz="2400" b="1" dirty="0">
                <a:solidFill>
                  <a:srgbClr val="000099"/>
                </a:solidFill>
                <a:latin typeface="宋体" panose="02010600030101010101" pitchFamily="2" charset="-122"/>
              </a:rPr>
              <a:t>指点江山，激扬文字，粪土当年万户侯。曾记否，到中流击水 ，浪遏飞舟？</a:t>
            </a:r>
            <a:endParaRPr lang="zh-CN" altLang="en-US" sz="2400" dirty="0">
              <a:solidFill>
                <a:srgbClr val="000099"/>
              </a:solidFill>
              <a:latin typeface="宋体" panose="02010600030101010101" pitchFamily="2" charset="-122"/>
            </a:endParaRPr>
          </a:p>
        </p:txBody>
      </p:sp>
      <p:sp>
        <p:nvSpPr>
          <p:cNvPr id="31751" name="文本框 31750"/>
          <p:cNvSpPr txBox="1"/>
          <p:nvPr/>
        </p:nvSpPr>
        <p:spPr>
          <a:xfrm>
            <a:off x="2987675" y="188913"/>
            <a:ext cx="5905500" cy="17399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000" b="1" dirty="0">
                <a:solidFill>
                  <a:srgbClr val="000099"/>
                </a:solidFill>
                <a:latin typeface="Arial" panose="020B0604020202020204" pitchFamily="34" charset="0"/>
              </a:rPr>
              <a:t>        1925</a:t>
            </a:r>
            <a:r>
              <a:rPr lang="zh-CN" altLang="en-US" sz="2000" b="1" dirty="0">
                <a:solidFill>
                  <a:srgbClr val="000099"/>
                </a:solidFill>
                <a:latin typeface="Arial" panose="020B0604020202020204" pitchFamily="34" charset="0"/>
              </a:rPr>
              <a:t>年</a:t>
            </a:r>
            <a:r>
              <a:rPr lang="en-US" altLang="zh-CN" sz="2000" b="1" dirty="0">
                <a:solidFill>
                  <a:srgbClr val="000099"/>
                </a:solidFill>
                <a:latin typeface="Arial" panose="020B0604020202020204" pitchFamily="34" charset="0"/>
              </a:rPr>
              <a:t>2</a:t>
            </a:r>
            <a:r>
              <a:rPr lang="zh-CN" altLang="en-US" sz="2000" b="1" dirty="0">
                <a:solidFill>
                  <a:srgbClr val="000099"/>
                </a:solidFill>
                <a:latin typeface="Arial" panose="020B0604020202020204" pitchFamily="34" charset="0"/>
              </a:rPr>
              <a:t>月，毛泽东从上海回到韶山，从事革命活动，军阀赵恒惕要逮捕他，在韶山人民的掩护下，他秘密离开韶山，到达长沙，并独自来到橘子洲头。事后作</a:t>
            </a:r>
            <a:r>
              <a:rPr lang="en-US" altLang="zh-CN" sz="2000" b="1" dirty="0">
                <a:solidFill>
                  <a:srgbClr val="000099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000" b="1" dirty="0">
                <a:solidFill>
                  <a:srgbClr val="000099"/>
                </a:solidFill>
                <a:latin typeface="Arial" panose="020B0604020202020204" pitchFamily="34" charset="0"/>
              </a:rPr>
              <a:t>沁园春 长沙</a:t>
            </a:r>
            <a:r>
              <a:rPr lang="en-US" altLang="zh-CN" sz="2000" b="1" dirty="0">
                <a:solidFill>
                  <a:srgbClr val="000099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2000" b="1" dirty="0">
                <a:solidFill>
                  <a:srgbClr val="000099"/>
                </a:solidFill>
                <a:latin typeface="Arial" panose="020B0604020202020204" pitchFamily="34" charset="0"/>
              </a:rPr>
              <a:t>。此时毛泽东正在苦苦寻求救国救民之路，因而发出了</a:t>
            </a:r>
            <a:r>
              <a:rPr lang="zh-CN" altLang="en-US" sz="2000" b="1" dirty="0">
                <a:solidFill>
                  <a:srgbClr val="FF3300"/>
                </a:solidFill>
                <a:latin typeface="Arial" panose="020B0604020202020204" pitchFamily="34" charset="0"/>
              </a:rPr>
              <a:t>“怅寥阔，问苍茫大地，谁主沉浮？”</a:t>
            </a:r>
            <a:r>
              <a:rPr lang="zh-CN" altLang="en-US" sz="2000" b="1" dirty="0">
                <a:solidFill>
                  <a:srgbClr val="000099"/>
                </a:solidFill>
                <a:latin typeface="Arial" panose="020B0604020202020204" pitchFamily="34" charset="0"/>
              </a:rPr>
              <a:t>的呼喊。</a:t>
            </a:r>
            <a:endParaRPr lang="zh-CN" altLang="en-US" sz="2000" dirty="0">
              <a:solidFill>
                <a:srgbClr val="00009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31746" descr="030124qycchangsha"/>
          <p:cNvPicPr>
            <a:picLocks noChangeAspect="1"/>
          </p:cNvPicPr>
          <p:nvPr/>
        </p:nvPicPr>
        <p:blipFill>
          <a:blip r:embed="rId2" cstate="print">
            <a:lum bright="28003" contrast="-10001"/>
          </a:blip>
          <a:stretch>
            <a:fillRect/>
          </a:stretch>
        </p:blipFill>
        <p:spPr>
          <a:xfrm>
            <a:off x="0" y="517695"/>
            <a:ext cx="9143880" cy="545887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/>
            </a:r>
            <a:br>
              <a:rPr lang="zh-CN" altLang="en-US" b="1"/>
            </a:br>
            <a:r>
              <a:rPr lang="zh-CN" altLang="en-US" b="1"/>
              <a:t/>
            </a:r>
            <a:br>
              <a:rPr lang="zh-CN" altLang="en-US" b="1"/>
            </a:br>
            <a:r>
              <a:rPr lang="zh-CN" altLang="en-US" b="1"/>
              <a:t>  </a:t>
            </a:r>
            <a:r>
              <a:rPr lang="zh-CN" altLang="en-US" sz="5400" b="1" u="sng">
                <a:solidFill>
                  <a:srgbClr val="C00000"/>
                </a:solidFill>
              </a:rPr>
              <a:t>布置作业</a:t>
            </a:r>
            <a:r>
              <a:rPr lang="zh-CN" altLang="en-US" sz="5400">
                <a:solidFill>
                  <a:srgbClr val="C00000"/>
                </a:solidFill>
              </a:rPr>
              <a:t/>
            </a:r>
            <a:br>
              <a:rPr lang="zh-CN" altLang="en-US" sz="5400">
                <a:solidFill>
                  <a:srgbClr val="C00000"/>
                </a:solidFill>
              </a:rPr>
            </a:br>
            <a:endParaRPr lang="zh-CN" altLang="en-US" sz="5400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355850"/>
            <a:ext cx="8229600" cy="2297430"/>
          </a:xfrm>
        </p:spPr>
        <p:txBody>
          <a:bodyPr/>
          <a:lstStyle/>
          <a:p>
            <a:r>
              <a:rPr lang="zh-CN" altLang="en-US"/>
              <a:t> </a:t>
            </a:r>
            <a:r>
              <a:rPr lang="zh-CN" altLang="en-US" sz="4800" b="1"/>
              <a:t>……请展开想象，用散文化的语言描述上阕这幅北国雪景图。…</a:t>
            </a:r>
            <a:r>
              <a:rPr lang="en-US" altLang="zh-CN" sz="4800" b="1"/>
              <a:t>...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文本占位符 3891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anchor="t"/>
          <a:lstStyle/>
          <a:p>
            <a:pPr>
              <a:lnSpc>
                <a:spcPct val="150000"/>
              </a:lnSpc>
              <a:buNone/>
            </a:pPr>
            <a:r>
              <a:rPr lang="en-US" altLang="zh-CN" b="1" dirty="0">
                <a:latin typeface="+mn-ea"/>
              </a:rPr>
              <a:t>   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b="1" dirty="0">
                <a:latin typeface="+mn-ea"/>
              </a:rPr>
              <a:t>   </a:t>
            </a:r>
            <a:r>
              <a:rPr lang="zh-CN" altLang="en-US" b="1" dirty="0">
                <a:latin typeface="+mn-ea"/>
              </a:rPr>
              <a:t>风花雪月  雪中送炭  冰雪聪明  程门立雪 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b="1" dirty="0">
                <a:latin typeface="+mn-ea"/>
              </a:rPr>
              <a:t>   雪上加霜  冰天雪地  鹅毛大雪  囊萤映雪 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b="1" dirty="0">
                <a:latin typeface="+mn-ea"/>
              </a:rPr>
              <a:t>   阳春白雪  报仇雪恨  风雪交加  傲霜斗雪</a:t>
            </a:r>
          </a:p>
          <a:p>
            <a:pPr algn="ctr">
              <a:lnSpc>
                <a:spcPct val="150000"/>
              </a:lnSpc>
              <a:buNone/>
            </a:pPr>
            <a:r>
              <a:rPr lang="zh-CN" altLang="en-US" b="1" dirty="0">
                <a:latin typeface="+mn-ea"/>
              </a:rPr>
              <a:t>白雪皑皑  阳春白雪  饱经霜雪  报仇雪耻   </a:t>
            </a:r>
          </a:p>
          <a:p>
            <a:pPr algn="ctr">
              <a:lnSpc>
                <a:spcPct val="150000"/>
              </a:lnSpc>
              <a:buNone/>
            </a:pPr>
            <a:r>
              <a:rPr lang="zh-CN" altLang="en-US" b="1" dirty="0">
                <a:latin typeface="+mn-ea"/>
              </a:rPr>
              <a:t>冰天雪地  冰天雪窖  冰消雪释  冰雪严寒</a:t>
            </a:r>
          </a:p>
          <a:p>
            <a:pPr algn="ctr">
              <a:lnSpc>
                <a:spcPct val="150000"/>
              </a:lnSpc>
              <a:buNone/>
            </a:pPr>
            <a:r>
              <a:rPr lang="zh-CN" altLang="en-US" b="1" dirty="0">
                <a:latin typeface="+mn-ea"/>
              </a:rPr>
              <a:t>餐风啮雪  餐风茹雪  鹅毛大雪  飞鸿踏雪</a:t>
            </a:r>
            <a:r>
              <a:rPr lang="zh-CN" altLang="en-US" sz="3600" b="1" dirty="0">
                <a:latin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40961"/>
          <p:cNvSpPr>
            <a:spLocks noGrp="1"/>
          </p:cNvSpPr>
          <p:nvPr>
            <p:ph type="title"/>
          </p:nvPr>
        </p:nvSpPr>
        <p:spPr>
          <a:xfrm>
            <a:off x="685800" y="1085850"/>
            <a:ext cx="8153400" cy="5429250"/>
          </a:xfrm>
        </p:spPr>
        <p:txBody>
          <a:bodyPr anchor="ctr"/>
          <a:lstStyle/>
          <a:p>
            <a:r>
              <a:rPr lang="en-US" altLang="zh-CN" sz="3200" b="1" dirty="0">
                <a:latin typeface="+mn-ea"/>
                <a:ea typeface="+mn-ea"/>
              </a:rPr>
              <a:t>1.</a:t>
            </a:r>
            <a:r>
              <a:rPr lang="zh-CN" altLang="en-US" sz="3200" b="1" dirty="0">
                <a:latin typeface="+mn-ea"/>
                <a:ea typeface="+mn-ea"/>
              </a:rPr>
              <a:t>柴门闻犬吠， 风雪夜归人。</a:t>
            </a:r>
            <a:br>
              <a:rPr lang="zh-CN" altLang="en-US" sz="3200" b="1" dirty="0">
                <a:latin typeface="+mn-ea"/>
                <a:ea typeface="+mn-ea"/>
              </a:rPr>
            </a:br>
            <a:r>
              <a:rPr lang="en-US" altLang="zh-CN" sz="3200" b="1" dirty="0">
                <a:latin typeface="+mn-ea"/>
                <a:ea typeface="+mn-ea"/>
              </a:rPr>
              <a:t>(</a:t>
            </a:r>
            <a:r>
              <a:rPr lang="zh-CN" altLang="en-US" sz="3200" b="1" dirty="0">
                <a:latin typeface="+mn-ea"/>
                <a:ea typeface="+mn-ea"/>
              </a:rPr>
              <a:t>刘长卿</a:t>
            </a:r>
            <a:r>
              <a:rPr lang="en-US" altLang="zh-CN" sz="3200" b="1" dirty="0">
                <a:latin typeface="+mn-ea"/>
                <a:ea typeface="+mn-ea"/>
              </a:rPr>
              <a:t>《</a:t>
            </a:r>
            <a:r>
              <a:rPr lang="zh-CN" altLang="en-US" sz="3200" b="1" dirty="0">
                <a:latin typeface="+mn-ea"/>
                <a:ea typeface="+mn-ea"/>
              </a:rPr>
              <a:t>逢雪宿芙蓉山主人</a:t>
            </a:r>
            <a:r>
              <a:rPr lang="en-US" altLang="zh-CN" sz="3200" b="1" dirty="0">
                <a:latin typeface="+mn-ea"/>
                <a:ea typeface="+mn-ea"/>
              </a:rPr>
              <a:t>》) </a:t>
            </a:r>
            <a:br>
              <a:rPr lang="en-US" altLang="zh-CN" sz="3200" b="1" dirty="0">
                <a:latin typeface="+mn-ea"/>
                <a:ea typeface="+mn-ea"/>
              </a:rPr>
            </a:br>
            <a:r>
              <a:rPr lang="en-US" altLang="zh-CN" sz="3200" b="1" dirty="0">
                <a:latin typeface="+mn-ea"/>
                <a:ea typeface="+mn-ea"/>
              </a:rPr>
              <a:t>2</a:t>
            </a:r>
            <a:r>
              <a:rPr lang="zh-CN" altLang="en-US" sz="3200" b="1" dirty="0">
                <a:latin typeface="+mn-ea"/>
                <a:ea typeface="+mn-ea"/>
              </a:rPr>
              <a:t>．墙角数枝梅，凌寒独自开。</a:t>
            </a:r>
            <a:br>
              <a:rPr lang="zh-CN" altLang="en-US" sz="3200" b="1" dirty="0">
                <a:latin typeface="+mn-ea"/>
                <a:ea typeface="+mn-ea"/>
              </a:rPr>
            </a:br>
            <a:r>
              <a:rPr lang="zh-CN" altLang="en-US" sz="3200" b="1" dirty="0">
                <a:latin typeface="+mn-ea"/>
                <a:ea typeface="+mn-ea"/>
              </a:rPr>
              <a:t>遥知不是雪，为有暗香来。 </a:t>
            </a:r>
            <a:br>
              <a:rPr lang="zh-CN" altLang="en-US" sz="3200" b="1" dirty="0">
                <a:latin typeface="+mn-ea"/>
                <a:ea typeface="+mn-ea"/>
              </a:rPr>
            </a:br>
            <a:r>
              <a:rPr lang="zh-CN" altLang="en-US" sz="3200" b="1" dirty="0">
                <a:latin typeface="+mn-ea"/>
                <a:ea typeface="+mn-ea"/>
              </a:rPr>
              <a:t>（王安石</a:t>
            </a:r>
            <a:r>
              <a:rPr lang="en-US" altLang="zh-CN" sz="3200" b="1" dirty="0">
                <a:latin typeface="+mn-ea"/>
                <a:ea typeface="+mn-ea"/>
              </a:rPr>
              <a:t>:《</a:t>
            </a:r>
            <a:r>
              <a:rPr lang="zh-CN" altLang="en-US" sz="3200" b="1" dirty="0">
                <a:latin typeface="+mn-ea"/>
                <a:ea typeface="+mn-ea"/>
              </a:rPr>
              <a:t>梅花</a:t>
            </a:r>
            <a:r>
              <a:rPr lang="en-US" altLang="zh-CN" sz="3200" b="1" dirty="0">
                <a:latin typeface="+mn-ea"/>
                <a:ea typeface="+mn-ea"/>
              </a:rPr>
              <a:t>》</a:t>
            </a:r>
            <a:r>
              <a:rPr lang="zh-CN" altLang="en-US" sz="3200" b="1" dirty="0">
                <a:latin typeface="+mn-ea"/>
                <a:ea typeface="+mn-ea"/>
              </a:rPr>
              <a:t>） </a:t>
            </a:r>
            <a:br>
              <a:rPr lang="zh-CN" altLang="en-US" sz="3200" b="1" dirty="0">
                <a:latin typeface="+mn-ea"/>
                <a:ea typeface="+mn-ea"/>
              </a:rPr>
            </a:br>
            <a:r>
              <a:rPr lang="en-US" altLang="zh-CN" sz="3200" b="1" dirty="0">
                <a:latin typeface="+mn-ea"/>
                <a:ea typeface="+mn-ea"/>
              </a:rPr>
              <a:t>3</a:t>
            </a:r>
            <a:r>
              <a:rPr lang="zh-CN" altLang="en-US" sz="3200" b="1" dirty="0">
                <a:latin typeface="+mn-ea"/>
                <a:ea typeface="+mn-ea"/>
              </a:rPr>
              <a:t>．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</a:rPr>
              <a:t>孤舟蓑笠翁， 独钓寒江雪。</a:t>
            </a:r>
            <a:r>
              <a:rPr lang="zh-CN" altLang="en-US" sz="3200" b="1" dirty="0">
                <a:latin typeface="+mn-ea"/>
                <a:ea typeface="+mn-ea"/>
              </a:rPr>
              <a:t> </a:t>
            </a:r>
            <a:br>
              <a:rPr lang="zh-CN" altLang="en-US" sz="3200" b="1" dirty="0">
                <a:latin typeface="+mn-ea"/>
                <a:ea typeface="+mn-ea"/>
              </a:rPr>
            </a:br>
            <a:r>
              <a:rPr lang="en-US" altLang="zh-CN" sz="3200" b="1" dirty="0">
                <a:latin typeface="+mn-ea"/>
                <a:ea typeface="+mn-ea"/>
              </a:rPr>
              <a:t>(</a:t>
            </a:r>
            <a:r>
              <a:rPr lang="zh-CN" altLang="en-US" sz="3200" b="1" dirty="0">
                <a:latin typeface="+mn-ea"/>
                <a:ea typeface="+mn-ea"/>
              </a:rPr>
              <a:t>柳宗元：</a:t>
            </a:r>
            <a:r>
              <a:rPr lang="en-US" altLang="zh-CN" sz="3200" b="1" dirty="0">
                <a:latin typeface="+mn-ea"/>
                <a:ea typeface="+mn-ea"/>
              </a:rPr>
              <a:t>《</a:t>
            </a:r>
            <a:r>
              <a:rPr lang="zh-CN" altLang="en-US" sz="3200" b="1" dirty="0">
                <a:latin typeface="+mn-ea"/>
                <a:ea typeface="+mn-ea"/>
              </a:rPr>
              <a:t>江雪</a:t>
            </a:r>
            <a:r>
              <a:rPr lang="en-US" altLang="zh-CN" sz="3200" b="1" dirty="0">
                <a:latin typeface="+mn-ea"/>
                <a:ea typeface="+mn-ea"/>
              </a:rPr>
              <a:t>》) </a:t>
            </a:r>
            <a:br>
              <a:rPr lang="en-US" altLang="zh-CN" sz="3200" b="1" dirty="0">
                <a:latin typeface="+mn-ea"/>
                <a:ea typeface="+mn-ea"/>
              </a:rPr>
            </a:br>
            <a:r>
              <a:rPr lang="en-US" altLang="zh-CN" sz="3200" b="1" dirty="0">
                <a:latin typeface="+mn-ea"/>
                <a:ea typeface="+mn-ea"/>
              </a:rPr>
              <a:t>4.</a:t>
            </a:r>
            <a:r>
              <a:rPr lang="zh-CN" altLang="en-US" sz="3200" b="1" dirty="0">
                <a:latin typeface="+mn-ea"/>
                <a:ea typeface="+mn-ea"/>
              </a:rPr>
              <a:t>青海长云暗雪山， 孤城遥望玉门关。 </a:t>
            </a:r>
            <a:r>
              <a:rPr lang="en-US" altLang="zh-CN" sz="3200" b="1" dirty="0">
                <a:latin typeface="+mn-ea"/>
                <a:ea typeface="+mn-ea"/>
              </a:rPr>
              <a:t/>
            </a:r>
            <a:br>
              <a:rPr lang="en-US" altLang="zh-CN" sz="3200" b="1" dirty="0">
                <a:latin typeface="+mn-ea"/>
                <a:ea typeface="+mn-ea"/>
              </a:rPr>
            </a:br>
            <a:r>
              <a:rPr lang="zh-CN" altLang="en-US" sz="3200" b="1" dirty="0">
                <a:latin typeface="+mn-ea"/>
                <a:ea typeface="+mn-ea"/>
              </a:rPr>
              <a:t>王昌龄：</a:t>
            </a:r>
            <a:r>
              <a:rPr lang="en-US" altLang="zh-CN" sz="3200" b="1" dirty="0">
                <a:latin typeface="+mn-ea"/>
                <a:ea typeface="+mn-ea"/>
              </a:rPr>
              <a:t>《</a:t>
            </a:r>
            <a:r>
              <a:rPr lang="zh-CN" altLang="en-US" sz="3200" b="1" dirty="0">
                <a:latin typeface="+mn-ea"/>
                <a:ea typeface="+mn-ea"/>
              </a:rPr>
              <a:t>从军行七首其四</a:t>
            </a:r>
            <a:r>
              <a:rPr lang="en-US" altLang="zh-CN" sz="3200" b="1" dirty="0">
                <a:latin typeface="+mn-ea"/>
                <a:ea typeface="+mn-ea"/>
              </a:rPr>
              <a:t>》) </a:t>
            </a:r>
            <a:br>
              <a:rPr lang="en-US" altLang="zh-CN" sz="3200" b="1" dirty="0">
                <a:latin typeface="+mn-ea"/>
                <a:ea typeface="+mn-ea"/>
              </a:rPr>
            </a:br>
            <a:r>
              <a:rPr lang="en-US" altLang="zh-CN" sz="3200" b="1" dirty="0">
                <a:latin typeface="+mn-ea"/>
                <a:ea typeface="+mn-ea"/>
              </a:rPr>
              <a:t>5.</a:t>
            </a:r>
            <a:r>
              <a:rPr lang="zh-CN" altLang="en-US" sz="3200" b="1" dirty="0">
                <a:latin typeface="+mn-ea"/>
                <a:ea typeface="+mn-ea"/>
              </a:rPr>
              <a:t>欲渡黄河冰塞川， 将登太行雪满山。</a:t>
            </a:r>
            <a:br>
              <a:rPr lang="zh-CN" altLang="en-US" sz="3200" b="1" dirty="0">
                <a:latin typeface="+mn-ea"/>
                <a:ea typeface="+mn-ea"/>
              </a:rPr>
            </a:br>
            <a:r>
              <a:rPr lang="zh-CN" altLang="en-US" sz="3200" b="1" dirty="0">
                <a:latin typeface="+mn-ea"/>
                <a:ea typeface="+mn-ea"/>
              </a:rPr>
              <a:t> </a:t>
            </a:r>
            <a:r>
              <a:rPr lang="en-US" altLang="zh-CN" sz="3200" b="1" dirty="0">
                <a:latin typeface="+mn-ea"/>
                <a:ea typeface="+mn-ea"/>
              </a:rPr>
              <a:t>(</a:t>
            </a:r>
            <a:r>
              <a:rPr lang="zh-CN" altLang="en-US" sz="3200" b="1" dirty="0">
                <a:latin typeface="+mn-ea"/>
                <a:ea typeface="+mn-ea"/>
              </a:rPr>
              <a:t>李白：</a:t>
            </a:r>
            <a:r>
              <a:rPr lang="en-US" altLang="zh-CN" sz="3200" b="1" dirty="0">
                <a:latin typeface="+mn-ea"/>
                <a:ea typeface="+mn-ea"/>
              </a:rPr>
              <a:t>《</a:t>
            </a:r>
            <a:r>
              <a:rPr lang="zh-CN" altLang="en-US" sz="3200" b="1" dirty="0">
                <a:latin typeface="+mn-ea"/>
                <a:ea typeface="+mn-ea"/>
              </a:rPr>
              <a:t>行路难</a:t>
            </a:r>
            <a:r>
              <a:rPr lang="en-US" altLang="zh-CN" sz="3200" b="1" dirty="0">
                <a:latin typeface="+mn-ea"/>
                <a:ea typeface="+mn-ea"/>
              </a:rPr>
              <a:t>》) </a:t>
            </a:r>
            <a:endParaRPr lang="en-US" altLang="zh-CN" sz="3200" b="1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" name="文本框 39940"/>
          <p:cNvSpPr txBox="1"/>
          <p:nvPr/>
        </p:nvSpPr>
        <p:spPr>
          <a:xfrm>
            <a:off x="302260" y="276225"/>
            <a:ext cx="47720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请再找几句咏雪的诗句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19457" descr="雪"/>
          <p:cNvPicPr>
            <a:picLocks noChangeAspect="1"/>
          </p:cNvPicPr>
          <p:nvPr/>
        </p:nvPicPr>
        <p:blipFill>
          <a:blip r:embed="rId2" cstate="print">
            <a:lum bright="46002" contrast="-46001"/>
          </a:blip>
          <a:stretch>
            <a:fillRect/>
          </a:stretch>
        </p:blipFill>
        <p:spPr>
          <a:xfrm>
            <a:off x="0" y="0"/>
            <a:ext cx="9144000" cy="6840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文本框 19458"/>
          <p:cNvSpPr txBox="1"/>
          <p:nvPr/>
        </p:nvSpPr>
        <p:spPr>
          <a:xfrm>
            <a:off x="457200" y="2122488"/>
            <a:ext cx="8210550" cy="41100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en-US" altLang="zh-CN" sz="2400" b="1" dirty="0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400" b="1" dirty="0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沁园春</a:t>
            </a:r>
            <a:r>
              <a:rPr lang="en-US" altLang="zh-CN" sz="2400" b="1">
                <a:solidFill>
                  <a:srgbClr val="000099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·</a:t>
            </a:r>
            <a:r>
              <a:rPr lang="zh-CN" altLang="en-US" sz="2400" b="1" dirty="0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雪</a:t>
            </a:r>
            <a:r>
              <a:rPr lang="en-US" altLang="zh-CN" sz="2400" b="1" dirty="0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400" b="1" dirty="0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写于</a:t>
            </a:r>
            <a:r>
              <a:rPr lang="en-US" altLang="zh-CN" sz="2400" b="1" dirty="0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1936</a:t>
            </a:r>
            <a:r>
              <a:rPr lang="zh-CN" altLang="en-US" sz="2400" b="1" dirty="0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年</a:t>
            </a:r>
            <a:r>
              <a:rPr lang="en-US" altLang="zh-CN" sz="2400" b="1" dirty="0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400" b="1" dirty="0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月。当时</a:t>
            </a:r>
            <a:r>
              <a:rPr lang="en-US" altLang="zh-CN" sz="2400" b="1" dirty="0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2400" b="1" dirty="0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遵义会议确立了毛泽东在全党的领导地位。毛泽东率领长征部队胜利到达陕北之后，领导全党展开了反抗日本帝国主义的伟大斗争。在陕北清涧县，毛泽东同志曾于一场大雪之后攀登到海拔千米、白雪覆盖的塬上视察地形，欣赏“北国风光”，过后饱含激情地写下了这首气吞山河的壮丽诗篇。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en-US" altLang="zh-CN" sz="2400" b="1" dirty="0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1945</a:t>
            </a:r>
            <a:r>
              <a:rPr lang="zh-CN" altLang="en-US" sz="2400" b="1" dirty="0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年</a:t>
            </a:r>
            <a:r>
              <a:rPr lang="en-US" altLang="zh-CN" sz="2400" b="1" dirty="0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8</a:t>
            </a:r>
            <a:r>
              <a:rPr lang="zh-CN" altLang="en-US" sz="2400" b="1" dirty="0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月重庆谈判期间，爱国民主人士柳亚子向毛泽东“索句”</a:t>
            </a:r>
            <a:r>
              <a:rPr lang="en-US" altLang="zh-CN" sz="2400" b="1" dirty="0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2400" b="1" dirty="0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毛泽东即赠此词。柳读后，评价道：“展读之余，以为中国有词以来第一作手，虽苏、辛未能抗，况余子乎？”公开发表后，给人民以极大鼓舞。</a:t>
            </a:r>
          </a:p>
        </p:txBody>
      </p:sp>
      <p:sp>
        <p:nvSpPr>
          <p:cNvPr id="7171" name="文本框 19459"/>
          <p:cNvSpPr txBox="1"/>
          <p:nvPr/>
        </p:nvSpPr>
        <p:spPr>
          <a:xfrm>
            <a:off x="469900" y="287338"/>
            <a:ext cx="8278813" cy="1917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</a:rPr>
              <a:t>         </a:t>
            </a:r>
            <a:r>
              <a:rPr lang="zh-CN" altLang="en-US" sz="2400" b="1" dirty="0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毛泽东，字润之。</a:t>
            </a:r>
            <a:r>
              <a:rPr lang="en-US" altLang="zh-CN" sz="2400" b="1" dirty="0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1893</a:t>
            </a:r>
            <a:r>
              <a:rPr lang="zh-CN" altLang="en-US" sz="2400" b="1" dirty="0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年</a:t>
            </a:r>
            <a:r>
              <a:rPr lang="en-US" altLang="zh-CN" sz="2400" b="1" dirty="0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12</a:t>
            </a:r>
            <a:r>
              <a:rPr lang="zh-CN" altLang="en-US" sz="2400" b="1" dirty="0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月</a:t>
            </a:r>
            <a:r>
              <a:rPr lang="en-US" altLang="zh-CN" sz="2400" b="1" dirty="0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26</a:t>
            </a:r>
            <a:r>
              <a:rPr lang="zh-CN" altLang="en-US" sz="2400" b="1" dirty="0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日生于湖南湘潭韶山冲一个农民家庭。中国人民的领袖，马克思主义者，伟大的无产阶级革命家、战略家和理论家，中国共产党、中国人民解放军和中华人民共和国的主要缔造者和领导人，诗人，书法家。</a:t>
            </a:r>
            <a:r>
              <a:rPr lang="en-US" altLang="zh-CN" sz="2400" b="1" dirty="0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1976</a:t>
            </a:r>
            <a:r>
              <a:rPr lang="zh-CN" altLang="en-US" sz="2400" b="1" dirty="0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年</a:t>
            </a:r>
            <a:r>
              <a:rPr lang="en-US" altLang="zh-CN" sz="2400" b="1" dirty="0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9</a:t>
            </a:r>
            <a:r>
              <a:rPr lang="zh-CN" altLang="en-US" sz="2400" b="1" dirty="0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月</a:t>
            </a:r>
            <a:r>
              <a:rPr lang="en-US" altLang="zh-CN" sz="2400" b="1" dirty="0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9</a:t>
            </a:r>
            <a:r>
              <a:rPr lang="zh-CN" altLang="en-US" sz="2400" b="1" dirty="0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日在北京逝世。</a:t>
            </a:r>
          </a:p>
        </p:txBody>
      </p:sp>
      <p:pic>
        <p:nvPicPr>
          <p:cNvPr id="19461" name="图片 19460" descr="2"/>
          <p:cNvPicPr>
            <a:picLocks noChangeAspect="1"/>
          </p:cNvPicPr>
          <p:nvPr/>
        </p:nvPicPr>
        <p:blipFill>
          <a:blip r:embed="rId3" cstate="print"/>
          <a:srcRect l="3522" b="1691"/>
          <a:stretch>
            <a:fillRect/>
          </a:stretch>
        </p:blipFill>
        <p:spPr>
          <a:xfrm>
            <a:off x="395288" y="2276475"/>
            <a:ext cx="4105275" cy="4248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图片 19461" descr="2"/>
          <p:cNvPicPr>
            <a:picLocks noChangeAspect="1"/>
          </p:cNvPicPr>
          <p:nvPr/>
        </p:nvPicPr>
        <p:blipFill>
          <a:blip r:embed="rId3" cstate="print"/>
          <a:srcRect l="3647" b="1691"/>
          <a:stretch>
            <a:fillRect/>
          </a:stretch>
        </p:blipFill>
        <p:spPr>
          <a:xfrm>
            <a:off x="4498975" y="2276475"/>
            <a:ext cx="4176713" cy="4248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9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58369" descr="雪"/>
          <p:cNvPicPr>
            <a:picLocks noChangeAspect="1"/>
          </p:cNvPicPr>
          <p:nvPr/>
        </p:nvPicPr>
        <p:blipFill>
          <a:blip r:embed="rId2" cstate="print">
            <a:lum bright="46002" contrast="-46001"/>
          </a:blip>
          <a:stretch>
            <a:fillRect/>
          </a:stretch>
        </p:blipFill>
        <p:spPr>
          <a:xfrm>
            <a:off x="0" y="17463"/>
            <a:ext cx="9144000" cy="6840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4" name="矩形 58370"/>
          <p:cNvSpPr/>
          <p:nvPr/>
        </p:nvSpPr>
        <p:spPr>
          <a:xfrm>
            <a:off x="838200" y="733425"/>
            <a:ext cx="2286000" cy="561975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1150869"/>
              </a:avLst>
            </a:prstTxWarp>
            <a:normAutofit fontScale="85000" lnSpcReduction="20000"/>
          </a:bodyPr>
          <a:lstStyle/>
          <a:p>
            <a:pPr algn="ctr"/>
            <a:r>
              <a:rPr lang="zh-CN" altLang="en-US" sz="44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</a:rPr>
              <a:t>词的特点</a:t>
            </a:r>
          </a:p>
        </p:txBody>
      </p:sp>
      <p:sp>
        <p:nvSpPr>
          <p:cNvPr id="8195" name="矩形 58371"/>
          <p:cNvSpPr/>
          <p:nvPr/>
        </p:nvSpPr>
        <p:spPr>
          <a:xfrm>
            <a:off x="609600" y="1600200"/>
            <a:ext cx="7848600" cy="43948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Char char="•"/>
            </a:pPr>
            <a:r>
              <a:rPr lang="zh-CN" altLang="en-US" sz="2800" b="1" dirty="0">
                <a:latin typeface="Times New Roman" panose="02020603050405020304" pitchFamily="18" charset="0"/>
              </a:rPr>
              <a:t>词又叫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长短句、诗余、曲子词</a:t>
            </a:r>
            <a:r>
              <a:rPr lang="zh-CN" altLang="en-US" sz="2800" b="1" dirty="0">
                <a:latin typeface="Times New Roman" panose="02020603050405020304" pitchFamily="18" charset="0"/>
              </a:rPr>
              <a:t>等。原来可以合乐演唱，句式长短不一。乐谱失传后，只剩下词牌，词牌就是词的调子，每个词牌规定了这首词的字数、句数、平仄声调和韵脚。所以把写词叫做“填词”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词牌名与词牌没有必然的联系。</a:t>
            </a:r>
          </a:p>
          <a:p>
            <a:pPr>
              <a:lnSpc>
                <a:spcPct val="90000"/>
              </a:lnSpc>
              <a:spcBef>
                <a:spcPct val="50000"/>
              </a:spcBef>
              <a:buChar char="•"/>
            </a:pPr>
            <a:endParaRPr lang="zh-CN" altLang="en-US" sz="28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Char char="•"/>
            </a:pP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沁园春</a:t>
            </a: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这个词牌规定</a:t>
            </a: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114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个字，分上下两阕，上阕</a:t>
            </a: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13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句，下阕</a:t>
            </a: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12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句，句号处必须压韵。</a:t>
            </a:r>
            <a:r>
              <a:rPr lang="zh-CN" altLang="en-US" sz="2800" b="1" dirty="0">
                <a:latin typeface="Times New Roman" panose="02020603050405020304" pitchFamily="18" charset="0"/>
              </a:rPr>
              <a:t>“沁园”相传是东汉明帝女儿沁水公主的园林，曾被外戚窦宪夺取，后人作诗以咏其事。</a:t>
            </a:r>
          </a:p>
        </p:txBody>
      </p:sp>
      <p:grpSp>
        <p:nvGrpSpPr>
          <p:cNvPr id="8196" name="组合 58372"/>
          <p:cNvGrpSpPr/>
          <p:nvPr/>
        </p:nvGrpSpPr>
        <p:grpSpPr>
          <a:xfrm>
            <a:off x="228600" y="1447800"/>
            <a:ext cx="8686800" cy="0"/>
            <a:chOff x="-19" y="-19"/>
            <a:chExt cx="5510" cy="38"/>
          </a:xfrm>
        </p:grpSpPr>
        <p:grpSp>
          <p:nvGrpSpPr>
            <p:cNvPr id="8197" name="组合 58373"/>
            <p:cNvGrpSpPr/>
            <p:nvPr/>
          </p:nvGrpSpPr>
          <p:grpSpPr>
            <a:xfrm>
              <a:off x="0" y="0"/>
              <a:ext cx="5472" cy="0"/>
              <a:chOff x="0" y="0"/>
              <a:chExt cx="5472" cy="0"/>
            </a:xfrm>
          </p:grpSpPr>
          <p:sp>
            <p:nvSpPr>
              <p:cNvPr id="8198" name="矩形 58374"/>
              <p:cNvSpPr/>
              <p:nvPr/>
            </p:nvSpPr>
            <p:spPr>
              <a:xfrm>
                <a:off x="0" y="0"/>
                <a:ext cx="5472" cy="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8199" name="矩形 58375"/>
              <p:cNvSpPr/>
              <p:nvPr/>
            </p:nvSpPr>
            <p:spPr>
              <a:xfrm>
                <a:off x="0" y="0"/>
                <a:ext cx="5472" cy="0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200" name="矩形 58376"/>
            <p:cNvSpPr/>
            <p:nvPr/>
          </p:nvSpPr>
          <p:spPr>
            <a:xfrm>
              <a:off x="-19" y="-19"/>
              <a:ext cx="5510" cy="38"/>
            </a:xfrm>
            <a:prstGeom prst="rect">
              <a:avLst/>
            </a:prstGeom>
            <a:noFill/>
            <a:ln w="61912" cap="flat" cmpd="sng">
              <a:solidFill>
                <a:srgbClr val="A28C8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文本占位符 5939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fontAlgn="base">
              <a:buNone/>
            </a:pPr>
            <a:r>
              <a:rPr lang="en-US" altLang="zh-CN" sz="4000" b="1" strike="noStrike" noProof="1">
                <a:latin typeface="宋体" panose="02010600030101010101" pitchFamily="2" charset="-122"/>
              </a:rPr>
              <a:t>     </a:t>
            </a:r>
          </a:p>
          <a:p>
            <a:pPr fontAlgn="base">
              <a:buNone/>
            </a:pPr>
            <a:r>
              <a:rPr lang="en-US" altLang="zh-CN" sz="4000" b="1" strike="noStrike" noProof="1">
                <a:latin typeface="宋体" panose="02010600030101010101" pitchFamily="2" charset="-122"/>
              </a:rPr>
              <a:t>     </a:t>
            </a:r>
            <a:r>
              <a:rPr lang="zh-CN" altLang="en-US" sz="4000" b="1" strike="noStrike" noProof="1">
                <a:latin typeface="宋体" panose="02010600030101010101" pitchFamily="2" charset="-122"/>
              </a:rPr>
              <a:t>词，又称长短句。最初称“曲词”，是配乐的。后来逐渐跟音乐分离，成为诗的一种。一首词称为一阕；词若有上下两段，就称为上下阕。词可以没有题目，如果有，写在词牌的后面，</a:t>
            </a:r>
            <a:r>
              <a:rPr lang="zh-CN" altLang="en-US" sz="40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 </a:t>
            </a:r>
            <a:r>
              <a:rPr lang="zh-CN" altLang="en-US" sz="4000" b="1" strike="noStrike" noProof="1">
                <a:latin typeface="宋体" panose="02010600030101010101" pitchFamily="2" charset="-122"/>
              </a:rPr>
              <a:t>“沁园春”是词牌名，“雪”是这首</a:t>
            </a:r>
            <a:r>
              <a:rPr lang="zh-CN" altLang="en-US" sz="4000" b="1" strike="noStrike" noProof="1">
                <a:solidFill>
                  <a:srgbClr val="FF0000"/>
                </a:solidFill>
                <a:latin typeface="宋体" panose="02010600030101010101" pitchFamily="2" charset="-122"/>
              </a:rPr>
              <a:t>词的题目</a:t>
            </a:r>
            <a:r>
              <a:rPr lang="zh-CN" altLang="en-US" sz="4000" b="1" strike="noStrike" noProof="1">
                <a:latin typeface="宋体" panose="02010600030101010101" pitchFamily="2" charset="-122"/>
              </a:rPr>
              <a:t>。这是一首</a:t>
            </a:r>
            <a:r>
              <a:rPr lang="zh-CN" altLang="en-US" sz="4000" b="1" strike="noStrike" noProof="1">
                <a:solidFill>
                  <a:srgbClr val="FF0000"/>
                </a:solidFill>
                <a:latin typeface="宋体" panose="02010600030101010101" pitchFamily="2" charset="-122"/>
              </a:rPr>
              <a:t>写景咏怀词</a:t>
            </a:r>
            <a:r>
              <a:rPr lang="zh-CN" altLang="en-US" sz="4000" b="1" strike="noStrike" noProof="1">
                <a:latin typeface="宋体" panose="02010600030101010101" pitchFamily="2" charset="-122"/>
              </a:rPr>
              <a:t>、古典词。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45057" descr="雪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6774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60" name="文本框 45059"/>
          <p:cNvSpPr txBox="1"/>
          <p:nvPr/>
        </p:nvSpPr>
        <p:spPr>
          <a:xfrm>
            <a:off x="381000" y="914400"/>
            <a:ext cx="7010400" cy="823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诗歌朗读应注意些什么？</a:t>
            </a:r>
          </a:p>
        </p:txBody>
      </p:sp>
      <p:sp>
        <p:nvSpPr>
          <p:cNvPr id="45061" name="文本框 45060"/>
          <p:cNvSpPr txBox="1"/>
          <p:nvPr/>
        </p:nvSpPr>
        <p:spPr>
          <a:xfrm>
            <a:off x="457200" y="2133600"/>
            <a:ext cx="3124200" cy="31718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20000"/>
              </a:spcBef>
              <a:buChar char="•"/>
            </a:pPr>
            <a:r>
              <a:rPr lang="zh-CN" altLang="en-US" sz="4400" b="1" dirty="0">
                <a:solidFill>
                  <a:srgbClr val="FF33CC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停顿</a:t>
            </a:r>
          </a:p>
          <a:p>
            <a:pPr>
              <a:spcBef>
                <a:spcPct val="20000"/>
              </a:spcBef>
              <a:buChar char="•"/>
            </a:pPr>
            <a:r>
              <a:rPr lang="zh-CN" altLang="en-US" sz="4400" b="1" dirty="0">
                <a:solidFill>
                  <a:srgbClr val="FF33CC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节奏</a:t>
            </a:r>
          </a:p>
          <a:p>
            <a:pPr>
              <a:spcBef>
                <a:spcPct val="20000"/>
              </a:spcBef>
              <a:buChar char="•"/>
            </a:pPr>
            <a:r>
              <a:rPr lang="zh-CN" altLang="en-US" sz="4400" b="1" dirty="0">
                <a:solidFill>
                  <a:srgbClr val="FF33CC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重音</a:t>
            </a:r>
          </a:p>
          <a:p>
            <a:pPr>
              <a:spcBef>
                <a:spcPct val="20000"/>
              </a:spcBef>
              <a:buChar char="•"/>
            </a:pPr>
            <a:r>
              <a:rPr lang="zh-CN" altLang="en-US" sz="4400" b="1" dirty="0">
                <a:solidFill>
                  <a:srgbClr val="FF33CC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感情</a:t>
            </a:r>
          </a:p>
        </p:txBody>
      </p:sp>
      <p:sp>
        <p:nvSpPr>
          <p:cNvPr id="45062" name="文本框 45061"/>
          <p:cNvSpPr txBox="1"/>
          <p:nvPr/>
        </p:nvSpPr>
        <p:spPr>
          <a:xfrm>
            <a:off x="2286000" y="2286000"/>
            <a:ext cx="7696200" cy="31384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u="sng" dirty="0">
                <a:solidFill>
                  <a:srgbClr val="9900FF"/>
                </a:solidFill>
                <a:latin typeface="宋体" panose="02010600030101010101" pitchFamily="2" charset="-122"/>
              </a:rPr>
              <a:t>北国</a:t>
            </a:r>
            <a:r>
              <a:rPr lang="en-US" altLang="zh-CN" sz="4400" b="1" dirty="0">
                <a:solidFill>
                  <a:srgbClr val="9900FF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solidFill>
                  <a:srgbClr val="9900FF"/>
                </a:solidFill>
                <a:latin typeface="宋体" panose="02010600030101010101" pitchFamily="2" charset="-122"/>
              </a:rPr>
              <a:t>风光，</a:t>
            </a:r>
            <a:r>
              <a:rPr lang="en-US" altLang="zh-CN" sz="3600" b="1" dirty="0">
                <a:solidFill>
                  <a:srgbClr val="9900FF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3600" b="1" dirty="0">
                <a:solidFill>
                  <a:srgbClr val="9900FF"/>
                </a:solidFill>
                <a:latin typeface="宋体" panose="02010600030101010101" pitchFamily="2" charset="-122"/>
              </a:rPr>
              <a:t>豪迈，高而慢</a:t>
            </a:r>
            <a:r>
              <a:rPr lang="en-US" altLang="zh-CN" sz="3600" b="1">
                <a:solidFill>
                  <a:srgbClr val="9900FF"/>
                </a:solidFill>
                <a:latin typeface="宋体" panose="02010600030101010101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4400" b="1" u="sng" dirty="0">
                <a:solidFill>
                  <a:srgbClr val="9900FF"/>
                </a:solidFill>
                <a:latin typeface="宋体" panose="02010600030101010101" pitchFamily="2" charset="-122"/>
              </a:rPr>
              <a:t>千</a:t>
            </a:r>
            <a:r>
              <a:rPr lang="zh-CN" altLang="en-US" sz="4400" b="1" dirty="0">
                <a:solidFill>
                  <a:srgbClr val="9900FF"/>
                </a:solidFill>
                <a:latin typeface="宋体" panose="02010600030101010101" pitchFamily="2" charset="-122"/>
              </a:rPr>
              <a:t>里</a:t>
            </a:r>
            <a:r>
              <a:rPr lang="en-US" altLang="zh-CN" sz="4400" b="1" dirty="0">
                <a:solidFill>
                  <a:srgbClr val="9900FF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solidFill>
                  <a:srgbClr val="9900FF"/>
                </a:solidFill>
                <a:latin typeface="宋体" panose="02010600030101010101" pitchFamily="2" charset="-122"/>
              </a:rPr>
              <a:t>冰封，</a:t>
            </a:r>
            <a:r>
              <a:rPr lang="zh-CN" altLang="en-US" sz="3600" b="1" dirty="0">
                <a:solidFill>
                  <a:srgbClr val="9900FF"/>
                </a:solidFill>
                <a:latin typeface="宋体" panose="02010600030101010101" pitchFamily="2" charset="-122"/>
              </a:rPr>
              <a:t>（拉长）</a:t>
            </a:r>
          </a:p>
          <a:p>
            <a:pPr>
              <a:lnSpc>
                <a:spcPct val="150000"/>
              </a:lnSpc>
            </a:pPr>
            <a:r>
              <a:rPr lang="zh-CN" altLang="en-US" sz="4400" b="1" u="sng" dirty="0">
                <a:solidFill>
                  <a:srgbClr val="9900FF"/>
                </a:solidFill>
                <a:latin typeface="宋体" panose="02010600030101010101" pitchFamily="2" charset="-122"/>
              </a:rPr>
              <a:t>万</a:t>
            </a:r>
            <a:r>
              <a:rPr lang="zh-CN" altLang="en-US" sz="4400" b="1" dirty="0">
                <a:solidFill>
                  <a:srgbClr val="9900FF"/>
                </a:solidFill>
                <a:latin typeface="宋体" panose="02010600030101010101" pitchFamily="2" charset="-122"/>
              </a:rPr>
              <a:t>里</a:t>
            </a:r>
            <a:r>
              <a:rPr lang="en-US" altLang="zh-CN" sz="4400" b="1" dirty="0">
                <a:solidFill>
                  <a:srgbClr val="9900FF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4400" b="1" dirty="0">
                <a:solidFill>
                  <a:srgbClr val="9900FF"/>
                </a:solidFill>
                <a:latin typeface="宋体" panose="02010600030101010101" pitchFamily="2" charset="-122"/>
              </a:rPr>
              <a:t>雪飘。</a:t>
            </a:r>
            <a:r>
              <a:rPr lang="zh-CN" altLang="en-US" sz="3600" b="1" dirty="0">
                <a:solidFill>
                  <a:srgbClr val="9900FF"/>
                </a:solidFill>
                <a:latin typeface="宋体" panose="02010600030101010101" pitchFamily="2" charset="-122"/>
              </a:rPr>
              <a:t>（高昂）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/>
      <p:bldP spid="45061" grpId="0"/>
      <p:bldP spid="4506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Box 1"/>
          <p:cNvSpPr txBox="1"/>
          <p:nvPr/>
        </p:nvSpPr>
        <p:spPr>
          <a:xfrm>
            <a:off x="395288" y="188913"/>
            <a:ext cx="3384550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自学反馈</a:t>
            </a:r>
          </a:p>
          <a:p>
            <a:pPr algn="ctr"/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6" name="TextBox 2"/>
          <p:cNvSpPr txBox="1"/>
          <p:nvPr/>
        </p:nvSpPr>
        <p:spPr>
          <a:xfrm>
            <a:off x="0" y="1268413"/>
            <a:ext cx="10512425" cy="4894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 dirty="0">
                <a:latin typeface="Times New Roman" panose="02020603050405020304" pitchFamily="18" charset="0"/>
              </a:rPr>
              <a:t>1．给</a:t>
            </a:r>
            <a:r>
              <a:rPr lang="zh-CN" altLang="en-US" sz="3200" b="1" dirty="0">
                <a:latin typeface="Times New Roman" panose="02020603050405020304" pitchFamily="18" charset="0"/>
              </a:rPr>
              <a:t>红色</a:t>
            </a:r>
            <a:r>
              <a:rPr lang="zh-CN" altLang="zh-CN" sz="3200" b="1" dirty="0">
                <a:latin typeface="Times New Roman" panose="02020603050405020304" pitchFamily="18" charset="0"/>
              </a:rPr>
              <a:t>的字注音：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r>
              <a:rPr lang="zh-CN" altLang="zh-CN" sz="3200" b="1" dirty="0">
                <a:latin typeface="Times New Roman" panose="02020603050405020304" pitchFamily="18" charset="0"/>
              </a:rPr>
              <a:t>　　</a:t>
            </a:r>
          </a:p>
          <a:p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沁</a:t>
            </a:r>
            <a:r>
              <a:rPr lang="zh-CN" altLang="zh-CN" sz="3200" b="1" dirty="0">
                <a:latin typeface="Times New Roman" panose="02020603050405020304" pitchFamily="18" charset="0"/>
              </a:rPr>
              <a:t>园春（　　 ）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莽</a:t>
            </a:r>
            <a:r>
              <a:rPr lang="zh-CN" altLang="zh-CN" sz="3200" b="1" dirty="0">
                <a:latin typeface="Times New Roman" panose="02020603050405020304" pitchFamily="18" charset="0"/>
              </a:rPr>
              <a:t>莽（　  　）红装素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裹</a:t>
            </a:r>
            <a:r>
              <a:rPr lang="zh-CN" altLang="zh-CN" sz="3200" b="1" dirty="0">
                <a:latin typeface="Times New Roman" panose="02020603050405020304" pitchFamily="18" charset="0"/>
              </a:rPr>
              <a:t>（　    ）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r>
              <a:rPr lang="zh-CN" altLang="zh-CN" sz="3200" b="1" dirty="0">
                <a:latin typeface="Times New Roman" panose="02020603050405020304" pitchFamily="18" charset="0"/>
              </a:rPr>
              <a:t>　　　</a:t>
            </a:r>
          </a:p>
          <a:p>
            <a:r>
              <a:rPr lang="zh-CN" altLang="zh-CN" sz="3200" b="1" dirty="0">
                <a:latin typeface="Times New Roman" panose="02020603050405020304" pitchFamily="18" charset="0"/>
              </a:rPr>
              <a:t>略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输</a:t>
            </a:r>
            <a:r>
              <a:rPr lang="zh-CN" altLang="zh-CN" sz="3200" b="1" dirty="0">
                <a:latin typeface="Times New Roman" panose="02020603050405020304" pitchFamily="18" charset="0"/>
              </a:rPr>
              <a:t>（　    　）稍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逊</a:t>
            </a:r>
            <a:r>
              <a:rPr lang="zh-CN" altLang="zh-CN" sz="3200" b="1" dirty="0">
                <a:latin typeface="Times New Roman" panose="02020603050405020304" pitchFamily="18" charset="0"/>
              </a:rPr>
              <a:t>（　  　）成吉思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汗</a:t>
            </a:r>
            <a:r>
              <a:rPr lang="zh-CN" altLang="zh-CN" sz="3200" b="1" dirty="0">
                <a:latin typeface="Times New Roman" panose="02020603050405020304" pitchFamily="18" charset="0"/>
              </a:rPr>
              <a:t>（　    ）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endParaRPr lang="zh-CN" altLang="en-US" sz="3200" b="1">
              <a:latin typeface="Times New Roman" panose="02020603050405020304" pitchFamily="18" charset="0"/>
            </a:endParaRPr>
          </a:p>
          <a:p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折</a:t>
            </a:r>
            <a:r>
              <a:rPr lang="zh-CN" altLang="zh-CN" sz="3200" b="1" dirty="0">
                <a:latin typeface="Times New Roman" panose="02020603050405020304" pitchFamily="18" charset="0"/>
              </a:rPr>
              <a:t>腰（　    　）今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朝</a:t>
            </a:r>
            <a:r>
              <a:rPr lang="zh-CN" altLang="zh-CN" sz="3200" b="1" dirty="0">
                <a:latin typeface="Times New Roman" panose="02020603050405020304" pitchFamily="18" charset="0"/>
              </a:rPr>
              <a:t>（　      ）分外妖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娆</a:t>
            </a:r>
            <a:r>
              <a:rPr lang="zh-CN" altLang="zh-CN" sz="3200" b="1" dirty="0">
                <a:latin typeface="Times New Roman" panose="02020603050405020304" pitchFamily="18" charset="0"/>
              </a:rPr>
              <a:t>（         ）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r>
              <a:rPr lang="zh-CN" altLang="en-US" sz="3200" b="1">
                <a:latin typeface="Times New Roman" panose="02020603050405020304" pitchFamily="18" charset="0"/>
              </a:rPr>
              <a:t> </a:t>
            </a:r>
          </a:p>
          <a:p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数</a:t>
            </a:r>
            <a:r>
              <a:rPr lang="zh-CN" altLang="zh-CN" sz="3200" b="1" dirty="0">
                <a:latin typeface="Times New Roman" panose="02020603050405020304" pitchFamily="18" charset="0"/>
              </a:rPr>
              <a:t>风流人物（          ）               稍逊风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骚</a:t>
            </a:r>
            <a:r>
              <a:rPr lang="zh-CN" altLang="zh-CN" sz="3200" b="1" dirty="0">
                <a:latin typeface="Times New Roman" panose="02020603050405020304" pitchFamily="18" charset="0"/>
              </a:rPr>
              <a:t> （          ）          　　</a:t>
            </a:r>
          </a:p>
          <a:p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03400" y="2205038"/>
            <a:ext cx="825500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36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qìn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16388" y="2133600"/>
            <a:ext cx="1287462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36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mǎng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77150" y="2133600"/>
            <a:ext cx="903288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36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guǒ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62100" y="3141663"/>
            <a:ext cx="876300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36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shū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00525" y="3141663"/>
            <a:ext cx="928688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36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xùn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56513" y="3141663"/>
            <a:ext cx="928687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36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hán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03350" y="4149725"/>
            <a:ext cx="852488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36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zhé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94175" y="4149725"/>
            <a:ext cx="1108075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36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zhāo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767638" y="4076700"/>
            <a:ext cx="850900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36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ráo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86038" y="5084763"/>
            <a:ext cx="876300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36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shǔ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740650" y="5084763"/>
            <a:ext cx="827088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36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sāo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2389</Words>
  <Application>Microsoft Office PowerPoint</Application>
  <PresentationFormat>全屏显示(4:3)</PresentationFormat>
  <Paragraphs>178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默认设计模板</vt:lpstr>
      <vt:lpstr>幻灯片 1</vt:lpstr>
      <vt:lpstr>沁   园     春 雪</vt:lpstr>
      <vt:lpstr>幻灯片 3</vt:lpstr>
      <vt:lpstr>1.柴门闻犬吠， 风雪夜归人。 (刘长卿《逢雪宿芙蓉山主人》)  2．墙角数枝梅，凌寒独自开。 遥知不是雪，为有暗香来。  （王安石:《梅花》）  3．孤舟蓑笠翁， 独钓寒江雪。  (柳宗元：《江雪》)  4.青海长云暗雪山， 孤城遥望玉门关。  王昌龄：《从军行七首其四》)  5.欲渡黄河冰塞川， 将登太行雪满山。  (李白：《行路难》) </vt:lpstr>
      <vt:lpstr>幻灯片 5</vt:lpstr>
      <vt:lpstr>幻灯片 6</vt:lpstr>
      <vt:lpstr>幻灯片 7</vt:lpstr>
      <vt:lpstr>幻灯片 8</vt:lpstr>
      <vt:lpstr>幻灯片 9</vt:lpstr>
      <vt:lpstr>幻灯片 10</vt:lpstr>
      <vt:lpstr>赏析上阕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5.毛泽东对古代五位帝王是怎样评价？</vt:lpstr>
      <vt:lpstr>6.下阕提到的五位帝王，诗人认为哪一位最缺乏文采？根据是什么？作者在下阕为什么要议论评说古代帝王？</vt:lpstr>
      <vt:lpstr>幻灯片 22</vt:lpstr>
      <vt:lpstr>8.从下阕词中找出三组近义词。</vt:lpstr>
      <vt:lpstr>幻灯片 24</vt:lpstr>
      <vt:lpstr>幻灯片 25</vt:lpstr>
      <vt:lpstr>幻灯片 26</vt:lpstr>
      <vt:lpstr>幻灯片 27</vt:lpstr>
      <vt:lpstr>    布置作业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个人用户</cp:lastModifiedBy>
  <cp:revision/>
  <dcterms:created xsi:type="dcterms:W3CDTF">2012-09-10T06:40:00Z</dcterms:created>
  <dcterms:modified xsi:type="dcterms:W3CDTF">2018-08-29T10:09:40Z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2052-10.1.0.7224</vt:lpwstr>
  </property>
</Properties>
</file>