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1" r:id="rId1"/>
  </p:sldMasterIdLst>
  <p:notesMasterIdLst>
    <p:notesMasterId r:id="rId24"/>
  </p:notesMasterIdLst>
  <p:sldIdLst>
    <p:sldId id="265" r:id="rId2"/>
    <p:sldId id="261" r:id="rId3"/>
    <p:sldId id="268" r:id="rId4"/>
    <p:sldId id="284" r:id="rId5"/>
    <p:sldId id="256" r:id="rId6"/>
    <p:sldId id="282" r:id="rId7"/>
    <p:sldId id="269" r:id="rId8"/>
    <p:sldId id="262" r:id="rId9"/>
    <p:sldId id="279" r:id="rId10"/>
    <p:sldId id="270" r:id="rId11"/>
    <p:sldId id="263" r:id="rId12"/>
    <p:sldId id="283" r:id="rId13"/>
    <p:sldId id="280" r:id="rId14"/>
    <p:sldId id="281" r:id="rId15"/>
    <p:sldId id="264" r:id="rId16"/>
    <p:sldId id="286" r:id="rId17"/>
    <p:sldId id="287" r:id="rId18"/>
    <p:sldId id="288" r:id="rId19"/>
    <p:sldId id="289" r:id="rId20"/>
    <p:sldId id="285" r:id="rId21"/>
    <p:sldId id="290" r:id="rId22"/>
    <p:sldId id="266"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Verdana" panose="020B060403050404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Verdana" panose="020B060403050404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Verdana" panose="020B060403050404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Verdana" panose="020B060403050404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Verdana" panose="020B060403050404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Verdana" panose="020B060403050404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Verdana" panose="020B060403050404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Verdana" panose="020B060403050404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Verdan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66"/>
    <a:srgbClr val="800080"/>
    <a:srgbClr val="009900"/>
    <a:srgbClr val="FF0000"/>
    <a:srgbClr val="CC0099"/>
    <a:srgbClr val="0000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534" y="84"/>
      </p:cViewPr>
      <p:guideLst>
        <p:guide orient="horz" pos="2160"/>
        <p:guide pos="2880"/>
      </p:guideLst>
    </p:cSldViewPr>
  </p:slideViewPr>
  <p:notesTextViewPr>
    <p:cViewPr>
      <p:scale>
        <a:sx n="1" d="1"/>
        <a:sy n="1" d="1"/>
      </p:scale>
      <p:origin x="0" y="0"/>
    </p:cViewPr>
  </p:notesTextViewPr>
  <p:sorterViewPr>
    <p:cViewPr>
      <p:scale>
        <a:sx n="100" d="100"/>
        <a:sy n="100" d="100"/>
      </p:scale>
      <p:origin x="0" y="-2796"/>
    </p:cViewPr>
  </p:sorter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223B59-B78F-46A7-A215-EA69248FD1B5}" type="datetimeFigureOut">
              <a:rPr lang="zh-CN" altLang="en-US" smtClean="0"/>
              <a:t>2018/5/9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788936-91FF-44E5-B801-82E7A2FC7379}" type="slidenum">
              <a:rPr lang="zh-CN" altLang="en-US" smtClean="0"/>
              <a:t>‹#›</a:t>
            </a:fld>
            <a:endParaRPr lang="zh-CN" altLang="en-US"/>
          </a:p>
        </p:txBody>
      </p:sp>
    </p:spTree>
    <p:extLst>
      <p:ext uri="{BB962C8B-B14F-4D97-AF65-F5344CB8AC3E}">
        <p14:creationId xmlns:p14="http://schemas.microsoft.com/office/powerpoint/2010/main" val="2271774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788936-91FF-44E5-B801-82E7A2FC7379}" type="slidenum">
              <a:rPr lang="zh-CN" altLang="en-US" smtClean="0"/>
              <a:t>5</a:t>
            </a:fld>
            <a:endParaRPr lang="zh-CN" altLang="en-US"/>
          </a:p>
        </p:txBody>
      </p:sp>
    </p:spTree>
    <p:extLst>
      <p:ext uri="{BB962C8B-B14F-4D97-AF65-F5344CB8AC3E}">
        <p14:creationId xmlns:p14="http://schemas.microsoft.com/office/powerpoint/2010/main" val="2975339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788936-91FF-44E5-B801-82E7A2FC7379}" type="slidenum">
              <a:rPr lang="zh-CN" altLang="en-US" smtClean="0"/>
              <a:t>22</a:t>
            </a:fld>
            <a:endParaRPr lang="zh-CN" altLang="en-US"/>
          </a:p>
        </p:txBody>
      </p:sp>
    </p:spTree>
    <p:extLst>
      <p:ext uri="{BB962C8B-B14F-4D97-AF65-F5344CB8AC3E}">
        <p14:creationId xmlns:p14="http://schemas.microsoft.com/office/powerpoint/2010/main" val="2288377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FAF689-7C67-40CB-825D-257FB2832C82}" type="datetimeFigureOut">
              <a:rPr lang="zh-CN" altLang="en-US" smtClean="0"/>
              <a:t>2018/5/9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2F0A9B-363D-4A84-9A0C-4A5398F159A8}" type="slidenum">
              <a:rPr lang="zh-CN" altLang="en-US" smtClean="0"/>
              <a:t>‹#›</a:t>
            </a:fld>
            <a:endParaRPr lang="zh-CN" altLang="en-US"/>
          </a:p>
        </p:txBody>
      </p:sp>
    </p:spTree>
    <p:extLst>
      <p:ext uri="{BB962C8B-B14F-4D97-AF65-F5344CB8AC3E}">
        <p14:creationId xmlns:p14="http://schemas.microsoft.com/office/powerpoint/2010/main" val="2017695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FAF689-7C67-40CB-825D-257FB2832C82}" type="datetimeFigureOut">
              <a:rPr lang="zh-CN" altLang="en-US" smtClean="0"/>
              <a:t>2018/5/9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2F0A9B-363D-4A84-9A0C-4A5398F159A8}" type="slidenum">
              <a:rPr lang="zh-CN" altLang="en-US" smtClean="0"/>
              <a:t>‹#›</a:t>
            </a:fld>
            <a:endParaRPr lang="zh-CN" altLang="en-US"/>
          </a:p>
        </p:txBody>
      </p:sp>
    </p:spTree>
    <p:extLst>
      <p:ext uri="{BB962C8B-B14F-4D97-AF65-F5344CB8AC3E}">
        <p14:creationId xmlns:p14="http://schemas.microsoft.com/office/powerpoint/2010/main" val="746120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FAF689-7C67-40CB-825D-257FB2832C82}" type="datetimeFigureOut">
              <a:rPr lang="zh-CN" altLang="en-US" smtClean="0"/>
              <a:t>2018/5/9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2F0A9B-363D-4A84-9A0C-4A5398F159A8}" type="slidenum">
              <a:rPr lang="zh-CN" altLang="en-US" smtClean="0"/>
              <a:t>‹#›</a:t>
            </a:fld>
            <a:endParaRPr lang="zh-CN" altLang="en-US"/>
          </a:p>
        </p:txBody>
      </p:sp>
    </p:spTree>
    <p:extLst>
      <p:ext uri="{BB962C8B-B14F-4D97-AF65-F5344CB8AC3E}">
        <p14:creationId xmlns:p14="http://schemas.microsoft.com/office/powerpoint/2010/main" val="3261592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FAF689-7C67-40CB-825D-257FB2832C82}" type="datetimeFigureOut">
              <a:rPr lang="zh-CN" altLang="en-US" smtClean="0"/>
              <a:t>2018/5/9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2F0A9B-363D-4A84-9A0C-4A5398F159A8}" type="slidenum">
              <a:rPr lang="zh-CN" altLang="en-US" smtClean="0"/>
              <a:t>‹#›</a:t>
            </a:fld>
            <a:endParaRPr lang="zh-CN" altLang="en-US"/>
          </a:p>
        </p:txBody>
      </p:sp>
    </p:spTree>
    <p:extLst>
      <p:ext uri="{BB962C8B-B14F-4D97-AF65-F5344CB8AC3E}">
        <p14:creationId xmlns:p14="http://schemas.microsoft.com/office/powerpoint/2010/main" val="4261126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BFAF689-7C67-40CB-825D-257FB2832C82}" type="datetimeFigureOut">
              <a:rPr lang="zh-CN" altLang="en-US" smtClean="0"/>
              <a:t>2018/5/9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2F0A9B-363D-4A84-9A0C-4A5398F159A8}" type="slidenum">
              <a:rPr lang="zh-CN" altLang="en-US" smtClean="0"/>
              <a:t>‹#›</a:t>
            </a:fld>
            <a:endParaRPr lang="zh-CN" altLang="en-US"/>
          </a:p>
        </p:txBody>
      </p:sp>
    </p:spTree>
    <p:extLst>
      <p:ext uri="{BB962C8B-B14F-4D97-AF65-F5344CB8AC3E}">
        <p14:creationId xmlns:p14="http://schemas.microsoft.com/office/powerpoint/2010/main" val="3762155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FAF689-7C67-40CB-825D-257FB2832C82}" type="datetimeFigureOut">
              <a:rPr lang="zh-CN" altLang="en-US" smtClean="0"/>
              <a:t>2018/5/9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62F0A9B-363D-4A84-9A0C-4A5398F159A8}" type="slidenum">
              <a:rPr lang="zh-CN" altLang="en-US" smtClean="0"/>
              <a:t>‹#›</a:t>
            </a:fld>
            <a:endParaRPr lang="zh-CN" altLang="en-US"/>
          </a:p>
        </p:txBody>
      </p:sp>
    </p:spTree>
    <p:extLst>
      <p:ext uri="{BB962C8B-B14F-4D97-AF65-F5344CB8AC3E}">
        <p14:creationId xmlns:p14="http://schemas.microsoft.com/office/powerpoint/2010/main" val="155236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FAF689-7C67-40CB-825D-257FB2832C82}" type="datetimeFigureOut">
              <a:rPr lang="zh-CN" altLang="en-US" smtClean="0"/>
              <a:t>2018/5/9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62F0A9B-363D-4A84-9A0C-4A5398F159A8}" type="slidenum">
              <a:rPr lang="zh-CN" altLang="en-US" smtClean="0"/>
              <a:t>‹#›</a:t>
            </a:fld>
            <a:endParaRPr lang="zh-CN" altLang="en-US"/>
          </a:p>
        </p:txBody>
      </p:sp>
    </p:spTree>
    <p:extLst>
      <p:ext uri="{BB962C8B-B14F-4D97-AF65-F5344CB8AC3E}">
        <p14:creationId xmlns:p14="http://schemas.microsoft.com/office/powerpoint/2010/main" val="2275119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FAF689-7C67-40CB-825D-257FB2832C82}" type="datetimeFigureOut">
              <a:rPr lang="zh-CN" altLang="en-US" smtClean="0"/>
              <a:t>2018/5/9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62F0A9B-363D-4A84-9A0C-4A5398F159A8}" type="slidenum">
              <a:rPr lang="zh-CN" altLang="en-US" smtClean="0"/>
              <a:t>‹#›</a:t>
            </a:fld>
            <a:endParaRPr lang="zh-CN" altLang="en-US"/>
          </a:p>
        </p:txBody>
      </p:sp>
    </p:spTree>
    <p:extLst>
      <p:ext uri="{BB962C8B-B14F-4D97-AF65-F5344CB8AC3E}">
        <p14:creationId xmlns:p14="http://schemas.microsoft.com/office/powerpoint/2010/main" val="21493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FAF689-7C67-40CB-825D-257FB2832C82}" type="datetimeFigureOut">
              <a:rPr lang="zh-CN" altLang="en-US" smtClean="0"/>
              <a:t>2018/5/9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62F0A9B-363D-4A84-9A0C-4A5398F159A8}" type="slidenum">
              <a:rPr lang="zh-CN" altLang="en-US" smtClean="0"/>
              <a:t>‹#›</a:t>
            </a:fld>
            <a:endParaRPr lang="zh-CN" altLang="en-US"/>
          </a:p>
        </p:txBody>
      </p:sp>
    </p:spTree>
    <p:extLst>
      <p:ext uri="{BB962C8B-B14F-4D97-AF65-F5344CB8AC3E}">
        <p14:creationId xmlns:p14="http://schemas.microsoft.com/office/powerpoint/2010/main" val="1947865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BFAF689-7C67-40CB-825D-257FB2832C82}" type="datetimeFigureOut">
              <a:rPr lang="zh-CN" altLang="en-US" smtClean="0"/>
              <a:t>2018/5/9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62F0A9B-363D-4A84-9A0C-4A5398F159A8}" type="slidenum">
              <a:rPr lang="zh-CN" altLang="en-US" smtClean="0"/>
              <a:t>‹#›</a:t>
            </a:fld>
            <a:endParaRPr lang="zh-CN" altLang="en-US"/>
          </a:p>
        </p:txBody>
      </p:sp>
    </p:spTree>
    <p:extLst>
      <p:ext uri="{BB962C8B-B14F-4D97-AF65-F5344CB8AC3E}">
        <p14:creationId xmlns:p14="http://schemas.microsoft.com/office/powerpoint/2010/main" val="4265255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BFAF689-7C67-40CB-825D-257FB2832C82}" type="datetimeFigureOut">
              <a:rPr lang="zh-CN" altLang="en-US" smtClean="0"/>
              <a:t>2018/5/9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62F0A9B-363D-4A84-9A0C-4A5398F159A8}" type="slidenum">
              <a:rPr lang="zh-CN" altLang="en-US" smtClean="0"/>
              <a:t>‹#›</a:t>
            </a:fld>
            <a:endParaRPr lang="zh-CN" altLang="en-US"/>
          </a:p>
        </p:txBody>
      </p:sp>
    </p:spTree>
    <p:extLst>
      <p:ext uri="{BB962C8B-B14F-4D97-AF65-F5344CB8AC3E}">
        <p14:creationId xmlns:p14="http://schemas.microsoft.com/office/powerpoint/2010/main" val="1212767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alphaModFix amt="51000"/>
            <a:lum/>
          </a:blip>
          <a:srcRect/>
          <a:stretch>
            <a:fillRect t="-2000"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ea typeface="幼圆" panose="02010509060101010101" pitchFamily="49" charset="-122"/>
              </a:defRPr>
            </a:lvl1pPr>
          </a:lstStyle>
          <a:p>
            <a:fld id="{5BFAF689-7C67-40CB-825D-257FB2832C82}" type="datetimeFigureOut">
              <a:rPr lang="zh-CN" altLang="en-US" smtClean="0"/>
              <a:pPr/>
              <a:t>2018/5/9</a:t>
            </a:fld>
            <a:endParaRPr lang="zh-CN" altLang="en-US" dirty="0"/>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ea typeface="幼圆" panose="02010509060101010101" pitchFamily="49" charset="-122"/>
              </a:defRPr>
            </a:lvl1pPr>
          </a:lstStyle>
          <a:p>
            <a:endParaRPr lang="zh-CN" altLang="en-US" dirty="0"/>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ea typeface="幼圆" panose="02010509060101010101" pitchFamily="49" charset="-122"/>
              </a:defRPr>
            </a:lvl1pPr>
          </a:lstStyle>
          <a:p>
            <a:fld id="{A62F0A9B-363D-4A84-9A0C-4A5398F159A8}" type="slidenum">
              <a:rPr lang="zh-CN" altLang="en-US" smtClean="0"/>
              <a:pPr/>
              <a:t>‹#›</a:t>
            </a:fld>
            <a:endParaRPr lang="zh-CN" altLang="en-US" dirty="0"/>
          </a:p>
        </p:txBody>
      </p:sp>
    </p:spTree>
    <p:extLst>
      <p:ext uri="{BB962C8B-B14F-4D97-AF65-F5344CB8AC3E}">
        <p14:creationId xmlns:p14="http://schemas.microsoft.com/office/powerpoint/2010/main" val="175864223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幼圆" panose="020105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幼圆" panose="020105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幼圆" panose="020105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3.wav"/></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3.wav"/><Relationship Id="rId4" Type="http://schemas.openxmlformats.org/officeDocument/2006/relationships/audio" Target="../media/audio2.wav"/></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3.wav"/></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audio" Target="../media/audio4.wav"/><Relationship Id="rId5" Type="http://schemas.openxmlformats.org/officeDocument/2006/relationships/audio" Target="../media/audio2.wav"/><Relationship Id="rId4" Type="http://schemas.openxmlformats.org/officeDocument/2006/relationships/audio" Target="../media/audio3.wa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audio" Target="../media/audio5.wav"/><Relationship Id="rId7"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audio" Target="../media/audio4.wav"/><Relationship Id="rId4" Type="http://schemas.openxmlformats.org/officeDocument/2006/relationships/audio" Target="../media/audio6.wav"/></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2286060" y="1935156"/>
            <a:ext cx="4689104" cy="1323439"/>
          </a:xfrm>
          <a:prstGeom prst="rect">
            <a:avLst/>
          </a:prstGeom>
          <a:noFill/>
          <a:ln>
            <a:noFill/>
          </a:ln>
          <a:effectLst>
            <a:outerShdw dist="35921" dir="2700000" algn="ctr" rotWithShape="0">
              <a:schemeClr val="bg2">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8000" dirty="0">
                <a:solidFill>
                  <a:srgbClr val="FF3300"/>
                </a:solidFill>
                <a:latin typeface="华文行楷" panose="02010800040101010101" pitchFamily="2" charset="-122"/>
                <a:ea typeface="华文行楷" panose="02010800040101010101" pitchFamily="2" charset="-122"/>
              </a:rPr>
              <a:t>23</a:t>
            </a:r>
            <a:r>
              <a:rPr lang="en-US" altLang="zh-CN" sz="8000" dirty="0" smtClean="0">
                <a:solidFill>
                  <a:srgbClr val="FF3300"/>
                </a:solidFill>
                <a:latin typeface="Arial" panose="020B0604020202020204" pitchFamily="34" charset="0"/>
                <a:ea typeface="华文行楷" panose="02010800040101010101" pitchFamily="2" charset="-122"/>
              </a:rPr>
              <a:t> </a:t>
            </a:r>
            <a:r>
              <a:rPr lang="zh-CN" altLang="zh-CN" sz="8000" dirty="0" smtClean="0">
                <a:solidFill>
                  <a:srgbClr val="FF3300"/>
                </a:solidFill>
                <a:latin typeface="Arial" panose="020B0604020202020204" pitchFamily="34" charset="0"/>
                <a:ea typeface="华文行楷" panose="02010800040101010101" pitchFamily="2" charset="-122"/>
              </a:rPr>
              <a:t>蒲公英</a:t>
            </a:r>
            <a:endParaRPr lang="zh-CN" altLang="zh-CN" sz="8000" dirty="0">
              <a:solidFill>
                <a:srgbClr val="FF3300"/>
              </a:solidFill>
              <a:latin typeface="Arial" panose="020B0604020202020204" pitchFamily="34" charset="0"/>
              <a:ea typeface="华文行楷" panose="02010800040101010101" pitchFamily="2" charset="-122"/>
            </a:endParaRPr>
          </a:p>
        </p:txBody>
      </p:sp>
      <p:sp>
        <p:nvSpPr>
          <p:cNvPr id="4099" name="Text Box 3"/>
          <p:cNvSpPr txBox="1">
            <a:spLocks noChangeArrowheads="1"/>
          </p:cNvSpPr>
          <p:nvPr/>
        </p:nvSpPr>
        <p:spPr bwMode="auto">
          <a:xfrm>
            <a:off x="3962400" y="6096000"/>
            <a:ext cx="47529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zh-CN" sz="2800" dirty="0">
              <a:latin typeface="Arial" panose="020B0604020202020204" pitchFamily="34" charset="0"/>
              <a:ea typeface="幼圆" panose="02010509060101010101" pitchFamily="49" charset="-122"/>
            </a:endParaRPr>
          </a:p>
        </p:txBody>
      </p:sp>
      <p:sp>
        <p:nvSpPr>
          <p:cNvPr id="4100" name="Rectangle 4"/>
          <p:cNvSpPr>
            <a:spLocks noChangeArrowheads="1"/>
          </p:cNvSpPr>
          <p:nvPr/>
        </p:nvSpPr>
        <p:spPr bwMode="auto">
          <a:xfrm>
            <a:off x="4540310" y="3078156"/>
            <a:ext cx="26225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solidFill>
                  <a:srgbClr val="0070C0"/>
                </a:solidFill>
                <a:latin typeface="隶书" panose="02010509060101010101" pitchFamily="49" charset="-122"/>
                <a:ea typeface="隶书" panose="02010509060101010101" pitchFamily="49" charset="-122"/>
              </a:rPr>
              <a:t>壶井荣(日本)</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idx="1"/>
          </p:nvPr>
        </p:nvSpPr>
        <p:spPr>
          <a:xfrm>
            <a:off x="533400" y="1143000"/>
            <a:ext cx="8229600" cy="1143000"/>
          </a:xfrm>
        </p:spPr>
        <p:txBody>
          <a:bodyPr/>
          <a:lstStyle/>
          <a:p>
            <a:pPr>
              <a:spcBef>
                <a:spcPct val="0"/>
              </a:spcBef>
              <a:buFontTx/>
              <a:buNone/>
            </a:pPr>
            <a:r>
              <a:rPr lang="en-US" altLang="zh-CN" b="1" dirty="0" smtClean="0">
                <a:solidFill>
                  <a:srgbClr val="FF3300"/>
                </a:solidFill>
              </a:rPr>
              <a:t>2.</a:t>
            </a:r>
            <a:r>
              <a:rPr lang="zh-CN" altLang="en-US" b="1" dirty="0" smtClean="0">
                <a:solidFill>
                  <a:srgbClr val="FF3300"/>
                </a:solidFill>
                <a:latin typeface="Arial" panose="020B0604020202020204" pitchFamily="34" charset="0"/>
              </a:rPr>
              <a:t>“</a:t>
            </a:r>
            <a:r>
              <a:rPr lang="zh-CN" altLang="en-US" b="1" dirty="0">
                <a:solidFill>
                  <a:srgbClr val="FF3300"/>
                </a:solidFill>
              </a:rPr>
              <a:t>战争留给我家的两个礼物</a:t>
            </a:r>
            <a:r>
              <a:rPr lang="zh-CN" altLang="en-US" b="1" dirty="0">
                <a:solidFill>
                  <a:srgbClr val="FF3300"/>
                </a:solidFill>
                <a:latin typeface="Arial" panose="020B0604020202020204" pitchFamily="34" charset="0"/>
              </a:rPr>
              <a:t>”</a:t>
            </a:r>
            <a:r>
              <a:rPr lang="zh-CN" altLang="en-US" dirty="0">
                <a:solidFill>
                  <a:srgbClr val="FF3300"/>
                </a:solidFill>
              </a:rPr>
              <a:t> 中的</a:t>
            </a:r>
            <a:r>
              <a:rPr lang="zh-CN" altLang="en-US" dirty="0">
                <a:solidFill>
                  <a:srgbClr val="FF3300"/>
                </a:solidFill>
                <a:latin typeface="Arial" panose="020B0604020202020204" pitchFamily="34" charset="0"/>
              </a:rPr>
              <a:t>“</a:t>
            </a:r>
            <a:r>
              <a:rPr lang="zh-CN" altLang="en-US" dirty="0">
                <a:solidFill>
                  <a:srgbClr val="FF3300"/>
                </a:solidFill>
              </a:rPr>
              <a:t>两个礼物</a:t>
            </a:r>
            <a:r>
              <a:rPr lang="zh-CN" altLang="en-US" dirty="0">
                <a:solidFill>
                  <a:srgbClr val="FF3300"/>
                </a:solidFill>
                <a:latin typeface="Arial" panose="020B0604020202020204" pitchFamily="34" charset="0"/>
              </a:rPr>
              <a:t>”</a:t>
            </a:r>
            <a:r>
              <a:rPr lang="zh-CN" altLang="en-US" dirty="0">
                <a:solidFill>
                  <a:srgbClr val="FF3300"/>
                </a:solidFill>
              </a:rPr>
              <a:t>指的是什么？</a:t>
            </a:r>
          </a:p>
          <a:p>
            <a:pPr>
              <a:buFontTx/>
              <a:buNone/>
            </a:pPr>
            <a:endParaRPr lang="zh-CN" altLang="en-US" dirty="0">
              <a:solidFill>
                <a:srgbClr val="FF3300"/>
              </a:solidFill>
            </a:endParaRPr>
          </a:p>
        </p:txBody>
      </p:sp>
      <p:sp>
        <p:nvSpPr>
          <p:cNvPr id="12291" name="Rectangle 3"/>
          <p:cNvSpPr>
            <a:spLocks noChangeArrowheads="1"/>
          </p:cNvSpPr>
          <p:nvPr/>
        </p:nvSpPr>
        <p:spPr bwMode="auto">
          <a:xfrm>
            <a:off x="457200" y="2316777"/>
            <a:ext cx="862980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zh-CN" altLang="zh-CN" sz="2800" b="1" dirty="0">
                <a:solidFill>
                  <a:srgbClr val="0070C0"/>
                </a:solidFill>
                <a:latin typeface="Arial" panose="020B0604020202020204" pitchFamily="34" charset="0"/>
                <a:ea typeface="幼圆" panose="02010509060101010101" pitchFamily="49" charset="-122"/>
              </a:rPr>
              <a:t>一个是蒲公英，一个是“孙子一般的小儿子”</a:t>
            </a:r>
            <a:r>
              <a:rPr lang="zh-CN" altLang="zh-CN" sz="2800" dirty="0">
                <a:solidFill>
                  <a:srgbClr val="0070C0"/>
                </a:solidFill>
                <a:latin typeface="Arial" panose="020B0604020202020204" pitchFamily="34" charset="0"/>
                <a:ea typeface="幼圆" panose="02010509060101010101" pitchFamily="49" charset="-122"/>
              </a:rPr>
              <a:t> 。</a:t>
            </a:r>
          </a:p>
        </p:txBody>
      </p:sp>
      <p:sp>
        <p:nvSpPr>
          <p:cNvPr id="12292" name="Rectangle 4"/>
          <p:cNvSpPr>
            <a:spLocks noChangeArrowheads="1"/>
          </p:cNvSpPr>
          <p:nvPr/>
        </p:nvSpPr>
        <p:spPr bwMode="auto">
          <a:xfrm>
            <a:off x="381000" y="3124200"/>
            <a:ext cx="433484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dirty="0" smtClean="0">
                <a:solidFill>
                  <a:srgbClr val="FF3300"/>
                </a:solidFill>
                <a:latin typeface="幼圆" panose="02010509060101010101" pitchFamily="49" charset="-122"/>
                <a:ea typeface="幼圆" panose="02010509060101010101" pitchFamily="49" charset="-122"/>
              </a:rPr>
              <a:t>3.</a:t>
            </a:r>
            <a:r>
              <a:rPr lang="zh-CN" altLang="en-US" sz="2800" b="1" dirty="0" smtClean="0">
                <a:solidFill>
                  <a:srgbClr val="FF3300"/>
                </a:solidFill>
                <a:latin typeface="幼圆" panose="02010509060101010101" pitchFamily="49" charset="-122"/>
                <a:ea typeface="幼圆" panose="02010509060101010101" pitchFamily="49" charset="-122"/>
              </a:rPr>
              <a:t>二者</a:t>
            </a:r>
            <a:r>
              <a:rPr lang="zh-CN" altLang="en-US" sz="2800" b="1" dirty="0">
                <a:solidFill>
                  <a:srgbClr val="FF3300"/>
                </a:solidFill>
                <a:latin typeface="幼圆" panose="02010509060101010101" pitchFamily="49" charset="-122"/>
                <a:ea typeface="幼圆" panose="02010509060101010101" pitchFamily="49" charset="-122"/>
              </a:rPr>
              <a:t>有什么相似之处吗?</a:t>
            </a:r>
          </a:p>
        </p:txBody>
      </p:sp>
      <p:sp>
        <p:nvSpPr>
          <p:cNvPr id="12294" name="Rectangle 6"/>
          <p:cNvSpPr>
            <a:spLocks noChangeArrowheads="1"/>
          </p:cNvSpPr>
          <p:nvPr/>
        </p:nvSpPr>
        <p:spPr bwMode="auto">
          <a:xfrm>
            <a:off x="2592388" y="152400"/>
            <a:ext cx="39925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6000" b="1">
                <a:solidFill>
                  <a:srgbClr val="009900"/>
                </a:solidFill>
                <a:latin typeface="Arial" panose="020B0604020202020204" pitchFamily="34" charset="0"/>
                <a:ea typeface="幼圆" panose="02010509060101010101" pitchFamily="49" charset="-122"/>
              </a:rPr>
              <a:t>重难点探究</a:t>
            </a:r>
          </a:p>
        </p:txBody>
      </p:sp>
      <p:sp>
        <p:nvSpPr>
          <p:cNvPr id="10" name="Text Box 12"/>
          <p:cNvSpPr txBox="1">
            <a:spLocks noChangeArrowheads="1"/>
          </p:cNvSpPr>
          <p:nvPr/>
        </p:nvSpPr>
        <p:spPr bwMode="auto">
          <a:xfrm>
            <a:off x="1213675" y="3734583"/>
            <a:ext cx="677108" cy="1371600"/>
          </a:xfrm>
          <a:prstGeom prst="rect">
            <a:avLst/>
          </a:prstGeom>
          <a:noFill/>
          <a:ln w="9525">
            <a:noFill/>
            <a:miter lim="800000"/>
            <a:headEnd/>
            <a:tailEnd/>
          </a:ln>
          <a:effectLst/>
        </p:spPr>
        <p:txBody>
          <a:bodyPr vert="eaVert">
            <a:spAutoFit/>
          </a:bodyPr>
          <a:lstStyle/>
          <a:p>
            <a:pPr>
              <a:spcBef>
                <a:spcPct val="50000"/>
              </a:spcBef>
              <a:defRPr/>
            </a:pPr>
            <a:r>
              <a:rPr lang="zh-CN" altLang="en-US" sz="3200" b="1" dirty="0">
                <a:effectLst>
                  <a:outerShdw blurRad="38100" dist="38100" dir="2700000" algn="tl">
                    <a:srgbClr val="C0C0C0"/>
                  </a:outerShdw>
                </a:effectLst>
                <a:latin typeface="幼圆" panose="02010509060101010101" pitchFamily="49" charset="-122"/>
                <a:ea typeface="幼圆" panose="02010509060101010101" pitchFamily="49" charset="-122"/>
              </a:rPr>
              <a:t>蒲公英</a:t>
            </a:r>
          </a:p>
        </p:txBody>
      </p:sp>
      <p:sp>
        <p:nvSpPr>
          <p:cNvPr id="11" name="Text Box 13"/>
          <p:cNvSpPr txBox="1">
            <a:spLocks noChangeArrowheads="1"/>
          </p:cNvSpPr>
          <p:nvPr/>
        </p:nvSpPr>
        <p:spPr bwMode="auto">
          <a:xfrm>
            <a:off x="1213675" y="5410983"/>
            <a:ext cx="677108" cy="990600"/>
          </a:xfrm>
          <a:prstGeom prst="rect">
            <a:avLst/>
          </a:prstGeom>
          <a:noFill/>
          <a:ln w="9525">
            <a:noFill/>
            <a:miter lim="800000"/>
            <a:headEnd/>
            <a:tailEnd/>
          </a:ln>
          <a:effectLst/>
        </p:spPr>
        <p:txBody>
          <a:bodyPr vert="eaVert">
            <a:spAutoFit/>
          </a:bodyPr>
          <a:lstStyle/>
          <a:p>
            <a:pPr>
              <a:spcBef>
                <a:spcPct val="50000"/>
              </a:spcBef>
              <a:defRPr/>
            </a:pPr>
            <a:r>
              <a:rPr lang="zh-CN" altLang="en-US" sz="3200" b="1">
                <a:effectLst>
                  <a:outerShdw blurRad="38100" dist="38100" dir="2700000" algn="tl">
                    <a:srgbClr val="C0C0C0"/>
                  </a:outerShdw>
                </a:effectLst>
                <a:latin typeface="幼圆" panose="02010509060101010101" pitchFamily="49" charset="-122"/>
                <a:ea typeface="幼圆" panose="02010509060101010101" pitchFamily="49" charset="-122"/>
              </a:rPr>
              <a:t>儿子</a:t>
            </a:r>
          </a:p>
        </p:txBody>
      </p:sp>
      <p:grpSp>
        <p:nvGrpSpPr>
          <p:cNvPr id="12" name="Group 19"/>
          <p:cNvGrpSpPr>
            <a:grpSpLocks/>
          </p:cNvGrpSpPr>
          <p:nvPr/>
        </p:nvGrpSpPr>
        <p:grpSpPr bwMode="auto">
          <a:xfrm>
            <a:off x="1905070" y="3658383"/>
            <a:ext cx="4191000" cy="1373188"/>
            <a:chOff x="1440" y="1728"/>
            <a:chExt cx="2640" cy="865"/>
          </a:xfrm>
        </p:grpSpPr>
        <p:sp>
          <p:nvSpPr>
            <p:cNvPr id="13" name="Text Box 10"/>
            <p:cNvSpPr txBox="1">
              <a:spLocks noChangeArrowheads="1"/>
            </p:cNvSpPr>
            <p:nvPr/>
          </p:nvSpPr>
          <p:spPr bwMode="auto">
            <a:xfrm>
              <a:off x="1632" y="1728"/>
              <a:ext cx="2448" cy="865"/>
            </a:xfrm>
            <a:prstGeom prst="rect">
              <a:avLst/>
            </a:prstGeom>
            <a:noFill/>
            <a:ln w="9525">
              <a:noFill/>
              <a:miter lim="800000"/>
              <a:headEnd/>
              <a:tailEnd/>
            </a:ln>
            <a:effectLst/>
          </p:spPr>
          <p:txBody>
            <a:bodyPr>
              <a:spAutoFit/>
            </a:bodyPr>
            <a:lstStyle/>
            <a:p>
              <a:pPr>
                <a:defRPr/>
              </a:pPr>
              <a:r>
                <a:rPr lang="zh-CN" altLang="en-US" sz="2800" b="1">
                  <a:effectLst>
                    <a:outerShdw blurRad="38100" dist="38100" dir="2700000" algn="tl">
                      <a:srgbClr val="C0C0C0"/>
                    </a:outerShdw>
                  </a:effectLst>
                  <a:latin typeface="幼圆" panose="02010509060101010101" pitchFamily="49" charset="-122"/>
                  <a:ea typeface="幼圆" panose="02010509060101010101" pitchFamily="49" charset="-122"/>
                </a:rPr>
                <a:t>长在路旁，被人践踏，被人蹂躏，虽处逆境，顽强生存。</a:t>
              </a:r>
            </a:p>
          </p:txBody>
        </p:sp>
        <p:sp>
          <p:nvSpPr>
            <p:cNvPr id="14" name="AutoShape 14"/>
            <p:cNvSpPr>
              <a:spLocks noChangeArrowheads="1"/>
            </p:cNvSpPr>
            <p:nvPr/>
          </p:nvSpPr>
          <p:spPr bwMode="auto">
            <a:xfrm>
              <a:off x="1440" y="2016"/>
              <a:ext cx="192" cy="336"/>
            </a:xfrm>
            <a:prstGeom prst="rightArrow">
              <a:avLst>
                <a:gd name="adj1" fmla="val 50000"/>
                <a:gd name="adj2" fmla="val 25000"/>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幼圆" panose="02010509060101010101" pitchFamily="49" charset="-122"/>
                <a:ea typeface="幼圆" panose="02010509060101010101" pitchFamily="49" charset="-122"/>
              </a:endParaRPr>
            </a:p>
          </p:txBody>
        </p:sp>
      </p:grpSp>
      <p:grpSp>
        <p:nvGrpSpPr>
          <p:cNvPr id="15" name="Group 20"/>
          <p:cNvGrpSpPr>
            <a:grpSpLocks/>
          </p:cNvGrpSpPr>
          <p:nvPr/>
        </p:nvGrpSpPr>
        <p:grpSpPr bwMode="auto">
          <a:xfrm>
            <a:off x="1905070" y="5334783"/>
            <a:ext cx="5029200" cy="946150"/>
            <a:chOff x="1440" y="2784"/>
            <a:chExt cx="3168" cy="596"/>
          </a:xfrm>
        </p:grpSpPr>
        <p:sp>
          <p:nvSpPr>
            <p:cNvPr id="16" name="Text Box 11"/>
            <p:cNvSpPr txBox="1">
              <a:spLocks noChangeArrowheads="1"/>
            </p:cNvSpPr>
            <p:nvPr/>
          </p:nvSpPr>
          <p:spPr bwMode="auto">
            <a:xfrm>
              <a:off x="1680" y="2784"/>
              <a:ext cx="2928" cy="596"/>
            </a:xfrm>
            <a:prstGeom prst="rect">
              <a:avLst/>
            </a:prstGeom>
            <a:noFill/>
            <a:ln w="9525">
              <a:noFill/>
              <a:miter lim="800000"/>
              <a:headEnd/>
              <a:tailEnd/>
            </a:ln>
            <a:effectLst/>
          </p:spPr>
          <p:txBody>
            <a:bodyPr>
              <a:spAutoFit/>
            </a:bodyPr>
            <a:lstStyle/>
            <a:p>
              <a:pPr>
                <a:defRPr/>
              </a:pPr>
              <a:r>
                <a:rPr lang="zh-CN" altLang="en-US" sz="2800" b="1" dirty="0">
                  <a:effectLst>
                    <a:outerShdw blurRad="38100" dist="38100" dir="2700000" algn="tl">
                      <a:srgbClr val="C0C0C0"/>
                    </a:outerShdw>
                  </a:effectLst>
                  <a:latin typeface="幼圆" panose="02010509060101010101" pitchFamily="49" charset="-122"/>
                  <a:ea typeface="幼圆" panose="02010509060101010101" pitchFamily="49" charset="-122"/>
                </a:rPr>
                <a:t>战争夺去了他的父母，</a:t>
              </a:r>
            </a:p>
            <a:p>
              <a:pPr>
                <a:defRPr/>
              </a:pPr>
              <a:r>
                <a:rPr lang="zh-CN" altLang="en-US" sz="2800" b="1" dirty="0">
                  <a:effectLst>
                    <a:outerShdw blurRad="38100" dist="38100" dir="2700000" algn="tl">
                      <a:srgbClr val="C0C0C0"/>
                    </a:outerShdw>
                  </a:effectLst>
                  <a:latin typeface="幼圆" panose="02010509060101010101" pitchFamily="49" charset="-122"/>
                  <a:ea typeface="幼圆" panose="02010509060101010101" pitchFamily="49" charset="-122"/>
                </a:rPr>
                <a:t>仍然坚强的生活着。</a:t>
              </a:r>
            </a:p>
          </p:txBody>
        </p:sp>
        <p:sp>
          <p:nvSpPr>
            <p:cNvPr id="17" name="AutoShape 16"/>
            <p:cNvSpPr>
              <a:spLocks noChangeArrowheads="1"/>
            </p:cNvSpPr>
            <p:nvPr/>
          </p:nvSpPr>
          <p:spPr bwMode="auto">
            <a:xfrm>
              <a:off x="1440" y="2880"/>
              <a:ext cx="192" cy="336"/>
            </a:xfrm>
            <a:prstGeom prst="rightArrow">
              <a:avLst>
                <a:gd name="adj1" fmla="val 50000"/>
                <a:gd name="adj2" fmla="val 25000"/>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幼圆" panose="02010509060101010101" pitchFamily="49" charset="-122"/>
                <a:ea typeface="幼圆" panose="02010509060101010101" pitchFamily="49" charset="-122"/>
              </a:endParaRPr>
            </a:p>
          </p:txBody>
        </p:sp>
      </p:grpSp>
      <p:grpSp>
        <p:nvGrpSpPr>
          <p:cNvPr id="18" name="Group 21"/>
          <p:cNvGrpSpPr>
            <a:grpSpLocks/>
          </p:cNvGrpSpPr>
          <p:nvPr/>
        </p:nvGrpSpPr>
        <p:grpSpPr bwMode="auto">
          <a:xfrm>
            <a:off x="5715070" y="3810783"/>
            <a:ext cx="1539875" cy="2438400"/>
            <a:chOff x="3840" y="1824"/>
            <a:chExt cx="970" cy="1536"/>
          </a:xfrm>
        </p:grpSpPr>
        <p:sp>
          <p:nvSpPr>
            <p:cNvPr id="19" name="AutoShape 17"/>
            <p:cNvSpPr>
              <a:spLocks/>
            </p:cNvSpPr>
            <p:nvPr/>
          </p:nvSpPr>
          <p:spPr bwMode="auto">
            <a:xfrm>
              <a:off x="3840" y="1824"/>
              <a:ext cx="192" cy="1536"/>
            </a:xfrm>
            <a:prstGeom prst="rightBrace">
              <a:avLst>
                <a:gd name="adj1" fmla="val 66667"/>
                <a:gd name="adj2" fmla="val 50000"/>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0066FF"/>
                </a:solidFill>
                <a:latin typeface="幼圆" panose="02010509060101010101" pitchFamily="49" charset="-122"/>
                <a:ea typeface="幼圆" panose="02010509060101010101" pitchFamily="49" charset="-122"/>
              </a:endParaRPr>
            </a:p>
          </p:txBody>
        </p:sp>
        <p:sp>
          <p:nvSpPr>
            <p:cNvPr id="20" name="Text Box 18"/>
            <p:cNvSpPr txBox="1">
              <a:spLocks noChangeArrowheads="1"/>
            </p:cNvSpPr>
            <p:nvPr/>
          </p:nvSpPr>
          <p:spPr bwMode="auto">
            <a:xfrm>
              <a:off x="4073" y="1968"/>
              <a:ext cx="737" cy="1392"/>
            </a:xfrm>
            <a:prstGeom prst="rect">
              <a:avLst/>
            </a:prstGeom>
            <a:noFill/>
            <a:ln w="9525">
              <a:noFill/>
              <a:miter lim="800000"/>
              <a:headEnd/>
              <a:tailEnd/>
            </a:ln>
            <a:effectLst/>
          </p:spPr>
          <p:txBody>
            <a:bodyPr vert="eaVert">
              <a:spAutoFit/>
            </a:bodyPr>
            <a:lstStyle/>
            <a:p>
              <a:pPr>
                <a:defRPr/>
              </a:pPr>
              <a:r>
                <a:rPr lang="zh-CN" altLang="en-US" sz="3200" b="1">
                  <a:solidFill>
                    <a:srgbClr val="FF0000"/>
                  </a:solidFill>
                  <a:effectLst>
                    <a:outerShdw blurRad="38100" dist="38100" dir="2700000" algn="tl">
                      <a:srgbClr val="C0C0C0"/>
                    </a:outerShdw>
                  </a:effectLst>
                  <a:latin typeface="幼圆" panose="02010509060101010101" pitchFamily="49" charset="-122"/>
                  <a:ea typeface="幼圆" panose="02010509060101010101" pitchFamily="49" charset="-122"/>
                </a:rPr>
                <a:t>托物言志</a:t>
              </a:r>
            </a:p>
            <a:p>
              <a:pPr>
                <a:defRPr/>
              </a:pPr>
              <a:r>
                <a:rPr lang="zh-CN" altLang="en-US" sz="3200" b="1">
                  <a:solidFill>
                    <a:srgbClr val="FF0000"/>
                  </a:solidFill>
                  <a:effectLst>
                    <a:outerShdw blurRad="38100" dist="38100" dir="2700000" algn="tl">
                      <a:srgbClr val="C0C0C0"/>
                    </a:outerShdw>
                  </a:effectLst>
                  <a:latin typeface="幼圆" panose="02010509060101010101" pitchFamily="49" charset="-122"/>
                  <a:ea typeface="幼圆" panose="02010509060101010101" pitchFamily="49" charset="-122"/>
                </a:rPr>
                <a:t>以物喻人</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blinds(horizontal)">
                                      <p:cBhvr>
                                        <p:cTn id="7" dur="500"/>
                                        <p:tgtEl>
                                          <p:spTgt spid="122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12291"/>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12292"/>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3" name="coin.wav"/>
                                        </p:tgtEl>
                                      </p:cMediaNode>
                                    </p:audio>
                                  </p:sub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strVal val="#ppt_w*0.70"/>
                                          </p:val>
                                        </p:tav>
                                        <p:tav tm="100000">
                                          <p:val>
                                            <p:strVal val="#ppt_w"/>
                                          </p:val>
                                        </p:tav>
                                      </p:tavLst>
                                    </p:anim>
                                    <p:anim calcmode="lin" valueType="num">
                                      <p:cBhvr>
                                        <p:cTn id="21" dur="1000" fill="hold"/>
                                        <p:tgtEl>
                                          <p:spTgt spid="10"/>
                                        </p:tgtEl>
                                        <p:attrNameLst>
                                          <p:attrName>ppt_h</p:attrName>
                                        </p:attrNameLst>
                                      </p:cBhvr>
                                      <p:tavLst>
                                        <p:tav tm="0">
                                          <p:val>
                                            <p:strVal val="#ppt_h"/>
                                          </p:val>
                                        </p:tav>
                                        <p:tav tm="100000">
                                          <p:val>
                                            <p:strVal val="#ppt_h"/>
                                          </p:val>
                                        </p:tav>
                                      </p:tavLst>
                                    </p:anim>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9" presetClass="entr" presetSubtype="0" accel="10000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15"/>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15"/>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autoUpdateAnimBg="0"/>
      <p:bldP spid="12291" grpId="0" autoUpdateAnimBg="0"/>
      <p:bldP spid="12292" grpId="0" autoUpdateAnimBg="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25417" y="4394187"/>
            <a:ext cx="8820150" cy="193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50000"/>
              </a:lnSpc>
            </a:pPr>
            <a:r>
              <a:rPr lang="zh-CN" altLang="zh-CN" sz="2800" b="1" dirty="0" smtClean="0">
                <a:solidFill>
                  <a:srgbClr val="FF3300"/>
                </a:solidFill>
                <a:latin typeface="幼圆" panose="02010509060101010101" pitchFamily="49" charset="-122"/>
                <a:ea typeface="幼圆" panose="02010509060101010101" pitchFamily="49" charset="-122"/>
              </a:rPr>
              <a:t>第一次</a:t>
            </a:r>
            <a:r>
              <a:rPr lang="zh-CN" altLang="zh-CN" sz="2800" b="1" dirty="0">
                <a:latin typeface="幼圆" panose="02010509060101010101" pitchFamily="49" charset="-122"/>
                <a:ea typeface="幼圆" panose="02010509060101010101" pitchFamily="49" charset="-122"/>
              </a:rPr>
              <a:t>：引出正文</a:t>
            </a:r>
            <a:r>
              <a:rPr lang="zh-CN" altLang="zh-CN" sz="2800" b="1" dirty="0" smtClean="0">
                <a:latin typeface="幼圆" panose="02010509060101010101" pitchFamily="49" charset="-122"/>
                <a:ea typeface="幼圆" panose="02010509060101010101" pitchFamily="49" charset="-122"/>
              </a:rPr>
              <a:t>;</a:t>
            </a:r>
            <a:endParaRPr lang="en-US" altLang="zh-CN" sz="2800" b="1" dirty="0" smtClean="0">
              <a:latin typeface="幼圆" panose="02010509060101010101" pitchFamily="49" charset="-122"/>
              <a:ea typeface="幼圆" panose="02010509060101010101" pitchFamily="49" charset="-122"/>
            </a:endParaRPr>
          </a:p>
          <a:p>
            <a:pPr>
              <a:lnSpc>
                <a:spcPct val="150000"/>
              </a:lnSpc>
            </a:pPr>
            <a:r>
              <a:rPr lang="zh-CN" altLang="zh-CN" sz="2800" b="1" dirty="0" smtClean="0">
                <a:solidFill>
                  <a:srgbClr val="FF3300"/>
                </a:solidFill>
                <a:latin typeface="幼圆" panose="02010509060101010101" pitchFamily="49" charset="-122"/>
                <a:ea typeface="幼圆" panose="02010509060101010101" pitchFamily="49" charset="-122"/>
              </a:rPr>
              <a:t>第二</a:t>
            </a:r>
            <a:r>
              <a:rPr lang="zh-CN" altLang="zh-CN" sz="2800" b="1" dirty="0">
                <a:solidFill>
                  <a:srgbClr val="FF3300"/>
                </a:solidFill>
                <a:latin typeface="幼圆" panose="02010509060101010101" pitchFamily="49" charset="-122"/>
                <a:ea typeface="幼圆" panose="02010509060101010101" pitchFamily="49" charset="-122"/>
              </a:rPr>
              <a:t>次、第三次</a:t>
            </a:r>
            <a:r>
              <a:rPr lang="zh-CN" altLang="zh-CN" sz="2800" b="1" dirty="0">
                <a:latin typeface="幼圆" panose="02010509060101010101" pitchFamily="49" charset="-122"/>
                <a:ea typeface="幼圆" panose="02010509060101010101" pitchFamily="49" charset="-122"/>
              </a:rPr>
              <a:t>：是写当时的情形</a:t>
            </a:r>
            <a:r>
              <a:rPr lang="zh-CN" altLang="zh-CN" sz="2800" b="1" dirty="0" smtClean="0">
                <a:latin typeface="幼圆" panose="02010509060101010101" pitchFamily="49" charset="-122"/>
                <a:ea typeface="幼圆" panose="02010509060101010101" pitchFamily="49" charset="-122"/>
              </a:rPr>
              <a:t>；</a:t>
            </a:r>
            <a:endParaRPr lang="en-US" altLang="zh-CN" sz="2800" b="1" dirty="0" smtClean="0">
              <a:latin typeface="幼圆" panose="02010509060101010101" pitchFamily="49" charset="-122"/>
              <a:ea typeface="幼圆" panose="02010509060101010101" pitchFamily="49" charset="-122"/>
            </a:endParaRPr>
          </a:p>
          <a:p>
            <a:pPr>
              <a:lnSpc>
                <a:spcPct val="150000"/>
              </a:lnSpc>
            </a:pPr>
            <a:r>
              <a:rPr lang="zh-CN" altLang="zh-CN" sz="2800" b="1" dirty="0" smtClean="0">
                <a:solidFill>
                  <a:srgbClr val="FF3300"/>
                </a:solidFill>
                <a:latin typeface="幼圆" panose="02010509060101010101" pitchFamily="49" charset="-122"/>
                <a:ea typeface="幼圆" panose="02010509060101010101" pitchFamily="49" charset="-122"/>
              </a:rPr>
              <a:t>第四</a:t>
            </a:r>
            <a:r>
              <a:rPr lang="zh-CN" altLang="zh-CN" sz="2800" b="1" dirty="0">
                <a:solidFill>
                  <a:srgbClr val="FF3300"/>
                </a:solidFill>
                <a:latin typeface="幼圆" panose="02010509060101010101" pitchFamily="49" charset="-122"/>
                <a:ea typeface="幼圆" panose="02010509060101010101" pitchFamily="49" charset="-122"/>
              </a:rPr>
              <a:t>次</a:t>
            </a:r>
            <a:r>
              <a:rPr lang="zh-CN" altLang="zh-CN" sz="2800" b="1" dirty="0">
                <a:latin typeface="幼圆" panose="02010509060101010101" pitchFamily="49" charset="-122"/>
                <a:ea typeface="幼圆" panose="02010509060101010101" pitchFamily="49" charset="-122"/>
              </a:rPr>
              <a:t>：既写当时的情形，又照应开头。</a:t>
            </a:r>
          </a:p>
        </p:txBody>
      </p:sp>
      <p:sp>
        <p:nvSpPr>
          <p:cNvPr id="14339" name="Rectangle 3"/>
          <p:cNvSpPr>
            <a:spLocks noChangeArrowheads="1"/>
          </p:cNvSpPr>
          <p:nvPr/>
        </p:nvSpPr>
        <p:spPr bwMode="auto">
          <a:xfrm>
            <a:off x="3209926" y="152400"/>
            <a:ext cx="2757486" cy="871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50000"/>
              </a:lnSpc>
            </a:pPr>
            <a:r>
              <a:rPr lang="zh-CN" altLang="zh-CN" sz="4000" b="1" dirty="0">
                <a:solidFill>
                  <a:srgbClr val="009900"/>
                </a:solidFill>
                <a:latin typeface="幼圆" panose="02010509060101010101" pitchFamily="49" charset="-122"/>
                <a:ea typeface="幼圆" panose="02010509060101010101" pitchFamily="49" charset="-122"/>
              </a:rPr>
              <a:t>重难点探究</a:t>
            </a:r>
          </a:p>
        </p:txBody>
      </p:sp>
      <p:sp>
        <p:nvSpPr>
          <p:cNvPr id="14340" name="Rectangle 4"/>
          <p:cNvSpPr>
            <a:spLocks noChangeArrowheads="1"/>
          </p:cNvSpPr>
          <p:nvPr/>
        </p:nvSpPr>
        <p:spPr bwMode="auto">
          <a:xfrm>
            <a:off x="609704" y="3090181"/>
            <a:ext cx="5750292"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en-US" altLang="zh-CN" sz="2800" dirty="0">
                <a:solidFill>
                  <a:srgbClr val="FF0000"/>
                </a:solidFill>
                <a:latin typeface="幼圆" panose="02010509060101010101" pitchFamily="49" charset="-122"/>
                <a:ea typeface="幼圆" panose="02010509060101010101" pitchFamily="49" charset="-122"/>
              </a:rPr>
              <a:t>5</a:t>
            </a:r>
            <a:r>
              <a:rPr lang="zh-CN" altLang="en-US" sz="2800" dirty="0" smtClean="0">
                <a:solidFill>
                  <a:srgbClr val="FF0000"/>
                </a:solidFill>
                <a:latin typeface="幼圆" panose="02010509060101010101" pitchFamily="49" charset="-122"/>
                <a:ea typeface="幼圆" panose="02010509060101010101" pitchFamily="49" charset="-122"/>
              </a:rPr>
              <a:t>.</a:t>
            </a:r>
            <a:r>
              <a:rPr lang="zh-CN" altLang="en-US" sz="2800" dirty="0">
                <a:solidFill>
                  <a:srgbClr val="FF0000"/>
                </a:solidFill>
                <a:latin typeface="幼圆" panose="02010509060101010101" pitchFamily="49" charset="-122"/>
                <a:ea typeface="幼圆" panose="02010509060101010101" pitchFamily="49" charset="-122"/>
              </a:rPr>
              <a:t>本文几次引用童谣，有什么作用?</a:t>
            </a:r>
          </a:p>
        </p:txBody>
      </p:sp>
      <p:sp>
        <p:nvSpPr>
          <p:cNvPr id="9" name="Rectangle 23"/>
          <p:cNvSpPr>
            <a:spLocks noChangeArrowheads="1"/>
          </p:cNvSpPr>
          <p:nvPr/>
        </p:nvSpPr>
        <p:spPr bwMode="auto">
          <a:xfrm>
            <a:off x="381110" y="3784576"/>
            <a:ext cx="80010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a:lnSpc>
                <a:spcPct val="150000"/>
              </a:lnSpc>
            </a:pPr>
            <a:r>
              <a:rPr lang="zh-CN" altLang="en-US" b="0" dirty="0">
                <a:solidFill>
                  <a:srgbClr val="C00000"/>
                </a:solidFill>
                <a:latin typeface="黑体" panose="02010609060101010101" pitchFamily="49" charset="-122"/>
                <a:ea typeface="黑体" panose="02010609060101010101" pitchFamily="49" charset="-122"/>
              </a:rPr>
              <a:t>   “提灯笼，掌灯笼，聘姑娘，扛箱笼” </a:t>
            </a:r>
          </a:p>
        </p:txBody>
      </p:sp>
      <p:sp>
        <p:nvSpPr>
          <p:cNvPr id="10" name="Rectangle 5"/>
          <p:cNvSpPr>
            <a:spLocks noChangeArrowheads="1"/>
          </p:cNvSpPr>
          <p:nvPr/>
        </p:nvSpPr>
        <p:spPr bwMode="auto">
          <a:xfrm>
            <a:off x="1092142" y="2084747"/>
            <a:ext cx="828198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a:solidFill>
                  <a:srgbClr val="0070C0"/>
                </a:solidFill>
                <a:latin typeface="+mn-lt"/>
                <a:ea typeface="幼圆" panose="02010509060101010101" pitchFamily="49" charset="-122"/>
              </a:rPr>
              <a:t>运用童谣将情节串连起来。</a:t>
            </a:r>
          </a:p>
        </p:txBody>
      </p:sp>
      <p:sp>
        <p:nvSpPr>
          <p:cNvPr id="11" name="Text Box 9"/>
          <p:cNvSpPr txBox="1">
            <a:spLocks noChangeArrowheads="1"/>
          </p:cNvSpPr>
          <p:nvPr/>
        </p:nvSpPr>
        <p:spPr bwMode="auto">
          <a:xfrm>
            <a:off x="625417" y="1447852"/>
            <a:ext cx="874871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dirty="0" smtClean="0">
                <a:solidFill>
                  <a:srgbClr val="FF3300"/>
                </a:solidFill>
                <a:latin typeface="+mn-lt"/>
                <a:ea typeface="幼圆" panose="02010509060101010101" pitchFamily="49" charset="-122"/>
              </a:rPr>
              <a:t>4</a:t>
            </a:r>
            <a:r>
              <a:rPr lang="zh-CN" altLang="en-US" sz="2800" dirty="0" smtClean="0">
                <a:solidFill>
                  <a:srgbClr val="FF3300"/>
                </a:solidFill>
                <a:latin typeface="+mn-lt"/>
                <a:ea typeface="幼圆" panose="02010509060101010101" pitchFamily="49" charset="-122"/>
              </a:rPr>
              <a:t>、</a:t>
            </a:r>
            <a:r>
              <a:rPr lang="zh-CN" altLang="en-US" sz="2800" dirty="0">
                <a:solidFill>
                  <a:srgbClr val="FF3300"/>
                </a:solidFill>
                <a:latin typeface="+mn-lt"/>
                <a:ea typeface="幼圆" panose="02010509060101010101" pitchFamily="49" charset="-122"/>
              </a:rPr>
              <a:t>文章是如何将情节串连起来的？</a:t>
            </a:r>
          </a:p>
        </p:txBody>
      </p:sp>
    </p:spTree>
  </p:cSld>
  <p:clrMapOvr>
    <a:masterClrMapping/>
  </p:clrMapOvr>
  <p:transition>
    <p:push dir="d"/>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wipe(left)">
                                      <p:cBhvr>
                                        <p:cTn id="12" dur="500"/>
                                        <p:tgtEl>
                                          <p:spTgt spid="14340"/>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20000"/>
                                  </p:iterate>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p:cTn id="17"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4338"/>
                                        </p:tgtEl>
                                        <p:attrNameLst>
                                          <p:attrName>style.visibility</p:attrName>
                                        </p:attrNameLst>
                                      </p:cBhvr>
                                      <p:to>
                                        <p:strVal val="visible"/>
                                      </p:to>
                                    </p:set>
                                    <p:animEffect transition="in" filter="wipe(up)">
                                      <p:cBhvr>
                                        <p:cTn id="26" dur="500"/>
                                        <p:tgtEl>
                                          <p:spTgt spid="14338"/>
                                        </p:tgtEl>
                                      </p:cBhvr>
                                    </p:animEffect>
                                  </p:childTnLst>
                                  <p:subTnLst>
                                    <p:audio>
                                      <p:cMediaNode>
                                        <p:cTn display="0" masterRel="sameClick">
                                          <p:stCondLst>
                                            <p:cond evt="begin" delay="0">
                                              <p:tn val="24"/>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40" grpId="0" autoUpdateAnimBg="0"/>
      <p:bldP spid="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28714" y="762070"/>
            <a:ext cx="8704263" cy="6454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800" b="1" dirty="0">
                <a:solidFill>
                  <a:srgbClr val="FF3300"/>
                </a:solidFill>
                <a:latin typeface="幼圆" panose="02010509060101010101" pitchFamily="49" charset="-122"/>
                <a:ea typeface="幼圆" panose="02010509060101010101" pitchFamily="49" charset="-122"/>
              </a:rPr>
              <a:t>A</a:t>
            </a:r>
            <a:r>
              <a:rPr lang="zh-CN" altLang="en-US" sz="2800" b="1" dirty="0">
                <a:latin typeface="幼圆" panose="02010509060101010101" pitchFamily="49" charset="-122"/>
                <a:ea typeface="幼圆" panose="02010509060101010101" pitchFamily="49" charset="-122"/>
              </a:rPr>
              <a:t>、童谣的首尾出现，遥相呼应，在结构上箍住了全文，使文章浑然一体。</a:t>
            </a:r>
          </a:p>
          <a:p>
            <a:pPr>
              <a:lnSpc>
                <a:spcPct val="150000"/>
              </a:lnSpc>
            </a:pPr>
            <a:r>
              <a:rPr lang="zh-CN" altLang="en-US" sz="2800" b="1" dirty="0">
                <a:solidFill>
                  <a:srgbClr val="FF3300"/>
                </a:solidFill>
                <a:latin typeface="幼圆" panose="02010509060101010101" pitchFamily="49" charset="-122"/>
                <a:ea typeface="幼圆" panose="02010509060101010101" pitchFamily="49" charset="-122"/>
              </a:rPr>
              <a:t>B</a:t>
            </a:r>
            <a:r>
              <a:rPr lang="zh-CN" altLang="en-US" sz="2800" b="1" dirty="0">
                <a:latin typeface="幼圆" panose="02010509060101010101" pitchFamily="49" charset="-122"/>
                <a:ea typeface="幼圆" panose="02010509060101010101" pitchFamily="49" charset="-122"/>
              </a:rPr>
              <a:t>、童谣表现了儿童情趣，渲染了欢乐的气氛，讴歌了和平生活的幸福。</a:t>
            </a:r>
          </a:p>
          <a:p>
            <a:pPr>
              <a:lnSpc>
                <a:spcPct val="150000"/>
              </a:lnSpc>
            </a:pPr>
            <a:r>
              <a:rPr lang="zh-CN" altLang="en-US" sz="2800" b="1" dirty="0">
                <a:solidFill>
                  <a:srgbClr val="FF3300"/>
                </a:solidFill>
                <a:latin typeface="幼圆" panose="02010509060101010101" pitchFamily="49" charset="-122"/>
                <a:ea typeface="幼圆" panose="02010509060101010101" pitchFamily="49" charset="-122"/>
              </a:rPr>
              <a:t>C</a:t>
            </a:r>
            <a:r>
              <a:rPr lang="zh-CN" altLang="en-US" sz="2800" b="1" dirty="0">
                <a:latin typeface="幼圆" panose="02010509060101010101" pitchFamily="49" charset="-122"/>
                <a:ea typeface="幼圆" panose="02010509060101010101" pitchFamily="49" charset="-122"/>
              </a:rPr>
              <a:t>、童谣的内容和情趣与战争年代的残酷现实形成强烈的反差，从而增强了人们对战争的厌恶。</a:t>
            </a:r>
          </a:p>
          <a:p>
            <a:pPr>
              <a:lnSpc>
                <a:spcPct val="150000"/>
              </a:lnSpc>
            </a:pPr>
            <a:r>
              <a:rPr lang="zh-CN" altLang="en-US" sz="2800" b="1" dirty="0">
                <a:solidFill>
                  <a:srgbClr val="FF3300"/>
                </a:solidFill>
                <a:latin typeface="幼圆" panose="02010509060101010101" pitchFamily="49" charset="-122"/>
                <a:ea typeface="幼圆" panose="02010509060101010101" pitchFamily="49" charset="-122"/>
              </a:rPr>
              <a:t>D</a:t>
            </a:r>
            <a:r>
              <a:rPr lang="zh-CN" altLang="en-US" sz="2800" b="1" dirty="0">
                <a:latin typeface="幼圆" panose="02010509060101010101" pitchFamily="49" charset="-122"/>
                <a:ea typeface="幼圆" panose="02010509060101010101" pitchFamily="49" charset="-122"/>
              </a:rPr>
              <a:t>、文末再次出现童谣，既表现了作者对和平、安定环境的依恋，也是一种深情的祈求，祈求战争的苦难不要再降临到爱好和平的人民的头上。 </a:t>
            </a:r>
          </a:p>
          <a:p>
            <a:pPr>
              <a:lnSpc>
                <a:spcPct val="150000"/>
              </a:lnSpc>
            </a:pPr>
            <a:endParaRPr lang="zh-CN" altLang="en-US" sz="2800" b="1"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914859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971800" y="76200"/>
            <a:ext cx="32861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6000" b="1">
                <a:ea typeface="楷体" panose="02010609060101010101" pitchFamily="49" charset="-122"/>
              </a:rPr>
              <a:t>拓展延伸</a:t>
            </a:r>
          </a:p>
        </p:txBody>
      </p:sp>
      <p:sp>
        <p:nvSpPr>
          <p:cNvPr id="15363" name="Text Box 3"/>
          <p:cNvSpPr txBox="1">
            <a:spLocks noChangeArrowheads="1"/>
          </p:cNvSpPr>
          <p:nvPr/>
        </p:nvSpPr>
        <p:spPr bwMode="auto">
          <a:xfrm>
            <a:off x="409608" y="1302476"/>
            <a:ext cx="74930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3600" dirty="0">
                <a:solidFill>
                  <a:srgbClr val="FF3300"/>
                </a:solidFill>
                <a:latin typeface="幼圆" panose="02010509060101010101" pitchFamily="49" charset="-122"/>
                <a:ea typeface="幼圆" panose="02010509060101010101" pitchFamily="49" charset="-122"/>
              </a:rPr>
              <a:t>1、作者写移植到菜园里的蒲公英的长势与生在路旁时全然不同，有什么寓意吗？</a:t>
            </a:r>
          </a:p>
        </p:txBody>
      </p:sp>
      <p:sp>
        <p:nvSpPr>
          <p:cNvPr id="15364" name="Text Box 4"/>
          <p:cNvSpPr txBox="1">
            <a:spLocks noChangeArrowheads="1"/>
          </p:cNvSpPr>
          <p:nvPr/>
        </p:nvSpPr>
        <p:spPr bwMode="auto">
          <a:xfrm>
            <a:off x="381110" y="3276604"/>
            <a:ext cx="86106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3600" dirty="0">
                <a:solidFill>
                  <a:srgbClr val="0070C0"/>
                </a:solidFill>
                <a:ea typeface="幼圆" panose="02010509060101010101" pitchFamily="49" charset="-122"/>
              </a:rPr>
              <a:t>以蒲公英喻人</a:t>
            </a:r>
            <a:r>
              <a:rPr lang="zh-CN" altLang="zh-CN" sz="3600" dirty="0">
                <a:ea typeface="幼圆" panose="02010509060101010101" pitchFamily="49" charset="-122"/>
              </a:rPr>
              <a:t>。经历了战争灾难，顽强生存下来的人们将会在和平的环境中幸福自由的生活。写蒲公英的不同境遇也暗含作者对战争的憎恶，对和平的向往。</a:t>
            </a:r>
          </a:p>
        </p:txBody>
      </p:sp>
    </p:spTree>
  </p:cSld>
  <p:clrMapOvr>
    <a:masterClrMapping/>
  </p:clrMapOvr>
  <p:transition>
    <p:push dir="d"/>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linds(horizontal)">
                                      <p:cBhvr>
                                        <p:cTn id="7" dur="500"/>
                                        <p:tgtEl>
                                          <p:spTgt spid="153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364"/>
                                        </p:tgtEl>
                                        <p:attrNameLst>
                                          <p:attrName>style.visibility</p:attrName>
                                        </p:attrNameLst>
                                      </p:cBhvr>
                                      <p:to>
                                        <p:strVal val="visible"/>
                                      </p:to>
                                    </p:set>
                                    <p:anim calcmode="lin" valueType="num">
                                      <p:cBhvr additive="base">
                                        <p:cTn id="12" dur="500" fill="hold"/>
                                        <p:tgtEl>
                                          <p:spTgt spid="15364"/>
                                        </p:tgtEl>
                                        <p:attrNameLst>
                                          <p:attrName>ppt_x</p:attrName>
                                        </p:attrNameLst>
                                      </p:cBhvr>
                                      <p:tavLst>
                                        <p:tav tm="0">
                                          <p:val>
                                            <p:strVal val="#ppt_x"/>
                                          </p:val>
                                        </p:tav>
                                        <p:tav tm="100000">
                                          <p:val>
                                            <p:strVal val="#ppt_x"/>
                                          </p:val>
                                        </p:tav>
                                      </p:tavLst>
                                    </p:anim>
                                    <p:anim calcmode="lin" valueType="num">
                                      <p:cBhvr additive="base">
                                        <p:cTn id="13"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ldLvl="0" autoUpdateAnimBg="0"/>
      <p:bldP spid="15364"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2971800" y="76200"/>
            <a:ext cx="32861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6000" b="1">
                <a:ea typeface="楷体" panose="02010609060101010101" pitchFamily="49" charset="-122"/>
              </a:rPr>
              <a:t>拓展延伸</a:t>
            </a:r>
          </a:p>
        </p:txBody>
      </p:sp>
      <p:sp>
        <p:nvSpPr>
          <p:cNvPr id="16387" name="Text Box 3"/>
          <p:cNvSpPr txBox="1">
            <a:spLocks noChangeArrowheads="1"/>
          </p:cNvSpPr>
          <p:nvPr/>
        </p:nvSpPr>
        <p:spPr bwMode="auto">
          <a:xfrm>
            <a:off x="228600" y="914400"/>
            <a:ext cx="8296275" cy="173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3600" b="1">
                <a:solidFill>
                  <a:srgbClr val="FF3300"/>
                </a:solidFill>
                <a:latin typeface="楷体" panose="02010609060101010101" pitchFamily="49" charset="-122"/>
                <a:ea typeface="楷体" panose="02010609060101010101" pitchFamily="49" charset="-122"/>
              </a:rPr>
              <a:t>2、作者写对吃野菜生活的回忆与对“蒲公英儿子”的介绍，反映了什么样的思感情？</a:t>
            </a:r>
          </a:p>
        </p:txBody>
      </p:sp>
      <p:sp>
        <p:nvSpPr>
          <p:cNvPr id="16388" name="Text Box 4"/>
          <p:cNvSpPr txBox="1">
            <a:spLocks noChangeArrowheads="1"/>
          </p:cNvSpPr>
          <p:nvPr/>
        </p:nvSpPr>
        <p:spPr bwMode="auto">
          <a:xfrm>
            <a:off x="228600" y="2895600"/>
            <a:ext cx="8296275"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b="1" dirty="0">
                <a:ea typeface="幼圆" panose="02010509060101010101" pitchFamily="49" charset="-122"/>
              </a:rPr>
              <a:t>回忆吃野菜的生活时，作者内心是沉重的，联想到</a:t>
            </a:r>
            <a:r>
              <a:rPr lang="zh-CN" altLang="zh-CN" sz="2800" b="1" dirty="0">
                <a:latin typeface="Arial" panose="020B0604020202020204" pitchFamily="34" charset="0"/>
                <a:ea typeface="幼圆" panose="02010509060101010101" pitchFamily="49" charset="-122"/>
              </a:rPr>
              <a:t>“</a:t>
            </a:r>
            <a:r>
              <a:rPr lang="zh-CN" altLang="zh-CN" sz="2800" b="1" dirty="0">
                <a:ea typeface="幼圆" panose="02010509060101010101" pitchFamily="49" charset="-122"/>
              </a:rPr>
              <a:t>那是多么悲惨的时代</a:t>
            </a:r>
            <a:r>
              <a:rPr lang="zh-CN" altLang="zh-CN" sz="2800" b="1" dirty="0">
                <a:latin typeface="Arial" panose="020B0604020202020204" pitchFamily="34" charset="0"/>
                <a:ea typeface="幼圆" panose="02010509060101010101" pitchFamily="49" charset="-122"/>
              </a:rPr>
              <a:t>”</a:t>
            </a:r>
            <a:r>
              <a:rPr lang="zh-CN" altLang="zh-CN" sz="2800" b="1" dirty="0">
                <a:ea typeface="幼圆" panose="02010509060101010101" pitchFamily="49" charset="-122"/>
              </a:rPr>
              <a:t>，把写蒲公英的真意（反战）含蓄的表达出来了。对</a:t>
            </a:r>
            <a:r>
              <a:rPr lang="zh-CN" altLang="zh-CN" sz="2800" b="1" dirty="0">
                <a:latin typeface="Arial" panose="020B0604020202020204" pitchFamily="34" charset="0"/>
                <a:ea typeface="幼圆" panose="02010509060101010101" pitchFamily="49" charset="-122"/>
              </a:rPr>
              <a:t>“</a:t>
            </a:r>
            <a:r>
              <a:rPr lang="zh-CN" altLang="zh-CN" sz="2800" b="1" dirty="0">
                <a:ea typeface="幼圆" panose="02010509060101010101" pitchFamily="49" charset="-122"/>
              </a:rPr>
              <a:t>蒲公英的儿子</a:t>
            </a:r>
            <a:r>
              <a:rPr lang="zh-CN" altLang="zh-CN" sz="2800" b="1" dirty="0">
                <a:latin typeface="Arial" panose="020B0604020202020204" pitchFamily="34" charset="0"/>
                <a:ea typeface="幼圆" panose="02010509060101010101" pitchFamily="49" charset="-122"/>
              </a:rPr>
              <a:t>”</a:t>
            </a:r>
            <a:r>
              <a:rPr lang="zh-CN" altLang="zh-CN" sz="2800" b="1" dirty="0">
                <a:ea typeface="幼圆" panose="02010509060101010101" pitchFamily="49" charset="-122"/>
              </a:rPr>
              <a:t>的介绍，把孤儿的遭遇与蒲公英比较，</a:t>
            </a:r>
            <a:r>
              <a:rPr lang="zh-CN" altLang="zh-CN" sz="2800" b="1" dirty="0">
                <a:solidFill>
                  <a:srgbClr val="0070C0"/>
                </a:solidFill>
                <a:ea typeface="幼圆" panose="02010509060101010101" pitchFamily="49" charset="-122"/>
              </a:rPr>
              <a:t>以物喻人，强烈地控诉了不义战争的罪恶，表达了对下一代能幸福生活的真诚期望。</a:t>
            </a:r>
          </a:p>
        </p:txBody>
      </p:sp>
    </p:spTree>
  </p:cSld>
  <p:clrMapOvr>
    <a:masterClrMapping/>
  </p:clrMapOvr>
  <p:transition>
    <p:push dir="d"/>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linds(horizontal)">
                                      <p:cBhvr>
                                        <p:cTn id="7" dur="500"/>
                                        <p:tgtEl>
                                          <p:spTgt spid="163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blinds(horizontal)">
                                      <p:cBhvr>
                                        <p:cTn id="12"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ldLvl="0" autoUpdateAnimBg="0"/>
      <p:bldP spid="16388"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152400" y="2743200"/>
            <a:ext cx="8991600" cy="352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ts val="4500"/>
              </a:lnSpc>
            </a:pPr>
            <a:r>
              <a:rPr lang="zh-CN" altLang="zh-CN" sz="3200" b="1" dirty="0">
                <a:latin typeface="楷体" panose="02010609060101010101" pitchFamily="49" charset="-122"/>
                <a:ea typeface="楷体" panose="02010609060101010101" pitchFamily="49" charset="-122"/>
              </a:rPr>
              <a:t>    </a:t>
            </a:r>
            <a:r>
              <a:rPr lang="zh-CN" altLang="zh-CN" sz="3200" b="1" dirty="0" smtClean="0">
                <a:latin typeface="楷体" panose="02010609060101010101" pitchFamily="49" charset="-122"/>
                <a:ea typeface="楷体" panose="02010609060101010101" pitchFamily="49" charset="-122"/>
              </a:rPr>
              <a:t>这</a:t>
            </a:r>
            <a:r>
              <a:rPr lang="zh-CN" altLang="zh-CN" sz="3200" b="1" dirty="0">
                <a:latin typeface="楷体" panose="02010609060101010101" pitchFamily="49" charset="-122"/>
                <a:ea typeface="楷体" panose="02010609060101010101" pitchFamily="49" charset="-122"/>
              </a:rPr>
              <a:t>篇散文，过去和现实、愤怒的控诉和理想的抒发，交错融合在小小的蒲公英上，</a:t>
            </a:r>
            <a:r>
              <a:rPr lang="zh-CN" altLang="zh-CN" sz="3200" b="1" dirty="0">
                <a:solidFill>
                  <a:srgbClr val="0070C0"/>
                </a:solidFill>
                <a:latin typeface="楷体" panose="02010609060101010101" pitchFamily="49" charset="-122"/>
                <a:ea typeface="楷体" panose="02010609060101010101" pitchFamily="49" charset="-122"/>
              </a:rPr>
              <a:t>蒲公英既是贯串全文的线索，又是作者感情寄托的对象</a:t>
            </a:r>
            <a:r>
              <a:rPr lang="zh-CN" altLang="zh-CN" sz="3200" b="1" dirty="0">
                <a:latin typeface="楷体" panose="02010609060101010101" pitchFamily="49" charset="-122"/>
                <a:ea typeface="楷体" panose="02010609060101010101" pitchFamily="49" charset="-122"/>
              </a:rPr>
              <a:t>。作者借蒲公英抒发了对和平生活的向往，对战争</a:t>
            </a:r>
            <a:r>
              <a:rPr lang="zh-CN" altLang="zh-CN" sz="3200" b="1" dirty="0" smtClean="0">
                <a:latin typeface="楷体" panose="02010609060101010101" pitchFamily="49" charset="-122"/>
                <a:ea typeface="楷体" panose="02010609060101010101" pitchFamily="49" charset="-122"/>
              </a:rPr>
              <a:t>的</a:t>
            </a:r>
            <a:r>
              <a:rPr lang="zh-CN" altLang="en-US" sz="3200" b="1" dirty="0" smtClean="0">
                <a:latin typeface="楷体" panose="02010609060101010101" pitchFamily="49" charset="-122"/>
                <a:ea typeface="楷体" panose="02010609060101010101" pitchFamily="49" charset="-122"/>
              </a:rPr>
              <a:t>控诉</a:t>
            </a:r>
            <a:r>
              <a:rPr lang="zh-CN" altLang="zh-CN" sz="3200" b="1" dirty="0" smtClean="0">
                <a:latin typeface="楷体" panose="02010609060101010101" pitchFamily="49" charset="-122"/>
                <a:ea typeface="楷体" panose="02010609060101010101" pitchFamily="49" charset="-122"/>
              </a:rPr>
              <a:t>。</a:t>
            </a:r>
            <a:r>
              <a:rPr lang="zh-CN" altLang="zh-CN" sz="3200" b="1" dirty="0">
                <a:latin typeface="楷体" panose="02010609060101010101" pitchFamily="49" charset="-122"/>
                <a:ea typeface="楷体" panose="02010609060101010101" pitchFamily="49" charset="-122"/>
              </a:rPr>
              <a:t>同时也抒发了对饱受战争痛苦但对生活又不失信心的日本劳动人民的赞颂之情。</a:t>
            </a:r>
          </a:p>
        </p:txBody>
      </p:sp>
      <p:sp>
        <p:nvSpPr>
          <p:cNvPr id="17411" name="Rectangle 3"/>
          <p:cNvSpPr>
            <a:spLocks noChangeArrowheads="1"/>
          </p:cNvSpPr>
          <p:nvPr/>
        </p:nvSpPr>
        <p:spPr bwMode="auto">
          <a:xfrm>
            <a:off x="3425825" y="152400"/>
            <a:ext cx="24780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600" b="1">
                <a:solidFill>
                  <a:srgbClr val="FF0000"/>
                </a:solidFill>
                <a:latin typeface="Arial" panose="020B0604020202020204" pitchFamily="34" charset="0"/>
                <a:ea typeface="幼圆" panose="02010509060101010101" pitchFamily="49" charset="-122"/>
              </a:rPr>
              <a:t>鉴赏与写作</a:t>
            </a:r>
          </a:p>
        </p:txBody>
      </p:sp>
      <p:sp>
        <p:nvSpPr>
          <p:cNvPr id="17412" name="Rectangle 4"/>
          <p:cNvSpPr>
            <a:spLocks noChangeArrowheads="1"/>
          </p:cNvSpPr>
          <p:nvPr/>
        </p:nvSpPr>
        <p:spPr bwMode="auto">
          <a:xfrm>
            <a:off x="914400" y="1066800"/>
            <a:ext cx="2012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rgbClr val="0000FF"/>
                </a:solidFill>
                <a:latin typeface="Arial" panose="020B0604020202020204" pitchFamily="34" charset="0"/>
                <a:ea typeface="华文新魏" panose="02010800040101010101" pitchFamily="2" charset="-122"/>
              </a:rPr>
              <a:t>写作技法</a:t>
            </a:r>
          </a:p>
        </p:txBody>
      </p:sp>
      <p:sp>
        <p:nvSpPr>
          <p:cNvPr id="17413" name="Rectangle 5"/>
          <p:cNvSpPr>
            <a:spLocks noChangeArrowheads="1"/>
          </p:cNvSpPr>
          <p:nvPr/>
        </p:nvSpPr>
        <p:spPr bwMode="auto">
          <a:xfrm>
            <a:off x="990600" y="1952625"/>
            <a:ext cx="7804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4000">
                <a:solidFill>
                  <a:srgbClr val="FF0000"/>
                </a:solidFill>
                <a:latin typeface="Arial" panose="020B0604020202020204" pitchFamily="34" charset="0"/>
                <a:ea typeface="隶书" panose="02010509060101010101" pitchFamily="49" charset="-122"/>
              </a:rPr>
              <a:t>托物言志，借物抒情手法的运用。</a:t>
            </a:r>
          </a:p>
        </p:txBody>
      </p:sp>
    </p:spTree>
  </p:cSld>
  <p:clrMapOvr>
    <a:masterClrMapping/>
  </p:clrMapOvr>
  <p:transition>
    <p:wipe dir="r"/>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hammer.wav"/>
                                        </p:tgtEl>
                                      </p:cMediaNode>
                                    </p:audio>
                                  </p:sub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7413"/>
                                        </p:tgtEl>
                                        <p:attrNameLst>
                                          <p:attrName>style.visibility</p:attrName>
                                        </p:attrNameLst>
                                      </p:cBhvr>
                                      <p:to>
                                        <p:strVal val="visible"/>
                                      </p:to>
                                    </p:set>
                                    <p:animEffect transition="in" filter="wipe(left)">
                                      <p:cBhvr>
                                        <p:cTn id="11" dur="500"/>
                                        <p:tgtEl>
                                          <p:spTgt spid="17413"/>
                                        </p:tgtEl>
                                      </p:cBhvr>
                                    </p:animEffect>
                                  </p:childTnLst>
                                  <p:subTnLst>
                                    <p:audio>
                                      <p:cMediaNode>
                                        <p:cTn display="0" masterRel="sameClick">
                                          <p:stCondLst>
                                            <p:cond evt="begin" delay="0">
                                              <p:tn val="9"/>
                                            </p:cond>
                                          </p:stCondLst>
                                          <p:endCondLst>
                                            <p:cond evt="onStopAudio" delay="0">
                                              <p:tgtEl>
                                                <p:sldTgt/>
                                              </p:tgtEl>
                                            </p:cond>
                                          </p:endCondLst>
                                        </p:cTn>
                                        <p:tgtEl>
                                          <p:sndTgt r:embed="rId4" name="type.wav"/>
                                        </p:tgtEl>
                                      </p:cMediaNode>
                                    </p:audio>
                                  </p:subTnLst>
                                </p:cTn>
                              </p:par>
                            </p:childTnLst>
                          </p:cTn>
                        </p:par>
                      </p:childTnLst>
                    </p:cTn>
                  </p:par>
                  <p:par>
                    <p:cTn id="12" fill="hold" nodeType="clickPar">
                      <p:stCondLst>
                        <p:cond delay="indefinite"/>
                      </p:stCondLst>
                      <p:childTnLst>
                        <p:par>
                          <p:cTn id="13" fill="hold" nodeType="withGroup">
                            <p:stCondLst>
                              <p:cond delay="0"/>
                            </p:stCondLst>
                            <p:childTnLst>
                              <p:par>
                                <p:cTn id="14" presetID="8" presetClass="entr" presetSubtype="32" fill="hold" grpId="0" nodeType="clickEffect">
                                  <p:stCondLst>
                                    <p:cond delay="0"/>
                                  </p:stCondLst>
                                  <p:childTnLst>
                                    <p:set>
                                      <p:cBhvr>
                                        <p:cTn id="15" dur="1" fill="hold">
                                          <p:stCondLst>
                                            <p:cond delay="0"/>
                                          </p:stCondLst>
                                        </p:cTn>
                                        <p:tgtEl>
                                          <p:spTgt spid="17410"/>
                                        </p:tgtEl>
                                        <p:attrNameLst>
                                          <p:attrName>style.visibility</p:attrName>
                                        </p:attrNameLst>
                                      </p:cBhvr>
                                      <p:to>
                                        <p:strVal val="visible"/>
                                      </p:to>
                                    </p:set>
                                    <p:animEffect transition="in" filter="diamond(out)">
                                      <p:cBhvr>
                                        <p:cTn id="16" dur="500"/>
                                        <p:tgtEl>
                                          <p:spTgt spid="17410"/>
                                        </p:tgtEl>
                                      </p:cBhvr>
                                    </p:animEffect>
                                  </p:childTnLst>
                                  <p:subTnLst>
                                    <p:audio>
                                      <p:cMediaNode>
                                        <p:cTn display="0" masterRel="sameClick">
                                          <p:stCondLst>
                                            <p:cond evt="begin" delay="0">
                                              <p:tn val="14"/>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2" grpId="0" autoUpdateAnimBg="0"/>
      <p:bldP spid="1741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type="body" idx="1"/>
          </p:nvPr>
        </p:nvSpPr>
        <p:spPr>
          <a:xfrm>
            <a:off x="468313" y="1628775"/>
            <a:ext cx="8229600" cy="2592388"/>
          </a:xfrm>
        </p:spPr>
        <p:txBody>
          <a:bodyPr>
            <a:normAutofit/>
          </a:bodyPr>
          <a:lstStyle/>
          <a:p>
            <a:pPr>
              <a:buFontTx/>
              <a:buNone/>
            </a:pPr>
            <a:endParaRPr lang="en-US" altLang="zh-CN" sz="4000" b="1" dirty="0">
              <a:solidFill>
                <a:srgbClr val="FF3300"/>
              </a:solidFill>
              <a:effectLst>
                <a:outerShdw blurRad="38100" dist="38100" dir="2700000" algn="tl">
                  <a:srgbClr val="C0C0C0"/>
                </a:outerShdw>
              </a:effectLst>
            </a:endParaRPr>
          </a:p>
          <a:p>
            <a:pPr marL="0" indent="0">
              <a:buNone/>
            </a:pPr>
            <a:r>
              <a:rPr lang="zh-CN" altLang="en-US" sz="4000" b="1" dirty="0">
                <a:effectLst>
                  <a:outerShdw blurRad="38100" dist="38100" dir="2700000" algn="tl">
                    <a:srgbClr val="C0C0C0"/>
                  </a:outerShdw>
                </a:effectLst>
                <a:ea typeface="黑体" panose="02010609060101010101" pitchFamily="49" charset="-122"/>
              </a:rPr>
              <a:t>阅读短文，说说它与课文的异同。</a:t>
            </a:r>
          </a:p>
        </p:txBody>
      </p:sp>
      <p:sp>
        <p:nvSpPr>
          <p:cNvPr id="4" name="Rectangle 3"/>
          <p:cNvSpPr>
            <a:spLocks noChangeArrowheads="1"/>
          </p:cNvSpPr>
          <p:nvPr/>
        </p:nvSpPr>
        <p:spPr bwMode="auto">
          <a:xfrm>
            <a:off x="3981772" y="152400"/>
            <a:ext cx="1213794" cy="871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50000"/>
              </a:lnSpc>
            </a:pPr>
            <a:r>
              <a:rPr lang="zh-CN" altLang="en-US" sz="4000" b="1" dirty="0" smtClean="0">
                <a:solidFill>
                  <a:srgbClr val="009900"/>
                </a:solidFill>
                <a:latin typeface="幼圆" panose="02010509060101010101" pitchFamily="49" charset="-122"/>
                <a:ea typeface="幼圆" panose="02010509060101010101" pitchFamily="49" charset="-122"/>
              </a:rPr>
              <a:t>练习</a:t>
            </a:r>
            <a:endParaRPr lang="zh-CN" altLang="zh-CN" sz="4000" b="1" dirty="0">
              <a:solidFill>
                <a:srgbClr val="0099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843490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4294967295"/>
          </p:nvPr>
        </p:nvSpPr>
        <p:spPr>
          <a:xfrm>
            <a:off x="0" y="0"/>
            <a:ext cx="9144000" cy="6858000"/>
          </a:xfrm>
        </p:spPr>
        <p:txBody>
          <a:bodyPr/>
          <a:lstStyle/>
          <a:p>
            <a:pPr>
              <a:buFontTx/>
              <a:buNone/>
            </a:pPr>
            <a:endParaRPr lang="en-US" altLang="zh-CN" sz="40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a:buFontTx/>
              <a:buNone/>
            </a:pPr>
            <a:endParaRPr lang="en-US" altLang="zh-CN" sz="40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buFontTx/>
              <a:buNone/>
            </a:pPr>
            <a:endParaRPr lang="en-US" altLang="zh-CN" sz="40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a:buFontTx/>
              <a:buNone/>
            </a:pPr>
            <a:r>
              <a:rPr lang="en-US" altLang="zh-CN" sz="4000" b="1" dirty="0" smtClean="0">
                <a:effectLst>
                  <a:outerShdw blurRad="38100" dist="38100" dir="2700000" algn="tl">
                    <a:srgbClr val="C0C0C0"/>
                  </a:outerShdw>
                </a:effectLst>
                <a:latin typeface="黑体" panose="02010609060101010101" pitchFamily="49" charset="-122"/>
                <a:ea typeface="黑体" panose="02010609060101010101" pitchFamily="49" charset="-122"/>
              </a:rPr>
              <a:t>          </a:t>
            </a:r>
            <a:r>
              <a:rPr lang="zh-CN" altLang="en-US" b="1" dirty="0">
                <a:solidFill>
                  <a:srgbClr val="0070C0"/>
                </a:solidFill>
                <a:latin typeface="黑体" panose="02010609060101010101" pitchFamily="49" charset="-122"/>
                <a:ea typeface="黑体" panose="02010609060101010101" pitchFamily="49" charset="-122"/>
              </a:rPr>
              <a:t>你是普通的花</a:t>
            </a:r>
            <a:r>
              <a:rPr lang="en-US" altLang="zh-CN" b="1" dirty="0" smtClean="0">
                <a:solidFill>
                  <a:srgbClr val="0070C0"/>
                </a:solidFill>
                <a:ea typeface="黑体" panose="02010609060101010101" pitchFamily="49" charset="-122"/>
              </a:rPr>
              <a:t>……</a:t>
            </a:r>
            <a:endParaRPr lang="en-US" altLang="zh-CN" b="1" dirty="0" smtClean="0">
              <a:solidFill>
                <a:srgbClr val="0070C0"/>
              </a:solidFill>
              <a:latin typeface="黑体" panose="02010609060101010101" pitchFamily="49" charset="-122"/>
              <a:ea typeface="黑体" panose="02010609060101010101" pitchFamily="49" charset="-122"/>
            </a:endParaRPr>
          </a:p>
          <a:p>
            <a:pPr algn="ctr">
              <a:buFontTx/>
              <a:buNone/>
            </a:pPr>
            <a:r>
              <a:rPr lang="en-US" altLang="zh-CN" b="1" dirty="0">
                <a:solidFill>
                  <a:srgbClr val="0070C0"/>
                </a:solidFill>
                <a:latin typeface="黑体" panose="02010609060101010101" pitchFamily="49" charset="-122"/>
                <a:ea typeface="黑体" panose="02010609060101010101" pitchFamily="49" charset="-122"/>
              </a:rPr>
              <a:t>——</a:t>
            </a:r>
            <a:r>
              <a:rPr lang="zh-CN" altLang="en-US" b="1" dirty="0" smtClean="0">
                <a:solidFill>
                  <a:srgbClr val="0070C0"/>
                </a:solidFill>
                <a:latin typeface="黑体" panose="02010609060101010101" pitchFamily="49" charset="-122"/>
                <a:ea typeface="黑体" panose="02010609060101010101" pitchFamily="49" charset="-122"/>
              </a:rPr>
              <a:t>再</a:t>
            </a:r>
            <a:r>
              <a:rPr lang="zh-CN" altLang="en-US" b="1" dirty="0">
                <a:solidFill>
                  <a:srgbClr val="0070C0"/>
                </a:solidFill>
                <a:latin typeface="黑体" panose="02010609060101010101" pitchFamily="49" charset="-122"/>
                <a:ea typeface="黑体" panose="02010609060101010101" pitchFamily="49" charset="-122"/>
              </a:rPr>
              <a:t>致</a:t>
            </a:r>
            <a:r>
              <a:rPr lang="zh-CN" altLang="en-US" b="1" dirty="0" smtClean="0">
                <a:solidFill>
                  <a:srgbClr val="0070C0"/>
                </a:solidFill>
                <a:latin typeface="黑体" panose="02010609060101010101" pitchFamily="49" charset="-122"/>
                <a:ea typeface="黑体" panose="02010609060101010101" pitchFamily="49" charset="-122"/>
              </a:rPr>
              <a:t>蒲公英</a:t>
            </a:r>
            <a:endParaRPr lang="en-US" altLang="zh-CN" b="1" dirty="0" smtClean="0">
              <a:solidFill>
                <a:srgbClr val="0070C0"/>
              </a:solidFill>
              <a:latin typeface="黑体" panose="02010609060101010101" pitchFamily="49" charset="-122"/>
              <a:ea typeface="黑体" panose="02010609060101010101" pitchFamily="49" charset="-122"/>
            </a:endParaRPr>
          </a:p>
          <a:p>
            <a:pPr algn="ctr">
              <a:buFontTx/>
              <a:buNone/>
            </a:pPr>
            <a:endParaRPr lang="en-US" altLang="zh-CN"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a:buFontTx/>
              <a:buNone/>
            </a:pPr>
            <a:r>
              <a:rPr lang="zh-CN" altLang="en-US" dirty="0" smtClean="0">
                <a:effectLst>
                  <a:outerShdw blurRad="38100" dist="38100" dir="2700000" algn="tl">
                    <a:srgbClr val="C0C0C0"/>
                  </a:outerShdw>
                </a:effectLst>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我</a:t>
            </a:r>
            <a:r>
              <a:rPr lang="zh-CN" altLang="en-US" sz="2400" dirty="0">
                <a:latin typeface="黑体" panose="02010609060101010101" pitchFamily="49" charset="-122"/>
                <a:ea typeface="黑体" panose="02010609060101010101" pitchFamily="49" charset="-122"/>
              </a:rPr>
              <a:t>应该有勇气说出来，我真心爱你。</a:t>
            </a:r>
          </a:p>
          <a:p>
            <a:pPr>
              <a:buFontTx/>
              <a:buNone/>
            </a:pPr>
            <a:r>
              <a:rPr lang="zh-CN" altLang="en-US" sz="2400" dirty="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 你</a:t>
            </a:r>
            <a:r>
              <a:rPr lang="zh-CN" altLang="en-US" sz="2400" dirty="0">
                <a:latin typeface="黑体" panose="02010609060101010101" pitchFamily="49" charset="-122"/>
                <a:ea typeface="黑体" panose="02010609060101010101" pitchFamily="49" charset="-122"/>
              </a:rPr>
              <a:t>谦虚。你开很小的花。</a:t>
            </a:r>
          </a:p>
          <a:p>
            <a:pPr>
              <a:buFontTx/>
              <a:buNone/>
            </a:pPr>
            <a:r>
              <a:rPr lang="zh-CN" altLang="en-US" sz="2400" dirty="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  </a:t>
            </a:r>
            <a:r>
              <a:rPr lang="zh-CN" altLang="en-US" sz="2400" dirty="0">
                <a:latin typeface="黑体" panose="02010609060101010101" pitchFamily="49" charset="-122"/>
                <a:ea typeface="黑体" panose="02010609060101010101" pitchFamily="49" charset="-122"/>
              </a:rPr>
              <a:t>你坚定。当你确定了自己是喜欢淡黄色的色彩的，便服膺自己确认的信念，始终如一地开放很小的花，开放焕发着淡黄色彩的花朵。</a:t>
            </a:r>
          </a:p>
        </p:txBody>
      </p:sp>
      <p:sp>
        <p:nvSpPr>
          <p:cNvPr id="3" name="Rectangle 3"/>
          <p:cNvSpPr txBox="1">
            <a:spLocks noChangeArrowheads="1"/>
          </p:cNvSpPr>
          <p:nvPr/>
        </p:nvSpPr>
        <p:spPr>
          <a:xfrm>
            <a:off x="609704" y="609674"/>
            <a:ext cx="8229600" cy="809651"/>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幼圆" panose="020105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幼圆" panose="020105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buFontTx/>
              <a:buNone/>
            </a:pPr>
            <a:endParaRPr lang="en-US" altLang="zh-CN" sz="4000" b="1" dirty="0" smtClean="0">
              <a:solidFill>
                <a:srgbClr val="FF3300"/>
              </a:solidFill>
              <a:effectLst>
                <a:outerShdw blurRad="38100" dist="38100" dir="2700000" algn="tl">
                  <a:srgbClr val="C0C0C0"/>
                </a:outerShdw>
              </a:effectLst>
            </a:endParaRPr>
          </a:p>
          <a:p>
            <a:pPr marL="0" indent="0" fontAlgn="auto">
              <a:spcAft>
                <a:spcPts val="0"/>
              </a:spcAft>
              <a:buFont typeface="Arial" panose="020B0604020202020204" pitchFamily="34" charset="0"/>
              <a:buNone/>
            </a:pPr>
            <a:r>
              <a:rPr lang="zh-CN" altLang="en-US" sz="4000" b="1" dirty="0" smtClean="0">
                <a:effectLst>
                  <a:outerShdw blurRad="38100" dist="38100" dir="2700000" algn="tl">
                    <a:srgbClr val="C0C0C0"/>
                  </a:outerShdw>
                </a:effectLst>
                <a:ea typeface="黑体" panose="02010609060101010101" pitchFamily="49" charset="-122"/>
              </a:rPr>
              <a:t>阅读短文，说说它与课文的异同。</a:t>
            </a:r>
            <a:endParaRPr lang="zh-CN" altLang="en-US" sz="4000" b="1" dirty="0">
              <a:effectLst>
                <a:outerShdw blurRad="38100" dist="38100" dir="2700000" algn="tl">
                  <a:srgbClr val="C0C0C0"/>
                </a:outerShdw>
              </a:effectLst>
              <a:ea typeface="黑体" panose="02010609060101010101" pitchFamily="49" charset="-122"/>
            </a:endParaRPr>
          </a:p>
        </p:txBody>
      </p:sp>
      <p:sp>
        <p:nvSpPr>
          <p:cNvPr id="4" name="Rectangle 3"/>
          <p:cNvSpPr>
            <a:spLocks noChangeArrowheads="1"/>
          </p:cNvSpPr>
          <p:nvPr/>
        </p:nvSpPr>
        <p:spPr bwMode="auto">
          <a:xfrm>
            <a:off x="3965103" y="-33881"/>
            <a:ext cx="1213794" cy="871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50000"/>
              </a:lnSpc>
            </a:pPr>
            <a:r>
              <a:rPr lang="zh-CN" altLang="en-US" sz="4000" b="1" dirty="0" smtClean="0">
                <a:solidFill>
                  <a:srgbClr val="009900"/>
                </a:solidFill>
                <a:latin typeface="幼圆" panose="02010509060101010101" pitchFamily="49" charset="-122"/>
                <a:ea typeface="幼圆" panose="02010509060101010101" pitchFamily="49" charset="-122"/>
              </a:rPr>
              <a:t>练习</a:t>
            </a:r>
            <a:endParaRPr lang="zh-CN" altLang="zh-CN" sz="4000" b="1" dirty="0">
              <a:solidFill>
                <a:srgbClr val="0099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2046892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4294967295"/>
          </p:nvPr>
        </p:nvSpPr>
        <p:spPr>
          <a:xfrm>
            <a:off x="609704" y="1371654"/>
            <a:ext cx="7772196" cy="2859097"/>
          </a:xfrm>
        </p:spPr>
        <p:txBody>
          <a:bodyPr>
            <a:noAutofit/>
          </a:bodyPr>
          <a:lstStyle/>
          <a:p>
            <a:pPr marL="0" indent="0">
              <a:lnSpc>
                <a:spcPct val="150000"/>
              </a:lnSpc>
              <a:buNone/>
            </a:pPr>
            <a:r>
              <a:rPr lang="en-US" altLang="zh-CN" sz="2400" dirty="0">
                <a:latin typeface="黑体" panose="02010609060101010101" pitchFamily="49" charset="-122"/>
                <a:ea typeface="黑体" panose="02010609060101010101" pitchFamily="49" charset="-122"/>
              </a:rPr>
              <a:t>    </a:t>
            </a:r>
            <a:r>
              <a:rPr lang="zh-CN" altLang="en-US" sz="2400" dirty="0">
                <a:latin typeface="黑体" panose="02010609060101010101" pitchFamily="49" charset="-122"/>
                <a:ea typeface="黑体" panose="02010609060101010101" pitchFamily="49" charset="-122"/>
              </a:rPr>
              <a:t>你喜欢野外所有的泥土吗？你在野地里开花。啊，我现在记清楚了，是在一个雨后，我在一个山村的旅居期间，我听见你在石桥边的草地上唱的一支歌儿；我无意间听见你唱的一支歌儿，认为这是我第一次听到关于雨的真实的赞歌；认为这是一支多么朴实的歌儿。</a:t>
            </a:r>
          </a:p>
          <a:p>
            <a:pPr marL="0" indent="0">
              <a:lnSpc>
                <a:spcPct val="150000"/>
              </a:lnSpc>
              <a:buNone/>
            </a:pPr>
            <a:r>
              <a:rPr lang="zh-CN" altLang="en-US" sz="2400" dirty="0">
                <a:latin typeface="黑体" panose="02010609060101010101" pitchFamily="49" charset="-122"/>
                <a:ea typeface="黑体" panose="02010609060101010101" pitchFamily="49" charset="-122"/>
              </a:rPr>
              <a:t>    你谦虚而真切。我不应该犹豫，应该说出来，我真心爱你，小小的淡黄色的花呀。</a:t>
            </a:r>
          </a:p>
          <a:p>
            <a:pPr marL="0" indent="0">
              <a:lnSpc>
                <a:spcPct val="150000"/>
              </a:lnSpc>
              <a:buNone/>
            </a:pPr>
            <a:endParaRPr lang="en-US"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7613913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4294967295"/>
          </p:nvPr>
        </p:nvSpPr>
        <p:spPr>
          <a:xfrm>
            <a:off x="76318" y="1066862"/>
            <a:ext cx="9144000" cy="6237287"/>
          </a:xfrm>
        </p:spPr>
        <p:txBody>
          <a:bodyPr/>
          <a:lstStyle/>
          <a:p>
            <a:pPr marL="0" indent="0">
              <a:buNone/>
            </a:pPr>
            <a:r>
              <a:rPr lang="zh-CN" altLang="en-US" sz="3600" dirty="0">
                <a:solidFill>
                  <a:srgbClr val="0070C0"/>
                </a:solidFill>
                <a:ea typeface="黑体" panose="02010609060101010101" pitchFamily="49" charset="-122"/>
              </a:rPr>
              <a:t>答案示例</a:t>
            </a:r>
            <a:r>
              <a:rPr lang="en-US" altLang="zh-CN" sz="3600" dirty="0" smtClean="0">
                <a:solidFill>
                  <a:srgbClr val="0070C0"/>
                </a:solidFill>
              </a:rPr>
              <a:t>:</a:t>
            </a:r>
          </a:p>
          <a:p>
            <a:pPr marL="0" indent="0">
              <a:buNone/>
            </a:pPr>
            <a:endParaRPr lang="en-US" altLang="zh-CN" sz="3600" dirty="0">
              <a:solidFill>
                <a:srgbClr val="0070C0"/>
              </a:solidFill>
            </a:endParaRPr>
          </a:p>
          <a:p>
            <a:pPr marL="0" indent="0">
              <a:buNone/>
            </a:pPr>
            <a:r>
              <a:rPr lang="zh-CN" altLang="en-US" dirty="0">
                <a:latin typeface="黑体" panose="02010609060101010101" pitchFamily="49" charset="-122"/>
                <a:ea typeface="黑体" panose="02010609060101010101" pitchFamily="49" charset="-122"/>
              </a:rPr>
              <a:t>相同点：两文都以蒲公英为媒介表达作者的思想感情</a:t>
            </a:r>
            <a:r>
              <a:rPr lang="zh-CN" altLang="en-US" dirty="0" smtClean="0">
                <a:latin typeface="黑体" panose="02010609060101010101" pitchFamily="49" charset="-122"/>
                <a:ea typeface="黑体" panose="02010609060101010101" pitchFamily="49" charset="-122"/>
              </a:rPr>
              <a:t>。</a:t>
            </a:r>
            <a:endParaRPr lang="en-US" altLang="zh-CN" dirty="0" smtClean="0">
              <a:latin typeface="黑体" panose="02010609060101010101" pitchFamily="49" charset="-122"/>
              <a:ea typeface="黑体" panose="02010609060101010101" pitchFamily="49" charset="-122"/>
            </a:endParaRPr>
          </a:p>
          <a:p>
            <a:pPr marL="0" indent="0">
              <a:buNone/>
            </a:pPr>
            <a:endParaRPr lang="zh-CN" altLang="en-US" dirty="0">
              <a:latin typeface="黑体" panose="02010609060101010101" pitchFamily="49" charset="-122"/>
              <a:ea typeface="黑体" panose="02010609060101010101" pitchFamily="49" charset="-122"/>
            </a:endParaRPr>
          </a:p>
          <a:p>
            <a:pPr marL="0" indent="0">
              <a:buNone/>
            </a:pPr>
            <a:r>
              <a:rPr lang="zh-CN" altLang="en-US" dirty="0">
                <a:latin typeface="黑体" panose="02010609060101010101" pitchFamily="49" charset="-122"/>
                <a:ea typeface="黑体" panose="02010609060101010101" pitchFamily="49" charset="-122"/>
              </a:rPr>
              <a:t>不同点</a:t>
            </a:r>
            <a:r>
              <a:rPr lang="en-US" altLang="zh-CN" dirty="0">
                <a:latin typeface="黑体" panose="02010609060101010101" pitchFamily="49" charset="-122"/>
                <a:ea typeface="黑体" panose="02010609060101010101" pitchFamily="49" charset="-122"/>
              </a:rPr>
              <a:t>:①</a:t>
            </a:r>
            <a:r>
              <a:rPr lang="zh-CN" altLang="en-US" dirty="0">
                <a:latin typeface="黑体" panose="02010609060101010101" pitchFamily="49" charset="-122"/>
                <a:ea typeface="黑体" panose="02010609060101010101" pitchFamily="49" charset="-122"/>
              </a:rPr>
              <a:t>课文以记叙为主</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上文以抒情为主</a:t>
            </a:r>
            <a:r>
              <a:rPr lang="zh-CN" altLang="en-US" dirty="0" smtClean="0">
                <a:latin typeface="黑体" panose="02010609060101010101" pitchFamily="49" charset="-122"/>
                <a:ea typeface="黑体" panose="02010609060101010101" pitchFamily="49" charset="-122"/>
              </a:rPr>
              <a:t>。</a:t>
            </a:r>
            <a:endParaRPr lang="en-US" altLang="zh-CN" dirty="0" smtClean="0">
              <a:latin typeface="黑体" panose="02010609060101010101" pitchFamily="49" charset="-122"/>
              <a:ea typeface="黑体" panose="02010609060101010101" pitchFamily="49" charset="-122"/>
            </a:endParaRPr>
          </a:p>
          <a:p>
            <a:pPr marL="0" indent="0">
              <a:buNone/>
            </a:pPr>
            <a:r>
              <a:rPr lang="zh-CN" altLang="en-US" dirty="0" smtClean="0">
                <a:latin typeface="黑体" panose="02010609060101010101" pitchFamily="49" charset="-122"/>
                <a:ea typeface="黑体" panose="02010609060101010101" pitchFamily="49" charset="-122"/>
              </a:rPr>
              <a:t>②</a:t>
            </a:r>
            <a:r>
              <a:rPr lang="zh-CN" altLang="en-US" dirty="0">
                <a:latin typeface="黑体" panose="02010609060101010101" pitchFamily="49" charset="-122"/>
                <a:ea typeface="黑体" panose="02010609060101010101" pitchFamily="49" charset="-122"/>
              </a:rPr>
              <a:t>课文将蒲公英与人作类比，上文面对蒲公英直抒胸臆，既赞美蒲公英，也赞美一种精神。</a:t>
            </a:r>
          </a:p>
          <a:p>
            <a:pPr marL="0" indent="0">
              <a:buNone/>
            </a:pPr>
            <a:endParaRPr lang="zh-CN" altLang="en-US" sz="3600" dirty="0">
              <a:latin typeface="黑体" panose="02010609060101010101" pitchFamily="49" charset="-122"/>
              <a:ea typeface="黑体" panose="02010609060101010101" pitchFamily="49" charset="-122"/>
            </a:endParaRPr>
          </a:p>
          <a:p>
            <a:pPr marL="0" indent="0">
              <a:buNone/>
            </a:pPr>
            <a:endParaRPr lang="en-US" altLang="zh-CN" sz="36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605186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7411">
                                            <p:txEl>
                                              <p:pRg st="2" end="2"/>
                                            </p:txEl>
                                          </p:spTgt>
                                        </p:tgtEl>
                                        <p:attrNameLst>
                                          <p:attrName>style.visibility</p:attrName>
                                        </p:attrNameLst>
                                      </p:cBhvr>
                                      <p:to>
                                        <p:strVal val="visible"/>
                                      </p:to>
                                    </p:set>
                                    <p:animEffect transition="in" filter="box(in)">
                                      <p:cBhvr>
                                        <p:cTn id="7" dur="500"/>
                                        <p:tgtEl>
                                          <p:spTgt spid="17411">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17411">
                                            <p:txEl>
                                              <p:pRg st="4" end="4"/>
                                            </p:txEl>
                                          </p:spTgt>
                                        </p:tgtEl>
                                        <p:attrNameLst>
                                          <p:attrName>style.visibility</p:attrName>
                                        </p:attrNameLst>
                                      </p:cBhvr>
                                      <p:to>
                                        <p:strVal val="visible"/>
                                      </p:to>
                                    </p:set>
                                    <p:animEffect transition="in" filter="strips(downLeft)">
                                      <p:cBhvr>
                                        <p:cTn id="12" dur="500"/>
                                        <p:tgtEl>
                                          <p:spTgt spid="17411">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animEffect transition="in" filter="strips(downLeft)">
                                      <p:cBhvr>
                                        <p:cTn id="17" dur="500"/>
                                        <p:tgtEl>
                                          <p:spTgt spid="174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381110" y="3020217"/>
            <a:ext cx="80772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zh-CN" sz="3600" dirty="0">
                <a:latin typeface="Arial" panose="020B0604020202020204" pitchFamily="34" charset="0"/>
                <a:ea typeface="隶书" panose="02010509060101010101" pitchFamily="49" charset="-122"/>
              </a:rPr>
              <a:t>       本文是日本作家壶井荣写的一篇</a:t>
            </a:r>
            <a:r>
              <a:rPr lang="zh-CN" altLang="zh-CN" sz="3600" dirty="0">
                <a:solidFill>
                  <a:srgbClr val="FF0000"/>
                </a:solidFill>
                <a:latin typeface="Arial" panose="020B0604020202020204" pitchFamily="34" charset="0"/>
                <a:ea typeface="隶书" panose="02010509060101010101" pitchFamily="49" charset="-122"/>
              </a:rPr>
              <a:t>托物言志</a:t>
            </a:r>
            <a:r>
              <a:rPr lang="zh-CN" altLang="zh-CN" sz="3600" dirty="0">
                <a:latin typeface="Arial" panose="020B0604020202020204" pitchFamily="34" charset="0"/>
                <a:ea typeface="隶书" panose="02010509060101010101" pitchFamily="49" charset="-122"/>
              </a:rPr>
              <a:t>的小散文，作者</a:t>
            </a:r>
            <a:r>
              <a:rPr lang="zh-CN" altLang="zh-CN" sz="3600" dirty="0" smtClean="0">
                <a:latin typeface="Arial" panose="020B0604020202020204" pitchFamily="34" charset="0"/>
                <a:ea typeface="隶书" panose="02010509060101010101" pitchFamily="49" charset="-122"/>
              </a:rPr>
              <a:t>把感情</a:t>
            </a:r>
            <a:r>
              <a:rPr lang="zh-CN" altLang="zh-CN" sz="3600" dirty="0">
                <a:latin typeface="Arial" panose="020B0604020202020204" pitchFamily="34" charset="0"/>
                <a:ea typeface="隶书" panose="02010509060101010101" pitchFamily="49" charset="-122"/>
              </a:rPr>
              <a:t>寄托在小小的</a:t>
            </a:r>
            <a:r>
              <a:rPr lang="zh-CN" altLang="zh-CN" sz="3600" dirty="0" smtClean="0">
                <a:latin typeface="Arial" panose="020B0604020202020204" pitchFamily="34" charset="0"/>
                <a:ea typeface="隶书" panose="02010509060101010101" pitchFamily="49" charset="-122"/>
              </a:rPr>
              <a:t>蒲公英身上</a:t>
            </a:r>
            <a:r>
              <a:rPr lang="zh-CN" altLang="zh-CN" sz="3600" dirty="0">
                <a:latin typeface="Arial" panose="020B0604020202020204" pitchFamily="34" charset="0"/>
                <a:ea typeface="隶书" panose="02010509060101010101" pitchFamily="49" charset="-122"/>
              </a:rPr>
              <a:t>，表达了</a:t>
            </a:r>
            <a:r>
              <a:rPr lang="zh-CN" altLang="zh-CN" sz="3600" dirty="0">
                <a:solidFill>
                  <a:srgbClr val="FF0000"/>
                </a:solidFill>
                <a:latin typeface="Arial" panose="020B0604020202020204" pitchFamily="34" charset="0"/>
                <a:ea typeface="隶书" panose="02010509060101010101" pitchFamily="49" charset="-122"/>
              </a:rPr>
              <a:t>对战争</a:t>
            </a:r>
            <a:r>
              <a:rPr lang="zh-CN" altLang="zh-CN" sz="3600" dirty="0" smtClean="0">
                <a:solidFill>
                  <a:srgbClr val="FF0000"/>
                </a:solidFill>
                <a:latin typeface="Arial" panose="020B0604020202020204" pitchFamily="34" charset="0"/>
                <a:ea typeface="隶书" panose="02010509060101010101" pitchFamily="49" charset="-122"/>
              </a:rPr>
              <a:t>的</a:t>
            </a:r>
            <a:r>
              <a:rPr lang="zh-CN" altLang="en-US" sz="3600" dirty="0" smtClean="0">
                <a:solidFill>
                  <a:srgbClr val="FF0000"/>
                </a:solidFill>
                <a:latin typeface="Arial" panose="020B0604020202020204" pitchFamily="34" charset="0"/>
                <a:ea typeface="隶书" panose="02010509060101010101" pitchFamily="49" charset="-122"/>
              </a:rPr>
              <a:t>控诉</a:t>
            </a:r>
            <a:r>
              <a:rPr lang="zh-CN" altLang="zh-CN" sz="3600" dirty="0" smtClean="0">
                <a:latin typeface="Arial" panose="020B0604020202020204" pitchFamily="34" charset="0"/>
                <a:ea typeface="隶书" panose="02010509060101010101" pitchFamily="49" charset="-122"/>
              </a:rPr>
              <a:t>，</a:t>
            </a:r>
            <a:endParaRPr lang="en-US" altLang="zh-CN" sz="3600" dirty="0" smtClean="0">
              <a:latin typeface="Arial" panose="020B0604020202020204" pitchFamily="34" charset="0"/>
              <a:ea typeface="隶书" panose="02010509060101010101" pitchFamily="49" charset="-122"/>
            </a:endParaRPr>
          </a:p>
          <a:p>
            <a:r>
              <a:rPr lang="zh-CN" altLang="zh-CN" sz="3600" dirty="0" smtClean="0">
                <a:latin typeface="Arial" panose="020B0604020202020204" pitchFamily="34" charset="0"/>
                <a:ea typeface="隶书" panose="02010509060101010101" pitchFamily="49" charset="-122"/>
              </a:rPr>
              <a:t>以及</a:t>
            </a:r>
            <a:r>
              <a:rPr lang="zh-CN" altLang="zh-CN" sz="3600" dirty="0">
                <a:solidFill>
                  <a:srgbClr val="FF0000"/>
                </a:solidFill>
                <a:latin typeface="Arial" panose="020B0604020202020204" pitchFamily="34" charset="0"/>
                <a:ea typeface="隶书" panose="02010509060101010101" pitchFamily="49" charset="-122"/>
              </a:rPr>
              <a:t>对和平生活的</a:t>
            </a:r>
            <a:r>
              <a:rPr lang="zh-CN" altLang="zh-CN" sz="3600" dirty="0" smtClean="0">
                <a:solidFill>
                  <a:srgbClr val="FF0000"/>
                </a:solidFill>
                <a:latin typeface="Arial" panose="020B0604020202020204" pitchFamily="34" charset="0"/>
                <a:ea typeface="隶书" panose="02010509060101010101" pitchFamily="49" charset="-122"/>
              </a:rPr>
              <a:t>向往</a:t>
            </a:r>
            <a:r>
              <a:rPr lang="zh-CN" altLang="zh-CN" sz="3600" dirty="0">
                <a:solidFill>
                  <a:srgbClr val="FF0000"/>
                </a:solidFill>
                <a:latin typeface="Arial" panose="020B0604020202020204" pitchFamily="34" charset="0"/>
                <a:ea typeface="隶书" panose="02010509060101010101" pitchFamily="49" charset="-122"/>
              </a:rPr>
              <a:t>之情</a:t>
            </a:r>
            <a:r>
              <a:rPr lang="zh-CN" altLang="zh-CN" sz="3600" dirty="0">
                <a:latin typeface="Arial" panose="020B0604020202020204" pitchFamily="34" charset="0"/>
                <a:ea typeface="隶书" panose="02010509060101010101" pitchFamily="49" charset="-122"/>
              </a:rPr>
              <a:t>。</a:t>
            </a:r>
          </a:p>
        </p:txBody>
      </p:sp>
      <p:sp>
        <p:nvSpPr>
          <p:cNvPr id="6147" name="Rectangle 3"/>
          <p:cNvSpPr>
            <a:spLocks noChangeArrowheads="1"/>
          </p:cNvSpPr>
          <p:nvPr/>
        </p:nvSpPr>
        <p:spPr bwMode="auto">
          <a:xfrm>
            <a:off x="3273425" y="381000"/>
            <a:ext cx="20193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600" b="1">
                <a:solidFill>
                  <a:srgbClr val="800080"/>
                </a:solidFill>
                <a:latin typeface="Arial" panose="020B0604020202020204" pitchFamily="34" charset="0"/>
                <a:ea typeface="幼圆" panose="02010509060101010101" pitchFamily="49" charset="-122"/>
              </a:rPr>
              <a:t>文题背景</a:t>
            </a:r>
          </a:p>
        </p:txBody>
      </p:sp>
      <p:sp>
        <p:nvSpPr>
          <p:cNvPr id="6148" name="Rectangle 4"/>
          <p:cNvSpPr>
            <a:spLocks noChangeArrowheads="1"/>
          </p:cNvSpPr>
          <p:nvPr/>
        </p:nvSpPr>
        <p:spPr bwMode="auto">
          <a:xfrm>
            <a:off x="531813" y="1306513"/>
            <a:ext cx="2216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4000">
                <a:solidFill>
                  <a:srgbClr val="FF0066"/>
                </a:solidFill>
                <a:latin typeface="Arial" panose="020B0604020202020204" pitchFamily="34" charset="0"/>
                <a:ea typeface="隶书" panose="02010509060101010101" pitchFamily="49" charset="-122"/>
              </a:rPr>
              <a:t>文题阐释</a:t>
            </a:r>
          </a:p>
        </p:txBody>
      </p:sp>
    </p:spTree>
  </p:cSld>
  <p:clrMapOvr>
    <a:masterClrMapping/>
  </p:clrMapOvr>
  <p:transition>
    <p:wipe dir="r"/>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6"/>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4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914496" y="1981238"/>
            <a:ext cx="7543602" cy="2057346"/>
          </a:xfrm>
        </p:spPr>
        <p:txBody>
          <a:bodyPr>
            <a:noAutofit/>
          </a:bodyPr>
          <a:lstStyle/>
          <a:p>
            <a:pPr marL="0" indent="0">
              <a:lnSpc>
                <a:spcPct val="150000"/>
              </a:lnSpc>
              <a:buNone/>
            </a:pPr>
            <a:r>
              <a:rPr lang="zh-CN" altLang="en-US" b="1" dirty="0">
                <a:latin typeface="Verdana" panose="020B0604030504040204" pitchFamily="34" charset="0"/>
              </a:rPr>
              <a:t>本文写蒲公英和与蒲公英有关的故事，</a:t>
            </a:r>
            <a:r>
              <a:rPr lang="zh-CN" altLang="en-US" b="1" dirty="0">
                <a:solidFill>
                  <a:srgbClr val="FF0000"/>
                </a:solidFill>
                <a:latin typeface="Verdana" panose="020B0604030504040204" pitchFamily="34" charset="0"/>
              </a:rPr>
              <a:t>控诉了战争的罪恶，表达了祈望和平、祈望幸福的心愿。同时也鼓励像蒲公英一样的受欺压的弱小者要坚强地生活</a:t>
            </a:r>
            <a:r>
              <a:rPr lang="zh-CN" altLang="en-US" b="1" dirty="0">
                <a:latin typeface="Verdana" panose="020B0604030504040204" pitchFamily="34" charset="0"/>
              </a:rPr>
              <a:t>。</a:t>
            </a:r>
          </a:p>
        </p:txBody>
      </p:sp>
      <p:sp>
        <p:nvSpPr>
          <p:cNvPr id="5" name="Rectangle 3"/>
          <p:cNvSpPr>
            <a:spLocks noChangeArrowheads="1"/>
          </p:cNvSpPr>
          <p:nvPr/>
        </p:nvSpPr>
        <p:spPr bwMode="auto">
          <a:xfrm>
            <a:off x="3981772" y="152400"/>
            <a:ext cx="1213794" cy="871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50000"/>
              </a:lnSpc>
            </a:pPr>
            <a:r>
              <a:rPr lang="zh-CN" altLang="en-US" sz="4000" b="1" dirty="0" smtClean="0">
                <a:solidFill>
                  <a:srgbClr val="009900"/>
                </a:solidFill>
                <a:latin typeface="幼圆" panose="02010509060101010101" pitchFamily="49" charset="-122"/>
                <a:ea typeface="幼圆" panose="02010509060101010101" pitchFamily="49" charset="-122"/>
              </a:rPr>
              <a:t>小结</a:t>
            </a:r>
            <a:endParaRPr lang="zh-CN" altLang="zh-CN" sz="4000" b="1" dirty="0">
              <a:solidFill>
                <a:srgbClr val="0099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74027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plus(in)">
                                      <p:cBhvr>
                                        <p:cTn id="7" dur="2000"/>
                                        <p:tgtEl>
                                          <p:spTgt spid="153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4294967295"/>
          </p:nvPr>
        </p:nvSpPr>
        <p:spPr>
          <a:xfrm>
            <a:off x="395288" y="1916113"/>
            <a:ext cx="8280400" cy="2663825"/>
          </a:xfrm>
        </p:spPr>
        <p:txBody>
          <a:bodyPr/>
          <a:lstStyle/>
          <a:p>
            <a:pPr>
              <a:buFontTx/>
              <a:buNone/>
            </a:pPr>
            <a:r>
              <a:rPr lang="en-US" altLang="zh-CN" sz="4400" dirty="0">
                <a:ea typeface="黑体" panose="02010609060101010101" pitchFamily="49" charset="-122"/>
              </a:rPr>
              <a:t>         </a:t>
            </a:r>
            <a:r>
              <a:rPr lang="zh-CN" altLang="en-US" sz="4400" dirty="0">
                <a:ea typeface="黑体" panose="02010609060101010101" pitchFamily="49" charset="-122"/>
              </a:rPr>
              <a:t>学完本文，结合当前形势，谈谈你对战争与和平的看法。</a:t>
            </a:r>
          </a:p>
        </p:txBody>
      </p:sp>
      <p:sp>
        <p:nvSpPr>
          <p:cNvPr id="4" name="Rectangle 3"/>
          <p:cNvSpPr>
            <a:spLocks noChangeArrowheads="1"/>
          </p:cNvSpPr>
          <p:nvPr/>
        </p:nvSpPr>
        <p:spPr bwMode="auto">
          <a:xfrm>
            <a:off x="3965103" y="-33881"/>
            <a:ext cx="1213794" cy="871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50000"/>
              </a:lnSpc>
            </a:pPr>
            <a:r>
              <a:rPr lang="zh-CN" altLang="en-US" sz="4000" b="1" dirty="0" smtClean="0">
                <a:solidFill>
                  <a:srgbClr val="009900"/>
                </a:solidFill>
                <a:latin typeface="幼圆" panose="02010509060101010101" pitchFamily="49" charset="-122"/>
                <a:ea typeface="幼圆" panose="02010509060101010101" pitchFamily="49" charset="-122"/>
              </a:rPr>
              <a:t>作业</a:t>
            </a:r>
            <a:endParaRPr lang="zh-CN" altLang="zh-CN" sz="4000" b="1" dirty="0">
              <a:solidFill>
                <a:srgbClr val="0099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5287310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WordArt 2"/>
          <p:cNvSpPr>
            <a:spLocks noChangeArrowheads="1" noChangeShapeType="1"/>
          </p:cNvSpPr>
          <p:nvPr/>
        </p:nvSpPr>
        <p:spPr bwMode="auto">
          <a:xfrm>
            <a:off x="3352832" y="2438426"/>
            <a:ext cx="3048000" cy="1630363"/>
          </a:xfrm>
          <a:prstGeom prst="rect">
            <a:avLst/>
          </a:prstGeom>
        </p:spPr>
        <p:txBody>
          <a:bodyPr wrap="none" fromWordArt="1">
            <a:prstTxWarp prst="textPlain">
              <a:avLst>
                <a:gd name="adj" fmla="val 50000"/>
              </a:avLst>
            </a:prstTxWarp>
          </a:bodyPr>
          <a:lstStyle/>
          <a:p>
            <a:pPr algn="ctr"/>
            <a:r>
              <a:rPr lang="zh-CN" altLang="en-US" sz="9600" kern="10" dirty="0">
                <a:ln w="12700" cmpd="sng">
                  <a:solidFill>
                    <a:srgbClr val="EAEAEA"/>
                  </a:solidFill>
                  <a:round/>
                  <a:headEnd/>
                  <a:tailEnd/>
                </a:ln>
                <a:solidFill>
                  <a:srgbClr val="0070C0"/>
                </a:solidFill>
                <a:effectLst>
                  <a:outerShdw dist="35921" dir="2700000" sy="50000" kx="2115830" algn="bl" rotWithShape="0">
                    <a:srgbClr val="C0C0C0">
                      <a:alpha val="79999"/>
                    </a:srgbClr>
                  </a:outerShdw>
                </a:effectLst>
                <a:latin typeface="华文行楷" panose="02010800040101010101" pitchFamily="2" charset="-122"/>
                <a:ea typeface="华文行楷" panose="02010800040101010101" pitchFamily="2" charset="-122"/>
              </a:rPr>
              <a:t>结束</a:t>
            </a:r>
          </a:p>
        </p:txBody>
      </p:sp>
      <p:sp>
        <p:nvSpPr>
          <p:cNvPr id="18435" name="Text Box 3"/>
          <p:cNvSpPr txBox="1">
            <a:spLocks noChangeArrowheads="1"/>
          </p:cNvSpPr>
          <p:nvPr/>
        </p:nvSpPr>
        <p:spPr bwMode="auto">
          <a:xfrm>
            <a:off x="5364163" y="6308725"/>
            <a:ext cx="33131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endParaRPr lang="zh-CN" altLang="zh-CN" sz="2000" dirty="0">
              <a:solidFill>
                <a:srgbClr val="FF0000"/>
              </a:solidFill>
              <a:latin typeface="Arial" panose="020B0604020202020204" pitchFamily="34" charset="0"/>
              <a:ea typeface="幼圆" panose="02010509060101010101" pitchFamily="49" charset="-122"/>
            </a:endParaRPr>
          </a:p>
        </p:txBody>
      </p:sp>
    </p:spTree>
  </p:cSld>
  <p:clrMapOvr>
    <a:masterClrMapping/>
  </p:clrMapOvr>
  <p:transition>
    <p:push dir="d"/>
    <p:sndAc>
      <p:stSnd>
        <p:snd r:embed="rId3" name="camera.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762100" y="1066862"/>
            <a:ext cx="7848506" cy="560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ts val="4300"/>
              </a:lnSpc>
              <a:buClr>
                <a:srgbClr val="009900"/>
              </a:buClr>
              <a:buSzPct val="110000"/>
            </a:pPr>
            <a:r>
              <a:rPr lang="zh-CN" altLang="zh-CN" sz="2800" dirty="0">
                <a:latin typeface="Arial" panose="020B0604020202020204" pitchFamily="34" charset="0"/>
                <a:ea typeface="幼圆" panose="02010509060101010101" pitchFamily="49" charset="-122"/>
              </a:rPr>
              <a:t>壶井荣(</a:t>
            </a:r>
            <a:r>
              <a:rPr lang="zh-CN" altLang="zh-CN" sz="2800" dirty="0" smtClean="0">
                <a:latin typeface="Arial" panose="020B0604020202020204" pitchFamily="34" charset="0"/>
                <a:ea typeface="幼圆" panose="02010509060101010101" pitchFamily="49" charset="-122"/>
              </a:rPr>
              <a:t>1900</a:t>
            </a:r>
            <a:r>
              <a:rPr lang="en-US" altLang="zh-CN" sz="2800" dirty="0" smtClean="0">
                <a:latin typeface="Arial" panose="020B0604020202020204" pitchFamily="34" charset="0"/>
                <a:ea typeface="幼圆" panose="02010509060101010101" pitchFamily="49" charset="-122"/>
              </a:rPr>
              <a:t>—</a:t>
            </a:r>
            <a:r>
              <a:rPr lang="zh-CN" altLang="zh-CN" sz="2800" dirty="0" smtClean="0">
                <a:latin typeface="Arial" panose="020B0604020202020204" pitchFamily="34" charset="0"/>
                <a:ea typeface="幼圆" panose="02010509060101010101" pitchFamily="49" charset="-122"/>
              </a:rPr>
              <a:t>1967</a:t>
            </a:r>
            <a:r>
              <a:rPr lang="zh-CN" altLang="zh-CN" sz="2800" dirty="0">
                <a:latin typeface="Arial" panose="020B0604020202020204" pitchFamily="34" charset="0"/>
                <a:ea typeface="幼圆" panose="02010509060101010101" pitchFamily="49" charset="-122"/>
              </a:rPr>
              <a:t>)：日本女小说家、儿童文学家。主要作品有长篇小说《</a:t>
            </a:r>
            <a:r>
              <a:rPr lang="zh-CN" altLang="zh-CN" sz="2800" dirty="0">
                <a:solidFill>
                  <a:srgbClr val="FF0000"/>
                </a:solidFill>
                <a:latin typeface="Arial" panose="020B0604020202020204" pitchFamily="34" charset="0"/>
                <a:ea typeface="幼圆" panose="02010509060101010101" pitchFamily="49" charset="-122"/>
              </a:rPr>
              <a:t>二十四只眼睛</a:t>
            </a:r>
            <a:r>
              <a:rPr lang="zh-CN" altLang="zh-CN" sz="2800" dirty="0">
                <a:latin typeface="Arial" panose="020B0604020202020204" pitchFamily="34" charset="0"/>
                <a:ea typeface="幼圆" panose="02010509060101010101" pitchFamily="49" charset="-122"/>
              </a:rPr>
              <a:t>》《</a:t>
            </a:r>
            <a:r>
              <a:rPr lang="zh-CN" altLang="zh-CN" sz="2800" dirty="0">
                <a:solidFill>
                  <a:srgbClr val="FF0000"/>
                </a:solidFill>
                <a:latin typeface="Arial" panose="020B0604020202020204" pitchFamily="34" charset="0"/>
                <a:ea typeface="幼圆" panose="02010509060101010101" pitchFamily="49" charset="-122"/>
              </a:rPr>
              <a:t>没有母亲的孩子和没有孩子的母亲</a:t>
            </a:r>
            <a:r>
              <a:rPr lang="zh-CN" altLang="zh-CN" sz="2800" dirty="0">
                <a:latin typeface="Arial" panose="020B0604020202020204" pitchFamily="34" charset="0"/>
                <a:ea typeface="幼圆" panose="02010509060101010101" pitchFamily="49" charset="-122"/>
              </a:rPr>
              <a:t>》等。对人类的悲悯和爱心，几乎作为一种情愫，流淌在她的作品中，尤其是对妇女儿童、对一切被侮辱被损害的生灵。众所周知，日本在1937年发动了全面的侵华战争，给中国人民带来了巨大的灾难，同时他们本国人民也深受其害：妻离子散，家破人亡，许多孩子成为孤儿，无家可归、四处流浪。所以她的作品常</a:t>
            </a:r>
            <a:r>
              <a:rPr lang="zh-CN" altLang="zh-CN" sz="2800" dirty="0">
                <a:solidFill>
                  <a:srgbClr val="FF0000"/>
                </a:solidFill>
                <a:latin typeface="Arial" panose="020B0604020202020204" pitchFamily="34" charset="0"/>
                <a:ea typeface="幼圆" panose="02010509060101010101" pitchFamily="49" charset="-122"/>
              </a:rPr>
              <a:t>以控诉战争为主题</a:t>
            </a:r>
            <a:r>
              <a:rPr lang="zh-CN" altLang="zh-CN" sz="2800" dirty="0">
                <a:latin typeface="Arial" panose="020B0604020202020204" pitchFamily="34" charset="0"/>
                <a:ea typeface="幼圆" panose="02010509060101010101" pitchFamily="49" charset="-122"/>
              </a:rPr>
              <a:t>。</a:t>
            </a:r>
          </a:p>
        </p:txBody>
      </p:sp>
      <p:sp>
        <p:nvSpPr>
          <p:cNvPr id="7171" name="Rectangle 3"/>
          <p:cNvSpPr>
            <a:spLocks noChangeArrowheads="1"/>
          </p:cNvSpPr>
          <p:nvPr/>
        </p:nvSpPr>
        <p:spPr bwMode="auto">
          <a:xfrm>
            <a:off x="2895644" y="78830"/>
            <a:ext cx="3232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6000" dirty="0">
                <a:latin typeface="Arial" panose="020B0604020202020204" pitchFamily="34" charset="0"/>
                <a:ea typeface="隶书" panose="02010509060101010101" pitchFamily="49" charset="-122"/>
              </a:rPr>
              <a:t>走近作者</a:t>
            </a:r>
          </a:p>
        </p:txBody>
      </p:sp>
    </p:spTree>
  </p:cSld>
  <p:clrMapOvr>
    <a:masterClrMapping/>
  </p:clrMapOvr>
  <p:transition>
    <p:strips dir="ld"/>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heel(4)">
                                      <p:cBhvr>
                                        <p:cTn id="7" dur="500"/>
                                        <p:tgtEl>
                                          <p:spTgt spid="7170"/>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6" name="Text Box 6"/>
          <p:cNvSpPr txBox="1">
            <a:spLocks noChangeArrowheads="1"/>
          </p:cNvSpPr>
          <p:nvPr/>
        </p:nvSpPr>
        <p:spPr bwMode="auto">
          <a:xfrm>
            <a:off x="2528768" y="20350"/>
            <a:ext cx="326243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a:defRPr sz="6000">
                <a:latin typeface="Arial" panose="020B0604020202020204" pitchFamily="34" charset="0"/>
                <a:ea typeface="隶书" panose="02010509060101010101" pitchFamily="49" charset="-122"/>
              </a:defRPr>
            </a:lvl1pPr>
          </a:lstStyle>
          <a:p>
            <a:r>
              <a:rPr lang="zh-CN" altLang="en-US" dirty="0"/>
              <a:t>写作背景</a:t>
            </a:r>
          </a:p>
        </p:txBody>
      </p:sp>
      <p:sp>
        <p:nvSpPr>
          <p:cNvPr id="71687" name="Text Box 7"/>
          <p:cNvSpPr txBox="1">
            <a:spLocks noChangeArrowheads="1"/>
          </p:cNvSpPr>
          <p:nvPr/>
        </p:nvSpPr>
        <p:spPr bwMode="auto">
          <a:xfrm>
            <a:off x="990600" y="2743200"/>
            <a:ext cx="4953000" cy="3311525"/>
          </a:xfrm>
          <a:prstGeom prst="rect">
            <a:avLst/>
          </a:prstGeom>
          <a:noFill/>
          <a:ln w="9525">
            <a:noFill/>
            <a:miter lim="800000"/>
            <a:headEnd/>
            <a:tailEnd/>
          </a:ln>
          <a:effectLst/>
        </p:spPr>
        <p:txBody>
          <a:bodyPr>
            <a:spAutoFit/>
          </a:bodyPr>
          <a:lstStyle/>
          <a:p>
            <a:pPr>
              <a:lnSpc>
                <a:spcPct val="110000"/>
              </a:lnSpc>
              <a:defRPr/>
            </a:pPr>
            <a:r>
              <a:rPr lang="en-US" altLang="zh-CN" sz="3200" b="1">
                <a:effectLst>
                  <a:outerShdw blurRad="38100" dist="38100" dir="2700000" algn="tl">
                    <a:srgbClr val="C0C0C0"/>
                  </a:outerShdw>
                </a:effectLst>
                <a:latin typeface="Arial" charset="0"/>
              </a:rPr>
              <a:t>       </a:t>
            </a:r>
            <a:r>
              <a:rPr lang="en-US" altLang="zh-CN" sz="3200" b="1">
                <a:effectLst>
                  <a:outerShdw blurRad="38100" dist="38100" dir="2700000" algn="tl">
                    <a:srgbClr val="C0C0C0"/>
                  </a:outerShdw>
                </a:effectLst>
                <a:latin typeface="楷体_GB2312" pitchFamily="49" charset="-122"/>
                <a:ea typeface="楷体_GB2312" pitchFamily="49" charset="-122"/>
              </a:rPr>
              <a:t>1945</a:t>
            </a:r>
            <a:r>
              <a:rPr lang="zh-CN" altLang="en-US" sz="3200" b="1">
                <a:effectLst>
                  <a:outerShdw blurRad="38100" dist="38100" dir="2700000" algn="tl">
                    <a:srgbClr val="C0C0C0"/>
                  </a:outerShdw>
                </a:effectLst>
                <a:latin typeface="楷体_GB2312" pitchFamily="49" charset="-122"/>
                <a:ea typeface="楷体_GB2312" pitchFamily="49" charset="-122"/>
              </a:rPr>
              <a:t>年第二次世界大战结束，日本向中国无条件投降。同一年壶井荣收养了她长兄弥三郎的孙子右文，所以壶井荣称它为</a:t>
            </a:r>
            <a:r>
              <a:rPr lang="zh-CN" altLang="en-US" sz="3200" b="1">
                <a:effectLst>
                  <a:outerShdw blurRad="38100" dist="38100" dir="2700000" algn="tl">
                    <a:srgbClr val="C0C0C0"/>
                  </a:outerShdw>
                </a:effectLst>
                <a:latin typeface="宋体"/>
                <a:ea typeface="楷体_GB2312" pitchFamily="49" charset="-122"/>
              </a:rPr>
              <a:t>“</a:t>
            </a:r>
            <a:r>
              <a:rPr lang="zh-CN" altLang="en-US" sz="3200" b="1">
                <a:effectLst>
                  <a:outerShdw blurRad="38100" dist="38100" dir="2700000" algn="tl">
                    <a:srgbClr val="C0C0C0"/>
                  </a:outerShdw>
                </a:effectLst>
                <a:latin typeface="楷体_GB2312" pitchFamily="49" charset="-122"/>
                <a:ea typeface="楷体_GB2312" pitchFamily="49" charset="-122"/>
              </a:rPr>
              <a:t>孙子一般的小儿子</a:t>
            </a:r>
            <a:r>
              <a:rPr lang="zh-CN" altLang="en-US" sz="3200" b="1">
                <a:effectLst>
                  <a:outerShdw blurRad="38100" dist="38100" dir="2700000" algn="tl">
                    <a:srgbClr val="C0C0C0"/>
                  </a:outerShdw>
                </a:effectLst>
                <a:latin typeface="宋体"/>
                <a:ea typeface="楷体_GB2312" pitchFamily="49" charset="-122"/>
              </a:rPr>
              <a:t>”</a:t>
            </a:r>
            <a:r>
              <a:rPr lang="zh-CN" altLang="en-US" sz="3200" b="1">
                <a:effectLst>
                  <a:outerShdw blurRad="38100" dist="38100" dir="2700000" algn="tl">
                    <a:srgbClr val="C0C0C0"/>
                  </a:outerShdw>
                </a:effectLst>
                <a:latin typeface="楷体_GB2312" pitchFamily="49" charset="-122"/>
                <a:ea typeface="楷体_GB2312" pitchFamily="49" charset="-122"/>
              </a:rPr>
              <a:t>。</a:t>
            </a:r>
          </a:p>
        </p:txBody>
      </p:sp>
      <p:sp>
        <p:nvSpPr>
          <p:cNvPr id="71688" name="Text Box 8"/>
          <p:cNvSpPr txBox="1">
            <a:spLocks noChangeArrowheads="1"/>
          </p:cNvSpPr>
          <p:nvPr/>
        </p:nvSpPr>
        <p:spPr bwMode="auto">
          <a:xfrm>
            <a:off x="990600" y="1066800"/>
            <a:ext cx="4800600" cy="1701800"/>
          </a:xfrm>
          <a:prstGeom prst="rect">
            <a:avLst/>
          </a:prstGeom>
          <a:noFill/>
          <a:ln w="9525">
            <a:noFill/>
            <a:miter lim="800000"/>
            <a:headEnd/>
            <a:tailEnd/>
          </a:ln>
          <a:effectLst/>
        </p:spPr>
        <p:txBody>
          <a:bodyPr>
            <a:spAutoFit/>
          </a:bodyPr>
          <a:lstStyle/>
          <a:p>
            <a:pPr>
              <a:lnSpc>
                <a:spcPct val="110000"/>
              </a:lnSpc>
              <a:defRPr/>
            </a:pPr>
            <a:r>
              <a:rPr lang="en-US" altLang="zh-CN" sz="3200" b="1" dirty="0">
                <a:effectLst>
                  <a:outerShdw blurRad="38100" dist="38100" dir="2700000" algn="tl">
                    <a:srgbClr val="C0C0C0"/>
                  </a:outerShdw>
                </a:effectLst>
                <a:latin typeface="Arial" charset="0"/>
              </a:rPr>
              <a:t>      </a:t>
            </a:r>
            <a:r>
              <a:rPr lang="en-US" altLang="zh-CN" sz="3200" b="1" dirty="0">
                <a:effectLst>
                  <a:outerShdw blurRad="38100" dist="38100" dir="2700000" algn="tl">
                    <a:srgbClr val="C0C0C0"/>
                  </a:outerShdw>
                </a:effectLst>
                <a:latin typeface="楷体_GB2312" pitchFamily="49" charset="-122"/>
                <a:ea typeface="楷体_GB2312" pitchFamily="49" charset="-122"/>
              </a:rPr>
              <a:t>《</a:t>
            </a:r>
            <a:r>
              <a:rPr lang="zh-CN" altLang="en-US" sz="3200" b="1" dirty="0">
                <a:effectLst>
                  <a:outerShdw blurRad="38100" dist="38100" dir="2700000" algn="tl">
                    <a:srgbClr val="C0C0C0"/>
                  </a:outerShdw>
                </a:effectLst>
                <a:latin typeface="楷体_GB2312" pitchFamily="49" charset="-122"/>
                <a:ea typeface="楷体_GB2312" pitchFamily="49" charset="-122"/>
              </a:rPr>
              <a:t>蒲公英</a:t>
            </a:r>
            <a:r>
              <a:rPr lang="en-US" altLang="zh-CN" sz="3200" b="1" dirty="0">
                <a:effectLst>
                  <a:outerShdw blurRad="38100" dist="38100" dir="2700000" algn="tl">
                    <a:srgbClr val="C0C0C0"/>
                  </a:outerShdw>
                </a:effectLst>
                <a:latin typeface="楷体_GB2312" pitchFamily="49" charset="-122"/>
                <a:ea typeface="楷体_GB2312" pitchFamily="49" charset="-122"/>
              </a:rPr>
              <a:t>》</a:t>
            </a:r>
            <a:r>
              <a:rPr lang="zh-CN" altLang="en-US" sz="3200" b="1" dirty="0">
                <a:effectLst>
                  <a:outerShdw blurRad="38100" dist="38100" dir="2700000" algn="tl">
                    <a:srgbClr val="C0C0C0"/>
                  </a:outerShdw>
                </a:effectLst>
                <a:latin typeface="楷体_GB2312" pitchFamily="49" charset="-122"/>
                <a:ea typeface="楷体_GB2312" pitchFamily="49" charset="-122"/>
              </a:rPr>
              <a:t>最早于</a:t>
            </a:r>
            <a:r>
              <a:rPr lang="en-US" altLang="zh-CN" sz="3200" b="1" dirty="0">
                <a:effectLst>
                  <a:outerShdw blurRad="38100" dist="38100" dir="2700000" algn="tl">
                    <a:srgbClr val="C0C0C0"/>
                  </a:outerShdw>
                </a:effectLst>
                <a:latin typeface="楷体_GB2312" pitchFamily="49" charset="-122"/>
                <a:ea typeface="楷体_GB2312" pitchFamily="49" charset="-122"/>
              </a:rPr>
              <a:t>1952</a:t>
            </a:r>
            <a:r>
              <a:rPr lang="zh-CN" altLang="en-US" sz="3200" b="1" dirty="0">
                <a:effectLst>
                  <a:outerShdw blurRad="38100" dist="38100" dir="2700000" algn="tl">
                    <a:srgbClr val="C0C0C0"/>
                  </a:outerShdw>
                </a:effectLst>
                <a:latin typeface="楷体_GB2312" pitchFamily="49" charset="-122"/>
                <a:ea typeface="楷体_GB2312" pitchFamily="49" charset="-122"/>
              </a:rPr>
              <a:t>年</a:t>
            </a:r>
            <a:r>
              <a:rPr lang="en-US" altLang="zh-CN" sz="3200" b="1" dirty="0">
                <a:effectLst>
                  <a:outerShdw blurRad="38100" dist="38100" dir="2700000" algn="tl">
                    <a:srgbClr val="C0C0C0"/>
                  </a:outerShdw>
                </a:effectLst>
                <a:latin typeface="楷体_GB2312" pitchFamily="49" charset="-122"/>
                <a:ea typeface="楷体_GB2312" pitchFamily="49" charset="-122"/>
              </a:rPr>
              <a:t>2</a:t>
            </a:r>
            <a:r>
              <a:rPr lang="zh-CN" altLang="en-US" sz="3200" b="1" dirty="0">
                <a:effectLst>
                  <a:outerShdw blurRad="38100" dist="38100" dir="2700000" algn="tl">
                    <a:srgbClr val="C0C0C0"/>
                  </a:outerShdw>
                </a:effectLst>
                <a:latin typeface="楷体_GB2312" pitchFamily="49" charset="-122"/>
                <a:ea typeface="楷体_GB2312" pitchFamily="49" charset="-122"/>
              </a:rPr>
              <a:t>月</a:t>
            </a:r>
            <a:r>
              <a:rPr lang="en-US" altLang="zh-CN" sz="3200" b="1" dirty="0">
                <a:effectLst>
                  <a:outerShdw blurRad="38100" dist="38100" dir="2700000" algn="tl">
                    <a:srgbClr val="C0C0C0"/>
                  </a:outerShdw>
                </a:effectLst>
                <a:latin typeface="楷体_GB2312" pitchFamily="49" charset="-122"/>
                <a:ea typeface="楷体_GB2312" pitchFamily="49" charset="-122"/>
              </a:rPr>
              <a:t>10</a:t>
            </a:r>
            <a:r>
              <a:rPr lang="zh-CN" altLang="en-US" sz="3200" b="1" dirty="0">
                <a:effectLst>
                  <a:outerShdw blurRad="38100" dist="38100" dir="2700000" algn="tl">
                    <a:srgbClr val="C0C0C0"/>
                  </a:outerShdw>
                </a:effectLst>
                <a:latin typeface="楷体_GB2312" pitchFamily="49" charset="-122"/>
                <a:ea typeface="楷体_GB2312" pitchFamily="49" charset="-122"/>
              </a:rPr>
              <a:t>日刊登于日本的</a:t>
            </a:r>
            <a:r>
              <a:rPr lang="en-US" altLang="zh-CN" sz="3200" b="1" dirty="0">
                <a:effectLst>
                  <a:outerShdw blurRad="38100" dist="38100" dir="2700000" algn="tl">
                    <a:srgbClr val="C0C0C0"/>
                  </a:outerShdw>
                </a:effectLst>
                <a:latin typeface="楷体_GB2312" pitchFamily="49" charset="-122"/>
                <a:ea typeface="楷体_GB2312" pitchFamily="49" charset="-122"/>
              </a:rPr>
              <a:t>《</a:t>
            </a:r>
            <a:r>
              <a:rPr lang="zh-CN" altLang="en-US" sz="3200" b="1" dirty="0">
                <a:effectLst>
                  <a:outerShdw blurRad="38100" dist="38100" dir="2700000" algn="tl">
                    <a:srgbClr val="C0C0C0"/>
                  </a:outerShdw>
                </a:effectLst>
                <a:latin typeface="楷体_GB2312" pitchFamily="49" charset="-122"/>
                <a:ea typeface="楷体_GB2312" pitchFamily="49" charset="-122"/>
              </a:rPr>
              <a:t>妇女民主新闻</a:t>
            </a:r>
            <a:r>
              <a:rPr lang="en-US" altLang="zh-CN" sz="3200" b="1" dirty="0">
                <a:effectLst>
                  <a:outerShdw blurRad="38100" dist="38100" dir="2700000" algn="tl">
                    <a:srgbClr val="C0C0C0"/>
                  </a:outerShdw>
                </a:effectLst>
                <a:latin typeface="楷体_GB2312" pitchFamily="49" charset="-122"/>
                <a:ea typeface="楷体_GB2312" pitchFamily="49" charset="-122"/>
              </a:rPr>
              <a:t>》</a:t>
            </a:r>
            <a:r>
              <a:rPr lang="zh-CN" altLang="en-US" sz="3200" b="1" dirty="0">
                <a:effectLst>
                  <a:outerShdw blurRad="38100" dist="38100" dir="2700000" algn="tl">
                    <a:srgbClr val="C0C0C0"/>
                  </a:outerShdw>
                </a:effectLst>
                <a:latin typeface="楷体_GB2312" pitchFamily="49" charset="-122"/>
                <a:ea typeface="楷体_GB2312" pitchFamily="49" charset="-122"/>
              </a:rPr>
              <a:t>。</a:t>
            </a:r>
          </a:p>
        </p:txBody>
      </p:sp>
      <p:sp>
        <p:nvSpPr>
          <p:cNvPr id="71689" name="Text Box 9"/>
          <p:cNvSpPr txBox="1">
            <a:spLocks noChangeArrowheads="1"/>
          </p:cNvSpPr>
          <p:nvPr/>
        </p:nvSpPr>
        <p:spPr bwMode="auto">
          <a:xfrm>
            <a:off x="6477000" y="2209800"/>
            <a:ext cx="1219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dirty="0">
                <a:solidFill>
                  <a:srgbClr val="7030A0"/>
                </a:solidFill>
                <a:latin typeface="黑体" panose="02010609060101010101" pitchFamily="49" charset="-122"/>
                <a:ea typeface="黑体" panose="02010609060101010101" pitchFamily="49" charset="-122"/>
              </a:rPr>
              <a:t>1944</a:t>
            </a:r>
          </a:p>
        </p:txBody>
      </p:sp>
      <p:sp>
        <p:nvSpPr>
          <p:cNvPr id="71690" name="Text Box 10"/>
          <p:cNvSpPr txBox="1">
            <a:spLocks noChangeArrowheads="1"/>
          </p:cNvSpPr>
          <p:nvPr/>
        </p:nvSpPr>
        <p:spPr bwMode="auto">
          <a:xfrm>
            <a:off x="5715000" y="4267200"/>
            <a:ext cx="3276600" cy="1066800"/>
          </a:xfrm>
          <a:prstGeom prst="rect">
            <a:avLst/>
          </a:prstGeom>
          <a:noFill/>
          <a:ln w="9525">
            <a:noFill/>
            <a:miter lim="800000"/>
            <a:headEnd/>
            <a:tailEnd/>
          </a:ln>
          <a:effectLst/>
        </p:spPr>
        <p:txBody>
          <a:bodyPr>
            <a:spAutoFit/>
          </a:bodyPr>
          <a:lstStyle/>
          <a:p>
            <a:pPr>
              <a:defRPr/>
            </a:pPr>
            <a:r>
              <a:rPr lang="en-US" altLang="zh-CN" sz="3200" b="1">
                <a:solidFill>
                  <a:srgbClr val="0070C0"/>
                </a:solidFill>
                <a:effectLst>
                  <a:outerShdw blurRad="38100" dist="38100" dir="2700000" algn="tl">
                    <a:srgbClr val="C0C0C0"/>
                  </a:outerShdw>
                </a:effectLst>
                <a:latin typeface="黑体" pitchFamily="2" charset="-122"/>
                <a:ea typeface="黑体" pitchFamily="2" charset="-122"/>
              </a:rPr>
              <a:t>1937</a:t>
            </a:r>
            <a:r>
              <a:rPr lang="zh-CN" altLang="en-US" sz="3200" b="1">
                <a:solidFill>
                  <a:srgbClr val="0070C0"/>
                </a:solidFill>
                <a:effectLst>
                  <a:outerShdw blurRad="38100" dist="38100" dir="2700000" algn="tl">
                    <a:srgbClr val="C0C0C0"/>
                  </a:outerShdw>
                </a:effectLst>
                <a:latin typeface="黑体" pitchFamily="2" charset="-122"/>
                <a:ea typeface="黑体" pitchFamily="2" charset="-122"/>
              </a:rPr>
              <a:t>年</a:t>
            </a:r>
            <a:r>
              <a:rPr lang="en-US" altLang="zh-CN" sz="3200" b="1">
                <a:solidFill>
                  <a:srgbClr val="0070C0"/>
                </a:solidFill>
                <a:effectLst>
                  <a:outerShdw blurRad="38100" dist="38100" dir="2700000" algn="tl">
                    <a:srgbClr val="C0C0C0"/>
                  </a:outerShdw>
                </a:effectLst>
                <a:latin typeface="黑体" pitchFamily="2" charset="-122"/>
                <a:ea typeface="黑体" pitchFamily="2" charset="-122"/>
              </a:rPr>
              <a:t>7</a:t>
            </a:r>
            <a:r>
              <a:rPr lang="zh-CN" altLang="en-US" sz="3200" b="1">
                <a:solidFill>
                  <a:srgbClr val="0070C0"/>
                </a:solidFill>
                <a:effectLst>
                  <a:outerShdw blurRad="38100" dist="38100" dir="2700000" algn="tl">
                    <a:srgbClr val="C0C0C0"/>
                  </a:outerShdw>
                </a:effectLst>
                <a:latin typeface="黑体" pitchFamily="2" charset="-122"/>
                <a:ea typeface="黑体" pitchFamily="2" charset="-122"/>
              </a:rPr>
              <a:t>月</a:t>
            </a:r>
            <a:r>
              <a:rPr lang="en-US" altLang="zh-CN" sz="3200" b="1">
                <a:solidFill>
                  <a:srgbClr val="0070C0"/>
                </a:solidFill>
                <a:effectLst>
                  <a:outerShdw blurRad="38100" dist="38100" dir="2700000" algn="tl">
                    <a:srgbClr val="C0C0C0"/>
                  </a:outerShdw>
                </a:effectLst>
                <a:latin typeface="黑体" pitchFamily="2" charset="-122"/>
                <a:ea typeface="黑体" pitchFamily="2" charset="-122"/>
              </a:rPr>
              <a:t>7</a:t>
            </a:r>
            <a:r>
              <a:rPr lang="zh-CN" altLang="en-US" sz="3200" b="1">
                <a:solidFill>
                  <a:srgbClr val="0070C0"/>
                </a:solidFill>
                <a:effectLst>
                  <a:outerShdw blurRad="38100" dist="38100" dir="2700000" algn="tl">
                    <a:srgbClr val="C0C0C0"/>
                  </a:outerShdw>
                </a:effectLst>
                <a:latin typeface="黑体" pitchFamily="2" charset="-122"/>
                <a:ea typeface="黑体" pitchFamily="2" charset="-122"/>
              </a:rPr>
              <a:t>日</a:t>
            </a:r>
            <a:r>
              <a:rPr lang="en-US" altLang="zh-CN" sz="3200" b="1">
                <a:solidFill>
                  <a:srgbClr val="0070C0"/>
                </a:solidFill>
                <a:effectLst>
                  <a:outerShdw blurRad="38100" dist="38100" dir="2700000" algn="tl">
                    <a:srgbClr val="C0C0C0"/>
                  </a:outerShdw>
                </a:effectLst>
                <a:latin typeface="Arial"/>
                <a:ea typeface="黑体" pitchFamily="2" charset="-122"/>
              </a:rPr>
              <a:t>—</a:t>
            </a:r>
            <a:r>
              <a:rPr lang="en-US" altLang="zh-CN" sz="3200" b="1">
                <a:solidFill>
                  <a:srgbClr val="0070C0"/>
                </a:solidFill>
                <a:effectLst>
                  <a:outerShdw blurRad="38100" dist="38100" dir="2700000" algn="tl">
                    <a:srgbClr val="C0C0C0"/>
                  </a:outerShdw>
                </a:effectLst>
                <a:latin typeface="黑体" pitchFamily="2" charset="-122"/>
                <a:ea typeface="黑体" pitchFamily="2" charset="-122"/>
              </a:rPr>
              <a:t>1945</a:t>
            </a:r>
            <a:r>
              <a:rPr lang="zh-CN" altLang="en-US" sz="3200" b="1">
                <a:solidFill>
                  <a:srgbClr val="0070C0"/>
                </a:solidFill>
                <a:effectLst>
                  <a:outerShdw blurRad="38100" dist="38100" dir="2700000" algn="tl">
                    <a:srgbClr val="C0C0C0"/>
                  </a:outerShdw>
                </a:effectLst>
                <a:latin typeface="黑体" pitchFamily="2" charset="-122"/>
                <a:ea typeface="黑体" pitchFamily="2" charset="-122"/>
              </a:rPr>
              <a:t>年</a:t>
            </a:r>
            <a:r>
              <a:rPr lang="en-US" altLang="zh-CN" sz="3200" b="1">
                <a:solidFill>
                  <a:srgbClr val="0070C0"/>
                </a:solidFill>
                <a:effectLst>
                  <a:outerShdw blurRad="38100" dist="38100" dir="2700000" algn="tl">
                    <a:srgbClr val="C0C0C0"/>
                  </a:outerShdw>
                </a:effectLst>
                <a:latin typeface="黑体" pitchFamily="2" charset="-122"/>
                <a:ea typeface="黑体" pitchFamily="2" charset="-122"/>
              </a:rPr>
              <a:t>8</a:t>
            </a:r>
            <a:r>
              <a:rPr lang="zh-CN" altLang="en-US" sz="3200" b="1">
                <a:solidFill>
                  <a:srgbClr val="0070C0"/>
                </a:solidFill>
                <a:effectLst>
                  <a:outerShdw blurRad="38100" dist="38100" dir="2700000" algn="tl">
                    <a:srgbClr val="C0C0C0"/>
                  </a:outerShdw>
                </a:effectLst>
                <a:latin typeface="黑体" pitchFamily="2" charset="-122"/>
                <a:ea typeface="黑体" pitchFamily="2" charset="-122"/>
              </a:rPr>
              <a:t>月</a:t>
            </a:r>
            <a:r>
              <a:rPr lang="en-US" altLang="zh-CN" sz="3200" b="1">
                <a:solidFill>
                  <a:srgbClr val="0070C0"/>
                </a:solidFill>
                <a:effectLst>
                  <a:outerShdw blurRad="38100" dist="38100" dir="2700000" algn="tl">
                    <a:srgbClr val="C0C0C0"/>
                  </a:outerShdw>
                </a:effectLst>
                <a:latin typeface="黑体" pitchFamily="2" charset="-122"/>
                <a:ea typeface="黑体" pitchFamily="2" charset="-122"/>
              </a:rPr>
              <a:t>15</a:t>
            </a:r>
            <a:r>
              <a:rPr lang="zh-CN" altLang="en-US" sz="3200" b="1">
                <a:solidFill>
                  <a:srgbClr val="0070C0"/>
                </a:solidFill>
                <a:effectLst>
                  <a:outerShdw blurRad="38100" dist="38100" dir="2700000" algn="tl">
                    <a:srgbClr val="C0C0C0"/>
                  </a:outerShdw>
                </a:effectLst>
                <a:latin typeface="黑体" pitchFamily="2" charset="-122"/>
                <a:ea typeface="黑体" pitchFamily="2" charset="-122"/>
              </a:rPr>
              <a:t>日</a:t>
            </a:r>
          </a:p>
        </p:txBody>
      </p:sp>
      <p:grpSp>
        <p:nvGrpSpPr>
          <p:cNvPr id="2" name="Group 11"/>
          <p:cNvGrpSpPr>
            <a:grpSpLocks/>
          </p:cNvGrpSpPr>
          <p:nvPr/>
        </p:nvGrpSpPr>
        <p:grpSpPr bwMode="auto">
          <a:xfrm>
            <a:off x="5562600" y="2590800"/>
            <a:ext cx="3581400" cy="1981200"/>
            <a:chOff x="3504" y="1632"/>
            <a:chExt cx="2256" cy="1248"/>
          </a:xfrm>
          <a:solidFill>
            <a:schemeClr val="bg1"/>
          </a:solidFill>
        </p:grpSpPr>
        <p:sp>
          <p:nvSpPr>
            <p:cNvPr id="18446" name="AutoShape 12"/>
            <p:cNvSpPr>
              <a:spLocks noChangeArrowheads="1"/>
            </p:cNvSpPr>
            <p:nvPr/>
          </p:nvSpPr>
          <p:spPr bwMode="auto">
            <a:xfrm>
              <a:off x="3504" y="1632"/>
              <a:ext cx="2256" cy="1248"/>
            </a:xfrm>
            <a:prstGeom prst="irregularSeal1">
              <a:avLst/>
            </a:prstGeom>
            <a:grpFill/>
            <a:ln w="9525">
              <a:solidFill>
                <a:srgbClr val="FFFF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70C0"/>
                </a:solidFill>
              </a:endParaRPr>
            </a:p>
          </p:txBody>
        </p:sp>
        <p:sp>
          <p:nvSpPr>
            <p:cNvPr id="71693" name="Text Box 13"/>
            <p:cNvSpPr txBox="1">
              <a:spLocks noChangeArrowheads="1"/>
            </p:cNvSpPr>
            <p:nvPr/>
          </p:nvSpPr>
          <p:spPr bwMode="auto">
            <a:xfrm>
              <a:off x="3792" y="1968"/>
              <a:ext cx="1728" cy="365"/>
            </a:xfrm>
            <a:prstGeom prst="rect">
              <a:avLst/>
            </a:prstGeom>
            <a:grpFill/>
            <a:ln w="9525">
              <a:noFill/>
              <a:miter lim="800000"/>
              <a:headEnd/>
              <a:tailEnd/>
            </a:ln>
            <a:effectLst/>
          </p:spPr>
          <p:txBody>
            <a:bodyPr>
              <a:spAutoFit/>
            </a:bodyPr>
            <a:lstStyle/>
            <a:p>
              <a:pPr>
                <a:spcBef>
                  <a:spcPct val="50000"/>
                </a:spcBef>
                <a:defRPr/>
              </a:pPr>
              <a:r>
                <a:rPr lang="zh-CN" altLang="en-US" sz="3200" b="1" dirty="0">
                  <a:solidFill>
                    <a:srgbClr val="0070C0"/>
                  </a:solidFill>
                  <a:effectLst>
                    <a:outerShdw blurRad="38100" dist="38100" dir="2700000" algn="tl">
                      <a:srgbClr val="C0C0C0"/>
                    </a:outerShdw>
                  </a:effectLst>
                  <a:latin typeface="Arial" charset="0"/>
                  <a:ea typeface="黑体" pitchFamily="2" charset="-122"/>
                </a:rPr>
                <a:t>日本侵华战争</a:t>
              </a:r>
            </a:p>
          </p:txBody>
        </p:sp>
      </p:grpSp>
      <p:sp>
        <p:nvSpPr>
          <p:cNvPr id="71694" name="Text Box 14"/>
          <p:cNvSpPr txBox="1">
            <a:spLocks noChangeArrowheads="1"/>
          </p:cNvSpPr>
          <p:nvPr/>
        </p:nvSpPr>
        <p:spPr bwMode="auto">
          <a:xfrm>
            <a:off x="6553200" y="1219200"/>
            <a:ext cx="1219200" cy="641350"/>
          </a:xfrm>
          <a:prstGeom prst="rect">
            <a:avLst/>
          </a:prstGeom>
          <a:noFill/>
          <a:ln w="9525">
            <a:noFill/>
            <a:miter lim="800000"/>
            <a:headEnd/>
            <a:tailEnd/>
          </a:ln>
          <a:effectLst/>
        </p:spPr>
        <p:txBody>
          <a:bodyPr>
            <a:spAutoFit/>
          </a:bodyPr>
          <a:lstStyle/>
          <a:p>
            <a:pPr>
              <a:spcBef>
                <a:spcPct val="50000"/>
              </a:spcBef>
              <a:defRPr/>
            </a:pPr>
            <a:r>
              <a:rPr lang="en-US" altLang="zh-CN" sz="3600" b="1" dirty="0">
                <a:solidFill>
                  <a:srgbClr val="0070C0"/>
                </a:solidFill>
                <a:effectLst>
                  <a:outerShdw blurRad="38100" dist="38100" dir="2700000" algn="tl">
                    <a:srgbClr val="C0C0C0"/>
                  </a:outerShdw>
                </a:effectLst>
                <a:latin typeface="黑体" pitchFamily="2" charset="-122"/>
                <a:ea typeface="黑体" pitchFamily="2" charset="-122"/>
              </a:rPr>
              <a:t>1952</a:t>
            </a:r>
          </a:p>
        </p:txBody>
      </p:sp>
      <p:sp>
        <p:nvSpPr>
          <p:cNvPr id="71695" name="Text Box 15"/>
          <p:cNvSpPr txBox="1">
            <a:spLocks noChangeArrowheads="1"/>
          </p:cNvSpPr>
          <p:nvPr/>
        </p:nvSpPr>
        <p:spPr bwMode="auto">
          <a:xfrm>
            <a:off x="6553200" y="1752600"/>
            <a:ext cx="1295400" cy="641350"/>
          </a:xfrm>
          <a:prstGeom prst="rect">
            <a:avLst/>
          </a:prstGeom>
          <a:noFill/>
          <a:ln w="9525">
            <a:noFill/>
            <a:miter lim="800000"/>
            <a:headEnd/>
            <a:tailEnd/>
          </a:ln>
          <a:effectLst/>
        </p:spPr>
        <p:txBody>
          <a:bodyPr>
            <a:spAutoFit/>
          </a:bodyPr>
          <a:lstStyle/>
          <a:p>
            <a:pPr>
              <a:spcBef>
                <a:spcPct val="50000"/>
              </a:spcBef>
              <a:defRPr/>
            </a:pPr>
            <a:r>
              <a:rPr lang="en-US" altLang="zh-CN" sz="3600" b="1" u="sng" dirty="0">
                <a:solidFill>
                  <a:srgbClr val="0070C0"/>
                </a:solidFill>
                <a:effectLst>
                  <a:outerShdw blurRad="38100" dist="38100" dir="2700000" algn="tl">
                    <a:srgbClr val="C0C0C0"/>
                  </a:outerShdw>
                </a:effectLst>
                <a:latin typeface="Arial"/>
                <a:ea typeface="黑体" pitchFamily="2" charset="-122"/>
              </a:rPr>
              <a:t>—</a:t>
            </a:r>
            <a:r>
              <a:rPr lang="en-US" altLang="zh-CN" sz="3600" b="1" u="sng" dirty="0">
                <a:solidFill>
                  <a:srgbClr val="0070C0"/>
                </a:solidFill>
                <a:effectLst>
                  <a:outerShdw blurRad="38100" dist="38100" dir="2700000" algn="tl">
                    <a:srgbClr val="C0C0C0"/>
                  </a:outerShdw>
                </a:effectLst>
                <a:latin typeface="黑体" pitchFamily="2" charset="-122"/>
                <a:ea typeface="黑体" pitchFamily="2" charset="-122"/>
              </a:rPr>
              <a:t> 8</a:t>
            </a:r>
          </a:p>
        </p:txBody>
      </p:sp>
    </p:spTree>
    <p:extLst>
      <p:ext uri="{BB962C8B-B14F-4D97-AF65-F5344CB8AC3E}">
        <p14:creationId xmlns:p14="http://schemas.microsoft.com/office/powerpoint/2010/main" val="3679557291"/>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1694"/>
                                        </p:tgtEl>
                                        <p:attrNameLst>
                                          <p:attrName>style.visibility</p:attrName>
                                        </p:attrNameLst>
                                      </p:cBhvr>
                                      <p:to>
                                        <p:strVal val="visible"/>
                                      </p:to>
                                    </p:set>
                                    <p:animEffect transition="in" filter="wipe(down)">
                                      <p:cBhvr>
                                        <p:cTn id="7" dur="580">
                                          <p:stCondLst>
                                            <p:cond delay="0"/>
                                          </p:stCondLst>
                                        </p:cTn>
                                        <p:tgtEl>
                                          <p:spTgt spid="71694"/>
                                        </p:tgtEl>
                                      </p:cBhvr>
                                    </p:animEffect>
                                    <p:anim calcmode="lin" valueType="num">
                                      <p:cBhvr>
                                        <p:cTn id="8" dur="1822" tmFilter="0,0; 0.14,0.36; 0.43,0.73; 0.71,0.91; 1.0,1.0">
                                          <p:stCondLst>
                                            <p:cond delay="0"/>
                                          </p:stCondLst>
                                        </p:cTn>
                                        <p:tgtEl>
                                          <p:spTgt spid="7169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169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169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169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1694"/>
                                        </p:tgtEl>
                                        <p:attrNameLst>
                                          <p:attrName>ppt_y</p:attrName>
                                        </p:attrNameLst>
                                      </p:cBhvr>
                                      <p:tavLst>
                                        <p:tav tm="0" fmla="#ppt_y-sin(pi*$)/81">
                                          <p:val>
                                            <p:fltVal val="0"/>
                                          </p:val>
                                        </p:tav>
                                        <p:tav tm="100000">
                                          <p:val>
                                            <p:fltVal val="1"/>
                                          </p:val>
                                        </p:tav>
                                      </p:tavLst>
                                    </p:anim>
                                    <p:animScale>
                                      <p:cBhvr>
                                        <p:cTn id="13" dur="26">
                                          <p:stCondLst>
                                            <p:cond delay="650"/>
                                          </p:stCondLst>
                                        </p:cTn>
                                        <p:tgtEl>
                                          <p:spTgt spid="71694"/>
                                        </p:tgtEl>
                                      </p:cBhvr>
                                      <p:to x="100000" y="60000"/>
                                    </p:animScale>
                                    <p:animScale>
                                      <p:cBhvr>
                                        <p:cTn id="14" dur="166" decel="50000">
                                          <p:stCondLst>
                                            <p:cond delay="676"/>
                                          </p:stCondLst>
                                        </p:cTn>
                                        <p:tgtEl>
                                          <p:spTgt spid="71694"/>
                                        </p:tgtEl>
                                      </p:cBhvr>
                                      <p:to x="100000" y="100000"/>
                                    </p:animScale>
                                    <p:animScale>
                                      <p:cBhvr>
                                        <p:cTn id="15" dur="26">
                                          <p:stCondLst>
                                            <p:cond delay="1312"/>
                                          </p:stCondLst>
                                        </p:cTn>
                                        <p:tgtEl>
                                          <p:spTgt spid="71694"/>
                                        </p:tgtEl>
                                      </p:cBhvr>
                                      <p:to x="100000" y="80000"/>
                                    </p:animScale>
                                    <p:animScale>
                                      <p:cBhvr>
                                        <p:cTn id="16" dur="166" decel="50000">
                                          <p:stCondLst>
                                            <p:cond delay="1338"/>
                                          </p:stCondLst>
                                        </p:cTn>
                                        <p:tgtEl>
                                          <p:spTgt spid="71694"/>
                                        </p:tgtEl>
                                      </p:cBhvr>
                                      <p:to x="100000" y="100000"/>
                                    </p:animScale>
                                    <p:animScale>
                                      <p:cBhvr>
                                        <p:cTn id="17" dur="26">
                                          <p:stCondLst>
                                            <p:cond delay="1642"/>
                                          </p:stCondLst>
                                        </p:cTn>
                                        <p:tgtEl>
                                          <p:spTgt spid="71694"/>
                                        </p:tgtEl>
                                      </p:cBhvr>
                                      <p:to x="100000" y="90000"/>
                                    </p:animScale>
                                    <p:animScale>
                                      <p:cBhvr>
                                        <p:cTn id="18" dur="166" decel="50000">
                                          <p:stCondLst>
                                            <p:cond delay="1668"/>
                                          </p:stCondLst>
                                        </p:cTn>
                                        <p:tgtEl>
                                          <p:spTgt spid="71694"/>
                                        </p:tgtEl>
                                      </p:cBhvr>
                                      <p:to x="100000" y="100000"/>
                                    </p:animScale>
                                    <p:animScale>
                                      <p:cBhvr>
                                        <p:cTn id="19" dur="26">
                                          <p:stCondLst>
                                            <p:cond delay="1808"/>
                                          </p:stCondLst>
                                        </p:cTn>
                                        <p:tgtEl>
                                          <p:spTgt spid="71694"/>
                                        </p:tgtEl>
                                      </p:cBhvr>
                                      <p:to x="100000" y="95000"/>
                                    </p:animScale>
                                    <p:animScale>
                                      <p:cBhvr>
                                        <p:cTn id="20" dur="166" decel="50000">
                                          <p:stCondLst>
                                            <p:cond delay="1834"/>
                                          </p:stCondLst>
                                        </p:cTn>
                                        <p:tgtEl>
                                          <p:spTgt spid="71694"/>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34" presetClass="entr" presetSubtype="0" fill="hold" grpId="0" nodeType="clickEffect">
                                  <p:stCondLst>
                                    <p:cond delay="0"/>
                                  </p:stCondLst>
                                  <p:childTnLst>
                                    <p:set>
                                      <p:cBhvr>
                                        <p:cTn id="24" dur="1" fill="hold">
                                          <p:stCondLst>
                                            <p:cond delay="0"/>
                                          </p:stCondLst>
                                        </p:cTn>
                                        <p:tgtEl>
                                          <p:spTgt spid="71695"/>
                                        </p:tgtEl>
                                        <p:attrNameLst>
                                          <p:attrName>style.visibility</p:attrName>
                                        </p:attrNameLst>
                                      </p:cBhvr>
                                      <p:to>
                                        <p:strVal val="visible"/>
                                      </p:to>
                                    </p:set>
                                    <p:anim from="(-#ppt_w/2)" to="(#ppt_x)" calcmode="lin" valueType="num">
                                      <p:cBhvr>
                                        <p:cTn id="25" dur="600" fill="hold">
                                          <p:stCondLst>
                                            <p:cond delay="0"/>
                                          </p:stCondLst>
                                        </p:cTn>
                                        <p:tgtEl>
                                          <p:spTgt spid="71695"/>
                                        </p:tgtEl>
                                        <p:attrNameLst>
                                          <p:attrName>ppt_x</p:attrName>
                                        </p:attrNameLst>
                                      </p:cBhvr>
                                    </p:anim>
                                    <p:anim from="0" to="-1.0" calcmode="lin" valueType="num">
                                      <p:cBhvr>
                                        <p:cTn id="26" dur="200" decel="50000" autoRev="1" fill="hold">
                                          <p:stCondLst>
                                            <p:cond delay="600"/>
                                          </p:stCondLst>
                                        </p:cTn>
                                        <p:tgtEl>
                                          <p:spTgt spid="71695"/>
                                        </p:tgtEl>
                                        <p:attrNameLst>
                                          <p:attrName>xshear</p:attrName>
                                        </p:attrNameLst>
                                      </p:cBhvr>
                                    </p:anim>
                                    <p:animScale>
                                      <p:cBhvr>
                                        <p:cTn id="27" dur="200" decel="100000" autoRev="1" fill="hold">
                                          <p:stCondLst>
                                            <p:cond delay="600"/>
                                          </p:stCondLst>
                                        </p:cTn>
                                        <p:tgtEl>
                                          <p:spTgt spid="71695"/>
                                        </p:tgtEl>
                                      </p:cBhvr>
                                      <p:from x="100000" y="100000"/>
                                      <p:to x="80000" y="100000"/>
                                    </p:animScale>
                                    <p:anim by="(#ppt_h/3+#ppt_w*0.1)" calcmode="lin" valueType="num">
                                      <p:cBhvr additive="sum">
                                        <p:cTn id="28" dur="200" decel="100000" autoRev="1" fill="hold">
                                          <p:stCondLst>
                                            <p:cond delay="600"/>
                                          </p:stCondLst>
                                        </p:cTn>
                                        <p:tgtEl>
                                          <p:spTgt spid="71695"/>
                                        </p:tgtEl>
                                        <p:attrNameLst>
                                          <p:attrName>ppt_x</p:attrName>
                                        </p:attrNameLst>
                                      </p:cBhvr>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71689"/>
                                        </p:tgtEl>
                                        <p:attrNameLst>
                                          <p:attrName>style.visibility</p:attrName>
                                        </p:attrNameLst>
                                      </p:cBhvr>
                                      <p:to>
                                        <p:strVal val="visible"/>
                                      </p:to>
                                    </p:set>
                                    <p:animEffect transition="in" filter="wipe(up)">
                                      <p:cBhvr>
                                        <p:cTn id="33" dur="500"/>
                                        <p:tgtEl>
                                          <p:spTgt spid="7168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71690"/>
                                        </p:tgtEl>
                                        <p:attrNameLst>
                                          <p:attrName>style.visibility</p:attrName>
                                        </p:attrNameLst>
                                      </p:cBhvr>
                                      <p:to>
                                        <p:strVal val="visible"/>
                                      </p:to>
                                    </p:set>
                                    <p:animEffect transition="in" filter="wipe(down)">
                                      <p:cBhvr>
                                        <p:cTn id="38" dur="500"/>
                                        <p:tgtEl>
                                          <p:spTgt spid="7169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7" presetClass="entr" presetSubtype="10"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54" presetClass="entr" presetSubtype="0" accel="100000" fill="hold" grpId="0" nodeType="clickEffect">
                                  <p:stCondLst>
                                    <p:cond delay="0"/>
                                  </p:stCondLst>
                                  <p:childTnLst>
                                    <p:set>
                                      <p:cBhvr>
                                        <p:cTn id="48" dur="1" fill="hold">
                                          <p:stCondLst>
                                            <p:cond delay="0"/>
                                          </p:stCondLst>
                                        </p:cTn>
                                        <p:tgtEl>
                                          <p:spTgt spid="71687"/>
                                        </p:tgtEl>
                                        <p:attrNameLst>
                                          <p:attrName>style.visibility</p:attrName>
                                        </p:attrNameLst>
                                      </p:cBhvr>
                                      <p:to>
                                        <p:strVal val="visible"/>
                                      </p:to>
                                    </p:set>
                                    <p:anim calcmode="lin" valueType="num">
                                      <p:cBhvr>
                                        <p:cTn id="49" dur="500" fill="hold"/>
                                        <p:tgtEl>
                                          <p:spTgt spid="71687"/>
                                        </p:tgtEl>
                                        <p:attrNameLst>
                                          <p:attrName>ppt_w</p:attrName>
                                        </p:attrNameLst>
                                      </p:cBhvr>
                                      <p:tavLst>
                                        <p:tav tm="0">
                                          <p:val>
                                            <p:strVal val="#ppt_w*0.05"/>
                                          </p:val>
                                        </p:tav>
                                        <p:tav tm="100000">
                                          <p:val>
                                            <p:strVal val="#ppt_w"/>
                                          </p:val>
                                        </p:tav>
                                      </p:tavLst>
                                    </p:anim>
                                    <p:anim calcmode="lin" valueType="num">
                                      <p:cBhvr>
                                        <p:cTn id="50" dur="500" fill="hold"/>
                                        <p:tgtEl>
                                          <p:spTgt spid="71687"/>
                                        </p:tgtEl>
                                        <p:attrNameLst>
                                          <p:attrName>ppt_h</p:attrName>
                                        </p:attrNameLst>
                                      </p:cBhvr>
                                      <p:tavLst>
                                        <p:tav tm="0">
                                          <p:val>
                                            <p:strVal val="#ppt_h"/>
                                          </p:val>
                                        </p:tav>
                                        <p:tav tm="100000">
                                          <p:val>
                                            <p:strVal val="#ppt_h"/>
                                          </p:val>
                                        </p:tav>
                                      </p:tavLst>
                                    </p:anim>
                                    <p:anim calcmode="lin" valueType="num">
                                      <p:cBhvr>
                                        <p:cTn id="51" dur="500" fill="hold"/>
                                        <p:tgtEl>
                                          <p:spTgt spid="71687"/>
                                        </p:tgtEl>
                                        <p:attrNameLst>
                                          <p:attrName>ppt_x</p:attrName>
                                        </p:attrNameLst>
                                      </p:cBhvr>
                                      <p:tavLst>
                                        <p:tav tm="0">
                                          <p:val>
                                            <p:strVal val="#ppt_x-.2"/>
                                          </p:val>
                                        </p:tav>
                                        <p:tav tm="100000">
                                          <p:val>
                                            <p:strVal val="#ppt_x"/>
                                          </p:val>
                                        </p:tav>
                                      </p:tavLst>
                                    </p:anim>
                                    <p:anim calcmode="lin" valueType="num">
                                      <p:cBhvr>
                                        <p:cTn id="52" dur="500" fill="hold"/>
                                        <p:tgtEl>
                                          <p:spTgt spid="71687"/>
                                        </p:tgtEl>
                                        <p:attrNameLst>
                                          <p:attrName>ppt_y</p:attrName>
                                        </p:attrNameLst>
                                      </p:cBhvr>
                                      <p:tavLst>
                                        <p:tav tm="0">
                                          <p:val>
                                            <p:strVal val="#ppt_y"/>
                                          </p:val>
                                        </p:tav>
                                        <p:tav tm="100000">
                                          <p:val>
                                            <p:strVal val="#ppt_y"/>
                                          </p:val>
                                        </p:tav>
                                      </p:tavLst>
                                    </p:anim>
                                    <p:animEffect transition="in" filter="fade">
                                      <p:cBhvr>
                                        <p:cTn id="53" dur="500"/>
                                        <p:tgtEl>
                                          <p:spTgt spid="71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7" grpId="0"/>
      <p:bldP spid="71689" grpId="0"/>
      <p:bldP spid="71690" grpId="0"/>
      <p:bldP spid="71694" grpId="0"/>
      <p:bldP spid="7169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5056054" y="4232279"/>
            <a:ext cx="245612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zh-CN" sz="3200" b="1" dirty="0" smtClean="0">
                <a:latin typeface="幼圆" panose="02010509060101010101" pitchFamily="49" charset="-122"/>
                <a:ea typeface="幼圆" panose="02010509060101010101" pitchFamily="49" charset="-122"/>
              </a:rPr>
              <a:t>枯死</a:t>
            </a:r>
            <a:r>
              <a:rPr lang="zh-CN" altLang="zh-CN" sz="3200" b="1" dirty="0">
                <a:latin typeface="幼圆" panose="02010509060101010101" pitchFamily="49" charset="-122"/>
                <a:ea typeface="幼圆" panose="02010509060101010101" pitchFamily="49" charset="-122"/>
              </a:rPr>
              <a:t>(     )</a:t>
            </a:r>
          </a:p>
        </p:txBody>
      </p:sp>
      <p:sp>
        <p:nvSpPr>
          <p:cNvPr id="8195" name="Rectangle 3"/>
          <p:cNvSpPr>
            <a:spLocks noChangeArrowheads="1"/>
          </p:cNvSpPr>
          <p:nvPr/>
        </p:nvSpPr>
        <p:spPr bwMode="auto">
          <a:xfrm>
            <a:off x="992188" y="1257300"/>
            <a:ext cx="344963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b="1" dirty="0">
                <a:solidFill>
                  <a:srgbClr val="0000FF"/>
                </a:solidFill>
                <a:latin typeface="幼圆" panose="02010509060101010101" pitchFamily="49" charset="-122"/>
                <a:ea typeface="幼圆" panose="02010509060101010101" pitchFamily="49" charset="-122"/>
              </a:rPr>
              <a:t>1.易读错写错的字</a:t>
            </a:r>
          </a:p>
        </p:txBody>
      </p:sp>
      <p:sp>
        <p:nvSpPr>
          <p:cNvPr id="8196" name="Rectangle 4"/>
          <p:cNvSpPr>
            <a:spLocks noChangeArrowheads="1"/>
          </p:cNvSpPr>
          <p:nvPr/>
        </p:nvSpPr>
        <p:spPr bwMode="auto">
          <a:xfrm>
            <a:off x="1236663" y="2266950"/>
            <a:ext cx="245612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smtClean="0">
                <a:latin typeface="幼圆" panose="02010509060101010101" pitchFamily="49" charset="-122"/>
                <a:ea typeface="幼圆" panose="02010509060101010101" pitchFamily="49" charset="-122"/>
              </a:rPr>
              <a:t>茸毛</a:t>
            </a:r>
            <a:r>
              <a:rPr lang="zh-CN" altLang="zh-CN" sz="3200" b="1" dirty="0" smtClean="0">
                <a:latin typeface="幼圆" panose="02010509060101010101" pitchFamily="49" charset="-122"/>
                <a:ea typeface="幼圆" panose="02010509060101010101" pitchFamily="49" charset="-122"/>
              </a:rPr>
              <a:t>(</a:t>
            </a:r>
            <a:r>
              <a:rPr lang="en-US" altLang="zh-CN" sz="3200" b="1" dirty="0" smtClean="0">
                <a:latin typeface="幼圆" panose="02010509060101010101" pitchFamily="49" charset="-122"/>
                <a:ea typeface="幼圆" panose="02010509060101010101" pitchFamily="49" charset="-122"/>
              </a:rPr>
              <a:t>  </a:t>
            </a:r>
            <a:r>
              <a:rPr lang="zh-CN" altLang="zh-CN" sz="3200" b="1" dirty="0" smtClean="0">
                <a:latin typeface="幼圆" panose="02010509060101010101" pitchFamily="49" charset="-122"/>
                <a:ea typeface="幼圆" panose="02010509060101010101" pitchFamily="49" charset="-122"/>
              </a:rPr>
              <a:t>   )</a:t>
            </a:r>
            <a:endParaRPr lang="zh-CN" altLang="zh-CN" sz="3200" b="1" dirty="0">
              <a:latin typeface="幼圆" panose="02010509060101010101" pitchFamily="49" charset="-122"/>
              <a:ea typeface="幼圆" panose="02010509060101010101" pitchFamily="49" charset="-122"/>
            </a:endParaRPr>
          </a:p>
        </p:txBody>
      </p:sp>
      <p:sp>
        <p:nvSpPr>
          <p:cNvPr id="8198" name="Rectangle 6"/>
          <p:cNvSpPr>
            <a:spLocks noChangeArrowheads="1"/>
          </p:cNvSpPr>
          <p:nvPr/>
        </p:nvSpPr>
        <p:spPr bwMode="auto">
          <a:xfrm>
            <a:off x="1219200" y="3276600"/>
            <a:ext cx="245612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b="1" dirty="0">
                <a:latin typeface="幼圆" panose="02010509060101010101" pitchFamily="49" charset="-122"/>
                <a:ea typeface="幼圆" panose="02010509060101010101" pitchFamily="49" charset="-122"/>
              </a:rPr>
              <a:t>虱子(     )</a:t>
            </a:r>
          </a:p>
        </p:txBody>
      </p:sp>
      <p:sp>
        <p:nvSpPr>
          <p:cNvPr id="8199" name="Rectangle 7"/>
          <p:cNvSpPr>
            <a:spLocks noChangeArrowheads="1"/>
          </p:cNvSpPr>
          <p:nvPr/>
        </p:nvSpPr>
        <p:spPr bwMode="auto">
          <a:xfrm>
            <a:off x="4953000" y="3276600"/>
            <a:ext cx="423385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dirty="0" smtClean="0">
                <a:ea typeface="幼圆" panose="02010509060101010101" pitchFamily="49" charset="-122"/>
              </a:rPr>
              <a:t>如法炮制（           ）</a:t>
            </a:r>
            <a:br>
              <a:rPr lang="zh-CN" altLang="en-US" sz="3200" dirty="0" smtClean="0">
                <a:ea typeface="幼圆" panose="02010509060101010101" pitchFamily="49" charset="-122"/>
              </a:rPr>
            </a:br>
            <a:endParaRPr lang="zh-CN" altLang="zh-CN" sz="3200" b="1" dirty="0">
              <a:latin typeface="幼圆" panose="02010509060101010101" pitchFamily="49" charset="-122"/>
              <a:ea typeface="幼圆" panose="02010509060101010101" pitchFamily="49" charset="-122"/>
            </a:endParaRPr>
          </a:p>
        </p:txBody>
      </p:sp>
      <p:sp>
        <p:nvSpPr>
          <p:cNvPr id="8200" name="Rectangle 8"/>
          <p:cNvSpPr>
            <a:spLocks noChangeArrowheads="1"/>
          </p:cNvSpPr>
          <p:nvPr/>
        </p:nvSpPr>
        <p:spPr bwMode="auto">
          <a:xfrm>
            <a:off x="1219200" y="4343400"/>
            <a:ext cx="245612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b="1" dirty="0">
                <a:latin typeface="幼圆" panose="02010509060101010101" pitchFamily="49" charset="-122"/>
                <a:ea typeface="幼圆" panose="02010509060101010101" pitchFamily="49" charset="-122"/>
              </a:rPr>
              <a:t>寻觅(     )</a:t>
            </a:r>
          </a:p>
        </p:txBody>
      </p:sp>
      <p:sp>
        <p:nvSpPr>
          <p:cNvPr id="8201" name="Rectangle 9"/>
          <p:cNvSpPr>
            <a:spLocks noChangeArrowheads="1"/>
          </p:cNvSpPr>
          <p:nvPr/>
        </p:nvSpPr>
        <p:spPr bwMode="auto">
          <a:xfrm>
            <a:off x="2219325" y="2234625"/>
            <a:ext cx="129801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sz="3200" b="1" dirty="0" err="1">
                <a:solidFill>
                  <a:srgbClr val="FF3300"/>
                </a:solidFill>
                <a:latin typeface="幼圆" panose="02010509060101010101" pitchFamily="49" charset="-122"/>
                <a:ea typeface="幼圆" panose="02010509060101010101" pitchFamily="49" charset="-122"/>
              </a:rPr>
              <a:t>róng</a:t>
            </a:r>
            <a:endParaRPr lang="zh-CN" altLang="zh-CN" sz="3200" b="1" dirty="0">
              <a:solidFill>
                <a:srgbClr val="FF3300"/>
              </a:solidFill>
              <a:latin typeface="幼圆" panose="02010509060101010101" pitchFamily="49" charset="-122"/>
              <a:ea typeface="幼圆" panose="02010509060101010101" pitchFamily="49" charset="-122"/>
            </a:endParaRPr>
          </a:p>
        </p:txBody>
      </p:sp>
      <p:sp>
        <p:nvSpPr>
          <p:cNvPr id="8203" name="Rectangle 11"/>
          <p:cNvSpPr>
            <a:spLocks noChangeArrowheads="1"/>
          </p:cNvSpPr>
          <p:nvPr/>
        </p:nvSpPr>
        <p:spPr bwMode="auto">
          <a:xfrm>
            <a:off x="2438400" y="3276600"/>
            <a:ext cx="990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3200" b="1" dirty="0">
                <a:solidFill>
                  <a:srgbClr val="FF3300"/>
                </a:solidFill>
                <a:latin typeface="幼圆" panose="02010509060101010101" pitchFamily="49" charset="-122"/>
                <a:ea typeface="幼圆" panose="02010509060101010101" pitchFamily="49" charset="-122"/>
              </a:rPr>
              <a:t>shī</a:t>
            </a:r>
          </a:p>
        </p:txBody>
      </p:sp>
      <p:sp>
        <p:nvSpPr>
          <p:cNvPr id="8204" name="Rectangle 12"/>
          <p:cNvSpPr>
            <a:spLocks noChangeArrowheads="1"/>
          </p:cNvSpPr>
          <p:nvPr/>
        </p:nvSpPr>
        <p:spPr bwMode="auto">
          <a:xfrm>
            <a:off x="6845071" y="3268663"/>
            <a:ext cx="190491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sz="3200" b="1" dirty="0" err="1">
                <a:solidFill>
                  <a:srgbClr val="FF3300"/>
                </a:solidFill>
                <a:latin typeface="幼圆" panose="02010509060101010101" pitchFamily="49" charset="-122"/>
                <a:ea typeface="幼圆" panose="02010509060101010101" pitchFamily="49" charset="-122"/>
              </a:rPr>
              <a:t>páo</a:t>
            </a:r>
            <a:r>
              <a:rPr lang="en-US" altLang="zh-CN" sz="3200" b="1" dirty="0">
                <a:solidFill>
                  <a:srgbClr val="FF3300"/>
                </a:solidFill>
                <a:latin typeface="幼圆" panose="02010509060101010101" pitchFamily="49" charset="-122"/>
                <a:ea typeface="幼圆" panose="02010509060101010101" pitchFamily="49" charset="-122"/>
              </a:rPr>
              <a:t> </a:t>
            </a:r>
            <a:r>
              <a:rPr lang="en-US" altLang="zh-CN" sz="3200" b="1" dirty="0" err="1">
                <a:solidFill>
                  <a:srgbClr val="FF3300"/>
                </a:solidFill>
                <a:latin typeface="幼圆" panose="02010509060101010101" pitchFamily="49" charset="-122"/>
                <a:ea typeface="幼圆" panose="02010509060101010101" pitchFamily="49" charset="-122"/>
              </a:rPr>
              <a:t>zhì</a:t>
            </a:r>
            <a:endParaRPr lang="en-US" altLang="zh-CN" sz="3200" b="1" dirty="0">
              <a:solidFill>
                <a:srgbClr val="FF3300"/>
              </a:solidFill>
              <a:latin typeface="幼圆" panose="02010509060101010101" pitchFamily="49" charset="-122"/>
              <a:ea typeface="幼圆" panose="02010509060101010101" pitchFamily="49" charset="-122"/>
            </a:endParaRPr>
          </a:p>
        </p:txBody>
      </p:sp>
      <p:sp>
        <p:nvSpPr>
          <p:cNvPr id="8205" name="Rectangle 13"/>
          <p:cNvSpPr>
            <a:spLocks noChangeArrowheads="1"/>
          </p:cNvSpPr>
          <p:nvPr/>
        </p:nvSpPr>
        <p:spPr bwMode="auto">
          <a:xfrm>
            <a:off x="2438400" y="4343400"/>
            <a:ext cx="990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3200" b="1" dirty="0">
                <a:solidFill>
                  <a:srgbClr val="FF3300"/>
                </a:solidFill>
                <a:latin typeface="幼圆" panose="02010509060101010101" pitchFamily="49" charset="-122"/>
                <a:ea typeface="幼圆" panose="02010509060101010101" pitchFamily="49" charset="-122"/>
              </a:rPr>
              <a:t>mì</a:t>
            </a:r>
          </a:p>
        </p:txBody>
      </p:sp>
      <p:sp>
        <p:nvSpPr>
          <p:cNvPr id="8206" name="Rectangle 14"/>
          <p:cNvSpPr>
            <a:spLocks noChangeArrowheads="1"/>
          </p:cNvSpPr>
          <p:nvPr/>
        </p:nvSpPr>
        <p:spPr bwMode="auto">
          <a:xfrm>
            <a:off x="6096000" y="4267200"/>
            <a:ext cx="838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3200" b="1" dirty="0">
                <a:solidFill>
                  <a:srgbClr val="FF3300"/>
                </a:solidFill>
                <a:latin typeface="幼圆" panose="02010509060101010101" pitchFamily="49" charset="-122"/>
                <a:ea typeface="幼圆" panose="02010509060101010101" pitchFamily="49" charset="-122"/>
              </a:rPr>
              <a:t>kū</a:t>
            </a:r>
          </a:p>
        </p:txBody>
      </p:sp>
      <p:sp>
        <p:nvSpPr>
          <p:cNvPr id="8207" name="AutoShape 15"/>
          <p:cNvSpPr>
            <a:spLocks noChangeArrowheads="1"/>
          </p:cNvSpPr>
          <p:nvPr/>
        </p:nvSpPr>
        <p:spPr bwMode="auto">
          <a:xfrm>
            <a:off x="1524000" y="2819400"/>
            <a:ext cx="76200" cy="76200"/>
          </a:xfrm>
          <a:prstGeom prst="flowChartConnector">
            <a:avLst/>
          </a:prstGeom>
          <a:solidFill>
            <a:srgbClr val="008000"/>
          </a:solidFill>
          <a:ln w="9525" cmpd="sng">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8208" name="AutoShape 16"/>
          <p:cNvSpPr>
            <a:spLocks noChangeArrowheads="1"/>
          </p:cNvSpPr>
          <p:nvPr/>
        </p:nvSpPr>
        <p:spPr bwMode="auto">
          <a:xfrm flipH="1">
            <a:off x="5181600" y="2849880"/>
            <a:ext cx="76200" cy="45719"/>
          </a:xfrm>
          <a:prstGeom prst="flowChartConnector">
            <a:avLst/>
          </a:prstGeom>
          <a:solidFill>
            <a:srgbClr val="008000"/>
          </a:solidFill>
          <a:ln w="9525" cmpd="sng">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8209" name="AutoShape 17"/>
          <p:cNvSpPr>
            <a:spLocks noChangeArrowheads="1"/>
          </p:cNvSpPr>
          <p:nvPr/>
        </p:nvSpPr>
        <p:spPr bwMode="auto">
          <a:xfrm>
            <a:off x="5638800" y="3886200"/>
            <a:ext cx="76200" cy="76200"/>
          </a:xfrm>
          <a:prstGeom prst="flowChartConnector">
            <a:avLst/>
          </a:prstGeom>
          <a:solidFill>
            <a:srgbClr val="008000"/>
          </a:solidFill>
          <a:ln w="9525" cmpd="sng">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8210" name="AutoShape 18"/>
          <p:cNvSpPr>
            <a:spLocks noChangeArrowheads="1"/>
          </p:cNvSpPr>
          <p:nvPr/>
        </p:nvSpPr>
        <p:spPr bwMode="auto">
          <a:xfrm>
            <a:off x="5181600" y="3886200"/>
            <a:ext cx="76200" cy="76200"/>
          </a:xfrm>
          <a:prstGeom prst="flowChartConnector">
            <a:avLst/>
          </a:prstGeom>
          <a:solidFill>
            <a:srgbClr val="008000"/>
          </a:solidFill>
          <a:ln w="9525" cmpd="sng">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8211" name="AutoShape 19"/>
          <p:cNvSpPr>
            <a:spLocks noChangeArrowheads="1"/>
          </p:cNvSpPr>
          <p:nvPr/>
        </p:nvSpPr>
        <p:spPr bwMode="auto">
          <a:xfrm>
            <a:off x="1447800" y="3886200"/>
            <a:ext cx="76200" cy="76200"/>
          </a:xfrm>
          <a:prstGeom prst="flowChartConnector">
            <a:avLst/>
          </a:prstGeom>
          <a:solidFill>
            <a:srgbClr val="008000"/>
          </a:solidFill>
          <a:ln w="9525" cmpd="sng">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8212" name="AutoShape 20"/>
          <p:cNvSpPr>
            <a:spLocks noChangeArrowheads="1"/>
          </p:cNvSpPr>
          <p:nvPr/>
        </p:nvSpPr>
        <p:spPr bwMode="auto">
          <a:xfrm>
            <a:off x="5315639" y="4872832"/>
            <a:ext cx="76200" cy="76200"/>
          </a:xfrm>
          <a:prstGeom prst="flowChartConnector">
            <a:avLst/>
          </a:prstGeom>
          <a:solidFill>
            <a:srgbClr val="008000"/>
          </a:solidFill>
          <a:ln w="9525" cmpd="sng">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8213" name="AutoShape 21"/>
          <p:cNvSpPr>
            <a:spLocks noChangeArrowheads="1"/>
          </p:cNvSpPr>
          <p:nvPr/>
        </p:nvSpPr>
        <p:spPr bwMode="auto">
          <a:xfrm>
            <a:off x="1905000" y="4953000"/>
            <a:ext cx="76200" cy="76200"/>
          </a:xfrm>
          <a:prstGeom prst="flowChartConnector">
            <a:avLst/>
          </a:prstGeom>
          <a:solidFill>
            <a:srgbClr val="008000"/>
          </a:solidFill>
          <a:ln w="9525" cmpd="sng">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8214" name="Rectangle 22"/>
          <p:cNvSpPr>
            <a:spLocks noChangeArrowheads="1"/>
          </p:cNvSpPr>
          <p:nvPr/>
        </p:nvSpPr>
        <p:spPr bwMode="auto">
          <a:xfrm>
            <a:off x="3048000" y="220663"/>
            <a:ext cx="24193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4400">
                <a:solidFill>
                  <a:srgbClr val="FF0000"/>
                </a:solidFill>
                <a:latin typeface="华文新魏" panose="02010800040101010101" pitchFamily="2" charset="-122"/>
                <a:ea typeface="华文新魏" panose="02010800040101010101" pitchFamily="2" charset="-122"/>
              </a:rPr>
              <a:t>课前预习</a:t>
            </a:r>
          </a:p>
        </p:txBody>
      </p:sp>
      <p:sp>
        <p:nvSpPr>
          <p:cNvPr id="8216" name="Rectangle 24"/>
          <p:cNvSpPr>
            <a:spLocks noChangeArrowheads="1"/>
          </p:cNvSpPr>
          <p:nvPr/>
        </p:nvSpPr>
        <p:spPr bwMode="auto">
          <a:xfrm>
            <a:off x="1066800" y="5181600"/>
            <a:ext cx="2286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3200" b="1" dirty="0">
                <a:latin typeface="幼圆" panose="02010509060101010101" pitchFamily="49" charset="-122"/>
                <a:ea typeface="幼圆" panose="02010509060101010101" pitchFamily="49" charset="-122"/>
              </a:rPr>
              <a:t>聘(    )</a:t>
            </a:r>
          </a:p>
        </p:txBody>
      </p:sp>
      <p:sp>
        <p:nvSpPr>
          <p:cNvPr id="8217" name="Rectangle 25"/>
          <p:cNvSpPr>
            <a:spLocks noChangeArrowheads="1"/>
          </p:cNvSpPr>
          <p:nvPr/>
        </p:nvSpPr>
        <p:spPr bwMode="auto">
          <a:xfrm>
            <a:off x="4831126" y="2314784"/>
            <a:ext cx="2438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zh-CN" altLang="zh-CN" sz="3200" b="1" dirty="0" smtClean="0">
                <a:latin typeface="幼圆" panose="02010509060101010101" pitchFamily="49" charset="-122"/>
                <a:ea typeface="幼圆" panose="02010509060101010101" pitchFamily="49" charset="-122"/>
              </a:rPr>
              <a:t>弥</a:t>
            </a:r>
            <a:r>
              <a:rPr lang="zh-CN" altLang="en-US" sz="3200" b="1" dirty="0" smtClean="0">
                <a:latin typeface="幼圆" panose="02010509060101010101" pitchFamily="49" charset="-122"/>
                <a:ea typeface="幼圆" panose="02010509060101010101" pitchFamily="49" charset="-122"/>
              </a:rPr>
              <a:t>漫</a:t>
            </a:r>
            <a:r>
              <a:rPr lang="zh-CN" altLang="zh-CN" sz="3200" b="1" dirty="0" smtClean="0">
                <a:latin typeface="幼圆" panose="02010509060101010101" pitchFamily="49" charset="-122"/>
                <a:ea typeface="幼圆" panose="02010509060101010101" pitchFamily="49" charset="-122"/>
              </a:rPr>
              <a:t>(    </a:t>
            </a:r>
            <a:r>
              <a:rPr lang="zh-CN" altLang="zh-CN" sz="3200" b="1" dirty="0">
                <a:latin typeface="幼圆" panose="02010509060101010101" pitchFamily="49" charset="-122"/>
                <a:ea typeface="幼圆" panose="02010509060101010101" pitchFamily="49" charset="-122"/>
              </a:rPr>
              <a:t>)</a:t>
            </a:r>
          </a:p>
        </p:txBody>
      </p:sp>
      <p:sp>
        <p:nvSpPr>
          <p:cNvPr id="8218" name="Rectangle 26"/>
          <p:cNvSpPr>
            <a:spLocks noChangeArrowheads="1"/>
          </p:cNvSpPr>
          <p:nvPr/>
        </p:nvSpPr>
        <p:spPr bwMode="auto">
          <a:xfrm>
            <a:off x="1981200" y="5181600"/>
            <a:ext cx="9144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3200" b="1" dirty="0">
                <a:solidFill>
                  <a:srgbClr val="FF3300"/>
                </a:solidFill>
                <a:latin typeface="幼圆" panose="02010509060101010101" pitchFamily="49" charset="-122"/>
                <a:ea typeface="幼圆" panose="02010509060101010101" pitchFamily="49" charset="-122"/>
              </a:rPr>
              <a:t>pìn</a:t>
            </a:r>
          </a:p>
        </p:txBody>
      </p:sp>
      <p:sp>
        <p:nvSpPr>
          <p:cNvPr id="8219" name="Rectangle 27"/>
          <p:cNvSpPr>
            <a:spLocks noChangeArrowheads="1"/>
          </p:cNvSpPr>
          <p:nvPr/>
        </p:nvSpPr>
        <p:spPr bwMode="auto">
          <a:xfrm>
            <a:off x="5965031" y="2313407"/>
            <a:ext cx="7620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3200" b="1" dirty="0">
                <a:solidFill>
                  <a:srgbClr val="FF3300"/>
                </a:solidFill>
                <a:latin typeface="幼圆" panose="02010509060101010101" pitchFamily="49" charset="-122"/>
                <a:ea typeface="幼圆" panose="02010509060101010101" pitchFamily="49" charset="-122"/>
              </a:rPr>
              <a:t>mí</a:t>
            </a:r>
          </a:p>
        </p:txBody>
      </p:sp>
      <p:sp>
        <p:nvSpPr>
          <p:cNvPr id="8220" name="AutoShape 28"/>
          <p:cNvSpPr>
            <a:spLocks noChangeArrowheads="1"/>
          </p:cNvSpPr>
          <p:nvPr/>
        </p:nvSpPr>
        <p:spPr bwMode="auto">
          <a:xfrm>
            <a:off x="1524000" y="5791200"/>
            <a:ext cx="76200" cy="76200"/>
          </a:xfrm>
          <a:prstGeom prst="flowChartConnector">
            <a:avLst/>
          </a:prstGeom>
          <a:solidFill>
            <a:srgbClr val="008000"/>
          </a:solidFill>
          <a:ln w="9525" cmpd="sng">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8221" name="AutoShape 29"/>
          <p:cNvSpPr>
            <a:spLocks noChangeArrowheads="1"/>
          </p:cNvSpPr>
          <p:nvPr/>
        </p:nvSpPr>
        <p:spPr bwMode="auto">
          <a:xfrm>
            <a:off x="5410200" y="5715000"/>
            <a:ext cx="76200" cy="76200"/>
          </a:xfrm>
          <a:prstGeom prst="flowChartConnector">
            <a:avLst/>
          </a:prstGeom>
          <a:solidFill>
            <a:srgbClr val="008000"/>
          </a:solidFill>
          <a:ln w="9525" cmpd="sng">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32" name="Rectangle 5"/>
          <p:cNvSpPr>
            <a:spLocks noChangeArrowheads="1"/>
          </p:cNvSpPr>
          <p:nvPr/>
        </p:nvSpPr>
        <p:spPr bwMode="auto">
          <a:xfrm>
            <a:off x="5105386" y="5127625"/>
            <a:ext cx="233057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3200" b="1" dirty="0">
                <a:latin typeface="幼圆" panose="02010509060101010101" pitchFamily="49" charset="-122"/>
                <a:ea typeface="幼圆" panose="02010509060101010101" pitchFamily="49" charset="-122"/>
              </a:rPr>
              <a:t>噗嗤(   )</a:t>
            </a:r>
          </a:p>
        </p:txBody>
      </p:sp>
      <p:sp>
        <p:nvSpPr>
          <p:cNvPr id="33" name="Rectangle 10"/>
          <p:cNvSpPr>
            <a:spLocks noChangeArrowheads="1"/>
          </p:cNvSpPr>
          <p:nvPr/>
        </p:nvSpPr>
        <p:spPr bwMode="auto">
          <a:xfrm>
            <a:off x="6286375" y="5115794"/>
            <a:ext cx="59848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3200" b="1" dirty="0">
                <a:solidFill>
                  <a:srgbClr val="FF3300"/>
                </a:solidFill>
                <a:latin typeface="幼圆" panose="02010509060101010101" pitchFamily="49" charset="-122"/>
                <a:ea typeface="幼圆" panose="02010509060101010101" pitchFamily="49" charset="-122"/>
              </a:rPr>
              <a:t>pū</a:t>
            </a:r>
          </a:p>
        </p:txBody>
      </p:sp>
    </p:spTree>
  </p:cSld>
  <p:clrMapOvr>
    <a:masterClrMapping/>
  </p:clrMapOvr>
  <p:transition>
    <p:checker dir="vert"/>
    <p:sndAc>
      <p:stSnd>
        <p:snd r:embed="rId3"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20000"/>
                                  </p:iterate>
                                  <p:childTnLst>
                                    <p:set>
                                      <p:cBhvr>
                                        <p:cTn id="6" dur="1" fill="hold">
                                          <p:stCondLst>
                                            <p:cond delay="0"/>
                                          </p:stCondLst>
                                        </p:cTn>
                                        <p:tgtEl>
                                          <p:spTgt spid="8195"/>
                                        </p:tgtEl>
                                        <p:attrNameLst>
                                          <p:attrName>style.visibility</p:attrName>
                                        </p:attrNameLst>
                                      </p:cBhvr>
                                      <p:to>
                                        <p:strVal val="visible"/>
                                      </p:to>
                                    </p:set>
                                    <p:anim calcmode="lin" valueType="num">
                                      <p:cBhvr>
                                        <p:cTn id="7" dur="500" fill="hold"/>
                                        <p:tgtEl>
                                          <p:spTgt spid="819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195"/>
                                        </p:tgtEl>
                                        <p:attrNameLst>
                                          <p:attrName>ppt_y</p:attrName>
                                        </p:attrNameLst>
                                      </p:cBhvr>
                                      <p:tavLst>
                                        <p:tav tm="0">
                                          <p:val>
                                            <p:strVal val="#ppt_y"/>
                                          </p:val>
                                        </p:tav>
                                        <p:tav tm="100000">
                                          <p:val>
                                            <p:strVal val="#ppt_y"/>
                                          </p:val>
                                        </p:tav>
                                      </p:tavLst>
                                    </p:anim>
                                    <p:anim calcmode="lin" valueType="num">
                                      <p:cBhvr>
                                        <p:cTn id="9" dur="500" fill="hold"/>
                                        <p:tgtEl>
                                          <p:spTgt spid="819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19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19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194"/>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8196"/>
                                        </p:tgtEl>
                                        <p:attrNameLst>
                                          <p:attrName>style.visibility</p:attrName>
                                        </p:attrNameLst>
                                      </p:cBhvr>
                                      <p:to>
                                        <p:strVal val="visible"/>
                                      </p:to>
                                    </p:set>
                                  </p:childTnLst>
                                  <p:subTnLst>
                                    <p:audio>
                                      <p:cMediaNode>
                                        <p:cTn display="0" masterRel="sameClick">
                                          <p:stCondLst>
                                            <p:cond evt="begin" delay="0">
                                              <p:tn val="16"/>
                                            </p:cond>
                                          </p:stCondLst>
                                          <p:endCondLst>
                                            <p:cond evt="onStopAudio" delay="0">
                                              <p:tgtEl>
                                                <p:sldTgt/>
                                              </p:tgtEl>
                                            </p:cond>
                                          </p:endCondLst>
                                        </p:cTn>
                                        <p:tgtEl>
                                          <p:sndTgt r:embed="rId4" name="coin.wav"/>
                                        </p:tgtEl>
                                      </p:cMediaNode>
                                    </p:audio>
                                  </p:subTnLst>
                                </p:cTn>
                              </p:par>
                              <p:par>
                                <p:cTn id="18" presetID="1" presetClass="entr" presetSubtype="0" fill="hold" grpId="0" nodeType="withEffect">
                                  <p:stCondLst>
                                    <p:cond delay="0"/>
                                  </p:stCondLst>
                                  <p:childTnLst>
                                    <p:set>
                                      <p:cBhvr>
                                        <p:cTn id="19" dur="1" fill="hold">
                                          <p:stCondLst>
                                            <p:cond delay="0"/>
                                          </p:stCondLst>
                                        </p:cTn>
                                        <p:tgtEl>
                                          <p:spTgt spid="819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8199"/>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8200"/>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8216"/>
                                        </p:tgtEl>
                                        <p:attrNameLst>
                                          <p:attrName>style.visibility</p:attrName>
                                        </p:attrNameLst>
                                      </p:cBhvr>
                                      <p:to>
                                        <p:strVal val="visible"/>
                                      </p:to>
                                    </p:set>
                                  </p:childTnLst>
                                  <p:subTnLst>
                                    <p:audio>
                                      <p:cMediaNode>
                                        <p:cTn display="0" masterRel="sameClick">
                                          <p:stCondLst>
                                            <p:cond evt="begin" delay="0">
                                              <p:tn val="24"/>
                                            </p:cond>
                                          </p:stCondLst>
                                          <p:endCondLst>
                                            <p:cond evt="onStopAudio" delay="0">
                                              <p:tgtEl>
                                                <p:sldTgt/>
                                              </p:tgtEl>
                                            </p:cond>
                                          </p:endCondLst>
                                        </p:cTn>
                                        <p:tgtEl>
                                          <p:sndTgt r:embed="rId5" name="type.wav"/>
                                        </p:tgtEl>
                                      </p:cMediaNode>
                                    </p:audio>
                                  </p:subTnLst>
                                </p:cTn>
                              </p:par>
                              <p:par>
                                <p:cTn id="26" presetID="1" presetClass="entr" presetSubtype="0" fill="hold" grpId="1" nodeType="withEffect">
                                  <p:stCondLst>
                                    <p:cond delay="0"/>
                                  </p:stCondLst>
                                  <p:childTnLst>
                                    <p:set>
                                      <p:cBhvr>
                                        <p:cTn id="27" dur="1" fill="hold">
                                          <p:stCondLst>
                                            <p:cond delay="0"/>
                                          </p:stCondLst>
                                        </p:cTn>
                                        <p:tgtEl>
                                          <p:spTgt spid="821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8217"/>
                                        </p:tgtEl>
                                        <p:attrNameLst>
                                          <p:attrName>style.visibility</p:attrName>
                                        </p:attrNameLst>
                                      </p:cBhvr>
                                      <p:to>
                                        <p:strVal val="visible"/>
                                      </p:to>
                                    </p:set>
                                  </p:childTnLst>
                                  <p:subTnLst>
                                    <p:audio>
                                      <p:cMediaNode>
                                        <p:cTn display="0" masterRel="sameClick">
                                          <p:stCondLst>
                                            <p:cond evt="begin" delay="0">
                                              <p:tn val="28"/>
                                            </p:cond>
                                          </p:stCondLst>
                                          <p:endCondLst>
                                            <p:cond evt="onStopAudio" delay="0">
                                              <p:tgtEl>
                                                <p:sldTgt/>
                                              </p:tgtEl>
                                            </p:cond>
                                          </p:endCondLst>
                                        </p:cTn>
                                        <p:tgtEl>
                                          <p:sndTgt r:embed="rId5" name="type.wav"/>
                                        </p:tgtEl>
                                      </p:cMediaNode>
                                    </p:audio>
                                  </p:subTnLst>
                                </p:cTn>
                              </p:par>
                              <p:par>
                                <p:cTn id="30" presetID="1" presetClass="entr" presetSubtype="0" fill="hold" grpId="1" nodeType="withEffect">
                                  <p:stCondLst>
                                    <p:cond delay="0"/>
                                  </p:stCondLst>
                                  <p:childTnLst>
                                    <p:set>
                                      <p:cBhvr>
                                        <p:cTn id="31" dur="1" fill="hold">
                                          <p:stCondLst>
                                            <p:cond delay="0"/>
                                          </p:stCondLst>
                                        </p:cTn>
                                        <p:tgtEl>
                                          <p:spTgt spid="821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8207"/>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8208"/>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8209"/>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8210"/>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8211"/>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8220"/>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8212"/>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8221"/>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8213"/>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8201"/>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6" name="cashreg.wav"/>
                                        </p:tgtEl>
                                      </p:cMediaNode>
                                    </p:audio>
                                  </p:subTnLst>
                                </p:cTn>
                              </p:par>
                            </p:childTnLst>
                          </p:cTn>
                        </p:par>
                      </p:childTnLst>
                    </p:cTn>
                  </p:par>
                  <p:par>
                    <p:cTn id="56" fill="hold" nodeType="clickPar">
                      <p:stCondLst>
                        <p:cond delay="indefinite"/>
                      </p:stCondLst>
                      <p:childTnLst>
                        <p:par>
                          <p:cTn id="57" fill="hold" nodeType="withGroup">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8219"/>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6" name="cashreg.wav"/>
                                        </p:tgtEl>
                                      </p:cMediaNode>
                                    </p:audio>
                                  </p:sub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8203"/>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6" name="cashreg.wav"/>
                                        </p:tgtEl>
                                      </p:cMediaNode>
                                    </p:audio>
                                  </p:subTnLst>
                                </p:cTn>
                              </p:par>
                            </p:childTnLst>
                          </p:cTn>
                        </p:par>
                      </p:childTnLst>
                    </p:cTn>
                  </p:par>
                  <p:par>
                    <p:cTn id="64" fill="hold" nodeType="clickPar">
                      <p:stCondLst>
                        <p:cond delay="indefinite"/>
                      </p:stCondLst>
                      <p:childTnLst>
                        <p:par>
                          <p:cTn id="65" fill="hold" nodeType="withGroup">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8204"/>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6" name="cashreg.wav"/>
                                        </p:tgtEl>
                                      </p:cMediaNode>
                                    </p:audio>
                                  </p:subTnLst>
                                </p:cTn>
                              </p:par>
                            </p:childTnLst>
                          </p:cTn>
                        </p:par>
                      </p:childTnLst>
                    </p:cTn>
                  </p:par>
                  <p:par>
                    <p:cTn id="68" fill="hold" nodeType="clickPar">
                      <p:stCondLst>
                        <p:cond delay="indefinite"/>
                      </p:stCondLst>
                      <p:childTnLst>
                        <p:par>
                          <p:cTn id="69" fill="hold" nodeType="withGroup">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8205"/>
                                        </p:tgtEl>
                                        <p:attrNameLst>
                                          <p:attrName>style.visibility</p:attrName>
                                        </p:attrNameLst>
                                      </p:cBhvr>
                                      <p:to>
                                        <p:strVal val="visible"/>
                                      </p:to>
                                    </p:set>
                                  </p:childTnLst>
                                  <p:subTnLst>
                                    <p:audio>
                                      <p:cMediaNode>
                                        <p:cTn display="0" masterRel="sameClick">
                                          <p:stCondLst>
                                            <p:cond evt="begin" delay="0">
                                              <p:tn val="70"/>
                                            </p:cond>
                                          </p:stCondLst>
                                          <p:endCondLst>
                                            <p:cond evt="onStopAudio" delay="0">
                                              <p:tgtEl>
                                                <p:sldTgt/>
                                              </p:tgtEl>
                                            </p:cond>
                                          </p:endCondLst>
                                        </p:cTn>
                                        <p:tgtEl>
                                          <p:sndTgt r:embed="rId6" name="cashreg.wav"/>
                                        </p:tgtEl>
                                      </p:cMediaNode>
                                    </p:audio>
                                  </p:subTnLst>
                                </p:cTn>
                              </p:par>
                            </p:childTnLst>
                          </p:cTn>
                        </p:par>
                      </p:childTnLst>
                    </p:cTn>
                  </p:par>
                  <p:par>
                    <p:cTn id="72" fill="hold" nodeType="clickPar">
                      <p:stCondLst>
                        <p:cond delay="indefinite"/>
                      </p:stCondLst>
                      <p:childTnLst>
                        <p:par>
                          <p:cTn id="73" fill="hold" nodeType="withGroup">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8206"/>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6" name="cashreg.wav"/>
                                        </p:tgtEl>
                                      </p:cMediaNode>
                                    </p:audio>
                                  </p:subTnLst>
                                </p:cTn>
                              </p:par>
                            </p:childTnLst>
                          </p:cTn>
                        </p:par>
                      </p:childTnLst>
                    </p:cTn>
                  </p:par>
                  <p:par>
                    <p:cTn id="76" fill="hold" nodeType="clickPar">
                      <p:stCondLst>
                        <p:cond delay="indefinite"/>
                      </p:stCondLst>
                      <p:childTnLst>
                        <p:par>
                          <p:cTn id="77" fill="hold" nodeType="withGroup">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8218"/>
                                        </p:tgtEl>
                                        <p:attrNameLst>
                                          <p:attrName>style.visibility</p:attrName>
                                        </p:attrNameLst>
                                      </p:cBhvr>
                                      <p:to>
                                        <p:strVal val="visible"/>
                                      </p:to>
                                    </p:set>
                                  </p:childTnLst>
                                  <p:subTnLst>
                                    <p:audio>
                                      <p:cMediaNode>
                                        <p:cTn display="0" masterRel="sameClick">
                                          <p:stCondLst>
                                            <p:cond evt="begin" delay="0">
                                              <p:tn val="78"/>
                                            </p:cond>
                                          </p:stCondLst>
                                          <p:endCondLst>
                                            <p:cond evt="onStopAudio" delay="0">
                                              <p:tgtEl>
                                                <p:sldTgt/>
                                              </p:tgtEl>
                                            </p:cond>
                                          </p:endCondLst>
                                        </p:cTn>
                                        <p:tgtEl>
                                          <p:sndTgt r:embed="rId6" name="cashreg.wav"/>
                                        </p:tgtEl>
                                      </p:cMediaNode>
                                    </p:audio>
                                  </p:sub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82"/>
                                            </p:cond>
                                          </p:stCondLst>
                                          <p:endCondLst>
                                            <p:cond evt="onStopAudio" delay="0">
                                              <p:tgtEl>
                                                <p:sldTgt/>
                                              </p:tgtEl>
                                            </p:cond>
                                          </p:endCondLst>
                                        </p:cTn>
                                        <p:tgtEl>
                                          <p:sndTgt r:embed="rId6"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autoUpdateAnimBg="0"/>
      <p:bldP spid="8196" grpId="0" autoUpdateAnimBg="0"/>
      <p:bldP spid="8198" grpId="0" autoUpdateAnimBg="0"/>
      <p:bldP spid="8199" grpId="0" autoUpdateAnimBg="0"/>
      <p:bldP spid="8200" grpId="0" autoUpdateAnimBg="0"/>
      <p:bldP spid="8201" grpId="0" autoUpdateAnimBg="0"/>
      <p:bldP spid="8203" grpId="0" autoUpdateAnimBg="0"/>
      <p:bldP spid="8204" grpId="0" autoUpdateAnimBg="0"/>
      <p:bldP spid="8205" grpId="0" autoUpdateAnimBg="0"/>
      <p:bldP spid="8206" grpId="0" autoUpdateAnimBg="0"/>
      <p:bldP spid="8207" grpId="0" animBg="1"/>
      <p:bldP spid="8208" grpId="0" animBg="1"/>
      <p:bldP spid="8209" grpId="0" animBg="1"/>
      <p:bldP spid="8210" grpId="0" animBg="1"/>
      <p:bldP spid="8211" grpId="0" animBg="1"/>
      <p:bldP spid="8212" grpId="0" animBg="1"/>
      <p:bldP spid="8213" grpId="0" animBg="1"/>
      <p:bldP spid="8216" grpId="0" autoUpdateAnimBg="0"/>
      <p:bldP spid="8216" grpId="1" autoUpdateAnimBg="0"/>
      <p:bldP spid="8217" grpId="0" autoUpdateAnimBg="0"/>
      <p:bldP spid="8217" grpId="1" autoUpdateAnimBg="0"/>
      <p:bldP spid="8218" grpId="0" autoUpdateAnimBg="0"/>
      <p:bldP spid="8219" grpId="0" autoUpdateAnimBg="0"/>
      <p:bldP spid="8220" grpId="0" animBg="1"/>
      <p:bldP spid="8221" grpId="0" animBg="1"/>
      <p:bldP spid="32" grpId="0" autoUpdateAnimBg="0"/>
      <p:bldP spid="3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2"/>
          <p:cNvSpPr>
            <a:spLocks noChangeArrowheads="1"/>
          </p:cNvSpPr>
          <p:nvPr/>
        </p:nvSpPr>
        <p:spPr bwMode="auto">
          <a:xfrm>
            <a:off x="762100" y="1905040"/>
            <a:ext cx="2514600"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1" hangingPunct="1">
              <a:lnSpc>
                <a:spcPct val="150000"/>
              </a:lnSpc>
            </a:pPr>
            <a:r>
              <a:rPr lang="zh-CN" altLang="en-US" b="0" dirty="0">
                <a:solidFill>
                  <a:srgbClr val="1E1E1E"/>
                </a:solidFill>
                <a:latin typeface="幼圆" panose="02010509060101010101" pitchFamily="49" charset="-122"/>
                <a:ea typeface="幼圆" panose="02010509060101010101" pitchFamily="49" charset="-122"/>
              </a:rPr>
              <a:t>如法炮制：</a:t>
            </a:r>
            <a:endParaRPr lang="en-US" altLang="zh-CN" b="0" dirty="0">
              <a:solidFill>
                <a:srgbClr val="1E1E1E"/>
              </a:solidFill>
              <a:latin typeface="幼圆" panose="02010509060101010101" pitchFamily="49" charset="-122"/>
              <a:ea typeface="幼圆" panose="02010509060101010101" pitchFamily="49" charset="-122"/>
            </a:endParaRPr>
          </a:p>
          <a:p>
            <a:pPr eaLnBrk="1" hangingPunct="1">
              <a:lnSpc>
                <a:spcPct val="150000"/>
              </a:lnSpc>
            </a:pPr>
            <a:endParaRPr lang="en-US" altLang="zh-CN" b="0" dirty="0">
              <a:solidFill>
                <a:srgbClr val="1E1E1E"/>
              </a:solidFill>
              <a:latin typeface="幼圆" panose="02010509060101010101" pitchFamily="49" charset="-122"/>
              <a:ea typeface="幼圆" panose="02010509060101010101" pitchFamily="49" charset="-122"/>
            </a:endParaRPr>
          </a:p>
          <a:p>
            <a:pPr eaLnBrk="1" hangingPunct="1">
              <a:lnSpc>
                <a:spcPct val="150000"/>
              </a:lnSpc>
            </a:pPr>
            <a:r>
              <a:rPr lang="zh-CN" altLang="en-US" b="0" dirty="0">
                <a:solidFill>
                  <a:srgbClr val="1E1E1E"/>
                </a:solidFill>
                <a:latin typeface="幼圆" panose="02010509060101010101" pitchFamily="49" charset="-122"/>
                <a:ea typeface="幼圆" panose="02010509060101010101" pitchFamily="49" charset="-122"/>
              </a:rPr>
              <a:t>蹂躏：</a:t>
            </a:r>
            <a:endParaRPr lang="en-US" altLang="zh-CN" b="0" dirty="0">
              <a:solidFill>
                <a:srgbClr val="1E1E1E"/>
              </a:solidFill>
              <a:latin typeface="幼圆" panose="02010509060101010101" pitchFamily="49" charset="-122"/>
              <a:ea typeface="幼圆" panose="02010509060101010101" pitchFamily="49" charset="-122"/>
            </a:endParaRPr>
          </a:p>
          <a:p>
            <a:pPr eaLnBrk="1" hangingPunct="1">
              <a:lnSpc>
                <a:spcPct val="150000"/>
              </a:lnSpc>
            </a:pPr>
            <a:endParaRPr lang="en-US" altLang="zh-CN" b="0" dirty="0">
              <a:solidFill>
                <a:srgbClr val="1E1E1E"/>
              </a:solidFill>
              <a:latin typeface="幼圆" panose="02010509060101010101" pitchFamily="49" charset="-122"/>
              <a:ea typeface="幼圆" panose="02010509060101010101" pitchFamily="49" charset="-122"/>
            </a:endParaRPr>
          </a:p>
          <a:p>
            <a:pPr eaLnBrk="1" hangingPunct="1">
              <a:lnSpc>
                <a:spcPct val="150000"/>
              </a:lnSpc>
            </a:pPr>
            <a:r>
              <a:rPr lang="zh-CN" altLang="en-US" b="0" dirty="0">
                <a:solidFill>
                  <a:srgbClr val="1E1E1E"/>
                </a:solidFill>
                <a:latin typeface="幼圆" panose="02010509060101010101" pitchFamily="49" charset="-122"/>
                <a:ea typeface="幼圆" panose="02010509060101010101" pitchFamily="49" charset="-122"/>
              </a:rPr>
              <a:t>弥漫：</a:t>
            </a:r>
            <a:endParaRPr lang="en-US" altLang="zh-CN" b="0" dirty="0">
              <a:solidFill>
                <a:srgbClr val="1E1E1E"/>
              </a:solidFill>
              <a:latin typeface="幼圆" panose="02010509060101010101" pitchFamily="49" charset="-122"/>
              <a:ea typeface="幼圆" panose="02010509060101010101" pitchFamily="49" charset="-122"/>
            </a:endParaRPr>
          </a:p>
          <a:p>
            <a:pPr eaLnBrk="1" hangingPunct="1">
              <a:lnSpc>
                <a:spcPct val="150000"/>
              </a:lnSpc>
            </a:pPr>
            <a:endParaRPr lang="en-US" altLang="zh-CN" b="0" dirty="0">
              <a:solidFill>
                <a:srgbClr val="1E1E1E"/>
              </a:solidFill>
              <a:latin typeface="幼圆" panose="02010509060101010101" pitchFamily="49" charset="-122"/>
              <a:ea typeface="幼圆" panose="02010509060101010101" pitchFamily="49" charset="-122"/>
            </a:endParaRPr>
          </a:p>
          <a:p>
            <a:pPr eaLnBrk="1" hangingPunct="1">
              <a:lnSpc>
                <a:spcPct val="150000"/>
              </a:lnSpc>
            </a:pPr>
            <a:r>
              <a:rPr lang="zh-CN" altLang="en-US" b="0" dirty="0">
                <a:solidFill>
                  <a:srgbClr val="1E1E1E"/>
                </a:solidFill>
                <a:latin typeface="幼圆" panose="02010509060101010101" pitchFamily="49" charset="-122"/>
                <a:ea typeface="幼圆" panose="02010509060101010101" pitchFamily="49" charset="-122"/>
              </a:rPr>
              <a:t>风雅：</a:t>
            </a:r>
          </a:p>
        </p:txBody>
      </p:sp>
      <p:sp>
        <p:nvSpPr>
          <p:cNvPr id="29" name="矩形 28"/>
          <p:cNvSpPr>
            <a:spLocks noChangeArrowheads="1"/>
          </p:cNvSpPr>
          <p:nvPr/>
        </p:nvSpPr>
        <p:spPr bwMode="auto">
          <a:xfrm>
            <a:off x="2381350" y="1935202"/>
            <a:ext cx="5257800" cy="1150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1" hangingPunct="1">
              <a:lnSpc>
                <a:spcPct val="150000"/>
              </a:lnSpc>
            </a:pPr>
            <a:r>
              <a:rPr lang="zh-CN" altLang="en-US" b="0" dirty="0">
                <a:solidFill>
                  <a:srgbClr val="C00000"/>
                </a:solidFill>
                <a:latin typeface="幼圆" panose="02010509060101010101" pitchFamily="49" charset="-122"/>
                <a:ea typeface="幼圆" panose="02010509060101010101" pitchFamily="49" charset="-122"/>
              </a:rPr>
              <a:t>依照成法炮制药剂，泛指照现成的方法办事。</a:t>
            </a:r>
            <a:endParaRPr lang="zh-CN" altLang="en-US" b="0" dirty="0">
              <a:solidFill>
                <a:srgbClr val="C00000"/>
              </a:solidFill>
              <a:ea typeface="幼圆" panose="02010509060101010101" pitchFamily="49" charset="-122"/>
            </a:endParaRPr>
          </a:p>
        </p:txBody>
      </p:sp>
      <p:sp>
        <p:nvSpPr>
          <p:cNvPr id="30" name="矩形 29"/>
          <p:cNvSpPr>
            <a:spLocks noChangeArrowheads="1"/>
          </p:cNvSpPr>
          <p:nvPr/>
        </p:nvSpPr>
        <p:spPr bwMode="auto">
          <a:xfrm>
            <a:off x="1822550" y="3013115"/>
            <a:ext cx="6896100" cy="596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1" hangingPunct="1">
              <a:lnSpc>
                <a:spcPct val="150000"/>
              </a:lnSpc>
            </a:pPr>
            <a:r>
              <a:rPr lang="zh-CN" altLang="en-US" b="0" dirty="0">
                <a:solidFill>
                  <a:srgbClr val="C00000"/>
                </a:solidFill>
                <a:latin typeface="幼圆" panose="02010509060101010101" pitchFamily="49" charset="-122"/>
                <a:ea typeface="幼圆" panose="02010509060101010101" pitchFamily="49" charset="-122"/>
              </a:rPr>
              <a:t>践踏，比喻用暴力欺压、侮辱、侵害。 </a:t>
            </a:r>
            <a:endParaRPr lang="zh-CN" altLang="en-US" b="0" dirty="0">
              <a:solidFill>
                <a:srgbClr val="C00000"/>
              </a:solidFill>
              <a:ea typeface="幼圆" panose="02010509060101010101" pitchFamily="49" charset="-122"/>
            </a:endParaRPr>
          </a:p>
        </p:txBody>
      </p:sp>
      <p:sp>
        <p:nvSpPr>
          <p:cNvPr id="31" name="矩形 30"/>
          <p:cNvSpPr>
            <a:spLocks noChangeArrowheads="1"/>
          </p:cNvSpPr>
          <p:nvPr/>
        </p:nvSpPr>
        <p:spPr bwMode="auto">
          <a:xfrm>
            <a:off x="1822550" y="4087852"/>
            <a:ext cx="6702425" cy="1150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1" hangingPunct="1">
              <a:lnSpc>
                <a:spcPct val="150000"/>
              </a:lnSpc>
            </a:pPr>
            <a:r>
              <a:rPr lang="zh-CN" altLang="en-US" b="0" dirty="0">
                <a:solidFill>
                  <a:srgbClr val="C00000"/>
                </a:solidFill>
                <a:latin typeface="幼圆" panose="02010509060101010101" pitchFamily="49" charset="-122"/>
                <a:ea typeface="幼圆" panose="02010509060101010101" pitchFamily="49" charset="-122"/>
              </a:rPr>
              <a:t>① 形容烟尘或水雾布满，到处都是。② 漫远：路途弥漫。③充满、布满</a:t>
            </a:r>
            <a:endParaRPr lang="zh-CN" altLang="en-US" b="0" dirty="0">
              <a:solidFill>
                <a:srgbClr val="C00000"/>
              </a:solidFill>
              <a:ea typeface="幼圆" panose="02010509060101010101" pitchFamily="49" charset="-122"/>
            </a:endParaRPr>
          </a:p>
        </p:txBody>
      </p:sp>
      <p:sp>
        <p:nvSpPr>
          <p:cNvPr id="32" name="矩形 31"/>
          <p:cNvSpPr>
            <a:spLocks noChangeArrowheads="1"/>
          </p:cNvSpPr>
          <p:nvPr/>
        </p:nvSpPr>
        <p:spPr bwMode="auto">
          <a:xfrm>
            <a:off x="1822550" y="5227677"/>
            <a:ext cx="2514600" cy="596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eaLnBrk="1" hangingPunct="1">
              <a:lnSpc>
                <a:spcPct val="150000"/>
              </a:lnSpc>
            </a:pPr>
            <a:r>
              <a:rPr lang="zh-CN" altLang="en-US" b="0" dirty="0">
                <a:solidFill>
                  <a:srgbClr val="C00000"/>
                </a:solidFill>
                <a:latin typeface="幼圆" panose="02010509060101010101" pitchFamily="49" charset="-122"/>
                <a:ea typeface="幼圆" panose="02010509060101010101" pitchFamily="49" charset="-122"/>
              </a:rPr>
              <a:t>文雅。 </a:t>
            </a:r>
            <a:endParaRPr lang="zh-CN" altLang="en-US" b="0" dirty="0">
              <a:solidFill>
                <a:srgbClr val="C00000"/>
              </a:solidFill>
              <a:ea typeface="幼圆" panose="02010509060101010101" pitchFamily="49" charset="-122"/>
            </a:endParaRPr>
          </a:p>
        </p:txBody>
      </p:sp>
      <p:sp>
        <p:nvSpPr>
          <p:cNvPr id="7" name="Rectangle 3"/>
          <p:cNvSpPr>
            <a:spLocks noChangeArrowheads="1"/>
          </p:cNvSpPr>
          <p:nvPr/>
        </p:nvSpPr>
        <p:spPr bwMode="auto">
          <a:xfrm>
            <a:off x="509588" y="896530"/>
            <a:ext cx="3384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rgbClr val="009900"/>
                </a:solidFill>
                <a:latin typeface="华文新魏" panose="02010800040101010101" pitchFamily="2" charset="-122"/>
                <a:ea typeface="华文新魏" panose="02010800040101010101" pitchFamily="2" charset="-122"/>
              </a:rPr>
              <a:t>2.重要词语释义</a:t>
            </a:r>
          </a:p>
        </p:txBody>
      </p:sp>
      <p:sp>
        <p:nvSpPr>
          <p:cNvPr id="8" name="Rectangle 9"/>
          <p:cNvSpPr>
            <a:spLocks noChangeArrowheads="1"/>
          </p:cNvSpPr>
          <p:nvPr/>
        </p:nvSpPr>
        <p:spPr bwMode="auto">
          <a:xfrm>
            <a:off x="3048000" y="220663"/>
            <a:ext cx="24193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4400" dirty="0">
                <a:solidFill>
                  <a:srgbClr val="FF0000"/>
                </a:solidFill>
                <a:latin typeface="华文新魏" panose="02010800040101010101" pitchFamily="2" charset="-122"/>
                <a:ea typeface="华文新魏" panose="02010800040101010101" pitchFamily="2" charset="-122"/>
              </a:rPr>
              <a:t>课前预习</a:t>
            </a:r>
          </a:p>
        </p:txBody>
      </p:sp>
    </p:spTree>
    <p:extLst>
      <p:ext uri="{BB962C8B-B14F-4D97-AF65-F5344CB8AC3E}">
        <p14:creationId xmlns:p14="http://schemas.microsoft.com/office/powerpoint/2010/main" val="13183276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04800" y="533400"/>
            <a:ext cx="8243888" cy="1314450"/>
          </a:xfrm>
        </p:spPr>
        <p:txBody>
          <a:bodyPr/>
          <a:lstStyle/>
          <a:p>
            <a:pPr algn="ctr"/>
            <a:r>
              <a:rPr lang="zh-CN" altLang="zh-CN" b="1" dirty="0">
                <a:solidFill>
                  <a:srgbClr val="009900"/>
                </a:solidFill>
                <a:effectLst/>
              </a:rPr>
              <a:t>整体感知：</a:t>
            </a:r>
          </a:p>
        </p:txBody>
      </p:sp>
      <p:sp>
        <p:nvSpPr>
          <p:cNvPr id="10243" name="Rectangle 3"/>
          <p:cNvSpPr>
            <a:spLocks noGrp="1" noChangeArrowheads="1"/>
          </p:cNvSpPr>
          <p:nvPr>
            <p:ph idx="1"/>
          </p:nvPr>
        </p:nvSpPr>
        <p:spPr>
          <a:xfrm>
            <a:off x="0" y="2438400"/>
            <a:ext cx="8610600" cy="2743200"/>
          </a:xfrm>
        </p:spPr>
        <p:txBody>
          <a:bodyPr/>
          <a:lstStyle/>
          <a:p>
            <a:pPr>
              <a:buFontTx/>
              <a:buNone/>
            </a:pPr>
            <a:r>
              <a:rPr lang="zh-CN" altLang="zh-CN"/>
              <a:t>        </a:t>
            </a:r>
            <a:r>
              <a:rPr lang="zh-CN" altLang="zh-CN" b="1"/>
              <a:t>本文写了与蒲公英相关的几个生活片段，表达了作者怎样的思想感情？</a:t>
            </a:r>
          </a:p>
        </p:txBody>
      </p:sp>
      <p:pic>
        <p:nvPicPr>
          <p:cNvPr id="10244" name="Picture 4" descr="O9030-3_G0044_P001-GG88_COM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419725"/>
            <a:ext cx="152400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0245" name="Picture 5" descr="O9012-3_G0044_P001-GG88_COM_"/>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5419725"/>
            <a:ext cx="160020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0246" name="Picture 6" descr="O9013-3_G0044_P001-GG88_COM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5419725"/>
            <a:ext cx="15144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0247" name="Picture 7" descr="O9009-3_G0044_P001-GG88_COM_"/>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5419725"/>
            <a:ext cx="15144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0248" name="Picture 8" descr="O9010-3_G0044_P001-GG88_COM_"/>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0" y="5419725"/>
            <a:ext cx="15144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0249" name="Picture 9" descr="O9011-3_G0044_P001-GG88_COM_"/>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5419725"/>
            <a:ext cx="14382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Effect transition="in" filter="checkerboard(across)">
                                      <p:cBhvr>
                                        <p:cTn id="12" dur="500"/>
                                        <p:tgtEl>
                                          <p:spTgt spid="102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p:bldP spid="10243"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2859660" y="345678"/>
            <a:ext cx="2967479"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5400" b="1" dirty="0">
                <a:solidFill>
                  <a:srgbClr val="009900"/>
                </a:solidFill>
                <a:latin typeface="Arial" panose="020B0604020202020204" pitchFamily="34" charset="0"/>
                <a:ea typeface="幼圆" panose="02010509060101010101" pitchFamily="49" charset="-122"/>
              </a:rPr>
              <a:t>整体感知</a:t>
            </a:r>
          </a:p>
        </p:txBody>
      </p:sp>
      <p:sp>
        <p:nvSpPr>
          <p:cNvPr id="11267" name="Text Box 3"/>
          <p:cNvSpPr txBox="1">
            <a:spLocks noChangeArrowheads="1"/>
          </p:cNvSpPr>
          <p:nvPr/>
        </p:nvSpPr>
        <p:spPr bwMode="auto">
          <a:xfrm>
            <a:off x="304800" y="2514600"/>
            <a:ext cx="79375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zh-CN" sz="4000">
                <a:latin typeface="Arial" panose="020B0604020202020204" pitchFamily="34" charset="0"/>
                <a:ea typeface="隶书" panose="02010509060101010101" pitchFamily="49" charset="-122"/>
              </a:rPr>
              <a:t>蒲公英</a:t>
            </a:r>
          </a:p>
        </p:txBody>
      </p:sp>
      <p:sp>
        <p:nvSpPr>
          <p:cNvPr id="11268" name="Rectangle 4"/>
          <p:cNvSpPr>
            <a:spLocks noChangeArrowheads="1"/>
          </p:cNvSpPr>
          <p:nvPr/>
        </p:nvSpPr>
        <p:spPr bwMode="auto">
          <a:xfrm>
            <a:off x="1371600" y="1752600"/>
            <a:ext cx="24384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zh-CN" altLang="zh-CN" sz="2800" b="1">
                <a:solidFill>
                  <a:srgbClr val="FF0000"/>
                </a:solidFill>
                <a:latin typeface="Arial" panose="020B0604020202020204" pitchFamily="34" charset="0"/>
                <a:ea typeface="楷体_GB2312" pitchFamily="1" charset="-122"/>
              </a:rPr>
              <a:t>作者童年玩蒲公 英 的 情 趣</a:t>
            </a:r>
          </a:p>
        </p:txBody>
      </p:sp>
      <p:sp>
        <p:nvSpPr>
          <p:cNvPr id="11269" name="Rectangle 5"/>
          <p:cNvSpPr>
            <a:spLocks noChangeArrowheads="1"/>
          </p:cNvSpPr>
          <p:nvPr/>
        </p:nvSpPr>
        <p:spPr bwMode="auto">
          <a:xfrm>
            <a:off x="4495800" y="1941513"/>
            <a:ext cx="26733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800" b="1">
                <a:solidFill>
                  <a:srgbClr val="0000FF"/>
                </a:solidFill>
                <a:latin typeface="Arial" panose="020B0604020202020204" pitchFamily="34" charset="0"/>
                <a:ea typeface="楷体_GB2312" pitchFamily="1" charset="-122"/>
              </a:rPr>
              <a:t>和平生活的乐观</a:t>
            </a:r>
          </a:p>
        </p:txBody>
      </p:sp>
      <p:sp>
        <p:nvSpPr>
          <p:cNvPr id="11270" name="Rectangle 6"/>
          <p:cNvSpPr>
            <a:spLocks noChangeArrowheads="1"/>
          </p:cNvSpPr>
          <p:nvPr/>
        </p:nvSpPr>
        <p:spPr bwMode="auto">
          <a:xfrm>
            <a:off x="1371600" y="2971800"/>
            <a:ext cx="24384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dist"/>
            <a:r>
              <a:rPr lang="zh-CN" altLang="zh-CN" sz="2800" b="1" dirty="0">
                <a:solidFill>
                  <a:srgbClr val="FF0000"/>
                </a:solidFill>
                <a:latin typeface="Arial" panose="020B0604020202020204" pitchFamily="34" charset="0"/>
                <a:ea typeface="楷体_GB2312" pitchFamily="1" charset="-122"/>
              </a:rPr>
              <a:t>院子里一棵蒲公英的遭遇</a:t>
            </a:r>
          </a:p>
        </p:txBody>
      </p:sp>
      <p:sp>
        <p:nvSpPr>
          <p:cNvPr id="11271" name="Rectangle 7"/>
          <p:cNvSpPr>
            <a:spLocks noChangeArrowheads="1"/>
          </p:cNvSpPr>
          <p:nvPr/>
        </p:nvSpPr>
        <p:spPr bwMode="auto">
          <a:xfrm>
            <a:off x="4495800" y="3124200"/>
            <a:ext cx="2673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800" b="1">
                <a:solidFill>
                  <a:srgbClr val="0000FF"/>
                </a:solidFill>
                <a:latin typeface="Arial" panose="020B0604020202020204" pitchFamily="34" charset="0"/>
                <a:ea typeface="楷体_GB2312" pitchFamily="1" charset="-122"/>
              </a:rPr>
              <a:t>战争生活的悲惨</a:t>
            </a:r>
          </a:p>
        </p:txBody>
      </p:sp>
      <p:sp>
        <p:nvSpPr>
          <p:cNvPr id="11272" name="Rectangle 8"/>
          <p:cNvSpPr>
            <a:spLocks noChangeArrowheads="1"/>
          </p:cNvSpPr>
          <p:nvPr/>
        </p:nvSpPr>
        <p:spPr bwMode="auto">
          <a:xfrm>
            <a:off x="1371600" y="4267200"/>
            <a:ext cx="2971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2800" b="1" dirty="0">
                <a:solidFill>
                  <a:srgbClr val="FF0000"/>
                </a:solidFill>
                <a:latin typeface="Arial" panose="020B0604020202020204" pitchFamily="34" charset="0"/>
                <a:ea typeface="楷体_GB2312" pitchFamily="1" charset="-122"/>
              </a:rPr>
              <a:t>“小儿子”的遭遇</a:t>
            </a:r>
          </a:p>
        </p:txBody>
      </p:sp>
      <p:sp>
        <p:nvSpPr>
          <p:cNvPr id="11273" name="Rectangle 9"/>
          <p:cNvSpPr>
            <a:spLocks noChangeArrowheads="1"/>
          </p:cNvSpPr>
          <p:nvPr/>
        </p:nvSpPr>
        <p:spPr bwMode="auto">
          <a:xfrm>
            <a:off x="4572000" y="4259263"/>
            <a:ext cx="3429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b="1" dirty="0">
                <a:solidFill>
                  <a:srgbClr val="0000FF"/>
                </a:solidFill>
                <a:latin typeface="Arial" panose="020B0604020202020204" pitchFamily="34" charset="0"/>
                <a:ea typeface="楷体_GB2312" pitchFamily="1" charset="-122"/>
              </a:rPr>
              <a:t>抚育“儿子”的艰辛</a:t>
            </a:r>
          </a:p>
        </p:txBody>
      </p:sp>
      <p:sp>
        <p:nvSpPr>
          <p:cNvPr id="11274" name="Text Box 10"/>
          <p:cNvSpPr txBox="1">
            <a:spLocks noChangeArrowheads="1"/>
          </p:cNvSpPr>
          <p:nvPr/>
        </p:nvSpPr>
        <p:spPr bwMode="auto">
          <a:xfrm>
            <a:off x="8001000" y="2667000"/>
            <a:ext cx="79375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r>
              <a:rPr lang="zh-CN" altLang="zh-CN" sz="4000">
                <a:latin typeface="Arial" panose="020B0604020202020204" pitchFamily="34" charset="0"/>
                <a:ea typeface="隶书" panose="02010509060101010101" pitchFamily="49" charset="-122"/>
              </a:rPr>
              <a:t>对比</a:t>
            </a:r>
          </a:p>
        </p:txBody>
      </p:sp>
      <p:sp>
        <p:nvSpPr>
          <p:cNvPr id="11275" name="AutoShape 11"/>
          <p:cNvSpPr>
            <a:spLocks noChangeArrowheads="1"/>
          </p:cNvSpPr>
          <p:nvPr/>
        </p:nvSpPr>
        <p:spPr bwMode="auto">
          <a:xfrm>
            <a:off x="3810000" y="2209800"/>
            <a:ext cx="609600" cy="76200"/>
          </a:xfrm>
          <a:prstGeom prst="rightArrow">
            <a:avLst>
              <a:gd name="adj1" fmla="val 50000"/>
              <a:gd name="adj2" fmla="val 200000"/>
            </a:avLst>
          </a:prstGeom>
          <a:solidFill>
            <a:srgbClr val="800080"/>
          </a:solidFill>
          <a:ln w="6350" cmpd="sng">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11276" name="AutoShape 12"/>
          <p:cNvSpPr>
            <a:spLocks noChangeArrowheads="1"/>
          </p:cNvSpPr>
          <p:nvPr/>
        </p:nvSpPr>
        <p:spPr bwMode="auto">
          <a:xfrm>
            <a:off x="3810000" y="3352800"/>
            <a:ext cx="609600" cy="76200"/>
          </a:xfrm>
          <a:prstGeom prst="rightArrow">
            <a:avLst>
              <a:gd name="adj1" fmla="val 50000"/>
              <a:gd name="adj2" fmla="val 200000"/>
            </a:avLst>
          </a:prstGeom>
          <a:solidFill>
            <a:srgbClr val="800080"/>
          </a:solidFill>
          <a:ln w="6350" cmpd="sng">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11277" name="AutoShape 13"/>
          <p:cNvSpPr>
            <a:spLocks noChangeArrowheads="1"/>
          </p:cNvSpPr>
          <p:nvPr/>
        </p:nvSpPr>
        <p:spPr bwMode="auto">
          <a:xfrm>
            <a:off x="4038600" y="4495800"/>
            <a:ext cx="609600" cy="76200"/>
          </a:xfrm>
          <a:prstGeom prst="rightArrow">
            <a:avLst>
              <a:gd name="adj1" fmla="val 50000"/>
              <a:gd name="adj2" fmla="val 200000"/>
            </a:avLst>
          </a:prstGeom>
          <a:solidFill>
            <a:srgbClr val="800080"/>
          </a:solidFill>
          <a:ln w="6350" cmpd="sng">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11278" name="AutoShape 14"/>
          <p:cNvSpPr>
            <a:spLocks/>
          </p:cNvSpPr>
          <p:nvPr/>
        </p:nvSpPr>
        <p:spPr bwMode="auto">
          <a:xfrm>
            <a:off x="990600" y="1981200"/>
            <a:ext cx="457200" cy="2667000"/>
          </a:xfrm>
          <a:prstGeom prst="leftBrace">
            <a:avLst>
              <a:gd name="adj1" fmla="val 48611"/>
              <a:gd name="adj2" fmla="val 50000"/>
            </a:avLst>
          </a:prstGeom>
          <a:noFill/>
          <a:ln w="25400" cmpd="sng">
            <a:solidFill>
              <a:srgbClr val="8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11279" name="AutoShape 15"/>
          <p:cNvSpPr>
            <a:spLocks/>
          </p:cNvSpPr>
          <p:nvPr/>
        </p:nvSpPr>
        <p:spPr bwMode="auto">
          <a:xfrm flipH="1">
            <a:off x="7702545" y="2026444"/>
            <a:ext cx="457200" cy="2667000"/>
          </a:xfrm>
          <a:prstGeom prst="leftBrace">
            <a:avLst>
              <a:gd name="adj1" fmla="val 48611"/>
              <a:gd name="adj2" fmla="val 50000"/>
            </a:avLst>
          </a:prstGeom>
          <a:noFill/>
          <a:ln w="25400" cmpd="sng">
            <a:solidFill>
              <a:srgbClr val="8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幼圆" panose="02010509060101010101" pitchFamily="49" charset="-122"/>
            </a:endParaRPr>
          </a:p>
        </p:txBody>
      </p:sp>
      <p:sp>
        <p:nvSpPr>
          <p:cNvPr id="11280" name="AutoShape 16"/>
          <p:cNvSpPr>
            <a:spLocks noChangeArrowheads="1"/>
          </p:cNvSpPr>
          <p:nvPr/>
        </p:nvSpPr>
        <p:spPr bwMode="auto">
          <a:xfrm flipV="1">
            <a:off x="3124238" y="5127893"/>
            <a:ext cx="5105368" cy="1768475"/>
          </a:xfrm>
          <a:prstGeom prst="wedgeRoundRectCallout">
            <a:avLst>
              <a:gd name="adj1" fmla="val -62102"/>
              <a:gd name="adj2" fmla="val 61833"/>
              <a:gd name="adj3" fmla="val 16667"/>
            </a:avLst>
          </a:prstGeom>
          <a:solidFill>
            <a:schemeClr val="accent4">
              <a:lumMod val="40000"/>
              <a:lumOff val="60000"/>
            </a:schemeClr>
          </a:solidFill>
          <a:ln w="9525" cmpd="sng">
            <a:solidFill>
              <a:schemeClr val="tx1"/>
            </a:solidFill>
            <a:miter lim="800000"/>
            <a:headEnd/>
            <a:tailEnd/>
          </a:ln>
          <a:effectLst/>
        </p:spPr>
        <p:txBody>
          <a:bodyPr rot="10800000"/>
          <a:lstStyle/>
          <a:p>
            <a:r>
              <a:rPr lang="zh-CN" altLang="zh-CN" sz="2400" b="1" dirty="0">
                <a:ea typeface="幼圆" panose="02010509060101010101" pitchFamily="49" charset="-122"/>
              </a:rPr>
              <a:t>表达了作者</a:t>
            </a:r>
            <a:r>
              <a:rPr lang="zh-CN" altLang="zh-CN" sz="2400" b="1" dirty="0">
                <a:solidFill>
                  <a:srgbClr val="0070C0"/>
                </a:solidFill>
                <a:ea typeface="幼圆" panose="02010509060101010101" pitchFamily="49" charset="-122"/>
              </a:rPr>
              <a:t>对弱小生命者顽强生命力的赞颂</a:t>
            </a:r>
            <a:r>
              <a:rPr lang="zh-CN" altLang="zh-CN" sz="2400" b="1" dirty="0">
                <a:ea typeface="幼圆" panose="02010509060101010101" pitchFamily="49" charset="-122"/>
              </a:rPr>
              <a:t>，和</a:t>
            </a:r>
            <a:r>
              <a:rPr lang="zh-CN" altLang="zh-CN" sz="2400" b="1" dirty="0">
                <a:solidFill>
                  <a:srgbClr val="0070C0"/>
                </a:solidFill>
                <a:ea typeface="幼圆" panose="02010509060101010101" pitchFamily="49" charset="-122"/>
              </a:rPr>
              <a:t>控诉战争罪恶、祈望和平幸福</a:t>
            </a:r>
            <a:r>
              <a:rPr lang="zh-CN" altLang="zh-CN" sz="2400" b="1" dirty="0">
                <a:ea typeface="幼圆" panose="02010509060101010101" pitchFamily="49" charset="-122"/>
              </a:rPr>
              <a:t>的</a:t>
            </a:r>
            <a:r>
              <a:rPr lang="zh-CN" altLang="zh-CN" sz="2400" b="1" dirty="0" smtClean="0">
                <a:ea typeface="幼圆" panose="02010509060101010101" pitchFamily="49" charset="-122"/>
              </a:rPr>
              <a:t>思想感情</a:t>
            </a:r>
            <a:r>
              <a:rPr lang="zh-CN" altLang="zh-CN" sz="2400" b="1" dirty="0">
                <a:ea typeface="幼圆" panose="02010509060101010101" pitchFamily="49" charset="-122"/>
              </a:rPr>
              <a:t>。</a:t>
            </a:r>
          </a:p>
        </p:txBody>
      </p:sp>
    </p:spTree>
  </p:cSld>
  <p:clrMapOvr>
    <a:masterClrMapping/>
  </p:clrMapOvr>
  <p:transition>
    <p:wedge/>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wipe(up)">
                                      <p:cBhvr>
                                        <p:cTn id="7" dur="500"/>
                                        <p:tgtEl>
                                          <p:spTgt spid="11267"/>
                                        </p:tgtEl>
                                      </p:cBhvr>
                                    </p:animEffect>
                                  </p:childTnLst>
                                  <p:subTnLst>
                                    <p:audio>
                                      <p:cMediaNode>
                                        <p:cTn display="0" masterRel="sameClick">
                                          <p:stCondLst>
                                            <p:cond evt="begin" delay="0">
                                              <p:tn val="5"/>
                                            </p:cond>
                                          </p:stCondLst>
                                          <p:endCondLst>
                                            <p:cond evt="onStopAudio" delay="0">
                                              <p:tgtEl>
                                                <p:sldTgt/>
                                              </p:tgtEl>
                                            </p:cond>
                                          </p:endCondLst>
                                        </p:cTn>
                                        <p:tgtEl>
                                          <p:sndTgt r:embed="rId3" name="hammer.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1278"/>
                                        </p:tgtEl>
                                        <p:attrNameLst>
                                          <p:attrName>style.visibility</p:attrName>
                                        </p:attrNameLst>
                                      </p:cBhvr>
                                      <p:to>
                                        <p:strVal val="visible"/>
                                      </p:to>
                                    </p:set>
                                    <p:animEffect transition="in" filter="circle(out)">
                                      <p:cBhvr>
                                        <p:cTn id="12" dur="500"/>
                                        <p:tgtEl>
                                          <p:spTgt spid="11278"/>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8"/>
                                        </p:tgtEl>
                                        <p:attrNameLst>
                                          <p:attrName>style.visibility</p:attrName>
                                        </p:attrNameLst>
                                      </p:cBhvr>
                                      <p:to>
                                        <p:strVal val="visible"/>
                                      </p:to>
                                    </p:set>
                                    <p:animEffect transition="in" filter="wipe(left)">
                                      <p:cBhvr>
                                        <p:cTn id="17" dur="500"/>
                                        <p:tgtEl>
                                          <p:spTgt spid="11268"/>
                                        </p:tgtEl>
                                      </p:cBhvr>
                                    </p:animEffect>
                                  </p:childTnLst>
                                  <p:subTnLst>
                                    <p:audio>
                                      <p:cMediaNode>
                                        <p:cTn display="0" masterRel="sameClick">
                                          <p:stCondLst>
                                            <p:cond evt="begin" delay="0">
                                              <p:tn val="15"/>
                                            </p:cond>
                                          </p:stCondLst>
                                          <p:endCondLst>
                                            <p:cond evt="onStopAudio" delay="0">
                                              <p:tgtEl>
                                                <p:sldTgt/>
                                              </p:tgtEl>
                                            </p:cond>
                                          </p:endCondLst>
                                        </p:cTn>
                                        <p:tgtEl>
                                          <p:sndTgt r:embed="rId5" name="cashreg.wav"/>
                                        </p:tgtEl>
                                      </p:cMediaNode>
                                    </p:audio>
                                  </p:subTnLst>
                                </p:cTn>
                              </p:par>
                              <p:par>
                                <p:cTn id="18" presetID="22" presetClass="entr" presetSubtype="8" fill="hold" grpId="0" nodeType="withEffect">
                                  <p:stCondLst>
                                    <p:cond delay="0"/>
                                  </p:stCondLst>
                                  <p:childTnLst>
                                    <p:set>
                                      <p:cBhvr>
                                        <p:cTn id="19" dur="1" fill="hold">
                                          <p:stCondLst>
                                            <p:cond delay="0"/>
                                          </p:stCondLst>
                                        </p:cTn>
                                        <p:tgtEl>
                                          <p:spTgt spid="11275"/>
                                        </p:tgtEl>
                                        <p:attrNameLst>
                                          <p:attrName>style.visibility</p:attrName>
                                        </p:attrNameLst>
                                      </p:cBhvr>
                                      <p:to>
                                        <p:strVal val="visible"/>
                                      </p:to>
                                    </p:set>
                                    <p:animEffect transition="in" filter="wipe(left)">
                                      <p:cBhvr>
                                        <p:cTn id="20" dur="500"/>
                                        <p:tgtEl>
                                          <p:spTgt spid="11275"/>
                                        </p:tgtEl>
                                      </p:cBhvr>
                                    </p:animEffect>
                                  </p:childTnLst>
                                  <p:subTnLst>
                                    <p:audio>
                                      <p:cMediaNode>
                                        <p:cTn display="0" masterRel="sameClick">
                                          <p:stCondLst>
                                            <p:cond evt="begin" delay="0">
                                              <p:tn val="18"/>
                                            </p:cond>
                                          </p:stCondLst>
                                          <p:endCondLst>
                                            <p:cond evt="onStopAudio" delay="0">
                                              <p:tgtEl>
                                                <p:sldTgt/>
                                              </p:tgtEl>
                                            </p:cond>
                                          </p:endCondLst>
                                        </p:cTn>
                                        <p:tgtEl>
                                          <p:sndTgt r:embed="rId5" name="cashreg.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270"/>
                                        </p:tgtEl>
                                        <p:attrNameLst>
                                          <p:attrName>style.visibility</p:attrName>
                                        </p:attrNameLst>
                                      </p:cBhvr>
                                      <p:to>
                                        <p:strVal val="visible"/>
                                      </p:to>
                                    </p:set>
                                    <p:animEffect transition="in" filter="wipe(left)">
                                      <p:cBhvr>
                                        <p:cTn id="25" dur="500"/>
                                        <p:tgtEl>
                                          <p:spTgt spid="11270"/>
                                        </p:tgtEl>
                                      </p:cBhvr>
                                    </p:animEffect>
                                  </p:childTnLst>
                                  <p:subTnLst>
                                    <p:audio>
                                      <p:cMediaNode>
                                        <p:cTn display="0" masterRel="sameClick">
                                          <p:stCondLst>
                                            <p:cond evt="begin" delay="0">
                                              <p:tn val="23"/>
                                            </p:cond>
                                          </p:stCondLst>
                                          <p:endCondLst>
                                            <p:cond evt="onStopAudio" delay="0">
                                              <p:tgtEl>
                                                <p:sldTgt/>
                                              </p:tgtEl>
                                            </p:cond>
                                          </p:endCondLst>
                                        </p:cTn>
                                        <p:tgtEl>
                                          <p:sndTgt r:embed="rId5" name="cashreg.wav"/>
                                        </p:tgtEl>
                                      </p:cMediaNode>
                                    </p:audio>
                                  </p:subTnLst>
                                </p:cTn>
                              </p:par>
                              <p:par>
                                <p:cTn id="26" presetID="22" presetClass="entr" presetSubtype="8" fill="hold" grpId="0" nodeType="withEffect">
                                  <p:stCondLst>
                                    <p:cond delay="0"/>
                                  </p:stCondLst>
                                  <p:childTnLst>
                                    <p:set>
                                      <p:cBhvr>
                                        <p:cTn id="27" dur="1" fill="hold">
                                          <p:stCondLst>
                                            <p:cond delay="0"/>
                                          </p:stCondLst>
                                        </p:cTn>
                                        <p:tgtEl>
                                          <p:spTgt spid="11276"/>
                                        </p:tgtEl>
                                        <p:attrNameLst>
                                          <p:attrName>style.visibility</p:attrName>
                                        </p:attrNameLst>
                                      </p:cBhvr>
                                      <p:to>
                                        <p:strVal val="visible"/>
                                      </p:to>
                                    </p:set>
                                    <p:animEffect transition="in" filter="wipe(left)">
                                      <p:cBhvr>
                                        <p:cTn id="28" dur="500"/>
                                        <p:tgtEl>
                                          <p:spTgt spid="11276"/>
                                        </p:tgtEl>
                                      </p:cBhvr>
                                    </p:animEffect>
                                  </p:childTnLst>
                                  <p:subTnLst>
                                    <p:audio>
                                      <p:cMediaNode>
                                        <p:cTn display="0" masterRel="sameClick">
                                          <p:stCondLst>
                                            <p:cond evt="begin" delay="0">
                                              <p:tn val="26"/>
                                            </p:cond>
                                          </p:stCondLst>
                                          <p:endCondLst>
                                            <p:cond evt="onStopAudio" delay="0">
                                              <p:tgtEl>
                                                <p:sldTgt/>
                                              </p:tgtEl>
                                            </p:cond>
                                          </p:endCondLst>
                                        </p:cTn>
                                        <p:tgtEl>
                                          <p:sndTgt r:embed="rId5" name="cashreg.wav"/>
                                        </p:tgtEl>
                                      </p:cMediaNode>
                                    </p:audio>
                                  </p:sub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272"/>
                                        </p:tgtEl>
                                        <p:attrNameLst>
                                          <p:attrName>style.visibility</p:attrName>
                                        </p:attrNameLst>
                                      </p:cBhvr>
                                      <p:to>
                                        <p:strVal val="visible"/>
                                      </p:to>
                                    </p:set>
                                    <p:animEffect transition="in" filter="wipe(left)">
                                      <p:cBhvr>
                                        <p:cTn id="33" dur="500"/>
                                        <p:tgtEl>
                                          <p:spTgt spid="11272"/>
                                        </p:tgtEl>
                                      </p:cBhvr>
                                    </p:animEffect>
                                  </p:childTnLst>
                                  <p:subTnLst>
                                    <p:audio>
                                      <p:cMediaNode>
                                        <p:cTn display="0" masterRel="sameClick">
                                          <p:stCondLst>
                                            <p:cond evt="begin" delay="0">
                                              <p:tn val="31"/>
                                            </p:cond>
                                          </p:stCondLst>
                                          <p:endCondLst>
                                            <p:cond evt="onStopAudio" delay="0">
                                              <p:tgtEl>
                                                <p:sldTgt/>
                                              </p:tgtEl>
                                            </p:cond>
                                          </p:endCondLst>
                                        </p:cTn>
                                        <p:tgtEl>
                                          <p:sndTgt r:embed="rId5" name="cashreg.wav"/>
                                        </p:tgtEl>
                                      </p:cMediaNode>
                                    </p:audio>
                                  </p:subTnLst>
                                </p:cTn>
                              </p:par>
                              <p:par>
                                <p:cTn id="34" presetID="22" presetClass="entr" presetSubtype="8" fill="hold" grpId="0" nodeType="withEffect">
                                  <p:stCondLst>
                                    <p:cond delay="0"/>
                                  </p:stCondLst>
                                  <p:childTnLst>
                                    <p:set>
                                      <p:cBhvr>
                                        <p:cTn id="35" dur="1" fill="hold">
                                          <p:stCondLst>
                                            <p:cond delay="0"/>
                                          </p:stCondLst>
                                        </p:cTn>
                                        <p:tgtEl>
                                          <p:spTgt spid="11277"/>
                                        </p:tgtEl>
                                        <p:attrNameLst>
                                          <p:attrName>style.visibility</p:attrName>
                                        </p:attrNameLst>
                                      </p:cBhvr>
                                      <p:to>
                                        <p:strVal val="visible"/>
                                      </p:to>
                                    </p:set>
                                    <p:animEffect transition="in" filter="wipe(left)">
                                      <p:cBhvr>
                                        <p:cTn id="36" dur="500"/>
                                        <p:tgtEl>
                                          <p:spTgt spid="11277"/>
                                        </p:tgtEl>
                                      </p:cBhvr>
                                    </p:animEffect>
                                  </p:childTnLst>
                                  <p:subTnLst>
                                    <p:audio>
                                      <p:cMediaNode>
                                        <p:cTn display="0" masterRel="sameClick">
                                          <p:stCondLst>
                                            <p:cond evt="begin" delay="0">
                                              <p:tn val="34"/>
                                            </p:cond>
                                          </p:stCondLst>
                                          <p:endCondLst>
                                            <p:cond evt="onStopAudio" delay="0">
                                              <p:tgtEl>
                                                <p:sldTgt/>
                                              </p:tgtEl>
                                            </p:cond>
                                          </p:endCondLst>
                                        </p:cTn>
                                        <p:tgtEl>
                                          <p:sndTgt r:embed="rId5" name="cashreg.wav"/>
                                        </p:tgtEl>
                                      </p:cMediaNode>
                                    </p:audio>
                                  </p:sub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1269"/>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6" name="type.wav"/>
                                        </p:tgtEl>
                                      </p:cMediaNode>
                                    </p:audio>
                                  </p:sub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11271">
                                            <p:txEl>
                                              <p:pRg st="0" end="0"/>
                                            </p:txEl>
                                          </p:spTgt>
                                        </p:tgtEl>
                                        <p:attrNameLst>
                                          <p:attrName>style.visibility</p:attrName>
                                        </p:attrNameLst>
                                      </p:cBhvr>
                                      <p:to>
                                        <p:strVal val="visible"/>
                                      </p:to>
                                    </p:set>
                                  </p:childTnLst>
                                  <p:subTnLst>
                                    <p:audio>
                                      <p:cMediaNode>
                                        <p:cTn display="0" masterRel="sameClick">
                                          <p:stCondLst>
                                            <p:cond evt="begin" delay="0">
                                              <p:tn val="43"/>
                                            </p:cond>
                                          </p:stCondLst>
                                          <p:endCondLst>
                                            <p:cond evt="onStopAudio" delay="0">
                                              <p:tgtEl>
                                                <p:sldTgt/>
                                              </p:tgtEl>
                                            </p:cond>
                                          </p:endCondLst>
                                        </p:cTn>
                                        <p:tgtEl>
                                          <p:sndTgt r:embed="rId6" name="type.wav"/>
                                        </p:tgtEl>
                                      </p:cMediaNode>
                                    </p:audio>
                                  </p:sub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1273"/>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6" name="type.wav"/>
                                        </p:tgtEl>
                                      </p:cMediaNode>
                                    </p:audio>
                                  </p:subTnLst>
                                </p:cTn>
                              </p:par>
                            </p:childTnLst>
                          </p:cTn>
                        </p:par>
                      </p:childTnLst>
                    </p:cTn>
                  </p:par>
                  <p:par>
                    <p:cTn id="49" fill="hold" nodeType="clickPar">
                      <p:stCondLst>
                        <p:cond delay="indefinite"/>
                      </p:stCondLst>
                      <p:childTnLst>
                        <p:par>
                          <p:cTn id="50" fill="hold" nodeType="withGroup">
                            <p:stCondLst>
                              <p:cond delay="0"/>
                            </p:stCondLst>
                            <p:childTnLst>
                              <p:par>
                                <p:cTn id="51" presetID="6" presetClass="entr" presetSubtype="32" fill="hold" grpId="0" nodeType="clickEffect">
                                  <p:stCondLst>
                                    <p:cond delay="0"/>
                                  </p:stCondLst>
                                  <p:childTnLst>
                                    <p:set>
                                      <p:cBhvr>
                                        <p:cTn id="52" dur="1" fill="hold">
                                          <p:stCondLst>
                                            <p:cond delay="0"/>
                                          </p:stCondLst>
                                        </p:cTn>
                                        <p:tgtEl>
                                          <p:spTgt spid="11279"/>
                                        </p:tgtEl>
                                        <p:attrNameLst>
                                          <p:attrName>style.visibility</p:attrName>
                                        </p:attrNameLst>
                                      </p:cBhvr>
                                      <p:to>
                                        <p:strVal val="visible"/>
                                      </p:to>
                                    </p:set>
                                    <p:animEffect transition="in" filter="circle(out)">
                                      <p:cBhvr>
                                        <p:cTn id="53" dur="500"/>
                                        <p:tgtEl>
                                          <p:spTgt spid="11279"/>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1" fill="hold" grpId="0" nodeType="clickEffect">
                                  <p:stCondLst>
                                    <p:cond delay="0"/>
                                  </p:stCondLst>
                                  <p:childTnLst>
                                    <p:set>
                                      <p:cBhvr>
                                        <p:cTn id="57" dur="1" fill="hold">
                                          <p:stCondLst>
                                            <p:cond delay="0"/>
                                          </p:stCondLst>
                                        </p:cTn>
                                        <p:tgtEl>
                                          <p:spTgt spid="11274"/>
                                        </p:tgtEl>
                                        <p:attrNameLst>
                                          <p:attrName>style.visibility</p:attrName>
                                        </p:attrNameLst>
                                      </p:cBhvr>
                                      <p:to>
                                        <p:strVal val="visible"/>
                                      </p:to>
                                    </p:set>
                                    <p:anim calcmode="lin" valueType="num">
                                      <p:cBhvr additive="base">
                                        <p:cTn id="58" dur="500" fill="hold"/>
                                        <p:tgtEl>
                                          <p:spTgt spid="11274"/>
                                        </p:tgtEl>
                                        <p:attrNameLst>
                                          <p:attrName>ppt_x</p:attrName>
                                        </p:attrNameLst>
                                      </p:cBhvr>
                                      <p:tavLst>
                                        <p:tav tm="0">
                                          <p:val>
                                            <p:strVal val="#ppt_x"/>
                                          </p:val>
                                        </p:tav>
                                        <p:tav tm="100000">
                                          <p:val>
                                            <p:strVal val="#ppt_x"/>
                                          </p:val>
                                        </p:tav>
                                      </p:tavLst>
                                    </p:anim>
                                    <p:anim calcmode="lin" valueType="num">
                                      <p:cBhvr additive="base">
                                        <p:cTn id="59" dur="500" fill="hold"/>
                                        <p:tgtEl>
                                          <p:spTgt spid="1127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7" name="coin.wav"/>
                                        </p:tgtEl>
                                      </p:cMediaNode>
                                    </p:audio>
                                  </p:subTnLst>
                                </p:cTn>
                              </p:par>
                            </p:childTnLst>
                          </p:cTn>
                        </p:par>
                      </p:childTnLst>
                    </p:cTn>
                  </p:par>
                  <p:par>
                    <p:cTn id="60" fill="hold" nodeType="clickPar">
                      <p:stCondLst>
                        <p:cond delay="indefinite"/>
                      </p:stCondLst>
                      <p:childTnLst>
                        <p:par>
                          <p:cTn id="61" fill="hold" nodeType="withGroup">
                            <p:stCondLst>
                              <p:cond delay="0"/>
                            </p:stCondLst>
                            <p:childTnLst>
                              <p:par>
                                <p:cTn id="62" presetID="5" presetClass="entr" presetSubtype="10" fill="hold" grpId="0" nodeType="clickEffect">
                                  <p:stCondLst>
                                    <p:cond delay="0"/>
                                  </p:stCondLst>
                                  <p:childTnLst>
                                    <p:set>
                                      <p:cBhvr>
                                        <p:cTn id="63" dur="1" fill="hold">
                                          <p:stCondLst>
                                            <p:cond delay="0"/>
                                          </p:stCondLst>
                                        </p:cTn>
                                        <p:tgtEl>
                                          <p:spTgt spid="11280"/>
                                        </p:tgtEl>
                                        <p:attrNameLst>
                                          <p:attrName>style.visibility</p:attrName>
                                        </p:attrNameLst>
                                      </p:cBhvr>
                                      <p:to>
                                        <p:strVal val="visible"/>
                                      </p:to>
                                    </p:set>
                                    <p:animEffect transition="in" filter="checkerboard(across)">
                                      <p:cBhvr>
                                        <p:cTn id="64" dur="500"/>
                                        <p:tgtEl>
                                          <p:spTgt spid="11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p:bldP spid="11268" grpId="0" autoUpdateAnimBg="0"/>
      <p:bldP spid="11269" grpId="0" autoUpdateAnimBg="0"/>
      <p:bldP spid="11270" grpId="0" autoUpdateAnimBg="0"/>
      <p:bldP spid="11272" grpId="0" autoUpdateAnimBg="0"/>
      <p:bldP spid="11273" grpId="0" autoUpdateAnimBg="0"/>
      <p:bldP spid="11274" grpId="0" autoUpdateAnimBg="0"/>
      <p:bldP spid="11275" grpId="0" animBg="1"/>
      <p:bldP spid="11276" grpId="0" animBg="1"/>
      <p:bldP spid="11277" grpId="0" animBg="1"/>
      <p:bldP spid="11278" grpId="0" animBg="1"/>
      <p:bldP spid="11279" grpId="0" animBg="1"/>
      <p:bldP spid="11280"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O9030-3_G0044_P001-GG88_COM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419725"/>
            <a:ext cx="152400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15" name="Picture 3" descr="O9012-3_G0044_P001-GG88_COM_"/>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5419725"/>
            <a:ext cx="1600200"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16" name="Picture 4" descr="O9013-3_G0044_P001-GG88_COM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5419725"/>
            <a:ext cx="15144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17" name="Picture 5" descr="O9009-3_G0044_P001-GG88_COM_"/>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5419725"/>
            <a:ext cx="15144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18" name="Picture 6" descr="O9010-3_G0044_P001-GG88_COM_"/>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0" y="5419725"/>
            <a:ext cx="15144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19" name="Picture 7" descr="O9011-3_G0044_P001-GG88_COM_"/>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5419725"/>
            <a:ext cx="14382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320" name="Rectangle 8"/>
          <p:cNvSpPr>
            <a:spLocks noGrp="1" noChangeArrowheads="1"/>
          </p:cNvSpPr>
          <p:nvPr>
            <p:ph type="title"/>
          </p:nvPr>
        </p:nvSpPr>
        <p:spPr>
          <a:xfrm>
            <a:off x="533400" y="-150813"/>
            <a:ext cx="8243888" cy="1312863"/>
          </a:xfrm>
        </p:spPr>
        <p:txBody>
          <a:bodyPr/>
          <a:lstStyle/>
          <a:p>
            <a:pPr algn="ctr"/>
            <a:r>
              <a:rPr lang="zh-CN" altLang="zh-CN" sz="6000" dirty="0">
                <a:solidFill>
                  <a:srgbClr val="009900"/>
                </a:solidFill>
                <a:ea typeface="幼圆" panose="02010509060101010101" pitchFamily="49" charset="-122"/>
              </a:rPr>
              <a:t>重难点探究</a:t>
            </a:r>
          </a:p>
        </p:txBody>
      </p:sp>
      <p:sp>
        <p:nvSpPr>
          <p:cNvPr id="13321" name="Text Box 9"/>
          <p:cNvSpPr txBox="1">
            <a:spLocks noChangeArrowheads="1"/>
          </p:cNvSpPr>
          <p:nvPr/>
        </p:nvSpPr>
        <p:spPr bwMode="auto">
          <a:xfrm>
            <a:off x="685800" y="1371600"/>
            <a:ext cx="75438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dirty="0" smtClean="0">
                <a:solidFill>
                  <a:srgbClr val="FF3300"/>
                </a:solidFill>
                <a:latin typeface="幼圆" panose="02010509060101010101" pitchFamily="49" charset="-122"/>
                <a:ea typeface="幼圆" panose="02010509060101010101" pitchFamily="49" charset="-122"/>
                <a:sym typeface="宋体" panose="02010600030101010101" pitchFamily="2" charset="-122"/>
              </a:rPr>
              <a:t>1</a:t>
            </a:r>
            <a:r>
              <a:rPr lang="zh-CN" altLang="zh-CN" sz="2800" b="1" dirty="0" smtClean="0">
                <a:solidFill>
                  <a:srgbClr val="FF3300"/>
                </a:solidFill>
                <a:latin typeface="幼圆" panose="02010509060101010101" pitchFamily="49" charset="-122"/>
                <a:ea typeface="幼圆" panose="02010509060101010101" pitchFamily="49" charset="-122"/>
                <a:sym typeface="宋体" panose="02010600030101010101" pitchFamily="2" charset="-122"/>
              </a:rPr>
              <a:t>、</a:t>
            </a:r>
            <a:r>
              <a:rPr lang="zh-CN" altLang="zh-CN" sz="2800" b="1" dirty="0">
                <a:solidFill>
                  <a:srgbClr val="FF3300"/>
                </a:solidFill>
                <a:latin typeface="幼圆" panose="02010509060101010101" pitchFamily="49" charset="-122"/>
                <a:ea typeface="幼圆" panose="02010509060101010101" pitchFamily="49" charset="-122"/>
                <a:sym typeface="宋体" panose="02010600030101010101" pitchFamily="2" charset="-122"/>
              </a:rPr>
              <a:t>从文中找出最能表现作者思想感情的句子，并说说你的理解。</a:t>
            </a:r>
          </a:p>
        </p:txBody>
      </p:sp>
      <p:sp>
        <p:nvSpPr>
          <p:cNvPr id="13322" name="Text Box 10"/>
          <p:cNvSpPr txBox="1">
            <a:spLocks noChangeArrowheads="1"/>
          </p:cNvSpPr>
          <p:nvPr/>
        </p:nvSpPr>
        <p:spPr bwMode="auto">
          <a:xfrm>
            <a:off x="685902" y="2590758"/>
            <a:ext cx="7688263"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2800" b="1" dirty="0">
                <a:solidFill>
                  <a:srgbClr val="0070C0"/>
                </a:solidFill>
                <a:latin typeface="Arial" panose="020B0604020202020204" pitchFamily="34" charset="0"/>
                <a:ea typeface="幼圆" panose="02010509060101010101" pitchFamily="49" charset="-122"/>
              </a:rPr>
              <a:t>“</a:t>
            </a:r>
            <a:r>
              <a:rPr lang="zh-CN" altLang="zh-CN" sz="2800" b="1" dirty="0">
                <a:solidFill>
                  <a:srgbClr val="0070C0"/>
                </a:solidFill>
                <a:ea typeface="幼圆" panose="02010509060101010101" pitchFamily="49" charset="-122"/>
              </a:rPr>
              <a:t>须知你们是从被践踏、被蹂躏里，勇敢地生活下来的，今后再遭践踏、再遭蹂躏，还得勇敢地生活下去，却不要再尝那已经尝过的苦难吧！</a:t>
            </a:r>
            <a:r>
              <a:rPr lang="zh-CN" altLang="zh-CN" sz="2800" b="1" dirty="0">
                <a:solidFill>
                  <a:srgbClr val="0070C0"/>
                </a:solidFill>
                <a:latin typeface="Arial" panose="020B0604020202020204" pitchFamily="34" charset="0"/>
                <a:ea typeface="幼圆" panose="02010509060101010101" pitchFamily="49" charset="-122"/>
              </a:rPr>
              <a:t>”</a:t>
            </a:r>
            <a:endParaRPr lang="zh-CN" altLang="zh-CN" sz="2800" b="1" dirty="0">
              <a:solidFill>
                <a:srgbClr val="0070C0"/>
              </a:solidFill>
              <a:ea typeface="幼圆" panose="02010509060101010101" pitchFamily="49" charset="-122"/>
            </a:endParaRPr>
          </a:p>
        </p:txBody>
      </p:sp>
      <p:sp>
        <p:nvSpPr>
          <p:cNvPr id="13323" name="Text Box 11"/>
          <p:cNvSpPr txBox="1">
            <a:spLocks noChangeArrowheads="1"/>
          </p:cNvSpPr>
          <p:nvPr/>
        </p:nvSpPr>
        <p:spPr bwMode="auto">
          <a:xfrm>
            <a:off x="796067" y="4092652"/>
            <a:ext cx="79756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solidFill>
                  <a:srgbClr val="0070C0"/>
                </a:solidFill>
                <a:ea typeface="幼圆" panose="02010509060101010101" pitchFamily="49" charset="-122"/>
              </a:rPr>
              <a:t>强烈地控诉了不义战争的罪恶，表达了对下一代能幸福生活的真诚期望。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21"/>
                                        </p:tgtEl>
                                        <p:attrNameLst>
                                          <p:attrName>style.visibility</p:attrName>
                                        </p:attrNameLst>
                                      </p:cBhvr>
                                      <p:to>
                                        <p:strVal val="visible"/>
                                      </p:to>
                                    </p:set>
                                    <p:animEffect transition="in" filter="blinds(horizontal)">
                                      <p:cBhvr>
                                        <p:cTn id="7" dur="500"/>
                                        <p:tgtEl>
                                          <p:spTgt spid="133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22"/>
                                        </p:tgtEl>
                                        <p:attrNameLst>
                                          <p:attrName>style.visibility</p:attrName>
                                        </p:attrNameLst>
                                      </p:cBhvr>
                                      <p:to>
                                        <p:strVal val="visible"/>
                                      </p:to>
                                    </p:set>
                                    <p:anim calcmode="lin" valueType="num">
                                      <p:cBhvr additive="base">
                                        <p:cTn id="12" dur="500" fill="hold"/>
                                        <p:tgtEl>
                                          <p:spTgt spid="13322"/>
                                        </p:tgtEl>
                                        <p:attrNameLst>
                                          <p:attrName>ppt_x</p:attrName>
                                        </p:attrNameLst>
                                      </p:cBhvr>
                                      <p:tavLst>
                                        <p:tav tm="0">
                                          <p:val>
                                            <p:strVal val="#ppt_x"/>
                                          </p:val>
                                        </p:tav>
                                        <p:tav tm="100000">
                                          <p:val>
                                            <p:strVal val="#ppt_x"/>
                                          </p:val>
                                        </p:tav>
                                      </p:tavLst>
                                    </p:anim>
                                    <p:anim calcmode="lin" valueType="num">
                                      <p:cBhvr additive="base">
                                        <p:cTn id="13" dur="500" fill="hold"/>
                                        <p:tgtEl>
                                          <p:spTgt spid="1332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323"/>
                                        </p:tgtEl>
                                        <p:attrNameLst>
                                          <p:attrName>style.visibility</p:attrName>
                                        </p:attrNameLst>
                                      </p:cBhvr>
                                      <p:to>
                                        <p:strVal val="visible"/>
                                      </p:to>
                                    </p:set>
                                    <p:anim calcmode="lin" valueType="num">
                                      <p:cBhvr additive="base">
                                        <p:cTn id="18" dur="500" fill="hold"/>
                                        <p:tgtEl>
                                          <p:spTgt spid="13323"/>
                                        </p:tgtEl>
                                        <p:attrNameLst>
                                          <p:attrName>ppt_x</p:attrName>
                                        </p:attrNameLst>
                                      </p:cBhvr>
                                      <p:tavLst>
                                        <p:tav tm="0">
                                          <p:val>
                                            <p:strVal val="#ppt_x"/>
                                          </p:val>
                                        </p:tav>
                                        <p:tav tm="100000">
                                          <p:val>
                                            <p:strVal val="#ppt_x"/>
                                          </p:val>
                                        </p:tav>
                                      </p:tavLst>
                                    </p:anim>
                                    <p:anim calcmode="lin" valueType="num">
                                      <p:cBhvr additive="base">
                                        <p:cTn id="19" dur="500" fill="hold"/>
                                        <p:tgtEl>
                                          <p:spTgt spid="133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1" grpId="0" autoUpdateAnimBg="0"/>
      <p:bldP spid="13322" grpId="0" autoUpdateAnimBg="0"/>
      <p:bldP spid="13323" grpId="0" autoUpdateAnimBg="0"/>
    </p:bldLst>
  </p:timing>
</p:sld>
</file>

<file path=ppt/theme/theme1.xml><?xml version="1.0" encoding="utf-8"?>
<a:theme xmlns:a="http://schemas.openxmlformats.org/drawingml/2006/main" name="自定义设计方案">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1405</Words>
  <Characters>0</Characters>
  <DocSecurity>0</DocSecurity>
  <Lines>0</Lines>
  <Paragraphs>126</Paragraphs>
  <Slides>22</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Arial</vt:lpstr>
      <vt:lpstr>宋体</vt:lpstr>
      <vt:lpstr>Wingdings</vt:lpstr>
      <vt:lpstr>Verdana</vt:lpstr>
      <vt:lpstr>华文行楷</vt:lpstr>
      <vt:lpstr>隶书</vt:lpstr>
      <vt:lpstr>幼圆</vt:lpstr>
      <vt:lpstr>华文新魏</vt:lpstr>
      <vt:lpstr>楷体_GB2312</vt:lpstr>
      <vt:lpstr>Times New Roman</vt:lpstr>
      <vt:lpstr>Arial Black</vt:lpstr>
      <vt:lpstr>楷体</vt:lpstr>
      <vt:lpstr>自定义设计方案</vt:lpstr>
      <vt:lpstr>PowerPoint 演示文稿</vt:lpstr>
      <vt:lpstr>PowerPoint 演示文稿</vt:lpstr>
      <vt:lpstr>PowerPoint 演示文稿</vt:lpstr>
      <vt:lpstr>PowerPoint 演示文稿</vt:lpstr>
      <vt:lpstr>PowerPoint 演示文稿</vt:lpstr>
      <vt:lpstr>PowerPoint 演示文稿</vt:lpstr>
      <vt:lpstr>整体感知：</vt:lpstr>
      <vt:lpstr>PowerPoint 演示文稿</vt:lpstr>
      <vt:lpstr>重难点探究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dcterms:created xsi:type="dcterms:W3CDTF">2018-05-09T09:19:35Z</dcterms:created>
  <dcterms:modified xsi:type="dcterms:W3CDTF">2018-09-15T17:58:05Z</dcterms:modified>
  <cp:category/>
</cp:coreProperties>
</file>