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5" r:id="rId3"/>
    <p:sldMasterId id="2147483688" r:id="rId4"/>
    <p:sldMasterId id="2147483701" r:id="rId5"/>
    <p:sldMasterId id="2147483714" r:id="rId6"/>
  </p:sldMasterIdLst>
  <p:notesMasterIdLst>
    <p:notesMasterId r:id="rId20"/>
  </p:notesMasterIdLst>
  <p:sldIdLst>
    <p:sldId id="272" r:id="rId7"/>
    <p:sldId id="257" r:id="rId8"/>
    <p:sldId id="273" r:id="rId9"/>
    <p:sldId id="274" r:id="rId10"/>
    <p:sldId id="276" r:id="rId11"/>
    <p:sldId id="270" r:id="rId12"/>
    <p:sldId id="267" r:id="rId13"/>
    <p:sldId id="268" r:id="rId14"/>
    <p:sldId id="277" r:id="rId15"/>
    <p:sldId id="275" r:id="rId16"/>
    <p:sldId id="259" r:id="rId17"/>
    <p:sldId id="278" r:id="rId18"/>
    <p:sldId id="279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57167-F322-4508-A962-7AF7C6C30E0E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2D26F4-FCC1-4862-BCCD-42EF3F793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33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8153400" cy="2173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25888"/>
            <a:ext cx="8153400" cy="2173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29845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1025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00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0BACD95A-7C70-435D-A166-5A97169738B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4849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60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8160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8160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60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8160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8160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60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8160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  <p:sp>
          <p:nvSpPr>
            <p:cNvPr id="28161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  <p:sp>
          <p:nvSpPr>
            <p:cNvPr id="28161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816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816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8161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8161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8161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1CD2CE3-B11D-45B4-B4EE-B7CC5BC697E1}" type="slidenum">
              <a:rPr lang="en-US" altLang="zh-CN">
                <a:solidFill>
                  <a:srgbClr val="1C1C1C"/>
                </a:solidFill>
              </a:rPr>
              <a:pPr/>
              <a:t>‹#›</a:t>
            </a:fld>
            <a:endParaRPr lang="en-US" altLang="zh-CN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421110"/>
      </p:ext>
    </p:extLst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EF1907-10E2-4DBF-91DF-1672D878756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267424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A12AA-39A0-412C-8511-6B98EAE17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884336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B2E0F0-0C31-4463-8A6A-C4A4909B89D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41088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CD49A-3B67-44EF-BBF3-8140BC2BF5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85563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64303-91A7-4D7B-808A-4C4A59857F7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466280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93724-5C2F-46F3-BD64-F868714CCA1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62822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C0DE6-8EE5-4ACE-84BD-421236A51A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309496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02B7B-C954-4963-A3E9-5B4ED4D31D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728527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8A492-AAFB-4B5F-9198-F97673BA84C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038481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DAEB2-75D7-4EB6-9E82-E88DAEA9758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492787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54BCC18-3448-4642-BE69-E07984AE8A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84600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60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8160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8160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60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8160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8160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60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8160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  <p:sp>
          <p:nvSpPr>
            <p:cNvPr id="28161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  <p:sp>
          <p:nvSpPr>
            <p:cNvPr id="28161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816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816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8161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8161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8161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1CD2CE3-B11D-45B4-B4EE-B7CC5BC697E1}" type="slidenum">
              <a:rPr lang="en-US" altLang="zh-CN">
                <a:solidFill>
                  <a:srgbClr val="1C1C1C"/>
                </a:solidFill>
              </a:rPr>
              <a:pPr/>
              <a:t>‹#›</a:t>
            </a:fld>
            <a:endParaRPr lang="en-US" altLang="zh-CN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894629"/>
      </p:ext>
    </p:extLst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EF1907-10E2-4DBF-91DF-1672D878756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273112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A12AA-39A0-412C-8511-6B98EAE17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763400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B2E0F0-0C31-4463-8A6A-C4A4909B89D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340761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CD49A-3B67-44EF-BBF3-8140BC2BF5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893937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64303-91A7-4D7B-808A-4C4A59857F7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724809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93724-5C2F-46F3-BD64-F868714CCA1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460105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C0DE6-8EE5-4ACE-84BD-421236A51A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657285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02B7B-C954-4963-A3E9-5B4ED4D31D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826207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8A492-AAFB-4B5F-9198-F97673BA84C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915134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DAEB2-75D7-4EB6-9E82-E88DAEA9758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811568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54BCC18-3448-4642-BE69-E07984AE8A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90790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60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8160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8160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60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8160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8160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60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8160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  <p:sp>
          <p:nvSpPr>
            <p:cNvPr id="28161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  <p:sp>
          <p:nvSpPr>
            <p:cNvPr id="28161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816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816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8161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8161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8161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1CD2CE3-B11D-45B4-B4EE-B7CC5BC697E1}" type="slidenum">
              <a:rPr lang="en-US" altLang="zh-CN">
                <a:solidFill>
                  <a:srgbClr val="1C1C1C"/>
                </a:solidFill>
              </a:rPr>
              <a:pPr/>
              <a:t>‹#›</a:t>
            </a:fld>
            <a:endParaRPr lang="en-US" altLang="zh-CN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618924"/>
      </p:ext>
    </p:extLst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EF1907-10E2-4DBF-91DF-1672D878756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006379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A12AA-39A0-412C-8511-6B98EAE17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797582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B2E0F0-0C31-4463-8A6A-C4A4909B89D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283031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CD49A-3B67-44EF-BBF3-8140BC2BF5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850783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64303-91A7-4D7B-808A-4C4A59857F7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177086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93724-5C2F-46F3-BD64-F868714CCA1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153513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C0DE6-8EE5-4ACE-84BD-421236A51A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980349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02B7B-C954-4963-A3E9-5B4ED4D31D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936895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8A492-AAFB-4B5F-9198-F97673BA84C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750343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DAEB2-75D7-4EB6-9E82-E88DAEA9758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188426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54BCC18-3448-4642-BE69-E07984AE8A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241496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60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8160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8160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60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8160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8160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160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400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8160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  <p:sp>
          <p:nvSpPr>
            <p:cNvPr id="28161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  <p:sp>
          <p:nvSpPr>
            <p:cNvPr id="28161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40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816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816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8161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8161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28161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1CD2CE3-B11D-45B4-B4EE-B7CC5BC697E1}" type="slidenum">
              <a:rPr lang="en-US" altLang="zh-CN">
                <a:solidFill>
                  <a:srgbClr val="1C1C1C"/>
                </a:solidFill>
              </a:rPr>
              <a:pPr/>
              <a:t>‹#›</a:t>
            </a:fld>
            <a:endParaRPr lang="en-US" altLang="zh-CN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662722"/>
      </p:ext>
    </p:extLst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EF1907-10E2-4DBF-91DF-1672D878756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875738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A12AA-39A0-412C-8511-6B98EAE17F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59356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B2E0F0-0C31-4463-8A6A-C4A4909B89D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776259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CD49A-3B67-44EF-BBF3-8140BC2BF5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729837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64303-91A7-4D7B-808A-4C4A59857F7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4690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93724-5C2F-46F3-BD64-F868714CCA1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403889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C0DE6-8EE5-4ACE-84BD-421236A51A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848649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02B7B-C954-4963-A3E9-5B4ED4D31D0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789619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8A492-AAFB-4B5F-9198-F97673BA84C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913627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7DAEB2-75D7-4EB6-9E82-E88DAEA9758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15838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54BCC18-3448-4642-BE69-E07984AE8AB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979482"/>
      </p:ext>
    </p:extLst>
  </p:cSld>
  <p:clrMapOvr>
    <a:masterClrMapping/>
  </p:clrMapOvr>
  <p:transition spd="med">
    <p:random/>
    <p:sndAc>
      <p:stSnd>
        <p:snd r:embed="rId1" name="CAMERA.WAV"/>
      </p:stSnd>
    </p:sndAc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99E91-5464-4568-8DE7-E9C6307E04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6000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0CF61-119C-47F7-A1F7-7CAEFE60D6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1635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6C2D0-E773-4D3D-9D3D-15FF086169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9437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B502D-CF62-4AE0-A512-06ABDBD20A4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5965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01780E-E74A-4C25-B90F-372A5E12E6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61572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B8D38-CF0A-468A-8DF7-BDA83F48C6C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4579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563DB-8376-4DE2-9C4B-F2D05BF5BBA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4888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93EEE-8FDC-437E-8E32-3AB13082F42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23294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F4A89-CE28-47E7-BC92-27F89FF5EDA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764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43DA33-5CC4-4ED6-8DD1-58ED5B4CBA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549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38492A-BB18-4644-828D-202ED70D025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9028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D14F301-5CF6-4D94-8E58-7484B268595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5097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E0F58D9-144C-4C66-B8FF-31B74137465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691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audio" Target="../media/audio1.wav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audio" Target="../media/audio1.wav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audio" Target="../media/audio1.wav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7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05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0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0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0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C3CD00-B370-4A5A-9BB6-475F9A05327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873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 spd="med">
    <p:random/>
    <p:sndAc>
      <p:stSnd>
        <p:snd r:embed="rId14" name="CAMERA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7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05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0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0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0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C3CD00-B370-4A5A-9BB6-475F9A05327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725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 spd="med">
    <p:random/>
    <p:sndAc>
      <p:stSnd>
        <p:snd r:embed="rId14" name="CAMERA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7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05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0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0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0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C3CD00-B370-4A5A-9BB6-475F9A05327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030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ransition spd="med">
    <p:random/>
    <p:sndAc>
      <p:stSnd>
        <p:snd r:embed="rId14" name="CAMERA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7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 smtClean="0">
              <a:solidFill>
                <a:srgbClr val="000000"/>
              </a:solidFill>
            </a:endParaRPr>
          </a:p>
        </p:txBody>
      </p:sp>
      <p:sp>
        <p:nvSpPr>
          <p:cNvPr id="28058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058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0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0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80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C3CD00-B370-4A5A-9BB6-475F9A05327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236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ransition spd="med">
    <p:random/>
    <p:sndAc>
      <p:stSnd>
        <p:snd r:embed="rId14" name="CAMERA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CD3E6B-623F-462A-974B-A622FD9F5BE8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40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1652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xianhe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507"/>
            <a:ext cx="9144000" cy="689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281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652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95936" y="764704"/>
            <a:ext cx="3886200" cy="19812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/>
              <a:t>范进</a:t>
            </a:r>
            <a:br>
              <a:rPr lang="zh-CN" altLang="en-US" b="1" dirty="0"/>
            </a:br>
            <a:r>
              <a:rPr lang="zh-CN" altLang="en-US" b="1" dirty="0"/>
              <a:t>       与</a:t>
            </a:r>
            <a:br>
              <a:rPr lang="zh-CN" altLang="en-US" b="1" dirty="0"/>
            </a:br>
            <a:r>
              <a:rPr lang="zh-CN" altLang="en-US" b="1" dirty="0"/>
              <a:t>        孔乙己</a:t>
            </a:r>
          </a:p>
        </p:txBody>
      </p:sp>
      <p:pic>
        <p:nvPicPr>
          <p:cNvPr id="33795" name="Picture 3" descr="范进中举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33"/>
          <a:stretch>
            <a:fillRect/>
          </a:stretch>
        </p:blipFill>
        <p:spPr bwMode="auto">
          <a:xfrm>
            <a:off x="0" y="-1"/>
            <a:ext cx="3635896" cy="502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46655" r="46666"/>
          <a:stretch>
            <a:fillRect/>
          </a:stretch>
        </p:blipFill>
        <p:spPr bwMode="auto">
          <a:xfrm>
            <a:off x="5486400" y="3198813"/>
            <a:ext cx="3657600" cy="365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257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41148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495800" y="-171450"/>
            <a:ext cx="4648200" cy="700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儒林外史</a:t>
            </a:r>
            <a:r>
              <a:rPr lang="en-US" altLang="zh-CN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》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是我国文学史上一部杰出的现实主义的章回体长篇</a:t>
            </a:r>
            <a:r>
              <a:rPr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讽刺小说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。全书虽没有一个主干，却始终贯穿着一个主题，即</a:t>
            </a:r>
            <a:r>
              <a:rPr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反对科举制度和封建礼教的毒害</a:t>
            </a:r>
            <a:r>
              <a:rPr lang="zh-CN" altLang="en-US" sz="2800" b="1" dirty="0">
                <a:solidFill>
                  <a:srgbClr val="000066"/>
                </a:solidFill>
                <a:latin typeface="幼圆" pitchFamily="49" charset="-122"/>
                <a:ea typeface="幼圆" pitchFamily="49" charset="-122"/>
              </a:rPr>
              <a:t>，重点讽刺</a:t>
            </a:r>
            <a:r>
              <a:rPr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封建科举制度下士人的丑恶灵魂及其各色人物趋炎附势的丑恶嘴脸</a:t>
            </a:r>
            <a:r>
              <a:rPr lang="en-US" altLang="zh-CN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2740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1652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986" name="WordArt 2"/>
          <p:cNvSpPr>
            <a:spLocks noChangeArrowheads="1" noChangeShapeType="1" noTextEdit="1"/>
          </p:cNvSpPr>
          <p:nvPr/>
        </p:nvSpPr>
        <p:spPr bwMode="auto">
          <a:xfrm>
            <a:off x="381000" y="381000"/>
            <a:ext cx="5029200" cy="1676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</a:rPr>
              <a:t>总结</a:t>
            </a:r>
          </a:p>
        </p:txBody>
      </p:sp>
      <p:sp>
        <p:nvSpPr>
          <p:cNvPr id="297987" name="Text Box 3"/>
          <p:cNvSpPr txBox="1">
            <a:spLocks noChangeArrowheads="1"/>
          </p:cNvSpPr>
          <p:nvPr/>
        </p:nvSpPr>
        <p:spPr bwMode="auto">
          <a:xfrm>
            <a:off x="2590800" y="2743200"/>
            <a:ext cx="3886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008000"/>
                </a:solidFill>
              </a:rPr>
              <a:t>①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细节</a:t>
            </a:r>
            <a:r>
              <a:rPr lang="zh-CN" altLang="en-US" sz="3600" b="1" dirty="0">
                <a:solidFill>
                  <a:srgbClr val="008000"/>
                </a:solidFill>
              </a:rPr>
              <a:t>描写</a:t>
            </a:r>
            <a:r>
              <a:rPr lang="zh-CN" altLang="en-US" sz="3600" b="1" dirty="0" smtClean="0">
                <a:solidFill>
                  <a:srgbClr val="008000"/>
                </a:solidFill>
              </a:rPr>
              <a:t>。</a:t>
            </a:r>
          </a:p>
        </p:txBody>
      </p:sp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2514600" y="4191000"/>
            <a:ext cx="4724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smtClean="0">
                <a:solidFill>
                  <a:srgbClr val="FF0000"/>
                </a:solidFill>
              </a:rPr>
              <a:t>②</a:t>
            </a:r>
            <a:r>
              <a:rPr lang="zh-CN" altLang="en-US" sz="3600" b="1" smtClean="0">
                <a:solidFill>
                  <a:srgbClr val="FF0000"/>
                </a:solidFill>
              </a:rPr>
              <a:t>夸张、对比</a:t>
            </a:r>
            <a:r>
              <a:rPr lang="zh-CN" altLang="en-US" sz="3600" b="1" smtClean="0">
                <a:solidFill>
                  <a:srgbClr val="008000"/>
                </a:solidFill>
              </a:rPr>
              <a:t>的手法。</a:t>
            </a:r>
          </a:p>
        </p:txBody>
      </p:sp>
      <p:sp>
        <p:nvSpPr>
          <p:cNvPr id="297989" name="Text Box 5"/>
          <p:cNvSpPr txBox="1">
            <a:spLocks noChangeArrowheads="1"/>
          </p:cNvSpPr>
          <p:nvPr/>
        </p:nvSpPr>
        <p:spPr bwMode="auto">
          <a:xfrm>
            <a:off x="768429" y="2895600"/>
            <a:ext cx="1107996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FF0000"/>
                </a:solidFill>
              </a:rPr>
              <a:t>讽刺</a:t>
            </a:r>
          </a:p>
        </p:txBody>
      </p:sp>
      <p:sp>
        <p:nvSpPr>
          <p:cNvPr id="297991" name="AutoShape 7"/>
          <p:cNvSpPr>
            <a:spLocks/>
          </p:cNvSpPr>
          <p:nvPr/>
        </p:nvSpPr>
        <p:spPr bwMode="auto">
          <a:xfrm>
            <a:off x="2209800" y="2971800"/>
            <a:ext cx="152400" cy="1676400"/>
          </a:xfrm>
          <a:prstGeom prst="leftBrace">
            <a:avLst>
              <a:gd name="adj1" fmla="val 91667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84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86" grpId="0" animBg="1"/>
      <p:bldP spid="297987" grpId="0" autoUpdateAnimBg="0"/>
      <p:bldP spid="297988" grpId="0" autoUpdateAnimBg="0"/>
      <p:bldP spid="297989" grpId="0" autoUpdateAnimBg="0"/>
      <p:bldP spid="29799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1652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99592" y="404664"/>
            <a:ext cx="73448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/>
              <a:t>作业：</a:t>
            </a:r>
            <a:r>
              <a:rPr lang="en-US" altLang="zh-CN" sz="4000" b="1" dirty="0"/>
              <a:t>1</a:t>
            </a:r>
            <a:r>
              <a:rPr lang="zh-CN" altLang="en-US" sz="4000" b="1" dirty="0" smtClean="0"/>
              <a:t>、</a:t>
            </a:r>
            <a:r>
              <a:rPr lang="en-US" altLang="zh-CN" sz="4000" b="1" dirty="0" smtClean="0"/>
              <a:t>AB</a:t>
            </a:r>
            <a:r>
              <a:rPr lang="zh-CN" altLang="en-US" sz="4000" b="1" dirty="0" smtClean="0"/>
              <a:t>班必做：</a:t>
            </a:r>
            <a:r>
              <a:rPr lang="zh-CN" altLang="en-US" sz="4000" b="1" dirty="0"/>
              <a:t>根据“噫！好了！我中了！”一句，结合你的理解，试写出当时范进的心理活动。</a:t>
            </a:r>
            <a:r>
              <a:rPr lang="en-US" altLang="zh-CN" sz="4000" b="1" dirty="0"/>
              <a:t>(60</a:t>
            </a:r>
            <a:r>
              <a:rPr lang="zh-CN" altLang="en-US" sz="4000" b="1" dirty="0"/>
              <a:t>字左右</a:t>
            </a:r>
            <a:r>
              <a:rPr lang="en-US" altLang="zh-CN" sz="4000" b="1" dirty="0"/>
              <a:t>)</a:t>
            </a:r>
          </a:p>
          <a:p>
            <a:r>
              <a:rPr lang="en-US" altLang="zh-CN" sz="4000" b="1" dirty="0"/>
              <a:t>2</a:t>
            </a:r>
            <a:r>
              <a:rPr lang="zh-CN" altLang="en-US" sz="4000" b="1" dirty="0" smtClean="0"/>
              <a:t>、</a:t>
            </a:r>
            <a:r>
              <a:rPr lang="en-US" altLang="zh-CN" sz="4000" b="1" dirty="0" smtClean="0"/>
              <a:t>A</a:t>
            </a:r>
            <a:r>
              <a:rPr lang="zh-CN" altLang="en-US" sz="4000" b="1" dirty="0" smtClean="0"/>
              <a:t>班做：完成</a:t>
            </a:r>
            <a:r>
              <a:rPr lang="zh-CN" altLang="en-US" sz="4000" b="1" dirty="0"/>
              <a:t>对孔乙己及范进的比较分析。</a:t>
            </a:r>
          </a:p>
        </p:txBody>
      </p:sp>
    </p:spTree>
    <p:extLst>
      <p:ext uri="{BB962C8B-B14F-4D97-AF65-F5344CB8AC3E}">
        <p14:creationId xmlns:p14="http://schemas.microsoft.com/office/powerpoint/2010/main" val="414775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范进中举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33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652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515" y="116632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预习</a:t>
            </a:r>
            <a:r>
              <a:rPr lang="zh-CN" altLang="zh-CN" sz="3600" b="1" dirty="0" smtClean="0"/>
              <a:t>质疑</a:t>
            </a:r>
            <a:r>
              <a:rPr lang="zh-CN" altLang="en-US" sz="3600" b="1" dirty="0" smtClean="0"/>
              <a:t>：</a:t>
            </a:r>
            <a:endParaRPr lang="zh-CN" altLang="en-US" sz="36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4" y="791574"/>
            <a:ext cx="9118916" cy="11565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3" y="1958342"/>
            <a:ext cx="9118917" cy="8945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" y="2564904"/>
            <a:ext cx="9144000" cy="15841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" y="3429000"/>
            <a:ext cx="9144000" cy="10629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6" y="4365104"/>
            <a:ext cx="9144000" cy="191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3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1652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7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3814" y="764704"/>
            <a:ext cx="82724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解决主要问题：</a:t>
            </a:r>
            <a:endParaRPr lang="en-US" altLang="zh-CN" sz="3600" b="1" dirty="0" smtClean="0"/>
          </a:p>
          <a:p>
            <a:r>
              <a:rPr lang="en-US" altLang="zh-CN" sz="3600" b="1" dirty="0" smtClean="0">
                <a:latin typeface="+mn-ea"/>
              </a:rPr>
              <a:t>1</a:t>
            </a:r>
            <a:r>
              <a:rPr lang="zh-CN" altLang="en-US" sz="3600" b="1" dirty="0" smtClean="0">
                <a:latin typeface="+mn-ea"/>
              </a:rPr>
              <a:t>、</a:t>
            </a:r>
            <a:r>
              <a:rPr lang="zh-CN" altLang="zh-CN" sz="3600" b="1" dirty="0" smtClean="0">
                <a:latin typeface="+mn-ea"/>
              </a:rPr>
              <a:t>范进</a:t>
            </a:r>
            <a:r>
              <a:rPr lang="zh-CN" altLang="zh-CN" sz="3600" b="1" dirty="0">
                <a:latin typeface="+mn-ea"/>
              </a:rPr>
              <a:t>为什么“疯”了</a:t>
            </a:r>
            <a:r>
              <a:rPr lang="zh-CN" altLang="zh-CN" sz="3600" b="1" dirty="0" smtClean="0">
                <a:latin typeface="+mn-ea"/>
              </a:rPr>
              <a:t>？</a:t>
            </a:r>
            <a:endParaRPr lang="en-US" altLang="zh-CN" sz="3600" b="1" dirty="0" smtClean="0">
              <a:latin typeface="+mn-ea"/>
            </a:endParaRPr>
          </a:p>
          <a:p>
            <a:r>
              <a:rPr lang="en-US" altLang="zh-CN" sz="3600" b="1" dirty="0" smtClean="0">
                <a:latin typeface="+mn-ea"/>
              </a:rPr>
              <a:t>2</a:t>
            </a:r>
            <a:r>
              <a:rPr lang="zh-CN" altLang="en-US" sz="3600" b="1" dirty="0" smtClean="0">
                <a:latin typeface="+mn-ea"/>
              </a:rPr>
              <a:t>、</a:t>
            </a:r>
            <a:r>
              <a:rPr lang="zh-CN" altLang="zh-CN" sz="3600" b="1" dirty="0" smtClean="0">
                <a:latin typeface="+mn-ea"/>
              </a:rPr>
              <a:t>为什么要</a:t>
            </a:r>
            <a:r>
              <a:rPr lang="zh-CN" altLang="en-US" sz="3600" b="1" dirty="0" smtClean="0">
                <a:latin typeface="+mn-ea"/>
              </a:rPr>
              <a:t>用不少的篇幅来描</a:t>
            </a:r>
            <a:r>
              <a:rPr lang="zh-CN" altLang="zh-CN" sz="3600" b="1" dirty="0" smtClean="0">
                <a:latin typeface="+mn-ea"/>
              </a:rPr>
              <a:t>写胡</a:t>
            </a:r>
            <a:r>
              <a:rPr lang="zh-CN" altLang="zh-CN" sz="3600" b="1" dirty="0">
                <a:latin typeface="+mn-ea"/>
              </a:rPr>
              <a:t>屠户以及其他人的“变”化</a:t>
            </a:r>
            <a:r>
              <a:rPr lang="zh-CN" altLang="zh-CN" sz="3600" b="1" dirty="0" smtClean="0">
                <a:latin typeface="+mn-ea"/>
              </a:rPr>
              <a:t>？</a:t>
            </a:r>
            <a:endParaRPr lang="zh-CN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4691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1652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8540750" cy="1143000"/>
          </a:xfrm>
        </p:spPr>
        <p:txBody>
          <a:bodyPr/>
          <a:lstStyle/>
          <a:p>
            <a:r>
              <a:rPr lang="en-US" altLang="zh-CN" sz="3200" b="1" dirty="0">
                <a:solidFill>
                  <a:schemeClr val="tx1"/>
                </a:solidFill>
                <a:latin typeface="宋体" pitchFamily="2" charset="-122"/>
              </a:rPr>
              <a:t>          </a:t>
            </a:r>
            <a:r>
              <a:rPr lang="zh-CN" altLang="en-US" sz="3600" b="1" dirty="0">
                <a:solidFill>
                  <a:schemeClr val="folHlink"/>
                </a:solidFill>
                <a:latin typeface="宋体" pitchFamily="2" charset="-122"/>
              </a:rPr>
              <a:t>范进中举后发疯的原因</a:t>
            </a:r>
            <a:endParaRPr lang="zh-CN" altLang="en-US" sz="3600" dirty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3250" y="1371600"/>
            <a:ext cx="8540750" cy="14478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 dirty="0">
                <a:solidFill>
                  <a:srgbClr val="333300"/>
                </a:solidFill>
                <a:latin typeface="宋体" pitchFamily="2" charset="-122"/>
              </a:rPr>
              <a:t>      </a:t>
            </a:r>
            <a:r>
              <a:rPr lang="en-US" altLang="zh-CN" sz="2800" b="1" dirty="0">
                <a:solidFill>
                  <a:srgbClr val="333300"/>
                </a:solidFill>
                <a:latin typeface="Arial"/>
                <a:cs typeface="Times New Roman" pitchFamily="18" charset="0"/>
              </a:rPr>
              <a:t>“</a:t>
            </a:r>
            <a:r>
              <a:rPr lang="zh-CN" altLang="en-US" sz="2800" b="1" dirty="0">
                <a:solidFill>
                  <a:srgbClr val="333300"/>
                </a:solidFill>
                <a:latin typeface="宋体" pitchFamily="2" charset="-122"/>
              </a:rPr>
              <a:t>原来新贵人欢喜疯了。</a:t>
            </a:r>
            <a:r>
              <a:rPr lang="zh-CN" altLang="en-US" sz="2800" b="1" dirty="0">
                <a:solidFill>
                  <a:srgbClr val="333300"/>
                </a:solidFill>
                <a:latin typeface="Arial"/>
                <a:cs typeface="Times New Roman" pitchFamily="18" charset="0"/>
              </a:rPr>
              <a:t>”“</a:t>
            </a:r>
            <a:r>
              <a:rPr lang="zh-CN" altLang="en-US" sz="2800" b="1" dirty="0">
                <a:solidFill>
                  <a:srgbClr val="333300"/>
                </a:solidFill>
                <a:latin typeface="宋体" pitchFamily="2" charset="-122"/>
              </a:rPr>
              <a:t>他只因欢喜狠了，痰涌上来，迷了心窍。</a:t>
            </a:r>
            <a:r>
              <a:rPr lang="zh-CN" altLang="en-US" sz="2800" b="1" dirty="0">
                <a:solidFill>
                  <a:srgbClr val="333300"/>
                </a:solidFill>
                <a:latin typeface="Arial"/>
                <a:cs typeface="Times New Roman" pitchFamily="18" charset="0"/>
              </a:rPr>
              <a:t>”</a:t>
            </a:r>
            <a:r>
              <a:rPr lang="zh-CN" alt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zh-CN" alt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CN" altLang="en-US" sz="2800" b="1" dirty="0">
                <a:solidFill>
                  <a:srgbClr val="333300"/>
                </a:solidFill>
                <a:latin typeface="Times New Roman" pitchFamily="18" charset="0"/>
              </a:rPr>
              <a:t>        </a:t>
            </a:r>
            <a:r>
              <a:rPr lang="zh-CN" alt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zh-CN" alt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CN" alt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zh-CN" altLang="en-US" sz="28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endParaRPr lang="zh-CN" altLang="en-US" sz="28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0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895600" cy="14620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62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新魏"/>
                <a:ea typeface="华文新魏"/>
              </a:rPr>
              <a:t>分析</a:t>
            </a:r>
            <a:endParaRPr lang="zh-CN" altLang="en-US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新魏"/>
              <a:ea typeface="华文新魏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23528" y="1974709"/>
            <a:ext cx="8077200" cy="2813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2800" b="1" dirty="0">
                <a:solidFill>
                  <a:srgbClr val="6600FF"/>
                </a:solidFill>
                <a:latin typeface="宋体" pitchFamily="2" charset="-122"/>
              </a:rPr>
              <a:t>   </a:t>
            </a:r>
            <a:r>
              <a:rPr kumimoji="1" lang="zh-CN" altLang="en-US" sz="2800" b="1" dirty="0">
                <a:solidFill>
                  <a:srgbClr val="6600FF"/>
                </a:solidFill>
                <a:latin typeface="宋体" pitchFamily="2" charset="-122"/>
              </a:rPr>
              <a:t>在封建社会，读书人一旦中举，那就平步青云。范进未中举前穷愁潦倒，受尽屈辱。中举后即能吐尽几十年的苦水闷气，从此将身价百倍，享尽富贵荣华。因此，这是范进梦寐以求的，一旦到手，竟喜极而疯</a:t>
            </a:r>
            <a:r>
              <a:rPr kumimoji="1" lang="zh-CN" altLang="en-US" sz="2800" b="1" dirty="0" smtClean="0">
                <a:solidFill>
                  <a:srgbClr val="6600FF"/>
                </a:solidFill>
                <a:latin typeface="宋体" pitchFamily="2" charset="-122"/>
              </a:rPr>
              <a:t>。</a:t>
            </a:r>
            <a:endParaRPr kumimoji="1" lang="zh-CN" altLang="en-US" sz="2800" b="1" dirty="0">
              <a:solidFill>
                <a:srgbClr val="6600FF"/>
              </a:solidFill>
              <a:latin typeface="宋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3768" y="4365104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“发疯” 只有他个体的原因么？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6252401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autoUpdateAnimBg="0"/>
      <p:bldP spid="29701" grpId="0" autoUpdateAnimBg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4800" y="1295400"/>
            <a:ext cx="8540750" cy="18669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800" b="1" dirty="0">
                <a:solidFill>
                  <a:srgbClr val="333300"/>
                </a:solidFill>
                <a:ea typeface="楷体_GB2312" pitchFamily="49" charset="-122"/>
              </a:rPr>
              <a:t>           </a:t>
            </a:r>
            <a:r>
              <a:rPr lang="zh-CN" altLang="en-US" sz="2800" b="1" dirty="0">
                <a:solidFill>
                  <a:srgbClr val="333300"/>
                </a:solidFill>
                <a:latin typeface="宋体" pitchFamily="2" charset="-122"/>
              </a:rPr>
              <a:t>胡屠户在范进中举前后截然不同的两种态度形成了鲜明的对比，形象地表现出他的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前倨后恭</a:t>
            </a:r>
            <a:r>
              <a:rPr lang="zh-CN" altLang="en-US" sz="2800" b="1" dirty="0">
                <a:solidFill>
                  <a:srgbClr val="333300"/>
                </a:solidFill>
                <a:latin typeface="宋体" pitchFamily="2" charset="-122"/>
              </a:rPr>
              <a:t>，他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欺贫爱富、趋炎附势、嗜钱如命、庸俗自私</a:t>
            </a:r>
            <a:r>
              <a:rPr lang="zh-CN" altLang="en-US" sz="2800" b="1" dirty="0">
                <a:solidFill>
                  <a:srgbClr val="333300"/>
                </a:solidFill>
                <a:latin typeface="宋体" pitchFamily="2" charset="-122"/>
              </a:rPr>
              <a:t>的典型市侩的性格跃然纸上。</a:t>
            </a:r>
          </a:p>
          <a:p>
            <a:pPr>
              <a:buFont typeface="Wingdings" pitchFamily="2" charset="2"/>
              <a:buNone/>
            </a:pPr>
            <a:endParaRPr lang="en-US" altLang="zh-CN" sz="2800" b="1" dirty="0">
              <a:solidFill>
                <a:srgbClr val="333300"/>
              </a:solidFill>
              <a:latin typeface="宋体" pitchFamily="2" charset="-122"/>
            </a:endParaRPr>
          </a:p>
        </p:txBody>
      </p:sp>
      <p:pic>
        <p:nvPicPr>
          <p:cNvPr id="36867" name="Picture 3" descr="cxinfo_swf_36-4805_图像14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3505200"/>
            <a:ext cx="3595688" cy="29479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7315200" y="3200400"/>
            <a:ext cx="1657350" cy="1152525"/>
          </a:xfrm>
          <a:prstGeom prst="cloudCallout">
            <a:avLst>
              <a:gd name="adj1" fmla="val -32856"/>
              <a:gd name="adj2" fmla="val 12562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ea typeface="隶书" pitchFamily="49" charset="-122"/>
              </a:rPr>
              <a:t>文曲星打得吗？</a:t>
            </a: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5029200" y="3429000"/>
            <a:ext cx="935038" cy="1081088"/>
          </a:xfrm>
          <a:prstGeom prst="wedgeEllipseCallout">
            <a:avLst>
              <a:gd name="adj1" fmla="val 91255"/>
              <a:gd name="adj2" fmla="val 9992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ea typeface="隶书" pitchFamily="49" charset="-122"/>
              </a:rPr>
              <a:t>权变权变</a:t>
            </a:r>
          </a:p>
        </p:txBody>
      </p:sp>
      <p:sp>
        <p:nvSpPr>
          <p:cNvPr id="36870" name="WordArt 6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895600" cy="14620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58088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新魏"/>
                <a:ea typeface="华文新魏"/>
              </a:rPr>
              <a:t>分析</a:t>
            </a:r>
            <a:endParaRPr lang="zh-CN" altLang="en-US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新魏"/>
              <a:ea typeface="华文新魏"/>
            </a:endParaRPr>
          </a:p>
        </p:txBody>
      </p:sp>
    </p:spTree>
    <p:extLst>
      <p:ext uri="{BB962C8B-B14F-4D97-AF65-F5344CB8AC3E}">
        <p14:creationId xmlns:p14="http://schemas.microsoft.com/office/powerpoint/2010/main" val="1946085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304800" y="3124200"/>
            <a:ext cx="5257800" cy="3048000"/>
          </a:xfrm>
        </p:spPr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众邻居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对权势者或敬畏或谄媚，对不幸者冷漠无情。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这表现了封建社会的世态炎凉。</a:t>
            </a:r>
          </a:p>
        </p:txBody>
      </p:sp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514600" cy="1295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83278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新魏"/>
                <a:ea typeface="华文新魏"/>
              </a:rPr>
              <a:t>分析</a:t>
            </a:r>
            <a:endParaRPr lang="zh-CN" altLang="en-US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新魏"/>
              <a:ea typeface="华文新魏"/>
            </a:endParaRPr>
          </a:p>
        </p:txBody>
      </p:sp>
      <p:pic>
        <p:nvPicPr>
          <p:cNvPr id="32772" name="Picture 4" descr="art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971800"/>
            <a:ext cx="2895600" cy="342265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4038600" y="152400"/>
            <a:ext cx="2819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众乡邻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685800" y="1524000"/>
            <a:ext cx="167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中举前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438400" y="1492250"/>
            <a:ext cx="472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对范进一家漠不关心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85800" y="2209800"/>
            <a:ext cx="167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中举后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2438400" y="2209800"/>
            <a:ext cx="632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送东西        范进疯了之后帮忙  </a:t>
            </a:r>
          </a:p>
        </p:txBody>
      </p:sp>
    </p:spTree>
    <p:extLst>
      <p:ext uri="{BB962C8B-B14F-4D97-AF65-F5344CB8AC3E}">
        <p14:creationId xmlns:p14="http://schemas.microsoft.com/office/powerpoint/2010/main" val="23105832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utoUpdateAnimBg="0"/>
      <p:bldP spid="32775" grpId="0"/>
      <p:bldP spid="32776" grpId="0"/>
      <p:bldP spid="32777" grpId="0"/>
      <p:bldP spid="327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1652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2514600" cy="14620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62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新魏"/>
                <a:ea typeface="华文新魏"/>
              </a:rPr>
              <a:t>分析</a:t>
            </a:r>
            <a:endParaRPr lang="zh-CN" altLang="en-US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新魏"/>
              <a:ea typeface="华文新魏"/>
            </a:endParaRPr>
          </a:p>
        </p:txBody>
      </p:sp>
      <p:pic>
        <p:nvPicPr>
          <p:cNvPr id="34820" name="Picture 4" descr="12范进中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3439255"/>
            <a:ext cx="3273425" cy="31242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114800" y="228600"/>
            <a:ext cx="2895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张乡绅</a:t>
            </a:r>
          </a:p>
        </p:txBody>
      </p:sp>
      <p:sp>
        <p:nvSpPr>
          <p:cNvPr id="34823" name="Rectangle 7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304800" y="3124200"/>
            <a:ext cx="5257800" cy="3048000"/>
          </a:xfrm>
          <a:noFill/>
          <a:ln/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张静斋</a:t>
            </a:r>
            <a:r>
              <a:rPr lang="zh-CN" altLang="en-US" b="1">
                <a:solidFill>
                  <a:srgbClr val="000000"/>
                </a:solidFill>
                <a:ea typeface="楷体_GB2312" pitchFamily="49" charset="-122"/>
              </a:rPr>
              <a:t>的目的是为了结交新贵，巩固和扩大自己的权势，从这里我们可以看出当时官僚之间结党营私之风盛行</a:t>
            </a:r>
            <a:r>
              <a:rPr lang="zh-CN" altLang="en-US" b="1">
                <a:solidFill>
                  <a:srgbClr val="333300"/>
                </a:solidFill>
                <a:ea typeface="楷体_GB2312" pitchFamily="49" charset="-122"/>
              </a:rPr>
              <a:t>。</a:t>
            </a:r>
            <a:r>
              <a:rPr lang="zh-CN" altLang="en-US" b="1">
                <a:solidFill>
                  <a:srgbClr val="FF0000"/>
                </a:solidFill>
                <a:ea typeface="楷体_GB2312" pitchFamily="49" charset="-122"/>
              </a:rPr>
              <a:t>其</a:t>
            </a:r>
            <a:r>
              <a:rPr lang="zh-CN" altLang="en-US" b="1">
                <a:solidFill>
                  <a:srgbClr val="FF0000"/>
                </a:solidFill>
                <a:latin typeface="Verdana" pitchFamily="34" charset="0"/>
                <a:ea typeface="楷体_GB2312" pitchFamily="49" charset="-122"/>
              </a:rPr>
              <a:t>性格道貌岸然，老奸巨滑</a:t>
            </a:r>
            <a:r>
              <a:rPr lang="zh-CN" altLang="en-US" b="1">
                <a:solidFill>
                  <a:srgbClr val="000000"/>
                </a:solidFill>
                <a:latin typeface="Verdana" pitchFamily="34" charset="0"/>
                <a:ea typeface="楷体_GB2312" pitchFamily="49" charset="-122"/>
              </a:rPr>
              <a:t>。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685800" y="1524000"/>
            <a:ext cx="167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中举前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2438400" y="1492250"/>
            <a:ext cx="2209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不屑一顾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685800" y="2209800"/>
            <a:ext cx="167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中举后</a:t>
            </a: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2438400" y="2209800"/>
            <a:ext cx="632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登门拜访  拉拢关系   送钱送房  </a:t>
            </a:r>
          </a:p>
        </p:txBody>
      </p:sp>
    </p:spTree>
    <p:extLst>
      <p:ext uri="{BB962C8B-B14F-4D97-AF65-F5344CB8AC3E}">
        <p14:creationId xmlns:p14="http://schemas.microsoft.com/office/powerpoint/2010/main" val="35345141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animBg="1" autoUpdateAnimBg="0"/>
      <p:bldP spid="34824" grpId="0"/>
      <p:bldP spid="34825" grpId="0"/>
      <p:bldP spid="34826" grpId="0"/>
      <p:bldP spid="348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652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-22402" y="548680"/>
            <a:ext cx="945002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/>
              <a:t>思想的火花</a:t>
            </a:r>
            <a:r>
              <a:rPr lang="zh-CN" altLang="en-US" sz="3600" b="1" dirty="0" smtClean="0">
                <a:latin typeface="Times New Roman" pitchFamily="18" charset="0"/>
              </a:rPr>
              <a:t>：</a:t>
            </a:r>
            <a:r>
              <a:rPr lang="zh-CN" altLang="en-US" sz="3600" b="1" dirty="0">
                <a:latin typeface="Times New Roman" pitchFamily="18" charset="0"/>
              </a:rPr>
              <a:t>范进中举，喜极而疯，是喜剧，</a:t>
            </a:r>
          </a:p>
          <a:p>
            <a:r>
              <a:rPr lang="zh-CN" altLang="en-US" sz="3600" b="1" dirty="0">
                <a:latin typeface="Times New Roman" pitchFamily="18" charset="0"/>
              </a:rPr>
              <a:t>是悲剧？结合</a:t>
            </a:r>
            <a:r>
              <a:rPr lang="zh-CN" altLang="en-US" sz="3600" b="1" dirty="0" smtClean="0">
                <a:latin typeface="Times New Roman" pitchFamily="18" charset="0"/>
              </a:rPr>
              <a:t>课文，</a:t>
            </a:r>
            <a:r>
              <a:rPr lang="zh-CN" altLang="en-US" sz="3600" b="1" dirty="0">
                <a:latin typeface="Times New Roman" pitchFamily="18" charset="0"/>
              </a:rPr>
              <a:t>谈谈你的看法。</a:t>
            </a:r>
          </a:p>
          <a:p>
            <a:endParaRPr lang="en-US" altLang="zh-CN" sz="3600" b="1" dirty="0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54012" y="1972808"/>
            <a:ext cx="8435975" cy="239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itchFamily="2" charset="-122"/>
              </a:rPr>
              <a:t>提示：</a:t>
            </a:r>
            <a:r>
              <a:rPr lang="zh-CN" altLang="en-US" sz="3600" b="1" dirty="0">
                <a:solidFill>
                  <a:srgbClr val="008000"/>
                </a:solidFill>
                <a:latin typeface="宋体" pitchFamily="2" charset="-122"/>
              </a:rPr>
              <a:t>喜剧常用</a:t>
            </a:r>
            <a:r>
              <a:rPr lang="zh-CN" altLang="en-US" sz="3600" b="1" dirty="0">
                <a:solidFill>
                  <a:srgbClr val="CC3300"/>
                </a:solidFill>
                <a:latin typeface="宋体" pitchFamily="2" charset="-122"/>
              </a:rPr>
              <a:t>夸张</a:t>
            </a:r>
            <a:r>
              <a:rPr lang="zh-CN" altLang="en-US" sz="3600" b="1" dirty="0">
                <a:solidFill>
                  <a:srgbClr val="008000"/>
                </a:solidFill>
                <a:latin typeface="宋体" pitchFamily="2" charset="-122"/>
              </a:rPr>
              <a:t>的手法揭露和嘲笑</a:t>
            </a: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008000"/>
                </a:solidFill>
                <a:latin typeface="宋体" pitchFamily="2" charset="-122"/>
              </a:rPr>
              <a:t>现实中的丑恶事物或落后现象，而悲剧</a:t>
            </a: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008000"/>
                </a:solidFill>
                <a:latin typeface="宋体" pitchFamily="2" charset="-122"/>
              </a:rPr>
              <a:t>常常表现</a:t>
            </a:r>
            <a:r>
              <a:rPr lang="zh-CN" altLang="en-US" sz="3600" b="1" dirty="0">
                <a:solidFill>
                  <a:srgbClr val="FF0000"/>
                </a:solidFill>
                <a:latin typeface="宋体" pitchFamily="2" charset="-122"/>
              </a:rPr>
              <a:t>有价值事物</a:t>
            </a:r>
            <a:r>
              <a:rPr lang="zh-CN" altLang="en-US" sz="3600" b="1" dirty="0">
                <a:solidFill>
                  <a:srgbClr val="008000"/>
                </a:solidFill>
                <a:latin typeface="宋体" pitchFamily="2" charset="-122"/>
              </a:rPr>
              <a:t>的毁灭。</a:t>
            </a:r>
            <a:r>
              <a:rPr lang="zh-CN" altLang="en-US" sz="3600" b="1" dirty="0">
                <a:solidFill>
                  <a:srgbClr val="008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6385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Blends">
  <a:themeElements>
    <a:clrScheme name="2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2_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2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Blends">
  <a:themeElements>
    <a:clrScheme name="2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2_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2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Blends">
  <a:themeElements>
    <a:clrScheme name="2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2_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2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Blends">
  <a:themeElements>
    <a:clrScheme name="2_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2_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2_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464</Words>
  <Paragraphs>41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Office 主题</vt:lpstr>
      <vt:lpstr>2_Blends</vt:lpstr>
      <vt:lpstr>3_Blends</vt:lpstr>
      <vt:lpstr>4_Blends</vt:lpstr>
      <vt:lpstr>5_Blends</vt:lpstr>
      <vt:lpstr>默认设计模板</vt:lpstr>
      <vt:lpstr>PowerPoint 演示文稿</vt:lpstr>
      <vt:lpstr>PowerPoint 演示文稿</vt:lpstr>
      <vt:lpstr>PowerPoint 演示文稿</vt:lpstr>
      <vt:lpstr>PowerPoint 演示文稿</vt:lpstr>
      <vt:lpstr>          范进中举后发疯的原因</vt:lpstr>
      <vt:lpstr>PowerPoint 演示文稿</vt:lpstr>
      <vt:lpstr>PowerPoint 演示文稿</vt:lpstr>
      <vt:lpstr>PowerPoint 演示文稿</vt:lpstr>
      <vt:lpstr>PowerPoint 演示文稿</vt:lpstr>
      <vt:lpstr>范进        与         孔乙己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2014-10-19T12:53:30Z</dcterms:created>
  <dcterms:modified xsi:type="dcterms:W3CDTF">2018-10-30T01:36:57Z</dcterms:modified>
</cp:coreProperties>
</file>