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microsoft.com/office/2007/relationships/media" Target="file:///H:\tx.mp3" TargetMode="External"/><Relationship Id="rId1" Type="http://schemas.openxmlformats.org/officeDocument/2006/relationships/audio" Target="file:///H:\tx.mp3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microsoft.com/office/2007/relationships/media" Target="file:///D:\Documents%20and%20Settings\user\My%20Documents\&#21016;&#26412;&#38534;&#25991;&#26723;\&#35821;&#25991;&#25945;&#23398;\&#20026;&#23569;&#30007;&#23569;&#22899;&#20204;&#27468;&#21809;(NEW).WMV" TargetMode="External"/><Relationship Id="rId1" Type="http://schemas.openxmlformats.org/officeDocument/2006/relationships/video" Target="file:///D:\Documents%20and%20Settings\user\My%20Documents\&#21016;&#26412;&#38534;&#25991;&#26723;\&#35821;&#25991;&#25945;&#23398;\&#20026;&#23569;&#30007;&#23569;&#22899;&#20204;&#27468;&#21809;(NEW).WMV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8" name="图片 2057" descr="04%2B"/>
          <p:cNvPicPr>
            <a:picLocks noChangeAspect="1"/>
          </p:cNvPicPr>
          <p:nvPr/>
        </p:nvPicPr>
        <p:blipFill>
          <a:blip r:embed="rId1">
            <a:lum contrast="-42000"/>
          </a:blip>
          <a:stretch>
            <a:fillRect/>
          </a:stretch>
        </p:blipFill>
        <p:spPr>
          <a:xfrm>
            <a:off x="1295400" y="-1476375"/>
            <a:ext cx="95250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2209800" y="762000"/>
            <a:ext cx="7772400" cy="1143000"/>
          </a:xfrm>
        </p:spPr>
        <p:txBody>
          <a:bodyPr anchor="ctr">
            <a:normAutofit fontScale="90000"/>
          </a:bodyPr>
          <a:p>
            <a:pPr defTabSz="914400"/>
            <a:r>
              <a:rPr lang="zh-CN" altLang="en-US" sz="8000" kern="1200" baseline="0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品味诗歌</a:t>
            </a:r>
            <a:endParaRPr lang="zh-CN" altLang="en-US" sz="8000" kern="1200" baseline="0" dirty="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828800" y="2895600"/>
            <a:ext cx="8610600" cy="2971800"/>
          </a:xfrm>
        </p:spPr>
        <p:txBody>
          <a:bodyPr anchor="t"/>
          <a:p>
            <a:pPr algn="l" defTabSz="914400">
              <a:buSzPct val="115000"/>
            </a:pPr>
            <a:r>
              <a:rPr lang="en-US" altLang="zh-CN" kern="1200" baseline="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kern="1200" baseline="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诗经</a:t>
            </a:r>
            <a:r>
              <a:rPr lang="en-US" altLang="zh-CN" kern="1200" baseline="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       </a:t>
            </a:r>
            <a:r>
              <a:rPr lang="zh-CN" altLang="en-US" kern="1200" baseline="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楚词              汉乐府           唐诗</a:t>
            </a:r>
            <a:endParaRPr lang="zh-CN" altLang="en-US" kern="1200" baseline="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 defTabSz="914400">
              <a:buSzPct val="115000"/>
            </a:pPr>
            <a:r>
              <a:rPr lang="zh-CN" altLang="en-US" kern="1200" baseline="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宋词                元曲             </a:t>
            </a:r>
            <a:r>
              <a:rPr lang="zh-CN" altLang="en-US" u="sng" kern="1200" baseline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现代诗</a:t>
            </a:r>
            <a:r>
              <a:rPr lang="zh-CN" altLang="en-US" kern="1200" baseline="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kern="1200" baseline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2" name="右箭头 2051"/>
          <p:cNvSpPr/>
          <p:nvPr/>
        </p:nvSpPr>
        <p:spPr>
          <a:xfrm>
            <a:off x="3429000" y="31242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3" name="右箭头 2052"/>
          <p:cNvSpPr/>
          <p:nvPr/>
        </p:nvSpPr>
        <p:spPr>
          <a:xfrm>
            <a:off x="5334000" y="3124200"/>
            <a:ext cx="762000" cy="1524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4" name="右箭头 2053"/>
          <p:cNvSpPr/>
          <p:nvPr/>
        </p:nvSpPr>
        <p:spPr>
          <a:xfrm>
            <a:off x="7848600" y="3124200"/>
            <a:ext cx="838200" cy="152400"/>
          </a:xfrm>
          <a:prstGeom prst="rightArrow">
            <a:avLst>
              <a:gd name="adj1" fmla="val 50000"/>
              <a:gd name="adj2" fmla="val 1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5" name="右箭头 2054"/>
          <p:cNvSpPr/>
          <p:nvPr/>
        </p:nvSpPr>
        <p:spPr>
          <a:xfrm>
            <a:off x="2971800" y="3733800"/>
            <a:ext cx="990600" cy="152400"/>
          </a:xfrm>
          <a:prstGeom prst="rightArrow">
            <a:avLst>
              <a:gd name="adj1" fmla="val 50000"/>
              <a:gd name="adj2" fmla="val 1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6" name="右箭头 2055"/>
          <p:cNvSpPr/>
          <p:nvPr/>
        </p:nvSpPr>
        <p:spPr>
          <a:xfrm>
            <a:off x="5410200" y="3733800"/>
            <a:ext cx="838200" cy="152400"/>
          </a:xfrm>
          <a:prstGeom prst="rightArrow">
            <a:avLst>
              <a:gd name="adj1" fmla="val 50000"/>
              <a:gd name="adj2" fmla="val 1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7" name="右箭头 2056"/>
          <p:cNvSpPr/>
          <p:nvPr/>
        </p:nvSpPr>
        <p:spPr>
          <a:xfrm>
            <a:off x="9753600" y="3124200"/>
            <a:ext cx="533400" cy="152400"/>
          </a:xfrm>
          <a:prstGeom prst="rightArrow">
            <a:avLst>
              <a:gd name="adj1" fmla="val 50000"/>
              <a:gd name="adj2" fmla="val 8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26625"/>
          <p:cNvSpPr/>
          <p:nvPr/>
        </p:nvSpPr>
        <p:spPr>
          <a:xfrm>
            <a:off x="3581400" y="838200"/>
            <a:ext cx="45720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sq" cmpd="sng">
                  <a:solidFill>
                    <a:srgbClr val="FF00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FF"/>
                </a:solidFill>
                <a:effectLst>
                  <a:outerShdw dist="563972" dir="14049740" sx="125000" sy="125000" algn="tl" rotWithShape="0">
                    <a:srgbClr val="C7DFD3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比较欣赏</a:t>
            </a:r>
            <a:endParaRPr lang="zh-CN" altLang="en-US" sz="3600">
              <a:ln w="9525" cap="sq" cmpd="sng">
                <a:solidFill>
                  <a:srgbClr val="FF00FF"/>
                </a:solidFill>
                <a:prstDash val="solid"/>
                <a:headEnd type="none" w="sm" len="sm"/>
                <a:tailEnd type="none" w="sm" len="sm"/>
              </a:ln>
              <a:solidFill>
                <a:srgbClr val="FF00FF"/>
              </a:solidFill>
              <a:effectLst>
                <a:outerShdw dist="563972" dir="14049740" sx="125000" sy="125000" algn="tl" rotWithShape="0">
                  <a:srgbClr val="C7DFD3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3048000" y="4343400"/>
            <a:ext cx="6873875" cy="11887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朗读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毕业歌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，思考与本诗主题的异同。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4" name="文本框 24583"/>
          <p:cNvSpPr txBox="1"/>
          <p:nvPr/>
        </p:nvSpPr>
        <p:spPr>
          <a:xfrm>
            <a:off x="1981200" y="2819400"/>
            <a:ext cx="4167188" cy="374904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同学们，大家起来，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担负起天下的兴亡！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听吧，满耳是大众的嗟伤！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看吧，一年年国土的沦丧！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我们是要选择“战”还是“降”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  <a:endParaRPr lang="en-US" altLang="zh-CN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我们要做主人去拼死在疆场，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我们不愿做奴隶而青云直上！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我们今天是桃李芬芳，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5" name="文本框 24584"/>
          <p:cNvSpPr txBox="1"/>
          <p:nvPr/>
        </p:nvSpPr>
        <p:spPr>
          <a:xfrm>
            <a:off x="4343400" y="631825"/>
            <a:ext cx="4359275" cy="131064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毕业歌</a:t>
            </a:r>
            <a:endParaRPr lang="zh-CN" altLang="en-US" sz="80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7" name="文本框 24586"/>
          <p:cNvSpPr txBox="1"/>
          <p:nvPr/>
        </p:nvSpPr>
        <p:spPr>
          <a:xfrm>
            <a:off x="6248400" y="2895600"/>
            <a:ext cx="4146550" cy="26517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明天是社会的栋梁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endParaRPr lang="en-US" altLang="zh-CN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我们今天是弦歌在一堂，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明天要掀起民族自救的巨浪！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巨浪，巨浪，不断地增涨！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同学们！同学们！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快拿出力量，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担负起天下的兴亡！</a:t>
            </a:r>
            <a:endParaRPr lang="zh-CN" altLang="en-US" sz="24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8" name="文本框 24587"/>
          <p:cNvSpPr txBox="1"/>
          <p:nvPr/>
        </p:nvSpPr>
        <p:spPr>
          <a:xfrm>
            <a:off x="6553200" y="1905000"/>
            <a:ext cx="1097280" cy="64008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田汉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4590" name="tx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525000" y="60198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5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9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4540250" y="1600200"/>
            <a:ext cx="6126480" cy="118872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歌颂少男少女，歌颂解放区，</a:t>
            </a: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歌颂祖国的未来和希望。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2514600" y="1600200"/>
            <a:ext cx="2125980" cy="118872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我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（ 赞歌）</a:t>
            </a:r>
            <a:endParaRPr lang="zh-CN" altLang="en-US" sz="360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2286000" y="3914775"/>
            <a:ext cx="2240280" cy="118872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《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毕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  </a:t>
            </a:r>
            <a:r>
              <a:rPr lang="zh-CN" altLang="en-US" sz="3600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（号角）</a:t>
            </a:r>
            <a:endParaRPr lang="zh-CN" altLang="en-US" sz="360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4495800" y="3886200"/>
            <a:ext cx="5212080" cy="118872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激励、鞭策青年们勇敢地</a:t>
            </a: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投身抗战，献身祖国。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2667000" y="1219200"/>
            <a:ext cx="7315200" cy="420624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/>
            <a:r>
              <a:rPr lang="en-US" altLang="zh-CN" sz="4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5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读诗四步</a:t>
            </a:r>
            <a:endParaRPr lang="zh-CN" altLang="en-US" sz="54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5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了解背景，知晓作者。</a:t>
            </a:r>
            <a:endParaRPr lang="zh-CN" altLang="en-US" sz="54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5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反复朗读，体会情感。</a:t>
            </a:r>
            <a:endParaRPr lang="zh-CN" altLang="en-US" sz="54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5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抓住物象，再现意境。</a:t>
            </a:r>
            <a:endParaRPr lang="zh-CN" altLang="en-US" sz="54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5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展开联想，张扬个性。</a:t>
            </a:r>
            <a:endParaRPr lang="zh-CN" altLang="en-US" sz="540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矩形 21506"/>
          <p:cNvSpPr/>
          <p:nvPr/>
        </p:nvSpPr>
        <p:spPr>
          <a:xfrm>
            <a:off x="2514600" y="762000"/>
            <a:ext cx="6781800" cy="3276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600">
                <a:ln w="9525" cap="sq" cmpd="sng">
                  <a:solidFill>
                    <a:schemeClr val="tx1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《我为少男少女们歌唱》</a:t>
            </a:r>
            <a:endParaRPr lang="zh-CN" altLang="en-US" sz="3600">
              <a:ln w="952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5943600" y="4267200"/>
            <a:ext cx="2895600" cy="110934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/>
            <a:r>
              <a:rPr lang="zh-CN" altLang="en-US" sz="9600" u="sng" baseline="-250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方正魏碑简体" pitchFamily="2" charset="-122"/>
              </a:rPr>
              <a:t>何其芳</a:t>
            </a:r>
            <a:endParaRPr lang="zh-CN" altLang="en-US" sz="9600" u="sng" baseline="-25000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方正魏碑简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4" name="图片 5123" descr="a15"/>
          <p:cNvPicPr>
            <a:picLocks noChangeAspect="1"/>
          </p:cNvPicPr>
          <p:nvPr/>
        </p:nvPicPr>
        <p:blipFill>
          <a:blip r:embed="rId1">
            <a:lum contrast="-53999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2209800" y="457200"/>
            <a:ext cx="7772400" cy="762000"/>
          </a:xfrm>
        </p:spPr>
        <p:txBody>
          <a:bodyPr anchor="ctr">
            <a:normAutofit fontScale="90000"/>
          </a:bodyPr>
          <a:p>
            <a:pPr algn="l"/>
            <a:r>
              <a:rPr lang="en-US" altLang="zh-CN" dirty="0">
                <a:solidFill>
                  <a:srgbClr val="FFFF00"/>
                </a:solidFill>
              </a:rPr>
              <a:t>            </a:t>
            </a:r>
            <a:r>
              <a:rPr lang="zh-CN" altLang="en-US" dirty="0">
                <a:solidFill>
                  <a:srgbClr val="FFFF00"/>
                </a:solidFill>
              </a:rPr>
              <a:t>作者及时代背景</a:t>
            </a: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1905000" y="1752600"/>
            <a:ext cx="8382000" cy="4800600"/>
          </a:xfrm>
        </p:spPr>
        <p:txBody>
          <a:bodyPr/>
          <a:p>
            <a:pPr>
              <a:buNone/>
            </a:pPr>
            <a:r>
              <a:rPr lang="en-US" altLang="zh-CN" dirty="0"/>
              <a:t>       </a:t>
            </a:r>
            <a:r>
              <a:rPr lang="zh-CN" altLang="en-US" dirty="0">
                <a:solidFill>
                  <a:srgbClr val="FFFF00"/>
                </a:solidFill>
              </a:rPr>
              <a:t>何其芳，原名何永芳，四川万州人。</a:t>
            </a:r>
            <a:endParaRPr lang="zh-CN" altLang="en-US" dirty="0">
              <a:solidFill>
                <a:srgbClr val="FFFF00"/>
              </a:solidFill>
            </a:endParaRPr>
          </a:p>
          <a:p>
            <a:pPr>
              <a:buNone/>
            </a:pPr>
            <a:r>
              <a:rPr lang="zh-CN" altLang="en-US" dirty="0">
                <a:solidFill>
                  <a:srgbClr val="FFFF00"/>
                </a:solidFill>
              </a:rPr>
              <a:t>       前期作品：</a:t>
            </a:r>
            <a:endParaRPr lang="zh-CN" altLang="en-US" dirty="0">
              <a:solidFill>
                <a:srgbClr val="FFFF00"/>
              </a:solidFill>
            </a:endParaRPr>
          </a:p>
          <a:p>
            <a:pPr>
              <a:buNone/>
            </a:pPr>
            <a:r>
              <a:rPr lang="zh-CN" altLang="en-US" dirty="0">
                <a:solidFill>
                  <a:srgbClr val="FFFF00"/>
                </a:solidFill>
              </a:rPr>
              <a:t>       </a:t>
            </a:r>
            <a:r>
              <a:rPr lang="en-US" altLang="zh-CN" dirty="0">
                <a:solidFill>
                  <a:srgbClr val="FFFF00"/>
                </a:solidFill>
              </a:rPr>
              <a:t>1936</a:t>
            </a:r>
            <a:r>
              <a:rPr lang="zh-CN" altLang="en-US" dirty="0">
                <a:solidFill>
                  <a:srgbClr val="FFFF00"/>
                </a:solidFill>
              </a:rPr>
              <a:t>年，何其芳和卞之琳、李广田合作出版</a:t>
            </a:r>
            <a:r>
              <a:rPr lang="en-US" altLang="zh-CN" dirty="0">
                <a:solidFill>
                  <a:srgbClr val="FFFF00"/>
                </a:solidFill>
              </a:rPr>
              <a:t>《</a:t>
            </a:r>
            <a:r>
              <a:rPr lang="zh-CN" altLang="en-US" dirty="0">
                <a:solidFill>
                  <a:srgbClr val="FFFF00"/>
                </a:solidFill>
              </a:rPr>
              <a:t>汉园集 </a:t>
            </a:r>
            <a:r>
              <a:rPr lang="en-US" altLang="zh-CN" dirty="0">
                <a:solidFill>
                  <a:srgbClr val="FFFF00"/>
                </a:solidFill>
              </a:rPr>
              <a:t>》1937</a:t>
            </a:r>
            <a:r>
              <a:rPr lang="zh-CN" altLang="en-US" dirty="0">
                <a:solidFill>
                  <a:srgbClr val="FFFF00"/>
                </a:solidFill>
              </a:rPr>
              <a:t>年散文集</a:t>
            </a:r>
            <a:r>
              <a:rPr lang="en-US" altLang="zh-CN" dirty="0">
                <a:solidFill>
                  <a:srgbClr val="FFFF00"/>
                </a:solidFill>
              </a:rPr>
              <a:t>《</a:t>
            </a:r>
            <a:r>
              <a:rPr lang="zh-CN" altLang="en-US" dirty="0">
                <a:solidFill>
                  <a:srgbClr val="FFFF00"/>
                </a:solidFill>
              </a:rPr>
              <a:t>画梦录</a:t>
            </a:r>
            <a:r>
              <a:rPr lang="en-US" altLang="zh-CN" dirty="0">
                <a:solidFill>
                  <a:srgbClr val="FFFF00"/>
                </a:solidFill>
              </a:rPr>
              <a:t>》</a:t>
            </a:r>
            <a:endParaRPr lang="en-US" altLang="zh-CN" dirty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altLang="zh-CN" dirty="0">
                <a:solidFill>
                  <a:srgbClr val="FFFF00"/>
                </a:solidFill>
              </a:rPr>
              <a:t>       </a:t>
            </a:r>
            <a:r>
              <a:rPr lang="zh-CN" altLang="en-US" dirty="0">
                <a:solidFill>
                  <a:srgbClr val="FFFF00"/>
                </a:solidFill>
              </a:rPr>
              <a:t>前期诗集</a:t>
            </a:r>
            <a:r>
              <a:rPr lang="en-US" altLang="zh-CN" dirty="0">
                <a:solidFill>
                  <a:srgbClr val="FFFF00"/>
                </a:solidFill>
              </a:rPr>
              <a:t>《</a:t>
            </a:r>
            <a:r>
              <a:rPr lang="zh-CN" altLang="en-US" dirty="0">
                <a:solidFill>
                  <a:srgbClr val="FFFF00"/>
                </a:solidFill>
              </a:rPr>
              <a:t>预言</a:t>
            </a:r>
            <a:r>
              <a:rPr lang="en-US" altLang="zh-CN" dirty="0">
                <a:solidFill>
                  <a:srgbClr val="FFFF00"/>
                </a:solidFill>
              </a:rPr>
              <a:t>》</a:t>
            </a:r>
            <a:r>
              <a:rPr lang="zh-CN" altLang="en-US" dirty="0">
                <a:solidFill>
                  <a:srgbClr val="FFFF00"/>
                </a:solidFill>
              </a:rPr>
              <a:t>、</a:t>
            </a:r>
            <a:r>
              <a:rPr lang="en-US" altLang="zh-CN" dirty="0">
                <a:solidFill>
                  <a:srgbClr val="FFFF00"/>
                </a:solidFill>
              </a:rPr>
              <a:t>《</a:t>
            </a:r>
            <a:r>
              <a:rPr lang="zh-CN" altLang="en-US" dirty="0">
                <a:solidFill>
                  <a:srgbClr val="FFFF00"/>
                </a:solidFill>
              </a:rPr>
              <a:t>夜歌和白天的歌</a:t>
            </a:r>
            <a:r>
              <a:rPr lang="en-US" altLang="zh-CN" dirty="0">
                <a:solidFill>
                  <a:srgbClr val="FFFF00"/>
                </a:solidFill>
              </a:rPr>
              <a:t>》</a:t>
            </a:r>
            <a:r>
              <a:rPr lang="zh-CN" altLang="en-US" dirty="0">
                <a:solidFill>
                  <a:srgbClr val="FFFF00"/>
                </a:solidFill>
              </a:rPr>
              <a:t>格调低 充满</a:t>
            </a:r>
            <a:r>
              <a:rPr lang="zh-CN" altLang="en-US" dirty="0">
                <a:solidFill>
                  <a:srgbClr val="FF3300"/>
                </a:solidFill>
              </a:rPr>
              <a:t>忧伤</a:t>
            </a:r>
            <a:r>
              <a:rPr lang="zh-CN" altLang="en-US" dirty="0">
                <a:solidFill>
                  <a:srgbClr val="FFFF00"/>
                </a:solidFill>
              </a:rPr>
              <a:t>之情。</a:t>
            </a:r>
            <a:r>
              <a:rPr lang="en-US" altLang="zh-CN" dirty="0">
                <a:solidFill>
                  <a:srgbClr val="FFFF00"/>
                </a:solidFill>
              </a:rPr>
              <a:t>1938</a:t>
            </a:r>
            <a:r>
              <a:rPr lang="zh-CN" altLang="en-US" dirty="0">
                <a:solidFill>
                  <a:srgbClr val="FFFF00"/>
                </a:solidFill>
              </a:rPr>
              <a:t>年到延安后，全身心投入这一全新的</a:t>
            </a:r>
            <a:r>
              <a:rPr lang="zh-CN" altLang="en-US" dirty="0">
                <a:solidFill>
                  <a:srgbClr val="FF3300"/>
                </a:solidFill>
              </a:rPr>
              <a:t>火热</a:t>
            </a:r>
            <a:r>
              <a:rPr lang="zh-CN" altLang="en-US" dirty="0">
                <a:solidFill>
                  <a:srgbClr val="FFFF00"/>
                </a:solidFill>
              </a:rPr>
              <a:t>生活，诗风转为</a:t>
            </a:r>
            <a:r>
              <a:rPr lang="zh-CN" altLang="en-US" dirty="0">
                <a:solidFill>
                  <a:srgbClr val="FF3300"/>
                </a:solidFill>
              </a:rPr>
              <a:t>积极向上</a:t>
            </a:r>
            <a:r>
              <a:rPr lang="zh-CN" altLang="en-US" dirty="0">
                <a:solidFill>
                  <a:srgbClr val="FFFF00"/>
                </a:solidFill>
              </a:rPr>
              <a:t>，</a:t>
            </a:r>
            <a:r>
              <a:rPr lang="en-US" altLang="zh-CN" dirty="0">
                <a:solidFill>
                  <a:srgbClr val="FFFF00"/>
                </a:solidFill>
              </a:rPr>
              <a:t>《</a:t>
            </a:r>
            <a:r>
              <a:rPr lang="zh-CN" altLang="en-US" dirty="0">
                <a:solidFill>
                  <a:srgbClr val="FFFF00"/>
                </a:solidFill>
              </a:rPr>
              <a:t>我为少男少女们歌唱</a:t>
            </a:r>
            <a:r>
              <a:rPr lang="en-US" altLang="zh-CN" dirty="0">
                <a:solidFill>
                  <a:srgbClr val="FFFF00"/>
                </a:solidFill>
              </a:rPr>
              <a:t>》</a:t>
            </a:r>
            <a:r>
              <a:rPr lang="zh-CN" altLang="en-US" dirty="0">
                <a:solidFill>
                  <a:srgbClr val="FFFF00"/>
                </a:solidFill>
              </a:rPr>
              <a:t>是代表作之一。</a:t>
            </a:r>
            <a:endParaRPr lang="zh-CN" altLang="en-US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1" name="图片 19460" descr="云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228600"/>
            <a:ext cx="8686800" cy="640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文本框 19461"/>
          <p:cNvSpPr txBox="1"/>
          <p:nvPr/>
        </p:nvSpPr>
        <p:spPr>
          <a:xfrm>
            <a:off x="3276600" y="1905000"/>
            <a:ext cx="5410200" cy="14325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/>
            <a:r>
              <a:rPr lang="zh-CN" altLang="en-US" sz="8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朗读感悟</a:t>
            </a:r>
            <a:endParaRPr lang="zh-CN" altLang="en-US" sz="8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为少男少女们歌唱(NEW)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52600" y="228600"/>
            <a:ext cx="8610600" cy="645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4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48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2514600" y="609600"/>
            <a:ext cx="6248400" cy="685800"/>
          </a:xfrm>
        </p:spPr>
        <p:txBody>
          <a:bodyPr anchor="ctr">
            <a:normAutofit fontScale="90000"/>
          </a:bodyPr>
          <a:p>
            <a:r>
              <a:rPr lang="zh-CN" altLang="en-US" dirty="0"/>
              <a:t>我为少男少女们歌唱</a:t>
            </a:r>
            <a:br>
              <a:rPr lang="zh-CN" altLang="en-US" dirty="0"/>
            </a:br>
            <a:r>
              <a:rPr lang="zh-CN" altLang="en-US" dirty="0"/>
              <a:t>           </a:t>
            </a:r>
            <a:r>
              <a:rPr lang="zh-CN" altLang="en-US" sz="3200" dirty="0"/>
              <a:t>何其芳</a:t>
            </a:r>
            <a:endParaRPr lang="zh-CN" altLang="en-US"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sz="half" idx="1"/>
          </p:nvPr>
        </p:nvSpPr>
        <p:spPr>
          <a:xfrm>
            <a:off x="1828800" y="1752600"/>
            <a:ext cx="3581400" cy="4724400"/>
          </a:xfrm>
        </p:spPr>
        <p:txBody>
          <a:bodyPr/>
          <a:p>
            <a:pPr>
              <a:buNone/>
            </a:pPr>
            <a:r>
              <a:rPr lang="zh-CN" altLang="en-US" sz="2000" dirty="0"/>
              <a:t>我 为少男少女们 </a:t>
            </a:r>
            <a:r>
              <a:rPr lang="zh-CN" altLang="en-US" sz="2000" dirty="0">
                <a:solidFill>
                  <a:srgbClr val="FFFF00"/>
                </a:solidFill>
              </a:rPr>
              <a:t>歌唱</a:t>
            </a:r>
            <a:r>
              <a:rPr lang="zh-CN" altLang="en-US" sz="2000" dirty="0"/>
              <a:t>。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我 歌唱</a:t>
            </a:r>
            <a:r>
              <a:rPr lang="en-US" altLang="zh-CN" sz="2000" dirty="0">
                <a:solidFill>
                  <a:srgbClr val="FFFF00"/>
                </a:solidFill>
              </a:rPr>
              <a:t>/</a:t>
            </a:r>
            <a:r>
              <a:rPr lang="zh-CN" altLang="en-US" sz="2000" dirty="0">
                <a:solidFill>
                  <a:srgbClr val="FFFF00"/>
                </a:solidFill>
              </a:rPr>
              <a:t>早晨</a:t>
            </a:r>
            <a:r>
              <a:rPr lang="zh-CN" altLang="en-US" sz="2000" dirty="0"/>
              <a:t>，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我 歌唱</a:t>
            </a:r>
            <a:r>
              <a:rPr lang="en-US" altLang="zh-CN" sz="2000" dirty="0"/>
              <a:t>/</a:t>
            </a:r>
            <a:r>
              <a:rPr lang="zh-CN" altLang="en-US" sz="2000" dirty="0">
                <a:solidFill>
                  <a:srgbClr val="FFFF00"/>
                </a:solidFill>
              </a:rPr>
              <a:t>希望</a:t>
            </a:r>
            <a:r>
              <a:rPr lang="zh-CN" altLang="en-US" sz="2000" dirty="0"/>
              <a:t>，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我 歌唱 那些 属于未来的 </a:t>
            </a:r>
            <a:r>
              <a:rPr lang="en-US" altLang="zh-CN" sz="2000" dirty="0"/>
              <a:t>/</a:t>
            </a:r>
            <a:r>
              <a:rPr lang="zh-CN" altLang="en-US" sz="2000" dirty="0">
                <a:solidFill>
                  <a:srgbClr val="FFFF00"/>
                </a:solidFill>
              </a:rPr>
              <a:t>事物</a:t>
            </a:r>
            <a:r>
              <a:rPr lang="zh-CN" altLang="en-US" sz="2000" dirty="0"/>
              <a:t>，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我 歌唱 正在生长的 </a:t>
            </a:r>
            <a:r>
              <a:rPr lang="en-US" altLang="zh-CN" sz="2000" dirty="0">
                <a:solidFill>
                  <a:srgbClr val="FFFF00"/>
                </a:solidFill>
              </a:rPr>
              <a:t>/</a:t>
            </a:r>
            <a:r>
              <a:rPr lang="zh-CN" altLang="en-US" sz="2000" dirty="0">
                <a:solidFill>
                  <a:srgbClr val="FFFF00"/>
                </a:solidFill>
              </a:rPr>
              <a:t>力量</a:t>
            </a:r>
            <a:r>
              <a:rPr lang="zh-CN" altLang="en-US" sz="2000" dirty="0"/>
              <a:t>。</a:t>
            </a:r>
            <a:endParaRPr lang="zh-CN" altLang="en-US" sz="2000" dirty="0"/>
          </a:p>
          <a:p>
            <a:pPr>
              <a:buNone/>
            </a:pP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我的歌啊，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你</a:t>
            </a:r>
            <a:r>
              <a:rPr lang="en-US" altLang="zh-CN" sz="2000" dirty="0"/>
              <a:t>/</a:t>
            </a:r>
            <a:r>
              <a:rPr lang="zh-CN" altLang="en-US" sz="2000" dirty="0">
                <a:solidFill>
                  <a:srgbClr val="FFFF00"/>
                </a:solidFill>
              </a:rPr>
              <a:t>飞</a:t>
            </a:r>
            <a:r>
              <a:rPr lang="zh-CN" altLang="en-US" sz="2000" dirty="0"/>
              <a:t>吧，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飞到 年轻人的</a:t>
            </a:r>
            <a:r>
              <a:rPr lang="zh-CN" altLang="en-US" sz="2000" dirty="0">
                <a:solidFill>
                  <a:srgbClr val="FFFF00"/>
                </a:solidFill>
              </a:rPr>
              <a:t> </a:t>
            </a:r>
            <a:r>
              <a:rPr lang="en-US" altLang="zh-CN" sz="2000" dirty="0">
                <a:solidFill>
                  <a:srgbClr val="FFFF00"/>
                </a:solidFill>
              </a:rPr>
              <a:t>/</a:t>
            </a:r>
            <a:r>
              <a:rPr lang="zh-CN" altLang="en-US" sz="2000" dirty="0">
                <a:solidFill>
                  <a:srgbClr val="FFFF00"/>
                </a:solidFill>
              </a:rPr>
              <a:t>心中</a:t>
            </a:r>
            <a:endParaRPr lang="zh-CN" altLang="en-US" sz="2000" dirty="0">
              <a:solidFill>
                <a:srgbClr val="FFFF00"/>
              </a:solidFill>
            </a:endParaRPr>
          </a:p>
          <a:p>
            <a:pPr>
              <a:buNone/>
            </a:pPr>
            <a:r>
              <a:rPr lang="zh-CN" altLang="en-US" sz="2000" dirty="0"/>
              <a:t>去找 你停留的 </a:t>
            </a:r>
            <a:r>
              <a:rPr lang="en-US" altLang="zh-CN" sz="2000" dirty="0"/>
              <a:t>/</a:t>
            </a:r>
            <a:r>
              <a:rPr lang="zh-CN" altLang="en-US" sz="2000" dirty="0">
                <a:solidFill>
                  <a:srgbClr val="FFFF00"/>
                </a:solidFill>
              </a:rPr>
              <a:t>地方</a:t>
            </a:r>
            <a:r>
              <a:rPr lang="zh-CN" altLang="en-US" sz="2000" dirty="0"/>
              <a:t>。</a:t>
            </a:r>
            <a:endParaRPr lang="zh-CN" altLang="en-US" sz="2000"/>
          </a:p>
        </p:txBody>
      </p:sp>
      <p:sp>
        <p:nvSpPr>
          <p:cNvPr id="13316" name="文本占位符 13315"/>
          <p:cNvSpPr>
            <a:spLocks noGrp="1"/>
          </p:cNvSpPr>
          <p:nvPr>
            <p:ph type="body" sz="half" idx="2"/>
          </p:nvPr>
        </p:nvSpPr>
        <p:spPr>
          <a:xfrm>
            <a:off x="5410200" y="1676400"/>
            <a:ext cx="4800600" cy="4724400"/>
          </a:xfrm>
        </p:spPr>
        <p:txBody>
          <a:bodyPr>
            <a:normAutofit lnSpcReduction="10000"/>
          </a:bodyPr>
          <a:p>
            <a:pPr>
              <a:buNone/>
            </a:pPr>
            <a:r>
              <a:rPr lang="zh-CN" altLang="en-US" sz="2000" dirty="0"/>
              <a:t>所有 使我像草一样 </a:t>
            </a:r>
            <a:r>
              <a:rPr lang="zh-CN" altLang="en-US" sz="2000" dirty="0">
                <a:solidFill>
                  <a:srgbClr val="FFFF00"/>
                </a:solidFill>
              </a:rPr>
              <a:t>颤抖</a:t>
            </a:r>
            <a:r>
              <a:rPr lang="zh-CN" altLang="en-US" sz="2000" dirty="0"/>
              <a:t>过的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快乐 或者</a:t>
            </a:r>
            <a:r>
              <a:rPr lang="en-US" altLang="zh-CN" sz="2000" dirty="0"/>
              <a:t>/</a:t>
            </a:r>
            <a:r>
              <a:rPr lang="en-US" altLang="zh-CN" sz="2000" dirty="0">
                <a:solidFill>
                  <a:srgbClr val="FFFF00"/>
                </a:solidFill>
              </a:rPr>
              <a:t> </a:t>
            </a:r>
            <a:r>
              <a:rPr lang="zh-CN" altLang="en-US" sz="2000" dirty="0">
                <a:solidFill>
                  <a:srgbClr val="FFFF00"/>
                </a:solidFill>
              </a:rPr>
              <a:t>好</a:t>
            </a:r>
            <a:r>
              <a:rPr lang="zh-CN" altLang="en-US" sz="2000" dirty="0"/>
              <a:t>的思想，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都变成声音 </a:t>
            </a:r>
            <a:r>
              <a:rPr lang="zh-CN" altLang="en-US" sz="2000" dirty="0">
                <a:solidFill>
                  <a:srgbClr val="FFFF00"/>
                </a:solidFill>
              </a:rPr>
              <a:t>飞到</a:t>
            </a:r>
            <a:r>
              <a:rPr lang="zh-CN" altLang="en-US" sz="2000" dirty="0"/>
              <a:t> 四方八面去吧，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不管 它象 一阵</a:t>
            </a:r>
            <a:r>
              <a:rPr lang="zh-CN" altLang="en-US" sz="2000" dirty="0">
                <a:solidFill>
                  <a:srgbClr val="FFFF00"/>
                </a:solidFill>
              </a:rPr>
              <a:t>微风</a:t>
            </a:r>
            <a:endParaRPr lang="zh-CN" altLang="en-US" sz="2000" dirty="0">
              <a:solidFill>
                <a:srgbClr val="FFFF00"/>
              </a:solidFill>
            </a:endParaRPr>
          </a:p>
          <a:p>
            <a:pPr>
              <a:buNone/>
            </a:pPr>
            <a:r>
              <a:rPr lang="zh-CN" altLang="en-US" sz="2000" dirty="0"/>
              <a:t>或者 一片</a:t>
            </a:r>
            <a:r>
              <a:rPr lang="zh-CN" altLang="en-US" sz="2000" dirty="0">
                <a:solidFill>
                  <a:srgbClr val="FFFF00"/>
                </a:solidFill>
              </a:rPr>
              <a:t>阳光</a:t>
            </a:r>
            <a:r>
              <a:rPr lang="zh-CN" altLang="en-US" sz="2000" dirty="0"/>
              <a:t>。</a:t>
            </a:r>
            <a:endParaRPr lang="zh-CN" altLang="en-US" sz="2000" dirty="0"/>
          </a:p>
          <a:p>
            <a:pPr>
              <a:buNone/>
            </a:pP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轻轻地 从我</a:t>
            </a:r>
            <a:r>
              <a:rPr lang="zh-CN" altLang="en-US" sz="2000" dirty="0">
                <a:solidFill>
                  <a:srgbClr val="FFFF00"/>
                </a:solidFill>
              </a:rPr>
              <a:t>琴弦</a:t>
            </a:r>
            <a:r>
              <a:rPr lang="zh-CN" altLang="en-US" sz="2000" dirty="0"/>
              <a:t>上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失掉了 成年的 </a:t>
            </a:r>
            <a:r>
              <a:rPr lang="zh-CN" altLang="en-US" sz="2000" dirty="0">
                <a:solidFill>
                  <a:srgbClr val="FFFF00"/>
                </a:solidFill>
              </a:rPr>
              <a:t>忧伤</a:t>
            </a:r>
            <a:r>
              <a:rPr lang="zh-CN" altLang="en-US" sz="2000" dirty="0"/>
              <a:t>，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我</a:t>
            </a:r>
            <a:r>
              <a:rPr lang="en-US" altLang="zh-CN" sz="2000" dirty="0">
                <a:solidFill>
                  <a:srgbClr val="FFFF00"/>
                </a:solidFill>
              </a:rPr>
              <a:t>/</a:t>
            </a:r>
            <a:r>
              <a:rPr lang="zh-CN" altLang="en-US" sz="2000" dirty="0">
                <a:solidFill>
                  <a:srgbClr val="FFFF00"/>
                </a:solidFill>
              </a:rPr>
              <a:t>重新 </a:t>
            </a:r>
            <a:r>
              <a:rPr lang="zh-CN" altLang="en-US" sz="2000" dirty="0"/>
              <a:t>变得 年轻了，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我的血 </a:t>
            </a:r>
            <a:r>
              <a:rPr lang="zh-CN" altLang="en-US" sz="2000" dirty="0">
                <a:solidFill>
                  <a:srgbClr val="FFFF00"/>
                </a:solidFill>
              </a:rPr>
              <a:t>流</a:t>
            </a:r>
            <a:r>
              <a:rPr lang="zh-CN" altLang="en-US" sz="2000" dirty="0"/>
              <a:t>得很快，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对于生活 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我又充满了</a:t>
            </a:r>
            <a:r>
              <a:rPr lang="en-US" altLang="zh-CN" sz="2000" dirty="0">
                <a:solidFill>
                  <a:srgbClr val="FFFF00"/>
                </a:solidFill>
              </a:rPr>
              <a:t>/ </a:t>
            </a:r>
            <a:r>
              <a:rPr lang="zh-CN" altLang="en-US" sz="2000" dirty="0">
                <a:solidFill>
                  <a:srgbClr val="FFFF00"/>
                </a:solidFill>
              </a:rPr>
              <a:t>梦想</a:t>
            </a:r>
            <a:r>
              <a:rPr lang="zh-CN" altLang="en-US" sz="2000" dirty="0"/>
              <a:t>，充满了</a:t>
            </a:r>
            <a:r>
              <a:rPr lang="en-US" altLang="zh-CN" sz="2000" dirty="0">
                <a:solidFill>
                  <a:srgbClr val="FFFF00"/>
                </a:solidFill>
              </a:rPr>
              <a:t>/ </a:t>
            </a:r>
            <a:r>
              <a:rPr lang="zh-CN" altLang="en-US" sz="2000" dirty="0">
                <a:solidFill>
                  <a:srgbClr val="FFFF00"/>
                </a:solidFill>
              </a:rPr>
              <a:t>渴望</a:t>
            </a:r>
            <a:r>
              <a:rPr lang="zh-CN" altLang="en-US" sz="2000" dirty="0"/>
              <a:t>。</a:t>
            </a:r>
            <a:endParaRPr lang="zh-CN" altLang="en-US" sz="2000"/>
          </a:p>
        </p:txBody>
      </p:sp>
      <p:sp>
        <p:nvSpPr>
          <p:cNvPr id="13317" name="直接连接符 13316"/>
          <p:cNvSpPr/>
          <p:nvPr/>
        </p:nvSpPr>
        <p:spPr>
          <a:xfrm flipH="1">
            <a:off x="3733800" y="1752600"/>
            <a:ext cx="76200" cy="3810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18" name="直接连接符 13317"/>
          <p:cNvSpPr/>
          <p:nvPr/>
        </p:nvSpPr>
        <p:spPr>
          <a:xfrm flipH="1">
            <a:off x="2057400" y="2514600"/>
            <a:ext cx="2286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19" name="直接连接符 13318"/>
          <p:cNvSpPr/>
          <p:nvPr/>
        </p:nvSpPr>
        <p:spPr>
          <a:xfrm flipH="1">
            <a:off x="2133600" y="2895600"/>
            <a:ext cx="1524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24" name="直接连接符 13323"/>
          <p:cNvSpPr/>
          <p:nvPr/>
        </p:nvSpPr>
        <p:spPr>
          <a:xfrm flipH="1">
            <a:off x="2362200" y="4724400"/>
            <a:ext cx="1524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26" name="直接连接符 13325"/>
          <p:cNvSpPr/>
          <p:nvPr/>
        </p:nvSpPr>
        <p:spPr>
          <a:xfrm flipH="1">
            <a:off x="2362200" y="5105400"/>
            <a:ext cx="1524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28" name="直接连接符 13327"/>
          <p:cNvSpPr/>
          <p:nvPr/>
        </p:nvSpPr>
        <p:spPr>
          <a:xfrm flipH="1">
            <a:off x="5943600" y="1752600"/>
            <a:ext cx="1524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29" name="直接连接符 13328"/>
          <p:cNvSpPr/>
          <p:nvPr/>
        </p:nvSpPr>
        <p:spPr>
          <a:xfrm flipH="1">
            <a:off x="7543800" y="1676400"/>
            <a:ext cx="1524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30" name="直接连接符 13329"/>
          <p:cNvSpPr/>
          <p:nvPr/>
        </p:nvSpPr>
        <p:spPr>
          <a:xfrm flipH="1">
            <a:off x="5943600" y="2057400"/>
            <a:ext cx="1524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31" name="直接连接符 13330"/>
          <p:cNvSpPr/>
          <p:nvPr/>
        </p:nvSpPr>
        <p:spPr>
          <a:xfrm flipH="1">
            <a:off x="6705600" y="2514600"/>
            <a:ext cx="1524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32" name="直接连接符 13331"/>
          <p:cNvSpPr/>
          <p:nvPr/>
        </p:nvSpPr>
        <p:spPr>
          <a:xfrm flipH="1">
            <a:off x="7315200" y="2438400"/>
            <a:ext cx="1524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33" name="直接连接符 13332"/>
          <p:cNvSpPr/>
          <p:nvPr/>
        </p:nvSpPr>
        <p:spPr>
          <a:xfrm flipH="1">
            <a:off x="6019800" y="2819400"/>
            <a:ext cx="76200" cy="2286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35" name="直接连接符 13334"/>
          <p:cNvSpPr/>
          <p:nvPr/>
        </p:nvSpPr>
        <p:spPr>
          <a:xfrm flipH="1">
            <a:off x="6019800" y="3200400"/>
            <a:ext cx="76200" cy="2286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36" name="直接连接符 13335"/>
          <p:cNvSpPr/>
          <p:nvPr/>
        </p:nvSpPr>
        <p:spPr>
          <a:xfrm flipH="1">
            <a:off x="6248400" y="3886200"/>
            <a:ext cx="762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37" name="直接连接符 13336"/>
          <p:cNvSpPr/>
          <p:nvPr/>
        </p:nvSpPr>
        <p:spPr>
          <a:xfrm flipH="1">
            <a:off x="6248400" y="4343400"/>
            <a:ext cx="76200" cy="2286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39" name="直接连接符 13338"/>
          <p:cNvSpPr/>
          <p:nvPr/>
        </p:nvSpPr>
        <p:spPr>
          <a:xfrm flipH="1">
            <a:off x="6248400" y="4572000"/>
            <a:ext cx="762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41" name="直接连接符 13340"/>
          <p:cNvSpPr/>
          <p:nvPr/>
        </p:nvSpPr>
        <p:spPr>
          <a:xfrm flipH="1">
            <a:off x="6248400" y="5029200"/>
            <a:ext cx="762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45" name="直接连接符 13344"/>
          <p:cNvSpPr/>
          <p:nvPr/>
        </p:nvSpPr>
        <p:spPr>
          <a:xfrm flipH="1">
            <a:off x="2209800" y="1752600"/>
            <a:ext cx="762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46" name="直接连接符 13345"/>
          <p:cNvSpPr/>
          <p:nvPr/>
        </p:nvSpPr>
        <p:spPr>
          <a:xfrm flipH="1">
            <a:off x="2133600" y="2133600"/>
            <a:ext cx="762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47" name="直接连接符 13346"/>
          <p:cNvSpPr/>
          <p:nvPr/>
        </p:nvSpPr>
        <p:spPr>
          <a:xfrm flipH="1">
            <a:off x="2743200" y="2819400"/>
            <a:ext cx="76200" cy="3810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48" name="直接连接符 13347"/>
          <p:cNvSpPr/>
          <p:nvPr/>
        </p:nvSpPr>
        <p:spPr>
          <a:xfrm flipH="1">
            <a:off x="2133600" y="3276600"/>
            <a:ext cx="152400" cy="2286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349" name="直接连接符 13348"/>
          <p:cNvSpPr/>
          <p:nvPr/>
        </p:nvSpPr>
        <p:spPr>
          <a:xfrm flipH="1">
            <a:off x="2667000" y="3276600"/>
            <a:ext cx="152400" cy="304800"/>
          </a:xfrm>
          <a:prstGeom prst="line">
            <a:avLst/>
          </a:prstGeom>
          <a:ln w="12700" cap="sq" cmpd="sng">
            <a:solidFill>
              <a:srgbClr val="FFFF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7" name="图片 23556" descr="鲜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223838"/>
            <a:ext cx="8686800" cy="641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文本框 23558"/>
          <p:cNvSpPr txBox="1"/>
          <p:nvPr/>
        </p:nvSpPr>
        <p:spPr>
          <a:xfrm>
            <a:off x="2514600" y="381000"/>
            <a:ext cx="1530350" cy="27736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/>
            <a:r>
              <a:rPr lang="zh-CN" altLang="en-US" sz="88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品味</a:t>
            </a:r>
            <a:endParaRPr lang="zh-CN" altLang="en-US" sz="88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2" name="图片 4101" descr="06%2B"/>
          <p:cNvPicPr>
            <a:picLocks noChangeAspect="1"/>
          </p:cNvPicPr>
          <p:nvPr/>
        </p:nvPicPr>
        <p:blipFill>
          <a:blip r:embed="rId1">
            <a:lum contrast="-78000"/>
          </a:blip>
          <a:stretch>
            <a:fillRect/>
          </a:stretch>
        </p:blipFill>
        <p:spPr>
          <a:xfrm>
            <a:off x="1752600" y="176213"/>
            <a:ext cx="8686800" cy="669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2133600" y="1143000"/>
            <a:ext cx="7772400" cy="1828800"/>
          </a:xfrm>
        </p:spPr>
        <p:txBody>
          <a:bodyPr>
            <a:normAutofit fontScale="50000"/>
          </a:bodyPr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</a:rPr>
              <a:t>一、诗的意象：</a:t>
            </a:r>
            <a:r>
              <a:rPr lang="zh-CN" altLang="en-US" sz="2800" dirty="0">
                <a:solidFill>
                  <a:srgbClr val="FFFF00"/>
                </a:solidFill>
                <a:latin typeface="宋体" panose="02010600030101010101" pitchFamily="2" charset="-122"/>
              </a:rPr>
              <a:t>就是诗人的思想感情与客观物象的融合。</a:t>
            </a:r>
            <a:endParaRPr lang="zh-CN" altLang="en-US" sz="2800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</a:rPr>
              <a:t>二、诗的意境：</a:t>
            </a:r>
            <a:r>
              <a:rPr lang="zh-CN" altLang="en-US" sz="2800" dirty="0">
                <a:solidFill>
                  <a:srgbClr val="FFFF00"/>
                </a:solidFill>
                <a:latin typeface="宋体" panose="02010600030101010101" pitchFamily="2" charset="-122"/>
              </a:rPr>
              <a:t>诗人通过种种意象的创造和组合所构成的一种充满诗意的艺术境界。</a:t>
            </a:r>
            <a:endParaRPr lang="zh-CN" altLang="en-US" sz="2800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FFFF00"/>
                </a:solidFill>
                <a:latin typeface="宋体" panose="02010600030101010101" pitchFamily="2" charset="-122"/>
              </a:rPr>
              <a:t>  </a:t>
            </a:r>
            <a:endParaRPr lang="zh-CN" altLang="en-US" sz="2800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FFFF00"/>
                </a:solidFill>
                <a:latin typeface="宋体" panose="02010600030101010101" pitchFamily="2" charset="-122"/>
              </a:rPr>
              <a:t>  </a:t>
            </a:r>
            <a:endParaRPr lang="zh-CN" altLang="en-US" sz="2800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FFFF00"/>
                </a:solidFill>
                <a:latin typeface="宋体" panose="02010600030101010101" pitchFamily="2" charset="-122"/>
              </a:rPr>
              <a:t>   </a:t>
            </a:r>
            <a:endParaRPr lang="zh-CN" altLang="en-US" sz="2800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4100" name="左大括号 4099"/>
          <p:cNvSpPr/>
          <p:nvPr/>
        </p:nvSpPr>
        <p:spPr>
          <a:xfrm>
            <a:off x="3124200" y="4724400"/>
            <a:ext cx="152400" cy="685800"/>
          </a:xfrm>
          <a:prstGeom prst="leftBrace">
            <a:avLst>
              <a:gd name="adj1" fmla="val 37500"/>
              <a:gd name="adj2" fmla="val 500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sz="24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1" name="下箭头 4100"/>
          <p:cNvSpPr/>
          <p:nvPr/>
        </p:nvSpPr>
        <p:spPr>
          <a:xfrm>
            <a:off x="2590800" y="4191000"/>
            <a:ext cx="228600" cy="4572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3" name="文本框 4102"/>
          <p:cNvSpPr txBox="1"/>
          <p:nvPr/>
        </p:nvSpPr>
        <p:spPr>
          <a:xfrm>
            <a:off x="3124200" y="2971800"/>
            <a:ext cx="14478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4" name="文本框 4103"/>
          <p:cNvSpPr txBox="1"/>
          <p:nvPr/>
        </p:nvSpPr>
        <p:spPr>
          <a:xfrm>
            <a:off x="2286000" y="3200400"/>
            <a:ext cx="10668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例：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5" name="文本框 4104"/>
          <p:cNvSpPr txBox="1"/>
          <p:nvPr/>
        </p:nvSpPr>
        <p:spPr>
          <a:xfrm>
            <a:off x="2438400" y="4800600"/>
            <a:ext cx="533400" cy="5791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/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象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6" name="文本框 4105"/>
          <p:cNvSpPr txBox="1"/>
          <p:nvPr/>
        </p:nvSpPr>
        <p:spPr>
          <a:xfrm>
            <a:off x="3352800" y="4495800"/>
            <a:ext cx="3581400" cy="131064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枯藤、老树、昏鸦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7" name="文本框 4106"/>
          <p:cNvSpPr txBox="1"/>
          <p:nvPr/>
        </p:nvSpPr>
        <p:spPr>
          <a:xfrm>
            <a:off x="3352800" y="5029200"/>
            <a:ext cx="3657600" cy="11277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古道、西风、瘦马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8" name="文本框 4107"/>
          <p:cNvSpPr txBox="1"/>
          <p:nvPr/>
        </p:nvSpPr>
        <p:spPr>
          <a:xfrm>
            <a:off x="2514600" y="5730875"/>
            <a:ext cx="3276600" cy="11277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意境：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萧瑟荒凉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9" name="文本框 4108"/>
          <p:cNvSpPr txBox="1"/>
          <p:nvPr/>
        </p:nvSpPr>
        <p:spPr>
          <a:xfrm>
            <a:off x="2438400" y="3581400"/>
            <a:ext cx="6096000" cy="11277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意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：断肠人的凄苦哀伤的心情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2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charRg st="2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charRg st="2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6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charRg st="6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charRg st="6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6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charRg st="6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charRg st="6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7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charRg st="7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charRg st="7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4100" grpId="0" bldLvl="0" animBg="1"/>
      <p:bldP spid="4103" grpId="0"/>
      <p:bldP spid="4104" grpId="0"/>
      <p:bldP spid="4105" grpId="0"/>
      <p:bldP spid="4106" grpId="0"/>
      <p:bldP spid="4107" grpId="0"/>
      <p:bldP spid="4108" grpId="0"/>
      <p:bldP spid="41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2895600" y="609600"/>
            <a:ext cx="3276600" cy="2133600"/>
          </a:xfrm>
        </p:spPr>
        <p:txBody>
          <a:bodyPr>
            <a:normAutofit fontScale="40000"/>
          </a:bodyPr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FF3300"/>
                </a:solidFill>
              </a:rPr>
              <a:t>一、意象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  </a:t>
            </a:r>
            <a:r>
              <a:rPr lang="en-US" altLang="zh-CN" sz="2800" dirty="0"/>
              <a:t>1</a:t>
            </a:r>
            <a:r>
              <a:rPr lang="zh-CN" altLang="en-US" sz="2800" dirty="0"/>
              <a:t>、早晨    希望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        未来的事物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        生长的力量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endParaRPr lang="zh-CN" altLang="en-US" sz="280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zh-CN" altLang="en-US" sz="280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6149" name="右大括号 6148"/>
          <p:cNvSpPr/>
          <p:nvPr/>
        </p:nvSpPr>
        <p:spPr>
          <a:xfrm>
            <a:off x="5867400" y="1143000"/>
            <a:ext cx="228600" cy="13716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0" name="文本框 6149"/>
          <p:cNvSpPr txBox="1"/>
          <p:nvPr/>
        </p:nvSpPr>
        <p:spPr>
          <a:xfrm>
            <a:off x="6400800" y="1524000"/>
            <a:ext cx="32004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对朝气蓬勃、热情奔放的讴歌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3" name="文本框 6152"/>
          <p:cNvSpPr txBox="1"/>
          <p:nvPr/>
        </p:nvSpPr>
        <p:spPr>
          <a:xfrm>
            <a:off x="2971800" y="2971800"/>
            <a:ext cx="6553200" cy="15544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2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、歌、   草、                                                                                                               微风、 阳光  ：诗人希望歌声能感动广大青年，引起他们的共鸣。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4" name="文本框 6153"/>
          <p:cNvSpPr txBox="1"/>
          <p:nvPr/>
        </p:nvSpPr>
        <p:spPr>
          <a:xfrm>
            <a:off x="3124200" y="4648200"/>
            <a:ext cx="6705600" cy="5791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、琴弦、血、梦想：诗人受到鼓舞。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5" name="文本框 6154"/>
          <p:cNvSpPr txBox="1"/>
          <p:nvPr/>
        </p:nvSpPr>
        <p:spPr>
          <a:xfrm>
            <a:off x="2667000" y="5546725"/>
            <a:ext cx="6934200" cy="131064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二、意境：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积极向上，催人奋进。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5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charRg st="5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charRg st="5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8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charRg st="18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charRg st="18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4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7">
                                            <p:txEl>
                                              <p:charRg st="4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charRg st="4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6150" grpId="0"/>
      <p:bldP spid="6153" grpId="0"/>
      <p:bldP spid="6154" grpId="0"/>
      <p:bldP spid="615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1195</Words>
  <Paragraphs>129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华文新魏</vt:lpstr>
      <vt:lpstr>方正魏碑简体</vt:lpstr>
      <vt:lpstr>隶书</vt:lpstr>
      <vt:lpstr>微软雅黑</vt:lpstr>
      <vt:lpstr>Calibri Light</vt:lpstr>
      <vt:lpstr>Courier New</vt:lpstr>
      <vt:lpstr>Calibri</vt:lpstr>
      <vt:lpstr>Office 主题</vt:lpstr>
      <vt:lpstr>品味诗歌</vt:lpstr>
      <vt:lpstr>PowerPoint 演示文稿</vt:lpstr>
      <vt:lpstr>            作者及时代背景</vt:lpstr>
      <vt:lpstr>PowerPoint 演示文稿</vt:lpstr>
      <vt:lpstr>PowerPoint 演示文稿</vt:lpstr>
      <vt:lpstr>我为少男少女们歌唱            何其芳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2015-05-05T08:02:00Z</dcterms:created>
  <dcterms:modified xsi:type="dcterms:W3CDTF">2018-09-15T17:46:01Z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