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78" r:id="rId3"/>
    <p:sldId id="258" r:id="rId4"/>
    <p:sldId id="274" r:id="rId6"/>
    <p:sldId id="279" r:id="rId7"/>
    <p:sldId id="289" r:id="rId8"/>
    <p:sldId id="265" r:id="rId9"/>
    <p:sldId id="262" r:id="rId10"/>
    <p:sldId id="257" r:id="rId11"/>
    <p:sldId id="263" r:id="rId12"/>
    <p:sldId id="266" r:id="rId13"/>
    <p:sldId id="264" r:id="rId14"/>
    <p:sldId id="268" r:id="rId15"/>
    <p:sldId id="277" r:id="rId16"/>
    <p:sldId id="267" r:id="rId17"/>
    <p:sldId id="273" r:id="rId18"/>
    <p:sldId id="275" r:id="rId19"/>
    <p:sldId id="280" r:id="rId20"/>
    <p:sldId id="272" r:id="rId21"/>
    <p:sldId id="281" r:id="rId22"/>
    <p:sldId id="269" r:id="rId23"/>
    <p:sldId id="284" r:id="rId24"/>
    <p:sldId id="283" r:id="rId25"/>
    <p:sldId id="282" r:id="rId26"/>
    <p:sldId id="270" r:id="rId27"/>
    <p:sldId id="276" r:id="rId28"/>
    <p:sldId id="285" r:id="rId29"/>
    <p:sldId id="271" r:id="rId30"/>
    <p:sldId id="286" r:id="rId31"/>
  </p:sldIdLst>
  <p:sldSz cx="9144000" cy="6858000" type="screen4x3"/>
  <p:notesSz cx="6858000" cy="9144000"/>
  <p:defaultTextStyle>
    <a:defPPr>
      <a:defRPr lang="en-GB"/>
    </a:defPPr>
    <a:lvl1pPr marL="0" lvl="0" indent="0" algn="l" defTabSz="449580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6" charset="0"/>
      <a:buNone/>
      <a:defRPr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lvl="1" indent="-285750" algn="l" defTabSz="449580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6" charset="0"/>
      <a:buNone/>
      <a:defRPr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143000" lvl="2" indent="-228600" algn="l" defTabSz="449580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6" charset="0"/>
      <a:buNone/>
      <a:defRPr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00200" lvl="3" indent="-228600" algn="l" defTabSz="449580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6" charset="0"/>
      <a:buNone/>
      <a:defRPr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057400" lvl="4" indent="-228600" algn="l" defTabSz="449580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6" charset="0"/>
      <a:buNone/>
      <a:defRPr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228600" algn="l" defTabSz="449580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6" charset="0"/>
      <a:buNone/>
      <a:defRPr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-228600" algn="l" defTabSz="449580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6" charset="0"/>
      <a:buNone/>
      <a:defRPr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-228600" algn="l" defTabSz="449580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6" charset="0"/>
      <a:buNone/>
      <a:defRPr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-228600" algn="l" defTabSz="449580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6" charset="0"/>
      <a:buNone/>
      <a:defRPr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00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FF"/>
    <a:srgbClr val="CBA363"/>
    <a:srgbClr val="D8F0FA"/>
    <a:srgbClr val="414B43"/>
    <a:srgbClr val="A810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966"/>
  </p:normalViewPr>
  <p:slideViewPr>
    <p:cSldViewPr showGuides="1">
      <p:cViewPr varScale="1">
        <p:scale>
          <a:sx n="97" d="100"/>
          <a:sy n="97" d="100"/>
        </p:scale>
        <p:origin x="-1194" y="-102"/>
      </p:cViewPr>
      <p:guideLst>
        <p:guide orient="horz" pos="2165"/>
        <p:guide pos="2875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90" d="100"/>
        <a:sy n="1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482" name="AutoShape 1"/>
          <p:cNvSpPr/>
          <p:nvPr/>
        </p:nvSpPr>
        <p:spPr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70213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pPr marL="0" marR="0" lvl="0" indent="0" algn="l" defTabSz="44894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6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kumimoji="0" lang="en-GB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70213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/>
          <a:lstStyle>
            <a:lvl1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pPr marL="0" marR="0" lvl="0" indent="0" algn="r" defTabSz="44894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6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kumimoji="0" lang="en-GB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485" name="Rectangle 4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prstGeom prst="rect">
            <a:avLst/>
          </a:prstGeom>
          <a:solidFill>
            <a:srgbClr val="FFFFFF"/>
          </a:solidFill>
          <a:ln w="936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/>
          <a:p>
            <a:pPr lvl="0"/>
            <a:endParaRPr lang="zh-CN" altLang="zh-CN" dirty="0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0" y="8685213"/>
            <a:ext cx="2970213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pPr marL="0" marR="0" lvl="0" indent="0" algn="l" defTabSz="44894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6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kumimoji="0" lang="en-GB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70213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/>
          <a:p>
            <a:pPr lvl="0" algn="r" defTabSz="0"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9A0DB2DC-4C9A-4742-B13C-FB6460FD3503}" type="slidenum">
              <a:rPr lang="en-GB" altLang="zh-CN" sz="1200" dirty="0">
                <a:solidFill>
                  <a:srgbClr val="000000"/>
                </a:solidFill>
              </a:rPr>
            </a:fld>
            <a:endParaRPr lang="en-GB" altLang="zh-CN" sz="1200" dirty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44894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6" charset="0"/>
      <a:defRPr sz="1200" kern="1200">
        <a:solidFill>
          <a:srgbClr val="000000"/>
        </a:solidFill>
        <a:latin typeface="Times New Roman" panose="02020603050405020304" pitchFamily="16" charset="0"/>
        <a:ea typeface="+mn-ea"/>
        <a:cs typeface="+mn-cs"/>
      </a:defRPr>
    </a:lvl1pPr>
    <a:lvl2pPr marL="742950" indent="-285750" algn="l" defTabSz="44894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6" charset="0"/>
      <a:defRPr sz="1200" kern="1200">
        <a:solidFill>
          <a:srgbClr val="000000"/>
        </a:solidFill>
        <a:latin typeface="Times New Roman" panose="02020603050405020304" pitchFamily="16" charset="0"/>
        <a:ea typeface="+mn-ea"/>
        <a:cs typeface="+mn-cs"/>
      </a:defRPr>
    </a:lvl2pPr>
    <a:lvl3pPr marL="1143000" indent="-228600" algn="l" defTabSz="44894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6" charset="0"/>
      <a:defRPr sz="1200" kern="1200">
        <a:solidFill>
          <a:srgbClr val="000000"/>
        </a:solidFill>
        <a:latin typeface="Times New Roman" panose="02020603050405020304" pitchFamily="16" charset="0"/>
        <a:ea typeface="+mn-ea"/>
        <a:cs typeface="+mn-cs"/>
      </a:defRPr>
    </a:lvl3pPr>
    <a:lvl4pPr marL="1600200" indent="-228600" algn="l" defTabSz="44894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6" charset="0"/>
      <a:defRPr sz="1200" kern="1200">
        <a:solidFill>
          <a:srgbClr val="000000"/>
        </a:solidFill>
        <a:latin typeface="Times New Roman" panose="02020603050405020304" pitchFamily="16" charset="0"/>
        <a:ea typeface="+mn-ea"/>
        <a:cs typeface="+mn-cs"/>
      </a:defRPr>
    </a:lvl4pPr>
    <a:lvl5pPr marL="2057400" indent="-228600" algn="l" defTabSz="44894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6" charset="0"/>
      <a:defRPr sz="1200" kern="1200">
        <a:solidFill>
          <a:srgbClr val="000000"/>
        </a:solidFill>
        <a:latin typeface="Times New Roman" panose="02020603050405020304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355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b"/>
          <a:p>
            <a:pPr lvl="0" algn="r" defTabSz="0"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9A0DB2DC-4C9A-4742-B13C-FB6460FD3503}" type="slidenum">
              <a:rPr lang="en-GB" altLang="zh-CN" sz="1200" dirty="0">
                <a:solidFill>
                  <a:srgbClr val="000000"/>
                </a:solidFill>
              </a:rPr>
            </a:fld>
            <a:endParaRPr lang="en-GB" altLang="zh-CN" sz="1200" dirty="0">
              <a:solidFill>
                <a:srgbClr val="000000"/>
              </a:solidFill>
            </a:endParaRPr>
          </a:p>
        </p:txBody>
      </p:sp>
      <p:sp>
        <p:nvSpPr>
          <p:cNvPr id="23555" name="Rectangle 1"/>
          <p:cNvSpPr txBox="1">
            <a:spLocks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>
              <a:alpha val="100000"/>
            </a:srgbClr>
          </a:solidFill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3556" name="Rectangle 2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</p:spPr>
        <p:txBody>
          <a:bodyPr wrap="none" lIns="90000" tIns="46800" rIns="90000" bIns="46800" anchor="ctr"/>
          <a:p>
            <a:pPr lvl="0"/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253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b"/>
          <a:p>
            <a:pPr lvl="0" algn="r" defTabSz="0"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9A0DB2DC-4C9A-4742-B13C-FB6460FD3503}" type="slidenum">
              <a:rPr lang="en-GB" altLang="zh-CN" sz="1200" dirty="0">
                <a:solidFill>
                  <a:srgbClr val="000000"/>
                </a:solidFill>
              </a:rPr>
            </a:fld>
            <a:endParaRPr lang="en-GB" altLang="zh-CN" sz="1200" dirty="0">
              <a:solidFill>
                <a:srgbClr val="000000"/>
              </a:solidFill>
            </a:endParaRPr>
          </a:p>
        </p:txBody>
      </p:sp>
      <p:sp>
        <p:nvSpPr>
          <p:cNvPr id="22531" name="Rectangle 1"/>
          <p:cNvSpPr txBox="1">
            <a:spLocks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>
              <a:alpha val="100000"/>
            </a:srgbClr>
          </a:solidFill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2532" name="Rectangle 2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</p:spPr>
        <p:txBody>
          <a:bodyPr wrap="none" lIns="90000" tIns="46800" rIns="90000" bIns="46800" anchor="ctr"/>
          <a:p>
            <a:pPr lvl="0"/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70015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70015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70015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70015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70015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70015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70015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70015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70015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70015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oleObject" Target="../embeddings/oleObject1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jpe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0594" name="Picture 2" descr="井底之蛙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0970" y="3465513"/>
            <a:ext cx="3419475" cy="316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059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5983" y="401638"/>
            <a:ext cx="4211637" cy="292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0598" name="Text Box 6"/>
          <p:cNvSpPr txBox="1">
            <a:spLocks noChangeArrowheads="1"/>
          </p:cNvSpPr>
          <p:nvPr/>
        </p:nvSpPr>
        <p:spPr bwMode="auto">
          <a:xfrm>
            <a:off x="281305" y="515620"/>
            <a:ext cx="3898900" cy="230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D60093"/>
                </a:solidFill>
                <a:ea typeface="华文行楷" panose="02010800040101010101" pitchFamily="2" charset="-122"/>
              </a:rPr>
              <a:t>猜一猜下面的图片出自哪个成语故事？</a:t>
            </a:r>
            <a:endParaRPr lang="zh-CN" altLang="en-US" sz="4800" b="1" dirty="0">
              <a:solidFill>
                <a:srgbClr val="D60093"/>
              </a:solidFill>
              <a:ea typeface="华文行楷" panose="02010800040101010101" pitchFamily="2" charset="-122"/>
            </a:endParaRPr>
          </a:p>
        </p:txBody>
      </p:sp>
      <p:sp>
        <p:nvSpPr>
          <p:cNvPr id="110599" name="Text Box 7"/>
          <p:cNvSpPr txBox="1">
            <a:spLocks noChangeArrowheads="1"/>
          </p:cNvSpPr>
          <p:nvPr/>
        </p:nvSpPr>
        <p:spPr bwMode="auto">
          <a:xfrm>
            <a:off x="6073775" y="3465513"/>
            <a:ext cx="25209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D60093"/>
                </a:solidFill>
                <a:ea typeface="楷体_GB2312" panose="02010609030101010101" charset="-122"/>
              </a:rPr>
              <a:t>龟兔赛跑</a:t>
            </a:r>
            <a:endParaRPr lang="zh-CN" altLang="en-US" sz="3200" b="1">
              <a:solidFill>
                <a:srgbClr val="D60093"/>
              </a:solidFill>
              <a:ea typeface="楷体_GB2312" panose="02010609030101010101" charset="-122"/>
            </a:endParaRPr>
          </a:p>
        </p:txBody>
      </p:sp>
      <p:sp>
        <p:nvSpPr>
          <p:cNvPr id="110600" name="Text Box 8"/>
          <p:cNvSpPr txBox="1">
            <a:spLocks noChangeArrowheads="1"/>
          </p:cNvSpPr>
          <p:nvPr/>
        </p:nvSpPr>
        <p:spPr bwMode="auto">
          <a:xfrm>
            <a:off x="3792855" y="4382770"/>
            <a:ext cx="675005" cy="1837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D60093"/>
                </a:solidFill>
                <a:ea typeface="楷体_GB2312" panose="02010609030101010101" charset="-122"/>
              </a:rPr>
              <a:t>井底之蛙</a:t>
            </a:r>
            <a:endParaRPr lang="zh-CN" altLang="en-US" sz="3200" b="1">
              <a:solidFill>
                <a:srgbClr val="D60093"/>
              </a:solidFill>
              <a:ea typeface="楷体_GB2312" panose="02010609030101010101" charset="-122"/>
            </a:endParaRPr>
          </a:p>
        </p:txBody>
      </p:sp>
      <p:pic>
        <p:nvPicPr>
          <p:cNvPr id="110601" name="Picture 9" descr="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90135" y="4044633"/>
            <a:ext cx="3419475" cy="2513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602" name="Text Box 10"/>
          <p:cNvSpPr txBox="1">
            <a:spLocks noChangeArrowheads="1"/>
          </p:cNvSpPr>
          <p:nvPr/>
        </p:nvSpPr>
        <p:spPr bwMode="auto">
          <a:xfrm>
            <a:off x="8309610" y="4662805"/>
            <a:ext cx="675005" cy="1877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D60093"/>
                </a:solidFill>
                <a:ea typeface="楷体_GB2312" panose="02010609030101010101" charset="-122"/>
              </a:rPr>
              <a:t>拔苗助长</a:t>
            </a:r>
            <a:endParaRPr lang="zh-CN" altLang="en-US" sz="3200" b="1">
              <a:solidFill>
                <a:srgbClr val="D60093"/>
              </a:solidFill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0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110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110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0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0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8" grpId="0" bldLvl="0" animBg="1"/>
      <p:bldP spid="110599" grpId="0" bldLvl="0" animBg="1"/>
      <p:bldP spid="110600" grpId="0" bldLvl="0" animBg="1"/>
      <p:bldP spid="110602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10142" r="2494"/>
          <a:stretch>
            <a:fillRect/>
          </a:stretch>
        </p:blipFill>
        <p:spPr>
          <a:xfrm>
            <a:off x="-2540" y="5080"/>
            <a:ext cx="9156065" cy="6862445"/>
          </a:xfrm>
          <a:prstGeom prst="rect">
            <a:avLst/>
          </a:prstGeom>
        </p:spPr>
      </p:pic>
      <p:sp>
        <p:nvSpPr>
          <p:cNvPr id="20486" name="Text Box 7"/>
          <p:cNvSpPr txBox="1"/>
          <p:nvPr/>
        </p:nvSpPr>
        <p:spPr>
          <a:xfrm>
            <a:off x="1116330" y="2374900"/>
            <a:ext cx="5018405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44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400" b="1" dirty="0">
                <a:solidFill>
                  <a:srgbClr val="414B43"/>
                </a:solidFill>
                <a:latin typeface="楷体" panose="02010609060101010101" charset="-122"/>
                <a:ea typeface="楷体" panose="02010609060101010101" charset="-122"/>
              </a:rPr>
              <a:t>他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赶快</a:t>
            </a:r>
            <a:r>
              <a:rPr lang="zh-CN" altLang="en-US" sz="4400" b="1" dirty="0">
                <a:solidFill>
                  <a:srgbClr val="414B43"/>
                </a:solidFill>
                <a:latin typeface="楷体" panose="02010609060101010101" charset="-122"/>
                <a:ea typeface="楷体" panose="02010609060101010101" charset="-122"/>
              </a:rPr>
              <a:t>堵上那个窟窿，把羊圈修得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结结实实</a:t>
            </a:r>
            <a:r>
              <a:rPr lang="zh-CN" altLang="en-US" sz="4400" b="1" dirty="0">
                <a:solidFill>
                  <a:srgbClr val="414B43"/>
                </a:solidFill>
                <a:latin typeface="楷体" panose="02010609060101010101" charset="-122"/>
                <a:ea typeface="楷体" panose="02010609060101010101" charset="-122"/>
              </a:rPr>
              <a:t>的。</a:t>
            </a:r>
            <a:endParaRPr lang="zh-CN" altLang="en-US" sz="4400" b="1" dirty="0">
              <a:solidFill>
                <a:srgbClr val="414B4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466" name="PubOvalCallout"/>
          <p:cNvSpPr>
            <a:spLocks noEditPoints="1"/>
          </p:cNvSpPr>
          <p:nvPr/>
        </p:nvSpPr>
        <p:spPr>
          <a:xfrm>
            <a:off x="3537268" y="195580"/>
            <a:ext cx="2952750" cy="1223963"/>
          </a:xfrm>
          <a:custGeom>
            <a:avLst/>
            <a:gdLst>
              <a:gd name="txL" fmla="*/ 3163 w 21600"/>
              <a:gd name="txT" fmla="*/ 2374 h 21600"/>
              <a:gd name="txR" fmla="*/ 18437 w 21600"/>
              <a:gd name="txB" fmla="*/ 13836 h 21600"/>
            </a:gdLst>
            <a:ahLst/>
            <a:cxnLst>
              <a:cxn ang="17694720">
                <a:pos x="1476226" y="0"/>
              </a:cxn>
              <a:cxn ang="11796480">
                <a:pos x="0" y="459269"/>
              </a:cxn>
              <a:cxn ang="5898240">
                <a:pos x="1471579" y="1223963"/>
              </a:cxn>
              <a:cxn ang="5898240">
                <a:pos x="1476226" y="918539"/>
              </a:cxn>
              <a:cxn ang="0">
                <a:pos x="2952452" y="459269"/>
              </a:cxn>
            </a:cxnLst>
            <a:rect l="txL" t="txT" r="txR" b="txB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lnTo>
                  <a:pt x="10766" y="21600"/>
                </a:lnTo>
                <a:close/>
              </a:path>
            </a:pathLst>
          </a:custGeom>
          <a:solidFill>
            <a:srgbClr val="CCCC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8100000" algn="ctr" rotWithShape="0">
              <a:srgbClr val="808080"/>
            </a:outerShdw>
          </a:effectLst>
        </p:spPr>
        <p:txBody>
          <a:bodyPr/>
          <a:p>
            <a:r>
              <a:rPr lang="en-US" altLang="zh-CN" sz="4000" b="1" dirty="0">
                <a:solidFill>
                  <a:srgbClr val="414B43"/>
                </a:solidFill>
                <a:latin typeface="Times New Roman" panose="02020603050405020304" pitchFamily="16" charset="0"/>
              </a:rPr>
              <a:t>  </a:t>
            </a:r>
            <a:r>
              <a:rPr lang="zh-CN" altLang="en-US" sz="4000" b="1" dirty="0">
                <a:solidFill>
                  <a:srgbClr val="414B43"/>
                </a:solidFill>
                <a:latin typeface="Times New Roman" panose="02020603050405020304" pitchFamily="16" charset="0"/>
              </a:rPr>
              <a:t>第二次</a:t>
            </a:r>
            <a:endParaRPr lang="zh-CN" altLang="en-US" sz="4000" b="1" dirty="0">
              <a:solidFill>
                <a:srgbClr val="414B43"/>
              </a:solidFill>
              <a:latin typeface="Times New Roman" panose="02020603050405020304" pitchFamily="1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3426" b="7797"/>
          <a:stretch>
            <a:fillRect/>
          </a:stretch>
        </p:blipFill>
        <p:spPr>
          <a:xfrm>
            <a:off x="-2167255" y="8150860"/>
            <a:ext cx="11428730" cy="60877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b="7509"/>
          <a:stretch>
            <a:fillRect/>
          </a:stretch>
        </p:blipFill>
        <p:spPr>
          <a:xfrm>
            <a:off x="-4445" y="-15875"/>
            <a:ext cx="9165590" cy="6882765"/>
          </a:xfrm>
          <a:prstGeom prst="rect">
            <a:avLst/>
          </a:prstGeom>
        </p:spPr>
      </p:pic>
      <p:sp>
        <p:nvSpPr>
          <p:cNvPr id="21511" name="Text Box 7"/>
          <p:cNvSpPr txBox="1"/>
          <p:nvPr/>
        </p:nvSpPr>
        <p:spPr>
          <a:xfrm>
            <a:off x="1502410" y="514350"/>
            <a:ext cx="7480300" cy="14452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414B43"/>
                </a:solidFill>
                <a:latin typeface="楷体" panose="02010609060101010101" charset="-122"/>
                <a:ea typeface="楷体" panose="02010609060101010101" charset="-122"/>
              </a:rPr>
              <a:t>他很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后悔</a:t>
            </a:r>
            <a:r>
              <a:rPr lang="zh-CN" altLang="en-US" sz="4400" b="1" dirty="0">
                <a:solidFill>
                  <a:srgbClr val="414B43"/>
                </a:solidFill>
                <a:latin typeface="楷体" panose="02010609060101010101" charset="-122"/>
                <a:ea typeface="楷体" panose="02010609060101010101" charset="-122"/>
              </a:rPr>
              <a:t>，不该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不接受</a:t>
            </a:r>
            <a:r>
              <a:rPr lang="zh-CN" altLang="en-US" sz="4400" b="1" dirty="0">
                <a:solidFill>
                  <a:srgbClr val="414B43"/>
                </a:solidFill>
                <a:latin typeface="楷体" panose="02010609060101010101" charset="-122"/>
                <a:ea typeface="楷体" panose="02010609060101010101" charset="-122"/>
              </a:rPr>
              <a:t>街坊的</a:t>
            </a:r>
            <a:endParaRPr lang="zh-CN" altLang="en-US" sz="4400" b="1" dirty="0">
              <a:solidFill>
                <a:srgbClr val="414B43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400" b="1" dirty="0">
                <a:solidFill>
                  <a:srgbClr val="414B43"/>
                </a:solidFill>
                <a:latin typeface="楷体" panose="02010609060101010101" charset="-122"/>
                <a:ea typeface="楷体" panose="02010609060101010101" charset="-122"/>
              </a:rPr>
              <a:t>劝告，心想，现在修还不晚。</a:t>
            </a:r>
            <a:endParaRPr lang="zh-CN" altLang="en-US" sz="4400" b="1" dirty="0">
              <a:solidFill>
                <a:srgbClr val="414B4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514" name="Text Box 10"/>
          <p:cNvSpPr txBox="1"/>
          <p:nvPr/>
        </p:nvSpPr>
        <p:spPr>
          <a:xfrm>
            <a:off x="1639570" y="2053590"/>
            <a:ext cx="7343140" cy="1445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400" b="1" dirty="0">
                <a:solidFill>
                  <a:srgbClr val="414B43"/>
                </a:solidFill>
                <a:latin typeface="楷体" panose="02010609060101010101" charset="-122"/>
                <a:ea typeface="楷体" panose="02010609060101010101" charset="-122"/>
              </a:rPr>
              <a:t>他很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后悔</a:t>
            </a:r>
            <a:r>
              <a:rPr lang="zh-CN" altLang="en-US" sz="4400" b="1" dirty="0">
                <a:solidFill>
                  <a:srgbClr val="414B43"/>
                </a:solidFill>
                <a:latin typeface="楷体" panose="02010609060101010101" charset="-122"/>
                <a:ea typeface="楷体" panose="02010609060101010101" charset="-122"/>
              </a:rPr>
              <a:t>，要是</a:t>
            </a:r>
            <a:r>
              <a:rPr lang="en-US" altLang="zh-CN" sz="4400" b="1" dirty="0">
                <a:solidFill>
                  <a:srgbClr val="414B43"/>
                </a:solidFill>
                <a:latin typeface="楷体" panose="02010609060101010101" charset="-122"/>
                <a:ea typeface="楷体" panose="02010609060101010101" charset="-122"/>
              </a:rPr>
              <a:t>……</a:t>
            </a:r>
            <a:r>
              <a:rPr lang="zh-CN" altLang="en-US" sz="4400" b="1" dirty="0">
                <a:solidFill>
                  <a:srgbClr val="414B43"/>
                </a:solidFill>
                <a:latin typeface="楷体" panose="02010609060101010101" charset="-122"/>
                <a:ea typeface="楷体" panose="02010609060101010101" charset="-122"/>
              </a:rPr>
              <a:t>就</a:t>
            </a:r>
            <a:r>
              <a:rPr lang="en-US" altLang="zh-CN" sz="4400" b="1" dirty="0">
                <a:solidFill>
                  <a:srgbClr val="414B43"/>
                </a:solidFill>
                <a:latin typeface="楷体" panose="02010609060101010101" charset="-122"/>
                <a:ea typeface="楷体" panose="02010609060101010101" charset="-122"/>
              </a:rPr>
              <a:t>……</a:t>
            </a:r>
            <a:r>
              <a:rPr lang="zh-CN" altLang="en-US" sz="4400" b="1" dirty="0">
                <a:solidFill>
                  <a:srgbClr val="414B43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endParaRPr lang="zh-CN" altLang="en-US" sz="4400" b="1" dirty="0">
              <a:solidFill>
                <a:srgbClr val="414B43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400" b="1" dirty="0">
                <a:solidFill>
                  <a:srgbClr val="414B43"/>
                </a:solidFill>
                <a:latin typeface="楷体" panose="02010609060101010101" charset="-122"/>
                <a:ea typeface="楷体" panose="02010609060101010101" charset="-122"/>
              </a:rPr>
              <a:t>心想，现在修还不晚。</a:t>
            </a:r>
            <a:endParaRPr lang="zh-CN" altLang="en-US" sz="4400" b="1" dirty="0">
              <a:solidFill>
                <a:srgbClr val="414B4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515" name="Text Box 11"/>
          <p:cNvSpPr txBox="1"/>
          <p:nvPr/>
        </p:nvSpPr>
        <p:spPr>
          <a:xfrm>
            <a:off x="513080" y="3655695"/>
            <a:ext cx="4137025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400" b="1" dirty="0">
                <a:solidFill>
                  <a:srgbClr val="414B43"/>
                </a:solidFill>
                <a:latin typeface="楷体" panose="02010609060101010101" charset="-122"/>
                <a:ea typeface="楷体" panose="02010609060101010101" charset="-122"/>
              </a:rPr>
              <a:t>他很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后悔</a:t>
            </a:r>
            <a:r>
              <a:rPr lang="zh-CN" altLang="en-US" sz="4400" b="1" dirty="0">
                <a:solidFill>
                  <a:srgbClr val="414B43"/>
                </a:solidFill>
                <a:latin typeface="楷体" panose="02010609060101010101" charset="-122"/>
                <a:ea typeface="楷体" panose="02010609060101010101" charset="-122"/>
              </a:rPr>
              <a:t>，如果</a:t>
            </a:r>
            <a:r>
              <a:rPr lang="en-US" altLang="zh-CN" sz="4400" b="1" dirty="0">
                <a:solidFill>
                  <a:srgbClr val="414B43"/>
                </a:solidFill>
                <a:latin typeface="楷体" panose="02010609060101010101" charset="-122"/>
                <a:ea typeface="楷体" panose="02010609060101010101" charset="-122"/>
              </a:rPr>
              <a:t>……</a:t>
            </a:r>
            <a:r>
              <a:rPr lang="zh-CN" altLang="en-US" sz="4400" b="1" dirty="0">
                <a:solidFill>
                  <a:srgbClr val="414B43"/>
                </a:solidFill>
                <a:latin typeface="楷体" panose="02010609060101010101" charset="-122"/>
                <a:ea typeface="楷体" panose="02010609060101010101" charset="-122"/>
              </a:rPr>
              <a:t>就</a:t>
            </a:r>
            <a:r>
              <a:rPr lang="en-US" altLang="zh-CN" sz="4400" b="1" dirty="0">
                <a:solidFill>
                  <a:srgbClr val="414B43"/>
                </a:solidFill>
                <a:latin typeface="楷体" panose="02010609060101010101" charset="-122"/>
                <a:ea typeface="楷体" panose="02010609060101010101" charset="-122"/>
              </a:rPr>
              <a:t>……</a:t>
            </a:r>
            <a:r>
              <a:rPr lang="zh-CN" altLang="en-US" sz="4400" b="1" dirty="0">
                <a:solidFill>
                  <a:srgbClr val="414B43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endParaRPr lang="zh-CN" altLang="en-US" sz="4400" b="1" dirty="0">
              <a:solidFill>
                <a:srgbClr val="414B43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400" b="1" dirty="0">
                <a:solidFill>
                  <a:srgbClr val="414B43"/>
                </a:solidFill>
                <a:latin typeface="楷体" panose="02010609060101010101" charset="-122"/>
                <a:ea typeface="楷体" panose="02010609060101010101" charset="-122"/>
              </a:rPr>
              <a:t>心想，现在修还不晚。</a:t>
            </a:r>
            <a:endParaRPr lang="zh-CN" altLang="en-US" sz="4400" b="1" dirty="0">
              <a:solidFill>
                <a:srgbClr val="414B4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4" grpId="0"/>
      <p:bldP spid="215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4108" t="13072" r="8547"/>
          <a:stretch>
            <a:fillRect/>
          </a:stretch>
        </p:blipFill>
        <p:spPr>
          <a:xfrm>
            <a:off x="-31115" y="5715"/>
            <a:ext cx="9178925" cy="6852920"/>
          </a:xfrm>
          <a:prstGeom prst="rect">
            <a:avLst/>
          </a:prstGeom>
        </p:spPr>
      </p:pic>
      <p:sp>
        <p:nvSpPr>
          <p:cNvPr id="22535" name="Text Box 7"/>
          <p:cNvSpPr txBox="1"/>
          <p:nvPr/>
        </p:nvSpPr>
        <p:spPr>
          <a:xfrm>
            <a:off x="891540" y="1887855"/>
            <a:ext cx="690880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414B43"/>
                </a:solidFill>
                <a:latin typeface="Times New Roman" panose="02020603050405020304" pitchFamily="16" charset="0"/>
              </a:rPr>
              <a:t>从此，他的羊再也没丢过。</a:t>
            </a:r>
            <a:endParaRPr lang="zh-CN" altLang="en-US" sz="4400" b="1" dirty="0">
              <a:solidFill>
                <a:srgbClr val="414B43"/>
              </a:solidFill>
              <a:latin typeface="Times New Roman" panose="02020603050405020304" pitchFamily="16" charset="0"/>
            </a:endParaRPr>
          </a:p>
        </p:txBody>
      </p:sp>
      <p:sp>
        <p:nvSpPr>
          <p:cNvPr id="22538" name="PubOvalCallout"/>
          <p:cNvSpPr>
            <a:spLocks noEditPoints="1"/>
          </p:cNvSpPr>
          <p:nvPr/>
        </p:nvSpPr>
        <p:spPr>
          <a:xfrm>
            <a:off x="179388" y="260350"/>
            <a:ext cx="2808287" cy="1223963"/>
          </a:xfrm>
          <a:custGeom>
            <a:avLst/>
            <a:gdLst>
              <a:gd name="txL" fmla="*/ 3163 w 21600"/>
              <a:gd name="txT" fmla="*/ 2374 h 21600"/>
              <a:gd name="txR" fmla="*/ 18437 w 21600"/>
              <a:gd name="txB" fmla="*/ 13836 h 21600"/>
            </a:gdLst>
            <a:ahLst/>
            <a:cxnLst>
              <a:cxn ang="17694720">
                <a:pos x="1404144" y="0"/>
              </a:cxn>
              <a:cxn ang="11796480">
                <a:pos x="0" y="459269"/>
              </a:cxn>
              <a:cxn ang="5898240">
                <a:pos x="1399723" y="1223963"/>
              </a:cxn>
              <a:cxn ang="5898240">
                <a:pos x="1404144" y="918539"/>
              </a:cxn>
              <a:cxn ang="0">
                <a:pos x="2808287" y="459269"/>
              </a:cxn>
            </a:cxnLst>
            <a:rect l="txL" t="txT" r="txR" b="txB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lnTo>
                  <a:pt x="10766" y="21600"/>
                </a:lnTo>
                <a:close/>
              </a:path>
            </a:pathLst>
          </a:custGeom>
          <a:solidFill>
            <a:srgbClr val="CCCC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8100000" algn="ctr" rotWithShape="0">
              <a:srgbClr val="808080"/>
            </a:outerShdw>
          </a:effectLst>
        </p:spPr>
        <p:txBody>
          <a:bodyPr/>
          <a:p>
            <a:r>
              <a:rPr lang="en-US" altLang="zh-CN" sz="4800" b="1" dirty="0">
                <a:solidFill>
                  <a:srgbClr val="414B43"/>
                </a:solidFill>
                <a:latin typeface="Times New Roman" panose="02020603050405020304" pitchFamily="16" charset="0"/>
              </a:rPr>
              <a:t>  </a:t>
            </a:r>
            <a:r>
              <a:rPr lang="zh-CN" altLang="en-US" sz="4800" b="1" dirty="0">
                <a:solidFill>
                  <a:srgbClr val="414B43"/>
                </a:solidFill>
                <a:latin typeface="Times New Roman" panose="02020603050405020304" pitchFamily="16" charset="0"/>
              </a:rPr>
              <a:t>结果</a:t>
            </a:r>
            <a:endParaRPr lang="zh-CN" altLang="en-US" sz="4800" b="1" dirty="0">
              <a:solidFill>
                <a:srgbClr val="414B43"/>
              </a:solidFill>
              <a:latin typeface="Times New Roman" panose="02020603050405020304" pitchFamily="1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60" name="Picture 9" descr="VIEW-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0078" y="233045"/>
            <a:ext cx="7200900" cy="5057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61" name="Text Box 10"/>
          <p:cNvSpPr txBox="1"/>
          <p:nvPr/>
        </p:nvSpPr>
        <p:spPr>
          <a:xfrm>
            <a:off x="620395" y="5691505"/>
            <a:ext cx="78365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6" charset="0"/>
              </a:rPr>
              <a:t>街坊们会怎么说？养羊人会怎么回答？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6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7045" r="6573"/>
          <a:stretch>
            <a:fillRect/>
          </a:stretch>
        </p:blipFill>
        <p:spPr>
          <a:xfrm>
            <a:off x="0" y="-9525"/>
            <a:ext cx="9144635" cy="6871335"/>
          </a:xfrm>
          <a:prstGeom prst="rect">
            <a:avLst/>
          </a:prstGeom>
        </p:spPr>
      </p:pic>
      <p:sp>
        <p:nvSpPr>
          <p:cNvPr id="28674" name="Text Box 2"/>
          <p:cNvSpPr txBox="1"/>
          <p:nvPr/>
        </p:nvSpPr>
        <p:spPr>
          <a:xfrm>
            <a:off x="3098165" y="-9525"/>
            <a:ext cx="5765800" cy="6047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  <a:spcBef>
                <a:spcPct val="50000"/>
              </a:spcBef>
            </a:pPr>
            <a:r>
              <a:rPr lang="zh-CN" altLang="en-US" sz="6000" b="1" dirty="0">
                <a:solidFill>
                  <a:srgbClr val="414B43"/>
                </a:solidFill>
                <a:latin typeface="楷体_GB2312" panose="02010609030101010101" charset="-122"/>
                <a:ea typeface="楷体_GB2312" panose="02010609030101010101" charset="-122"/>
              </a:rPr>
              <a:t>《</a:t>
            </a:r>
            <a:r>
              <a:rPr lang="zh-CN" altLang="en-US" sz="60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亡羊补牢</a:t>
            </a:r>
            <a:r>
              <a:rPr lang="zh-CN" altLang="en-US" sz="6000" b="1" dirty="0">
                <a:solidFill>
                  <a:srgbClr val="414B43"/>
                </a:solidFill>
                <a:latin typeface="楷体_GB2312" panose="02010609030101010101" charset="-122"/>
                <a:ea typeface="楷体_GB2312" panose="02010609030101010101" charset="-122"/>
              </a:rPr>
              <a:t>》</a:t>
            </a:r>
            <a:r>
              <a:rPr lang="zh-CN" altLang="en-US" sz="6000" b="1" dirty="0">
                <a:latin typeface="楷体_GB2312" panose="02010609030101010101" charset="-122"/>
                <a:ea typeface="楷体_GB2312" panose="02010609030101010101" charset="-122"/>
              </a:rPr>
              <a:t>               </a:t>
            </a:r>
            <a:endParaRPr lang="zh-CN" altLang="en-US" sz="6000" b="1" dirty="0"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5400" b="1" dirty="0">
                <a:solidFill>
                  <a:srgbClr val="414B43"/>
                </a:solidFill>
                <a:latin typeface="楷体_GB2312" panose="02010609030101010101" charset="-122"/>
                <a:ea typeface="楷体_GB2312" panose="02010609030101010101" charset="-122"/>
              </a:rPr>
              <a:t>这则寓言告诉我们：一个人做了错事，并不要紧，只要能（　   ），就（　   ）。</a:t>
            </a:r>
            <a:endParaRPr lang="zh-CN" altLang="en-US" sz="5400" b="1" dirty="0">
              <a:solidFill>
                <a:srgbClr val="414B43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2918" b="2892"/>
          <a:stretch>
            <a:fillRect/>
          </a:stretch>
        </p:blipFill>
        <p:spPr>
          <a:xfrm>
            <a:off x="-8255" y="-6985"/>
            <a:ext cx="9157970" cy="6872605"/>
          </a:xfrm>
          <a:prstGeom prst="rect">
            <a:avLst/>
          </a:prstGeom>
        </p:spPr>
      </p:pic>
      <p:sp>
        <p:nvSpPr>
          <p:cNvPr id="27650" name="Text Box 2"/>
          <p:cNvSpPr txBox="1"/>
          <p:nvPr/>
        </p:nvSpPr>
        <p:spPr>
          <a:xfrm>
            <a:off x="5715" y="385445"/>
            <a:ext cx="9144000" cy="51695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414B43"/>
                </a:solidFill>
                <a:latin typeface="楷体" panose="02010609060101010101" charset="-122"/>
                <a:ea typeface="楷体" panose="02010609060101010101" charset="-122"/>
              </a:rPr>
              <a:t>         《亡羊补牢》                  </a:t>
            </a:r>
            <a:endParaRPr lang="zh-CN" altLang="en-US" sz="6000" b="1" dirty="0">
              <a:solidFill>
                <a:srgbClr val="414B43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414B43"/>
                </a:solidFill>
                <a:latin typeface="楷体" panose="02010609060101010101" charset="-122"/>
                <a:ea typeface="楷体" panose="02010609060101010101" charset="-122"/>
              </a:rPr>
              <a:t>    这则寓言告诉我们：一个人做了错事，并不要紧，只要能及时改正，就不算晚。</a:t>
            </a:r>
            <a:endParaRPr lang="zh-CN" altLang="en-US" sz="6000" b="1" dirty="0">
              <a:solidFill>
                <a:srgbClr val="414B4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604" name="Cloud"/>
          <p:cNvSpPr>
            <a:spLocks noChangeAspect="1" noEditPoints="1"/>
          </p:cNvSpPr>
          <p:nvPr/>
        </p:nvSpPr>
        <p:spPr>
          <a:xfrm flipV="1">
            <a:off x="0" y="0"/>
            <a:ext cx="2949575" cy="1501775"/>
          </a:xfrm>
          <a:custGeom>
            <a:avLst/>
            <a:gdLst>
              <a:gd name="txL" fmla="*/ 2977 w 21600"/>
              <a:gd name="txT" fmla="*/ 3262 h 21600"/>
              <a:gd name="txR" fmla="*/ 17087 w 21600"/>
              <a:gd name="txB" fmla="*/ 17337 h 21600"/>
            </a:gdLst>
            <a:ahLst/>
            <a:cxnLst>
              <a:cxn ang="0">
                <a:pos x="9149" y="750888"/>
              </a:cxn>
              <a:cxn ang="0">
                <a:pos x="1474788" y="1500176"/>
              </a:cxn>
              <a:cxn ang="0">
                <a:pos x="2947117" y="750888"/>
              </a:cxn>
              <a:cxn ang="0">
                <a:pos x="1474788" y="85865"/>
              </a:cxn>
            </a:cxnLst>
            <a:rect l="txL" t="txT" r="txR" b="txB"/>
            <a:pathLst>
              <a:path w="21600" h="2160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solidFill>
              <a:srgbClr val="000000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100000"/>
              </a:srgbClr>
            </a:outerShdw>
          </a:effectLst>
        </p:spPr>
        <p:txBody>
          <a:bodyPr/>
          <a:p>
            <a:endParaRPr lang="zh-CN" altLang="en-US" b="1">
              <a:solidFill>
                <a:srgbClr val="414B4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653" name="Text Box 5"/>
          <p:cNvSpPr txBox="1"/>
          <p:nvPr/>
        </p:nvSpPr>
        <p:spPr>
          <a:xfrm>
            <a:off x="755650" y="476250"/>
            <a:ext cx="1944688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solidFill>
                  <a:srgbClr val="414B43"/>
                </a:solidFill>
                <a:latin typeface="楷体" panose="02010609060101010101" charset="-122"/>
                <a:ea typeface="楷体" panose="02010609060101010101" charset="-122"/>
              </a:rPr>
              <a:t>寓意</a:t>
            </a:r>
            <a:endParaRPr lang="zh-CN" altLang="en-US" sz="4800" b="1" dirty="0">
              <a:solidFill>
                <a:srgbClr val="414B4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4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8749" r="4597"/>
          <a:stretch>
            <a:fillRect/>
          </a:stretch>
        </p:blipFill>
        <p:spPr>
          <a:xfrm>
            <a:off x="5080" y="-12065"/>
            <a:ext cx="9150350" cy="6884035"/>
          </a:xfrm>
          <a:prstGeom prst="rect">
            <a:avLst/>
          </a:prstGeom>
        </p:spPr>
      </p:pic>
      <p:sp>
        <p:nvSpPr>
          <p:cNvPr id="111620" name="Text Box 4"/>
          <p:cNvSpPr txBox="1">
            <a:spLocks noChangeArrowheads="1"/>
          </p:cNvSpPr>
          <p:nvPr/>
        </p:nvSpPr>
        <p:spPr bwMode="auto">
          <a:xfrm>
            <a:off x="671830" y="2646045"/>
            <a:ext cx="6346190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9600" b="1" spc="600" dirty="0">
                <a:latin typeface="华康少女文字W5(P)" panose="040F0500000000000000" charset="-122"/>
                <a:ea typeface="华康少女文字W5(P)" panose="040F0500000000000000" charset="-122"/>
              </a:rPr>
              <a:t>守株待兔</a:t>
            </a:r>
            <a:endParaRPr lang="zh-CN" altLang="en-US" sz="9600" b="1" spc="600" dirty="0">
              <a:latin typeface="华康少女文字W5(P)" panose="040F0500000000000000" charset="-122"/>
              <a:ea typeface="华康少女文字W5(P)" panose="040F0500000000000000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15716" name="Object 4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20" name="位图图像" r:id="rId1" imgW="5743575" imgH="4286250" progId="Paint.Picture">
                  <p:embed/>
                </p:oleObj>
              </mc:Choice>
              <mc:Fallback>
                <p:oleObj name="位图图像" r:id="rId1" imgW="5743575" imgH="4286250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937385" y="2110105"/>
            <a:ext cx="6346825" cy="230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r>
              <a:rPr kumimoji="1" lang="en-US" altLang="zh-CN" sz="4800" b="1" dirty="0">
                <a:solidFill>
                  <a:srgbClr val="414B43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kumimoji="1" lang="zh-CN" altLang="en-US" sz="4800" b="1" dirty="0">
                <a:solidFill>
                  <a:srgbClr val="414B43"/>
                </a:solidFill>
                <a:latin typeface="楷体" panose="02010609060101010101" charset="-122"/>
                <a:ea typeface="楷体" panose="02010609060101010101" charset="-122"/>
              </a:rPr>
              <a:t>默读</a:t>
            </a:r>
            <a:r>
              <a:rPr kumimoji="1" lang="en-US" altLang="zh-CN" sz="4800" b="1" dirty="0">
                <a:solidFill>
                  <a:srgbClr val="414B43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kumimoji="1" lang="zh-CN" altLang="en-US" sz="4800" b="1" dirty="0">
                <a:solidFill>
                  <a:srgbClr val="414B43"/>
                </a:solidFill>
                <a:latin typeface="楷体" panose="02010609060101010101" charset="-122"/>
                <a:ea typeface="楷体" panose="02010609060101010101" charset="-122"/>
              </a:rPr>
              <a:t>守株待兔</a:t>
            </a:r>
            <a:r>
              <a:rPr kumimoji="1" lang="en-US" altLang="zh-CN" sz="4800" b="1" dirty="0">
                <a:solidFill>
                  <a:srgbClr val="414B43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kumimoji="1" lang="zh-CN" altLang="en-US" sz="4800" b="1" dirty="0">
                <a:solidFill>
                  <a:srgbClr val="414B43"/>
                </a:solidFill>
                <a:latin typeface="楷体" panose="02010609060101010101" charset="-122"/>
                <a:ea typeface="楷体" panose="02010609060101010101" charset="-122"/>
              </a:rPr>
              <a:t>，想一想寓言讲了一件什么事情？</a:t>
            </a:r>
            <a:endParaRPr kumimoji="1" lang="zh-CN" altLang="en-US" sz="4800" b="1" dirty="0">
              <a:solidFill>
                <a:srgbClr val="414B4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AutoShape 6"/>
          <p:cNvSpPr>
            <a:spLocks noChangeArrowheads="1"/>
          </p:cNvSpPr>
          <p:nvPr/>
        </p:nvSpPr>
        <p:spPr bwMode="auto">
          <a:xfrm>
            <a:off x="2945765" y="267335"/>
            <a:ext cx="3471863" cy="1295400"/>
          </a:xfrm>
          <a:prstGeom prst="cloudCallout">
            <a:avLst>
              <a:gd name="adj1" fmla="val -79218"/>
              <a:gd name="adj2" fmla="val 35782"/>
            </a:avLst>
          </a:prstGeom>
          <a:solidFill>
            <a:srgbClr val="FFFF00">
              <a:alpha val="50000"/>
            </a:srgbClr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pPr algn="ctr"/>
            <a:r>
              <a:rPr kumimoji="1" lang="zh-CN" altLang="en-US" sz="4000" b="1" dirty="0">
                <a:solidFill>
                  <a:srgbClr val="0000FF"/>
                </a:solidFill>
                <a:latin typeface="Times New Roman" panose="02020603050405020304" pitchFamily="16" charset="0"/>
                <a:ea typeface="隶书" panose="02010509060101010101" pitchFamily="49" charset="-122"/>
              </a:rPr>
              <a:t>小帮手</a:t>
            </a:r>
            <a:endParaRPr kumimoji="1" lang="zh-CN" altLang="en-US" sz="4000" b="1" dirty="0">
              <a:solidFill>
                <a:srgbClr val="0000FF"/>
              </a:solidFill>
              <a:latin typeface="Times New Roman" panose="02020603050405020304" pitchFamily="16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3340" r="2511" b="-288"/>
          <a:stretch>
            <a:fillRect/>
          </a:stretch>
        </p:blipFill>
        <p:spPr>
          <a:xfrm>
            <a:off x="-5080" y="3175"/>
            <a:ext cx="9141460" cy="6870065"/>
          </a:xfrm>
          <a:prstGeom prst="rect">
            <a:avLst/>
          </a:prstGeom>
        </p:spPr>
      </p:pic>
      <p:sp>
        <p:nvSpPr>
          <p:cNvPr id="116738" name="Text Box 2"/>
          <p:cNvSpPr txBox="1">
            <a:spLocks noChangeArrowheads="1"/>
          </p:cNvSpPr>
          <p:nvPr/>
        </p:nvSpPr>
        <p:spPr bwMode="auto">
          <a:xfrm>
            <a:off x="1500505" y="561340"/>
            <a:ext cx="6975475" cy="5262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kumimoji="1" lang="en-US" altLang="zh-CN" sz="4800" b="1" dirty="0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kumimoji="1" lang="zh-CN" altLang="en-US" sz="4800" b="1" dirty="0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这则寓言讲的是古时候一个种田人，偶然得到一只撞死在树桩上的野兔，从此他丢下锄头，整天守在树桩旁边等着，结果再也没有得到野兔，地也荒了。</a:t>
            </a:r>
            <a:endParaRPr kumimoji="1" lang="zh-CN" altLang="en-US" sz="4800" b="1" dirty="0">
              <a:solidFill>
                <a:schemeClr val="accent5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6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8788" name="Picture 4" descr="4"/>
          <p:cNvPicPr>
            <a:picLocks noChangeAspect="1" noChangeArrowheads="1"/>
          </p:cNvPicPr>
          <p:nvPr/>
        </p:nvPicPr>
        <p:blipFill>
          <a:blip r:embed="rId1"/>
          <a:srcRect l="1978" r="1514" b="7088"/>
          <a:stretch>
            <a:fillRect/>
          </a:stretch>
        </p:blipFill>
        <p:spPr bwMode="auto">
          <a:xfrm>
            <a:off x="-635" y="1010920"/>
            <a:ext cx="9158605" cy="5838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2105" y="132715"/>
            <a:ext cx="8493760" cy="2241550"/>
          </a:xfrm>
          <a:solidFill>
            <a:schemeClr val="bg1"/>
          </a:solidFill>
        </p:spPr>
        <p:txBody>
          <a:bodyPr/>
          <a:p>
            <a:pPr marL="0" indent="0">
              <a:lnSpc>
                <a:spcPct val="90000"/>
              </a:lnSpc>
              <a:buNone/>
            </a:pPr>
            <a:r>
              <a:rPr lang="en-US" altLang="zh-CN" sz="4000" b="1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4000" b="1">
                <a:latin typeface="楷体_GB2312" panose="02010609030101010101" charset="-122"/>
                <a:ea typeface="楷体_GB2312" panose="02010609030101010101" charset="-122"/>
              </a:rPr>
              <a:t>古时候，有个种田人在地里干活。忽然，一只野兔从树林里窜出来，不知怎么的，一头撞在田边的树桩上，折断了脖子，倒在地上不动了。</a:t>
            </a:r>
            <a:r>
              <a:rPr lang="zh-CN" altLang="en-US" sz="4000" b="1">
                <a:latin typeface="楷体_GB2312" panose="02010609030101010101" charset="-122"/>
                <a:ea typeface="楷体_GB2312" panose="02010609030101010101" charset="-122"/>
              </a:rPr>
              <a:t>　　</a:t>
            </a:r>
            <a:endParaRPr lang="zh-CN" altLang="en-US" sz="40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080" y="3175"/>
            <a:ext cx="9152890" cy="68643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42390" y="1446530"/>
            <a:ext cx="645922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rgbClr val="414B43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成语故事两则</a:t>
            </a:r>
            <a:endParaRPr lang="zh-CN" altLang="en-US" sz="8000" b="1">
              <a:solidFill>
                <a:srgbClr val="414B43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22242" r="18460"/>
          <a:stretch>
            <a:fillRect/>
          </a:stretch>
        </p:blipFill>
        <p:spPr>
          <a:xfrm>
            <a:off x="0" y="-3810"/>
            <a:ext cx="9146540" cy="6856730"/>
          </a:xfrm>
          <a:prstGeom prst="rect">
            <a:avLst/>
          </a:prstGeom>
        </p:spPr>
      </p:pic>
      <p:sp>
        <p:nvSpPr>
          <p:cNvPr id="138242" name="Text Box 2"/>
          <p:cNvSpPr txBox="1">
            <a:spLocks noChangeArrowheads="1"/>
          </p:cNvSpPr>
          <p:nvPr/>
        </p:nvSpPr>
        <p:spPr bwMode="auto">
          <a:xfrm>
            <a:off x="3775710" y="323850"/>
            <a:ext cx="5370830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7200" b="1" dirty="0">
                <a:solidFill>
                  <a:schemeClr val="accent5">
                    <a:lumMod val="50000"/>
                  </a:schemeClr>
                </a:solidFill>
                <a:ea typeface="楷体_GB2312" panose="02010609030101010101" charset="-122"/>
              </a:rPr>
              <a:t>窜：</a:t>
            </a:r>
            <a:r>
              <a:rPr lang="zh-CN" altLang="en-US" sz="4400" b="1" dirty="0">
                <a:solidFill>
                  <a:schemeClr val="accent5">
                    <a:lumMod val="50000"/>
                  </a:schemeClr>
                </a:solidFill>
                <a:ea typeface="楷体_GB2312" panose="02010609030101010101" charset="-122"/>
              </a:rPr>
              <a:t>怎样的叫窜？</a:t>
            </a:r>
            <a:endParaRPr lang="zh-CN" altLang="en-US" sz="4400" b="1" dirty="0">
              <a:solidFill>
                <a:schemeClr val="accent5">
                  <a:lumMod val="50000"/>
                </a:schemeClr>
              </a:solidFill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225" y="-635"/>
            <a:ext cx="9161145" cy="6863715"/>
          </a:xfrm>
          <a:prstGeom prst="rect">
            <a:avLst/>
          </a:prstGeom>
        </p:spPr>
      </p:pic>
      <p:sp>
        <p:nvSpPr>
          <p:cNvPr id="138243" name="Text Box 3"/>
          <p:cNvSpPr txBox="1">
            <a:spLocks noChangeArrowheads="1"/>
          </p:cNvSpPr>
          <p:nvPr/>
        </p:nvSpPr>
        <p:spPr bwMode="auto">
          <a:xfrm>
            <a:off x="515620" y="122555"/>
            <a:ext cx="6983095" cy="3169285"/>
          </a:xfrm>
          <a:prstGeom prst="rect">
            <a:avLst/>
          </a:prstGeom>
          <a:solidFill>
            <a:srgbClr val="D8F0FA">
              <a:alpha val="81000"/>
            </a:srgbClr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000" b="1" dirty="0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种田人急忙跑过去，没花一点儿力气，白捡了一只又肥又大的野兔。他乐滋滋地走回家去，心想：“要是每天能捡到一只野兔，那该多好啊</a:t>
            </a:r>
            <a:r>
              <a:rPr lang="zh-CN" altLang="en-US" sz="4000" b="1" dirty="0" smtClean="0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4000" b="1" dirty="0" smtClean="0">
              <a:solidFill>
                <a:schemeClr val="accent5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6602" r="23358"/>
          <a:stretch>
            <a:fillRect/>
          </a:stretch>
        </p:blipFill>
        <p:spPr>
          <a:xfrm>
            <a:off x="-8255" y="2540"/>
            <a:ext cx="9168130" cy="68529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894455" y="3021965"/>
            <a:ext cx="5265420" cy="2061210"/>
          </a:xfrm>
          <a:prstGeom prst="rect">
            <a:avLst/>
          </a:prstGeom>
          <a:solidFill>
            <a:srgbClr val="CBA363">
              <a:alpha val="56000"/>
            </a:srgbClr>
          </a:solidFill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D60093"/>
                </a:solidFill>
                <a:ea typeface="楷体_GB2312" panose="02010609030101010101" charset="-122"/>
                <a:sym typeface="+mn-ea"/>
              </a:rPr>
              <a:t>       </a:t>
            </a:r>
            <a:r>
              <a:rPr lang="zh-CN" altLang="en-US" sz="3200" b="1">
                <a:solidFill>
                  <a:srgbClr val="D60093"/>
                </a:solidFill>
                <a:ea typeface="楷体_GB2312" panose="02010609030101010101" charset="-122"/>
                <a:sym typeface="+mn-ea"/>
              </a:rPr>
              <a:t>从此</a:t>
            </a:r>
            <a:r>
              <a:rPr lang="zh-CN" altLang="en-US" sz="3200" b="1">
                <a:solidFill>
                  <a:schemeClr val="accent5">
                    <a:lumMod val="50000"/>
                  </a:schemeClr>
                </a:solidFill>
                <a:ea typeface="楷体_GB2312" panose="02010609030101010101" charset="-122"/>
                <a:sym typeface="+mn-ea"/>
              </a:rPr>
              <a:t>他丢下了</a:t>
            </a:r>
            <a:r>
              <a:rPr lang="zh-CN" altLang="en-US" sz="3200" b="1">
                <a:solidFill>
                  <a:srgbClr val="D60093"/>
                </a:solidFill>
                <a:ea typeface="楷体_GB2312" panose="02010609030101010101" charset="-122"/>
                <a:sym typeface="+mn-ea"/>
              </a:rPr>
              <a:t>锄头</a:t>
            </a:r>
            <a:r>
              <a:rPr lang="zh-CN" altLang="en-US" sz="3200" b="1">
                <a:solidFill>
                  <a:schemeClr val="accent5">
                    <a:lumMod val="50000"/>
                  </a:schemeClr>
                </a:solidFill>
                <a:ea typeface="楷体_GB2312" panose="02010609030101010101" charset="-122"/>
                <a:sym typeface="+mn-ea"/>
              </a:rPr>
              <a:t>，整天坐在树桩旁边等着，看有没有野兔再跑来撞死在树桩上。</a:t>
            </a:r>
            <a:endParaRPr lang="zh-CN" altLang="en-US" sz="3200" b="1">
              <a:solidFill>
                <a:schemeClr val="accent5">
                  <a:lumMod val="50000"/>
                </a:schemeClr>
              </a:solidFill>
              <a:ea typeface="楷体_GB2312" panose="0201060903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9266" name="Text Box 2"/>
          <p:cNvSpPr txBox="1">
            <a:spLocks noChangeArrowheads="1"/>
          </p:cNvSpPr>
          <p:nvPr/>
        </p:nvSpPr>
        <p:spPr bwMode="auto">
          <a:xfrm>
            <a:off x="381635" y="2797175"/>
            <a:ext cx="8380730" cy="2553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accent5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别人</a:t>
            </a:r>
            <a:r>
              <a:rPr lang="en-US" altLang="zh-CN" sz="4000" b="1" dirty="0">
                <a:solidFill>
                  <a:schemeClr val="accent5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___________</a:t>
            </a:r>
            <a:r>
              <a:rPr lang="zh-CN" altLang="en-US" sz="4000" b="1" dirty="0">
                <a:solidFill>
                  <a:schemeClr val="accent5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时，他在等；</a:t>
            </a:r>
            <a:endParaRPr lang="zh-CN" altLang="en-US" sz="4000" b="1" dirty="0">
              <a:solidFill>
                <a:schemeClr val="accent5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accent5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别人</a:t>
            </a:r>
            <a:r>
              <a:rPr lang="en-US" altLang="zh-CN" sz="4000" b="1" dirty="0">
                <a:solidFill>
                  <a:schemeClr val="accent5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___________</a:t>
            </a:r>
            <a:r>
              <a:rPr lang="zh-CN" altLang="en-US" sz="4000" b="1" dirty="0">
                <a:solidFill>
                  <a:schemeClr val="accent5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时，他在等；</a:t>
            </a:r>
            <a:endParaRPr lang="zh-CN" altLang="en-US" sz="4000" b="1" dirty="0">
              <a:solidFill>
                <a:schemeClr val="accent5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accent5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别人</a:t>
            </a:r>
            <a:r>
              <a:rPr lang="en-US" altLang="zh-CN" sz="4000" b="1" dirty="0">
                <a:solidFill>
                  <a:schemeClr val="accent5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___________</a:t>
            </a:r>
            <a:r>
              <a:rPr lang="zh-CN" altLang="en-US" sz="4000" b="1" dirty="0">
                <a:solidFill>
                  <a:schemeClr val="accent5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时，他还在等</a:t>
            </a:r>
            <a:r>
              <a:rPr lang="en-US" altLang="zh-CN" sz="4000" b="1" dirty="0">
                <a:solidFill>
                  <a:schemeClr val="accent5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…… </a:t>
            </a:r>
            <a:endParaRPr lang="en-US" altLang="zh-CN" sz="4000" b="1" dirty="0">
              <a:solidFill>
                <a:schemeClr val="accent5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39267" name="WordArt 3"/>
          <p:cNvSpPr>
            <a:spLocks noChangeArrowheads="1" noChangeShapeType="1" noTextEdit="1"/>
          </p:cNvSpPr>
          <p:nvPr/>
        </p:nvSpPr>
        <p:spPr bwMode="auto">
          <a:xfrm>
            <a:off x="684530" y="770255"/>
            <a:ext cx="3397250" cy="79248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Triangle">
              <a:avLst>
                <a:gd name="adj" fmla="val 2606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p>
            <a:pPr algn="ctr"/>
            <a:r>
              <a:rPr lang="zh-CN" altLang="en-US" sz="3600" b="1" kern="10" dirty="0">
                <a:ln w="9525">
                  <a:rou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想象说话</a:t>
            </a:r>
            <a:endParaRPr lang="zh-CN" altLang="en-US" sz="3600" b="1" kern="10" dirty="0">
              <a:ln w="9525">
                <a:round/>
              </a:ln>
              <a:gradFill rotWithShape="0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14103"/>
          <a:stretch>
            <a:fillRect/>
          </a:stretch>
        </p:blipFill>
        <p:spPr>
          <a:xfrm>
            <a:off x="1905" y="6350"/>
            <a:ext cx="9139555" cy="6856730"/>
          </a:xfrm>
          <a:prstGeom prst="rect">
            <a:avLst/>
          </a:prstGeom>
        </p:spPr>
      </p:pic>
      <p:sp>
        <p:nvSpPr>
          <p:cNvPr id="122882" name="Text Box 2"/>
          <p:cNvSpPr txBox="1">
            <a:spLocks noChangeArrowheads="1"/>
          </p:cNvSpPr>
          <p:nvPr/>
        </p:nvSpPr>
        <p:spPr bwMode="auto">
          <a:xfrm>
            <a:off x="5770245" y="3597910"/>
            <a:ext cx="3279140" cy="230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kumimoji="1" lang="zh-CN" altLang="en-US" sz="4800" b="1">
                <a:solidFill>
                  <a:schemeClr val="accent5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那个种田人为什么要守株待兔</a:t>
            </a:r>
            <a:r>
              <a:rPr kumimoji="1" lang="en-US" altLang="zh-CN" sz="4800" b="1">
                <a:solidFill>
                  <a:schemeClr val="accent5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?</a:t>
            </a:r>
            <a:endParaRPr kumimoji="1" lang="en-US" altLang="zh-CN" sz="4800" b="1">
              <a:solidFill>
                <a:schemeClr val="accent5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122883" name="Picture 3" descr="Pict0184"/>
          <p:cNvPicPr>
            <a:picLocks noChangeAspect="1" noChangeArrowheads="1"/>
          </p:cNvPicPr>
          <p:nvPr/>
        </p:nvPicPr>
        <p:blipFill>
          <a:blip r:embed="rId2"/>
          <a:srcRect l="4473" t="4358" r="11198" b="9036"/>
          <a:stretch>
            <a:fillRect/>
          </a:stretch>
        </p:blipFill>
        <p:spPr bwMode="auto">
          <a:xfrm>
            <a:off x="220980" y="562610"/>
            <a:ext cx="5314315" cy="534225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6510" y="-6350"/>
            <a:ext cx="9188450" cy="68719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723005" y="3535045"/>
            <a:ext cx="5215890" cy="33305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5400" b="1">
                <a:solidFill>
                  <a:schemeClr val="accent5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因为（     ），他想（     ），所以（     ）。</a:t>
            </a:r>
            <a:endParaRPr lang="zh-CN" altLang="en-US" sz="5400" b="1">
              <a:solidFill>
                <a:schemeClr val="accent5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0" y="24765"/>
            <a:ext cx="9109710" cy="68199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649595" y="244475"/>
            <a:ext cx="3474720" cy="4399915"/>
          </a:xfrm>
          <a:prstGeom prst="rect">
            <a:avLst/>
          </a:prstGeom>
          <a:solidFill>
            <a:srgbClr val="FFFFFF">
              <a:alpha val="75000"/>
            </a:srgbClr>
          </a:solidFill>
        </p:spPr>
        <p:txBody>
          <a:bodyPr wrap="square" rtlCol="0">
            <a:spAutoFit/>
          </a:bodyPr>
          <a:p>
            <a:r>
              <a:rPr lang="en-US" altLang="zh-CN" sz="4000" b="1" dirty="0">
                <a:solidFill>
                  <a:schemeClr val="accent5">
                    <a:lumMod val="50000"/>
                  </a:schemeClr>
                </a:solidFill>
                <a:ea typeface="楷体_GB2312" panose="02010609030101010101" charset="-122"/>
                <a:sym typeface="+mn-ea"/>
              </a:rPr>
              <a:t>       </a:t>
            </a:r>
            <a:r>
              <a:rPr lang="zh-CN" altLang="en-US" sz="4000" b="1" dirty="0">
                <a:solidFill>
                  <a:schemeClr val="accent5">
                    <a:lumMod val="50000"/>
                  </a:schemeClr>
                </a:solidFill>
                <a:ea typeface="楷体_GB2312" panose="02010609030101010101" charset="-122"/>
                <a:sym typeface="+mn-ea"/>
              </a:rPr>
              <a:t>日子一天一天过去了，再也没有野兔来过，他的田里已经长满了野草，庄稼全都死了。</a:t>
            </a:r>
            <a:endParaRPr lang="zh-CN" altLang="en-US" sz="4000" b="1" dirty="0">
              <a:solidFill>
                <a:schemeClr val="accent5">
                  <a:lumMod val="50000"/>
                </a:schemeClr>
              </a:solidFill>
              <a:ea typeface="楷体_GB2312" panose="0201060903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24197" r="12379"/>
          <a:stretch>
            <a:fillRect/>
          </a:stretch>
        </p:blipFill>
        <p:spPr>
          <a:xfrm>
            <a:off x="-17145" y="-22860"/>
            <a:ext cx="9160510" cy="6897370"/>
          </a:xfrm>
          <a:prstGeom prst="rect">
            <a:avLst/>
          </a:prstGeom>
        </p:spPr>
      </p:pic>
      <p:sp>
        <p:nvSpPr>
          <p:cNvPr id="128004" name="Text Box 4"/>
          <p:cNvSpPr txBox="1">
            <a:spLocks noChangeArrowheads="1"/>
          </p:cNvSpPr>
          <p:nvPr/>
        </p:nvSpPr>
        <p:spPr bwMode="auto">
          <a:xfrm>
            <a:off x="648335" y="3033395"/>
            <a:ext cx="5847080" cy="279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kumimoji="1" lang="en-US" altLang="zh-CN" sz="4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6" charset="0"/>
                <a:ea typeface="楷体_GB2312" panose="02010609030101010101" charset="-122"/>
              </a:rPr>
              <a:t>        </a:t>
            </a:r>
            <a:r>
              <a:rPr kumimoji="1" lang="zh-CN" altLang="en-US" sz="4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6" charset="0"/>
                <a:ea typeface="楷体_GB2312" panose="02010609030101010101" charset="-122"/>
              </a:rPr>
              <a:t>同学们，如果你也遇上了这样一件事，你会怎么做呢？你想对那个种田人说些什么吗？</a:t>
            </a:r>
            <a:endParaRPr kumimoji="1" lang="zh-CN" altLang="en-US" sz="4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6" charset="0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80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985" y="4445"/>
            <a:ext cx="9156700" cy="6867525"/>
          </a:xfrm>
          <a:prstGeom prst="rect">
            <a:avLst/>
          </a:prstGeom>
        </p:spPr>
      </p:pic>
      <p:sp>
        <p:nvSpPr>
          <p:cNvPr id="129027" name="Text Box 3"/>
          <p:cNvSpPr txBox="1">
            <a:spLocks noChangeArrowheads="1"/>
          </p:cNvSpPr>
          <p:nvPr/>
        </p:nvSpPr>
        <p:spPr bwMode="auto">
          <a:xfrm>
            <a:off x="473075" y="202565"/>
            <a:ext cx="4401185" cy="258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kumimoji="1" lang="en-US" altLang="zh-CN" sz="5400" b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6" charset="0"/>
                <a:ea typeface="楷体_GB2312" panose="02010609030101010101" charset="-122"/>
              </a:rPr>
              <a:t>        </a:t>
            </a:r>
            <a:r>
              <a:rPr kumimoji="1" lang="zh-CN" altLang="en-US" sz="5400" b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6" charset="0"/>
                <a:ea typeface="楷体_GB2312" panose="02010609030101010101" charset="-122"/>
              </a:rPr>
              <a:t>这则寓言告诉了我们一个什么道理？</a:t>
            </a:r>
            <a:endParaRPr kumimoji="1" lang="zh-CN" altLang="en-US" sz="5400" b="1">
              <a:solidFill>
                <a:schemeClr val="accent6">
                  <a:lumMod val="50000"/>
                </a:schemeClr>
              </a:solidFill>
              <a:latin typeface="Times New Roman" panose="02020603050405020304" pitchFamily="16" charset="0"/>
              <a:ea typeface="楷体_GB2312" panose="02010609030101010101" charset="-122"/>
            </a:endParaRPr>
          </a:p>
        </p:txBody>
      </p:sp>
      <p:sp>
        <p:nvSpPr>
          <p:cNvPr id="137218" name="Rectangle 2"/>
          <p:cNvSpPr>
            <a:spLocks noChangeArrowheads="1"/>
          </p:cNvSpPr>
          <p:nvPr/>
        </p:nvSpPr>
        <p:spPr bwMode="auto">
          <a:xfrm>
            <a:off x="4706620" y="656590"/>
            <a:ext cx="4295775" cy="439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p>
            <a:r>
              <a:rPr lang="en-US" altLang="zh-CN" sz="4000" b="1" dirty="0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000" b="1" dirty="0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世界上没有不劳而获的东西，对于意外收获不应该心存侥（</a:t>
            </a:r>
            <a:r>
              <a:rPr lang="en-US" altLang="zh-CN" sz="4000" b="1" dirty="0" err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ji</a:t>
            </a:r>
            <a:r>
              <a:rPr lang="en-US" altLang="en-US" sz="4000" b="1" dirty="0" err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ǎ</a:t>
            </a:r>
            <a:r>
              <a:rPr lang="en-US" altLang="zh-CN" sz="4000" b="1" dirty="0" err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o</a:t>
            </a:r>
            <a:r>
              <a:rPr lang="zh-CN" altLang="en-US" sz="4000" b="1" dirty="0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）幸，只有通过自己辛勤的劳动，才会取得收获。 </a:t>
            </a:r>
            <a:endParaRPr lang="zh-CN" altLang="en-US" sz="4000" b="1" dirty="0">
              <a:solidFill>
                <a:schemeClr val="accent5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37219" name="Group 3"/>
          <p:cNvGrpSpPr/>
          <p:nvPr/>
        </p:nvGrpSpPr>
        <p:grpSpPr bwMode="auto">
          <a:xfrm>
            <a:off x="767715" y="3177858"/>
            <a:ext cx="7580981" cy="1214438"/>
            <a:chOff x="521" y="2688"/>
            <a:chExt cx="8820" cy="765"/>
          </a:xfrm>
        </p:grpSpPr>
        <p:sp>
          <p:nvSpPr>
            <p:cNvPr id="137220" name="Line 4"/>
            <p:cNvSpPr>
              <a:spLocks noChangeShapeType="1"/>
            </p:cNvSpPr>
            <p:nvPr/>
          </p:nvSpPr>
          <p:spPr bwMode="auto">
            <a:xfrm>
              <a:off x="5239" y="3062"/>
              <a:ext cx="631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137221" name="Line 5"/>
            <p:cNvSpPr>
              <a:spLocks noChangeShapeType="1"/>
            </p:cNvSpPr>
            <p:nvPr/>
          </p:nvSpPr>
          <p:spPr bwMode="auto">
            <a:xfrm>
              <a:off x="5239" y="2688"/>
              <a:ext cx="4102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137222" name="Line 6"/>
            <p:cNvSpPr>
              <a:spLocks noChangeShapeType="1"/>
            </p:cNvSpPr>
            <p:nvPr/>
          </p:nvSpPr>
          <p:spPr bwMode="auto">
            <a:xfrm flipV="1">
              <a:off x="5239" y="3445"/>
              <a:ext cx="2877" cy="8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137223" name="Line 7"/>
            <p:cNvSpPr>
              <a:spLocks noChangeShapeType="1"/>
            </p:cNvSpPr>
            <p:nvPr/>
          </p:nvSpPr>
          <p:spPr bwMode="auto">
            <a:xfrm>
              <a:off x="521" y="2931"/>
              <a:ext cx="589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890" y="-14605"/>
            <a:ext cx="9161145" cy="6873240"/>
          </a:xfrm>
          <a:prstGeom prst="rect">
            <a:avLst/>
          </a:prstGeom>
        </p:spPr>
      </p:pic>
      <p:sp>
        <p:nvSpPr>
          <p:cNvPr id="114690" name="WordArt 2"/>
          <p:cNvSpPr>
            <a:spLocks noChangeArrowheads="1" noChangeShapeType="1" noTextEdit="1"/>
          </p:cNvSpPr>
          <p:nvPr/>
        </p:nvSpPr>
        <p:spPr bwMode="auto">
          <a:xfrm>
            <a:off x="3188018" y="283845"/>
            <a:ext cx="2767012" cy="88741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p>
            <a:pPr algn="ctr"/>
            <a:r>
              <a:rPr lang="zh-CN" altLang="en-US" sz="8000" b="1" kern="10" spc="-800" dirty="0">
                <a:ln w="12700">
                  <a:solidFill>
                    <a:srgbClr val="000099"/>
                  </a:solidFill>
                  <a:round/>
                </a:ln>
                <a:solidFill>
                  <a:srgbClr val="FF00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认一认</a:t>
            </a:r>
            <a:endParaRPr lang="zh-CN" altLang="en-US" sz="8000" b="1" kern="10" spc="-800" dirty="0">
              <a:ln w="12700">
                <a:solidFill>
                  <a:srgbClr val="000099"/>
                </a:solidFill>
                <a:round/>
              </a:ln>
              <a:solidFill>
                <a:srgbClr val="FF00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4691" name="Text Box 3"/>
          <p:cNvSpPr txBox="1">
            <a:spLocks noChangeArrowheads="1"/>
          </p:cNvSpPr>
          <p:nvPr/>
        </p:nvSpPr>
        <p:spPr bwMode="auto">
          <a:xfrm>
            <a:off x="1475740" y="2013585"/>
            <a:ext cx="6192520" cy="4646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8000" b="1" dirty="0">
                <a:solidFill>
                  <a:srgbClr val="FF3300"/>
                </a:solidFill>
                <a:latin typeface="Times New Roman" panose="02020603050405020304" pitchFamily="16" charset="0"/>
                <a:ea typeface="楷体_GB2312" panose="02010609030101010101" charset="-122"/>
              </a:rPr>
              <a:t>则  劝  堵  悔  </a:t>
            </a:r>
            <a:endParaRPr kumimoji="1" lang="zh-CN" altLang="en-US" sz="8000" b="1" dirty="0">
              <a:solidFill>
                <a:srgbClr val="FF3300"/>
              </a:solidFill>
              <a:latin typeface="Times New Roman" panose="02020603050405020304" pitchFamily="16" charset="0"/>
              <a:ea typeface="楷体_GB2312" panose="02010609030101010101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8000" b="1" dirty="0">
                <a:solidFill>
                  <a:srgbClr val="FF3300"/>
                </a:solidFill>
                <a:latin typeface="Times New Roman" panose="02020603050405020304" pitchFamily="16" charset="0"/>
                <a:ea typeface="楷体_GB2312" panose="02010609030101010101" charset="-122"/>
              </a:rPr>
              <a:t>忠  窜  撞  桩  </a:t>
            </a:r>
            <a:endParaRPr kumimoji="1" lang="zh-CN" altLang="en-US" sz="8000" b="1" dirty="0">
              <a:solidFill>
                <a:srgbClr val="FF3300"/>
              </a:solidFill>
              <a:latin typeface="Times New Roman" panose="02020603050405020304" pitchFamily="16" charset="0"/>
              <a:ea typeface="楷体_GB2312" panose="02010609030101010101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8000" b="1" dirty="0">
                <a:solidFill>
                  <a:srgbClr val="FF3300"/>
                </a:solidFill>
                <a:latin typeface="Times New Roman" panose="02020603050405020304" pitchFamily="16" charset="0"/>
                <a:ea typeface="楷体_GB2312" panose="02010609030101010101" charset="-122"/>
              </a:rPr>
              <a:t>断  滋  捡  锄</a:t>
            </a:r>
            <a:endParaRPr kumimoji="1" lang="zh-CN" altLang="en-US" sz="8000" b="1" dirty="0">
              <a:solidFill>
                <a:srgbClr val="FF3300"/>
              </a:solidFill>
              <a:latin typeface="Times New Roman" panose="02020603050405020304" pitchFamily="16" charset="0"/>
              <a:ea typeface="楷体_GB2312" panose="02010609030101010101" charset="-122"/>
            </a:endParaRPr>
          </a:p>
        </p:txBody>
      </p:sp>
      <p:sp>
        <p:nvSpPr>
          <p:cNvPr id="114692" name="Text Box 4"/>
          <p:cNvSpPr txBox="1">
            <a:spLocks noChangeArrowheads="1"/>
          </p:cNvSpPr>
          <p:nvPr/>
        </p:nvSpPr>
        <p:spPr bwMode="auto">
          <a:xfrm>
            <a:off x="1609090" y="1348740"/>
            <a:ext cx="5925185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algn="l"/>
            <a:r>
              <a:rPr lang="en-US" altLang="zh-CN" sz="4400" b="1">
                <a:solidFill>
                  <a:srgbClr val="FF0066"/>
                </a:solidFill>
                <a:latin typeface="宋体" panose="02010600030101010101" pitchFamily="2" charset="-122"/>
              </a:rPr>
              <a:t>zé   quàn  dǔ   huǐ</a:t>
            </a:r>
            <a:endParaRPr lang="en-US" altLang="zh-CN" sz="4400" b="1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223645" y="3037840"/>
            <a:ext cx="7188835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algn="l"/>
            <a:r>
              <a:rPr lang="en-US" altLang="zh-CN" sz="4400" b="1">
                <a:solidFill>
                  <a:srgbClr val="FF0066"/>
                </a:solidFill>
                <a:latin typeface="宋体" panose="02010600030101010101" pitchFamily="2" charset="-122"/>
              </a:rPr>
              <a:t>zhōng cuàn zhuàng zhuāng</a:t>
            </a:r>
            <a:endParaRPr lang="en-US" altLang="zh-CN" sz="4400" b="1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222375" y="4835525"/>
            <a:ext cx="631190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algn="l"/>
            <a:r>
              <a:rPr lang="en-US" altLang="zh-CN" sz="4400" b="1">
                <a:solidFill>
                  <a:srgbClr val="FF0066"/>
                </a:solidFill>
                <a:latin typeface="宋体" panose="02010600030101010101" pitchFamily="2" charset="-122"/>
              </a:rPr>
              <a:t>duàn   zī  jiǎn   chú</a:t>
            </a:r>
            <a:endParaRPr lang="en-US" altLang="zh-CN" sz="4400" b="1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146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2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0290" name="Picture 2" descr="2ed85c0ed0a70ec0aa64576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291" name="WordArt 3"/>
          <p:cNvSpPr>
            <a:spLocks noChangeArrowheads="1" noChangeShapeType="1" noTextEdit="1"/>
          </p:cNvSpPr>
          <p:nvPr/>
        </p:nvSpPr>
        <p:spPr bwMode="auto">
          <a:xfrm>
            <a:off x="1175385" y="276225"/>
            <a:ext cx="2447925" cy="79438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我会写</a:t>
            </a:r>
            <a:endParaRPr lang="zh-CN" altLang="en-US" sz="3600" b="1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029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75068" y="1991995"/>
            <a:ext cx="1827212" cy="1871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29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3708" y="1991995"/>
            <a:ext cx="1827212" cy="1871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29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4763453"/>
            <a:ext cx="1827213" cy="1871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29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75385" y="4763453"/>
            <a:ext cx="1827213" cy="1871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296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89388" y="1991995"/>
            <a:ext cx="1827212" cy="1871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297" name="Text Box 9"/>
          <p:cNvSpPr txBox="1">
            <a:spLocks noChangeArrowheads="1"/>
          </p:cNvSpPr>
          <p:nvPr/>
        </p:nvSpPr>
        <p:spPr bwMode="auto">
          <a:xfrm>
            <a:off x="7002145" y="2066925"/>
            <a:ext cx="1431290" cy="1722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10600" b="1">
                <a:solidFill>
                  <a:srgbClr val="FF0000"/>
                </a:solidFill>
                <a:ea typeface="楷体_GB2312" panose="02010609030101010101" charset="-122"/>
              </a:rPr>
              <a:t>守</a:t>
            </a:r>
            <a:endParaRPr lang="zh-CN" altLang="en-US" sz="10600" b="1">
              <a:solidFill>
                <a:srgbClr val="FF0000"/>
              </a:solidFill>
              <a:ea typeface="楷体_GB2312" panose="02010609030101010101" charset="-122"/>
            </a:endParaRPr>
          </a:p>
        </p:txBody>
      </p:sp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89388" y="4763770"/>
            <a:ext cx="1827212" cy="1871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1373505" y="2066925"/>
            <a:ext cx="1431290" cy="1722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10600" b="1">
                <a:solidFill>
                  <a:srgbClr val="FF0000"/>
                </a:solidFill>
                <a:ea typeface="楷体_GB2312" panose="02010609030101010101" charset="-122"/>
              </a:rPr>
              <a:t>亡</a:t>
            </a:r>
            <a:endParaRPr lang="zh-CN" altLang="en-US" sz="10600" b="1">
              <a:solidFill>
                <a:srgbClr val="FF0000"/>
              </a:solidFill>
              <a:ea typeface="楷体_GB2312" panose="02010609030101010101" charset="-122"/>
            </a:endParaRP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4187190" y="2066925"/>
            <a:ext cx="1431290" cy="1722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10600" b="1">
                <a:solidFill>
                  <a:srgbClr val="FF0000"/>
                </a:solidFill>
                <a:ea typeface="楷体_GB2312" panose="02010609030101010101" charset="-122"/>
              </a:rPr>
              <a:t>牢</a:t>
            </a:r>
            <a:endParaRPr lang="zh-CN" altLang="en-US" sz="10600" b="1">
              <a:solidFill>
                <a:srgbClr val="FF0000"/>
              </a:solidFill>
              <a:ea typeface="楷体_GB2312" panose="02010609030101010101" charset="-122"/>
            </a:endParaRP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1372870" y="4838700"/>
            <a:ext cx="1431290" cy="1722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10600" b="1">
                <a:solidFill>
                  <a:srgbClr val="FF0000"/>
                </a:solidFill>
                <a:ea typeface="楷体_GB2312" panose="02010609030101010101" charset="-122"/>
              </a:rPr>
              <a:t>株</a:t>
            </a:r>
            <a:endParaRPr lang="zh-CN" altLang="en-US" sz="10600" b="1">
              <a:solidFill>
                <a:srgbClr val="FF0000"/>
              </a:solidFill>
              <a:ea typeface="楷体_GB2312" panose="02010609030101010101" charset="-122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4187825" y="4838700"/>
            <a:ext cx="1431290" cy="1722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10600" b="1">
                <a:solidFill>
                  <a:srgbClr val="FF0000"/>
                </a:solidFill>
                <a:ea typeface="楷体_GB2312" panose="02010609030101010101" charset="-122"/>
              </a:rPr>
              <a:t>待</a:t>
            </a:r>
            <a:endParaRPr lang="zh-CN" altLang="en-US" sz="10600" b="1">
              <a:solidFill>
                <a:srgbClr val="FF0000"/>
              </a:solidFill>
              <a:ea typeface="楷体_GB2312" panose="02010609030101010101" charset="-122"/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7002145" y="4838700"/>
            <a:ext cx="1431290" cy="1722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10600" b="1">
                <a:solidFill>
                  <a:srgbClr val="FF0000"/>
                </a:solidFill>
                <a:ea typeface="楷体_GB2312" panose="02010609030101010101" charset="-122"/>
              </a:rPr>
              <a:t>死</a:t>
            </a:r>
            <a:endParaRPr lang="zh-CN" altLang="en-US" sz="10600" b="1">
              <a:solidFill>
                <a:srgbClr val="FF0000"/>
              </a:solidFill>
              <a:ea typeface="楷体_GB2312" panose="0201060903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1710" y="1069975"/>
            <a:ext cx="221551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5400" b="1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</a:rPr>
              <a:t>wáng</a:t>
            </a:r>
            <a:endParaRPr lang="en-US" altLang="zh-CN" sz="5400" b="1">
              <a:solidFill>
                <a:schemeClr val="accent6">
                  <a:lumMod val="50000"/>
                </a:schemeClr>
              </a:solidFill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96030" y="1069975"/>
            <a:ext cx="221551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5400" b="1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</a:rPr>
              <a:t>láo</a:t>
            </a:r>
            <a:endParaRPr lang="en-US" altLang="zh-CN" sz="5400" b="1">
              <a:solidFill>
                <a:schemeClr val="accent6">
                  <a:lumMod val="50000"/>
                </a:schemeClr>
              </a:solidFill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10350" y="1070610"/>
            <a:ext cx="221551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5400" b="1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</a:rPr>
              <a:t>shǒu</a:t>
            </a:r>
            <a:endParaRPr lang="en-US" altLang="zh-CN" sz="5400" b="1">
              <a:solidFill>
                <a:schemeClr val="accent6">
                  <a:lumMod val="50000"/>
                </a:schemeClr>
              </a:solidFill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80440" y="3841750"/>
            <a:ext cx="221551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5400" b="1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</a:rPr>
              <a:t>zhū</a:t>
            </a:r>
            <a:endParaRPr lang="en-US" altLang="zh-CN" sz="5400" b="1">
              <a:solidFill>
                <a:schemeClr val="accent6">
                  <a:lumMod val="50000"/>
                </a:schemeClr>
              </a:solidFill>
              <a:latin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94760" y="3863975"/>
            <a:ext cx="221551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5400" b="1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</a:rPr>
              <a:t>dài</a:t>
            </a:r>
            <a:endParaRPr lang="en-US" altLang="zh-CN" sz="5400" b="1">
              <a:solidFill>
                <a:schemeClr val="accent6">
                  <a:lumMod val="50000"/>
                </a:schemeClr>
              </a:solidFill>
              <a:latin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09715" y="3863975"/>
            <a:ext cx="221551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5400" b="1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</a:rPr>
              <a:t>sǐ</a:t>
            </a:r>
            <a:endParaRPr lang="en-US" altLang="zh-CN" sz="5400" b="1">
              <a:solidFill>
                <a:schemeClr val="accent6">
                  <a:lumMod val="50000"/>
                </a:schemeClr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620" y="-12700"/>
            <a:ext cx="9158605" cy="6868795"/>
          </a:xfrm>
          <a:prstGeom prst="rect">
            <a:avLst/>
          </a:prstGeom>
        </p:spPr>
      </p:pic>
      <p:sp>
        <p:nvSpPr>
          <p:cNvPr id="15362" name="Text Box 7"/>
          <p:cNvSpPr txBox="1"/>
          <p:nvPr/>
        </p:nvSpPr>
        <p:spPr>
          <a:xfrm>
            <a:off x="6408420" y="640715"/>
            <a:ext cx="116395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8000" b="1" dirty="0">
                <a:solidFill>
                  <a:srgbClr val="800000"/>
                </a:solidFill>
                <a:latin typeface="Times New Roman" panose="02020603050405020304" pitchFamily="16" charset="0"/>
                <a:ea typeface="华文新魏" panose="02010800040101010101" pitchFamily="2" charset="-122"/>
              </a:rPr>
              <a:t>亡羊补牢</a:t>
            </a:r>
            <a:endParaRPr lang="zh-CN" altLang="en-US" sz="8800" b="1" dirty="0">
              <a:solidFill>
                <a:srgbClr val="800000"/>
              </a:solidFill>
              <a:latin typeface="Times New Roman" panose="02020603050405020304" pitchFamily="16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48111"/>
          <a:stretch>
            <a:fillRect/>
          </a:stretch>
        </p:blipFill>
        <p:spPr>
          <a:xfrm>
            <a:off x="-10160" y="-15875"/>
            <a:ext cx="9159240" cy="6864985"/>
          </a:xfrm>
          <a:prstGeom prst="rect">
            <a:avLst/>
          </a:prstGeom>
        </p:spPr>
      </p:pic>
      <p:sp>
        <p:nvSpPr>
          <p:cNvPr id="16393" name="PubOvalCallout"/>
          <p:cNvSpPr>
            <a:spLocks noEditPoints="1"/>
          </p:cNvSpPr>
          <p:nvPr/>
        </p:nvSpPr>
        <p:spPr>
          <a:xfrm>
            <a:off x="490220" y="852170"/>
            <a:ext cx="3816350" cy="1511300"/>
          </a:xfrm>
          <a:custGeom>
            <a:avLst/>
            <a:gdLst>
              <a:gd name="txL" fmla="*/ 3163 w 21600"/>
              <a:gd name="txT" fmla="*/ 2374 h 21600"/>
              <a:gd name="txR" fmla="*/ 18437 w 21600"/>
              <a:gd name="txB" fmla="*/ 13836 h 21600"/>
            </a:gdLst>
            <a:ahLst/>
            <a:cxnLst>
              <a:cxn ang="17694720">
                <a:pos x="1908175" y="0"/>
              </a:cxn>
              <a:cxn ang="11796480">
                <a:pos x="0" y="567087"/>
              </a:cxn>
              <a:cxn ang="5898240">
                <a:pos x="1902168" y="1511300"/>
              </a:cxn>
              <a:cxn ang="5898240">
                <a:pos x="1908175" y="1134175"/>
              </a:cxn>
              <a:cxn ang="0">
                <a:pos x="3816350" y="567087"/>
              </a:cxn>
            </a:cxnLst>
            <a:rect l="txL" t="txT" r="txR" b="txB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lnTo>
                  <a:pt x="10766" y="21600"/>
                </a:lnTo>
                <a:close/>
              </a:path>
            </a:pathLst>
          </a:custGeom>
          <a:solidFill>
            <a:srgbClr val="CCCC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8100000" algn="ctr" rotWithShape="0">
              <a:srgbClr val="808080"/>
            </a:outerShdw>
          </a:effectLst>
        </p:spPr>
        <p:txBody>
          <a:bodyPr/>
          <a:p>
            <a:r>
              <a:rPr lang="zh-CN" altLang="en-US" sz="4800" b="1" dirty="0">
                <a:solidFill>
                  <a:srgbClr val="414B43"/>
                </a:solidFill>
                <a:latin typeface="Times New Roman" panose="02020603050405020304" pitchFamily="16" charset="0"/>
              </a:rPr>
              <a:t>理解题意</a:t>
            </a:r>
            <a:endParaRPr lang="zh-CN" altLang="en-US" sz="4800" b="1" dirty="0">
              <a:solidFill>
                <a:srgbClr val="414B43"/>
              </a:solidFill>
              <a:latin typeface="Times New Roman" panose="02020603050405020304" pitchFamily="16" charset="0"/>
            </a:endParaRPr>
          </a:p>
        </p:txBody>
      </p:sp>
      <p:sp>
        <p:nvSpPr>
          <p:cNvPr id="15362" name="Text Box 7"/>
          <p:cNvSpPr txBox="1"/>
          <p:nvPr/>
        </p:nvSpPr>
        <p:spPr>
          <a:xfrm>
            <a:off x="1290320" y="2944495"/>
            <a:ext cx="4806950" cy="1445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8800" b="1" dirty="0">
                <a:solidFill>
                  <a:srgbClr val="800000"/>
                </a:solidFill>
                <a:latin typeface="Times New Roman" panose="02020603050405020304" pitchFamily="16" charset="0"/>
                <a:ea typeface="华文新魏" panose="02010800040101010101" pitchFamily="2" charset="-122"/>
              </a:rPr>
              <a:t>亡羊补牢</a:t>
            </a:r>
            <a:endParaRPr lang="zh-CN" altLang="en-US" sz="8800" b="1" dirty="0">
              <a:solidFill>
                <a:srgbClr val="800000"/>
              </a:solidFill>
              <a:latin typeface="Times New Roman" panose="02020603050405020304" pitchFamily="16" charset="0"/>
              <a:ea typeface="华文新魏" panose="020108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5765" y="3925570"/>
            <a:ext cx="12604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414B43"/>
                </a:solidFill>
                <a:latin typeface="楷体" panose="02010609060101010101" charset="-122"/>
                <a:ea typeface="楷体" panose="02010609060101010101" charset="-122"/>
              </a:rPr>
              <a:t>丢失</a:t>
            </a:r>
            <a:endParaRPr lang="zh-CN" altLang="en-US" sz="4000" b="1">
              <a:solidFill>
                <a:srgbClr val="414B4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97270" y="3218815"/>
            <a:ext cx="12604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414B43"/>
                </a:solidFill>
                <a:latin typeface="楷体" panose="02010609060101010101" charset="-122"/>
                <a:ea typeface="楷体" panose="02010609060101010101" charset="-122"/>
              </a:rPr>
              <a:t>羊圈</a:t>
            </a:r>
            <a:endParaRPr lang="zh-CN" altLang="en-US" sz="4000" b="1">
              <a:solidFill>
                <a:srgbClr val="414B4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" y="-22225"/>
            <a:ext cx="9191625" cy="6893560"/>
          </a:xfrm>
          <a:prstGeom prst="rect">
            <a:avLst/>
          </a:prstGeom>
        </p:spPr>
      </p:pic>
      <p:sp>
        <p:nvSpPr>
          <p:cNvPr id="17419" name="PubOvalCallout"/>
          <p:cNvSpPr>
            <a:spLocks noEditPoints="1"/>
          </p:cNvSpPr>
          <p:nvPr/>
        </p:nvSpPr>
        <p:spPr>
          <a:xfrm>
            <a:off x="655638" y="242253"/>
            <a:ext cx="3132137" cy="1366837"/>
          </a:xfrm>
          <a:custGeom>
            <a:avLst/>
            <a:gdLst>
              <a:gd name="txL" fmla="*/ 3163 w 21600"/>
              <a:gd name="txT" fmla="*/ 2374 h 21600"/>
              <a:gd name="txR" fmla="*/ 18437 w 21600"/>
              <a:gd name="txB" fmla="*/ 13836 h 21600"/>
            </a:gdLst>
            <a:ahLst/>
            <a:cxnLst>
              <a:cxn ang="17694720">
                <a:pos x="1565920" y="0"/>
              </a:cxn>
              <a:cxn ang="11796480">
                <a:pos x="0" y="512881"/>
              </a:cxn>
              <a:cxn ang="5898240">
                <a:pos x="1560990" y="1366838"/>
              </a:cxn>
              <a:cxn ang="5898240">
                <a:pos x="1565920" y="1025761"/>
              </a:cxn>
              <a:cxn ang="0">
                <a:pos x="3131840" y="512881"/>
              </a:cxn>
            </a:cxnLst>
            <a:rect l="txL" t="txT" r="txR" b="txB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lnTo>
                  <a:pt x="10766" y="21600"/>
                </a:lnTo>
                <a:close/>
              </a:path>
            </a:pathLst>
          </a:custGeom>
          <a:solidFill>
            <a:srgbClr val="CCCC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8100000" algn="ctr" rotWithShape="0">
              <a:srgbClr val="808080"/>
            </a:outerShdw>
          </a:effectLst>
        </p:spPr>
        <p:txBody>
          <a:bodyPr/>
          <a:p>
            <a:r>
              <a:rPr lang="zh-CN" altLang="en-US" sz="4800" b="1" dirty="0">
                <a:solidFill>
                  <a:srgbClr val="414B43"/>
                </a:solidFill>
                <a:latin typeface="Times New Roman" panose="02020603050405020304" pitchFamily="16" charset="0"/>
              </a:rPr>
              <a:t>猜一猜</a:t>
            </a:r>
            <a:endParaRPr lang="zh-CN" altLang="en-US" sz="4800" b="1" dirty="0">
              <a:solidFill>
                <a:srgbClr val="414B43"/>
              </a:solidFill>
              <a:latin typeface="Times New Roman" panose="02020603050405020304" pitchFamily="16" charset="0"/>
            </a:endParaRPr>
          </a:p>
        </p:txBody>
      </p:sp>
      <p:sp>
        <p:nvSpPr>
          <p:cNvPr id="16402" name="Text Box 18"/>
          <p:cNvSpPr txBox="1"/>
          <p:nvPr/>
        </p:nvSpPr>
        <p:spPr>
          <a:xfrm>
            <a:off x="3402330" y="1243330"/>
            <a:ext cx="540829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8000" b="1" dirty="0">
                <a:solidFill>
                  <a:srgbClr val="414B43"/>
                </a:solidFill>
                <a:latin typeface="Times New Roman" panose="02020603050405020304" pitchFamily="16" charset="0"/>
                <a:ea typeface="华文新魏" panose="02010800040101010101" pitchFamily="2" charset="-122"/>
              </a:rPr>
              <a:t>丢羊的原因是什么</a:t>
            </a:r>
            <a:r>
              <a:rPr lang="en-US" altLang="zh-CN" sz="8000" b="1" dirty="0">
                <a:solidFill>
                  <a:srgbClr val="414B43"/>
                </a:solidFill>
                <a:latin typeface="Times New Roman" panose="02020603050405020304" pitchFamily="16" charset="0"/>
                <a:ea typeface="华文新魏" panose="02010800040101010101" pitchFamily="2" charset="-122"/>
              </a:rPr>
              <a:t>?</a:t>
            </a:r>
            <a:endParaRPr lang="en-US" altLang="zh-CN" sz="8000" b="1" dirty="0">
              <a:solidFill>
                <a:srgbClr val="414B43"/>
              </a:solidFill>
              <a:latin typeface="Times New Roman" panose="02020603050405020304" pitchFamily="16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5715"/>
            <a:ext cx="9149715" cy="6861810"/>
          </a:xfrm>
          <a:prstGeom prst="rect">
            <a:avLst/>
          </a:prstGeom>
        </p:spPr>
      </p:pic>
      <p:sp>
        <p:nvSpPr>
          <p:cNvPr id="18439" name="Text Box 9"/>
          <p:cNvSpPr txBox="1"/>
          <p:nvPr/>
        </p:nvSpPr>
        <p:spPr>
          <a:xfrm>
            <a:off x="233045" y="2098675"/>
            <a:ext cx="378650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4000" b="1" dirty="0">
                <a:solidFill>
                  <a:srgbClr val="414B43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4000" b="1" dirty="0">
                <a:solidFill>
                  <a:srgbClr val="414B43"/>
                </a:solidFill>
                <a:latin typeface="楷体" panose="02010609060101010101" charset="-122"/>
                <a:ea typeface="楷体" panose="02010609060101010101" charset="-122"/>
              </a:rPr>
              <a:t>、养羊人一共丢了几次羊</a:t>
            </a:r>
            <a:r>
              <a:rPr lang="en-US" altLang="zh-CN" sz="4000" b="1" dirty="0">
                <a:solidFill>
                  <a:srgbClr val="414B43"/>
                </a:solidFill>
                <a:latin typeface="楷体" panose="02010609060101010101" charset="-122"/>
                <a:ea typeface="楷体" panose="02010609060101010101" charset="-122"/>
              </a:rPr>
              <a:t>?</a:t>
            </a:r>
            <a:endParaRPr lang="en-US" altLang="zh-CN" sz="4000" b="1" dirty="0">
              <a:solidFill>
                <a:srgbClr val="414B43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4000" b="1" dirty="0">
                <a:solidFill>
                  <a:srgbClr val="414B43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4000" b="1" dirty="0">
                <a:solidFill>
                  <a:srgbClr val="414B43"/>
                </a:solidFill>
                <a:latin typeface="楷体" panose="02010609060101010101" charset="-122"/>
                <a:ea typeface="楷体" panose="02010609060101010101" charset="-122"/>
              </a:rPr>
              <a:t>、每次丢羊后，养羊人是怎样做的？当时他是怎样想的？</a:t>
            </a:r>
            <a:endParaRPr lang="zh-CN" altLang="en-US" sz="4000" b="1" dirty="0">
              <a:solidFill>
                <a:srgbClr val="414B4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440" name="PubOvalCallout"/>
          <p:cNvSpPr>
            <a:spLocks noEditPoints="1"/>
          </p:cNvSpPr>
          <p:nvPr/>
        </p:nvSpPr>
        <p:spPr>
          <a:xfrm>
            <a:off x="481013" y="310198"/>
            <a:ext cx="3538537" cy="1628775"/>
          </a:xfrm>
          <a:custGeom>
            <a:avLst/>
            <a:gdLst>
              <a:gd name="txL" fmla="*/ 3163 w 21600"/>
              <a:gd name="txT" fmla="*/ 2374 h 21600"/>
              <a:gd name="txR" fmla="*/ 18437 w 21600"/>
              <a:gd name="txB" fmla="*/ 13836 h 21600"/>
            </a:gdLst>
            <a:ahLst/>
            <a:cxnLst>
              <a:cxn ang="17694720">
                <a:pos x="1769269" y="0"/>
              </a:cxn>
              <a:cxn ang="11796480">
                <a:pos x="0" y="611168"/>
              </a:cxn>
              <a:cxn ang="5898240">
                <a:pos x="1763699" y="1628775"/>
              </a:cxn>
              <a:cxn ang="5898240">
                <a:pos x="1769269" y="1222335"/>
              </a:cxn>
              <a:cxn ang="0">
                <a:pos x="3538537" y="611168"/>
              </a:cxn>
            </a:cxnLst>
            <a:rect l="txL" t="txT" r="txR" b="txB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lnTo>
                  <a:pt x="10766" y="21600"/>
                </a:lnTo>
                <a:close/>
              </a:path>
            </a:pathLst>
          </a:custGeom>
          <a:solidFill>
            <a:srgbClr val="CCCC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8100000" algn="ctr" rotWithShape="0">
              <a:srgbClr val="808080"/>
            </a:outerShdw>
          </a:effectLst>
        </p:spPr>
        <p:txBody>
          <a:bodyPr/>
          <a:p>
            <a:r>
              <a:rPr lang="zh-CN" altLang="en-US" sz="4800" b="1" dirty="0">
                <a:solidFill>
                  <a:srgbClr val="414B43"/>
                </a:solidFill>
                <a:latin typeface="Times New Roman" panose="02020603050405020304" pitchFamily="16" charset="0"/>
              </a:rPr>
              <a:t>想一想</a:t>
            </a:r>
            <a:endParaRPr lang="zh-CN" altLang="en-US" sz="4800" b="1" dirty="0">
              <a:solidFill>
                <a:srgbClr val="414B43"/>
              </a:solidFill>
              <a:latin typeface="Times New Roman" panose="02020603050405020304" pitchFamily="16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4649" t="4023" r="9643" b="6225"/>
          <a:stretch>
            <a:fillRect/>
          </a:stretch>
        </p:blipFill>
        <p:spPr>
          <a:xfrm>
            <a:off x="-5715" y="-2540"/>
            <a:ext cx="9158605" cy="6859905"/>
          </a:xfrm>
          <a:prstGeom prst="rect">
            <a:avLst/>
          </a:prstGeom>
        </p:spPr>
      </p:pic>
      <p:sp>
        <p:nvSpPr>
          <p:cNvPr id="19463" name="Text Box 7"/>
          <p:cNvSpPr txBox="1"/>
          <p:nvPr/>
        </p:nvSpPr>
        <p:spPr>
          <a:xfrm>
            <a:off x="805815" y="1962150"/>
            <a:ext cx="5727700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400" b="1" dirty="0">
                <a:solidFill>
                  <a:srgbClr val="414B43"/>
                </a:solidFill>
                <a:latin typeface="楷体" panose="02010609060101010101" charset="-122"/>
                <a:ea typeface="楷体" panose="02010609060101010101" charset="-122"/>
              </a:rPr>
              <a:t>街坊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劝</a:t>
            </a:r>
            <a:r>
              <a:rPr lang="zh-CN" altLang="en-US" sz="4400" b="1" dirty="0">
                <a:solidFill>
                  <a:srgbClr val="414B43"/>
                </a:solidFill>
                <a:latin typeface="楷体" panose="02010609060101010101" charset="-122"/>
                <a:ea typeface="楷体" panose="02010609060101010101" charset="-122"/>
              </a:rPr>
              <a:t>他说：“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赶快</a:t>
            </a:r>
            <a:r>
              <a:rPr lang="zh-CN" altLang="en-US" sz="4400" b="1" dirty="0">
                <a:solidFill>
                  <a:srgbClr val="414B43"/>
                </a:solidFill>
                <a:latin typeface="楷体" panose="02010609060101010101" charset="-122"/>
                <a:ea typeface="楷体" panose="02010609060101010101" charset="-122"/>
              </a:rPr>
              <a:t>把羊圈修一修，堵上那个窟窿吧。”</a:t>
            </a:r>
            <a:endParaRPr lang="zh-CN" altLang="en-US" sz="4400" b="1" dirty="0">
              <a:solidFill>
                <a:srgbClr val="414B43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400" b="1" dirty="0">
                <a:solidFill>
                  <a:srgbClr val="414B43"/>
                </a:solidFill>
                <a:latin typeface="楷体" panose="02010609060101010101" charset="-122"/>
                <a:ea typeface="楷体" panose="02010609060101010101" charset="-122"/>
              </a:rPr>
              <a:t>    他说：“羊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已经</a:t>
            </a:r>
            <a:r>
              <a:rPr lang="zh-CN" altLang="en-US" sz="4400" b="1" dirty="0">
                <a:solidFill>
                  <a:srgbClr val="414B43"/>
                </a:solidFill>
                <a:latin typeface="楷体" panose="02010609060101010101" charset="-122"/>
                <a:ea typeface="楷体" panose="02010609060101010101" charset="-122"/>
              </a:rPr>
              <a:t>丢了，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还</a:t>
            </a:r>
            <a:r>
              <a:rPr lang="zh-CN" altLang="en-US" sz="4400" b="1" dirty="0">
                <a:solidFill>
                  <a:srgbClr val="414B43"/>
                </a:solidFill>
                <a:latin typeface="楷体" panose="02010609060101010101" charset="-122"/>
                <a:ea typeface="楷体" panose="02010609060101010101" charset="-122"/>
              </a:rPr>
              <a:t>修羊圈干什么呢？”</a:t>
            </a:r>
            <a:endParaRPr lang="zh-CN" altLang="en-US" sz="4400" b="1" dirty="0">
              <a:solidFill>
                <a:srgbClr val="414B4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441" name="PubOvalCallout"/>
          <p:cNvSpPr>
            <a:spLocks noEditPoints="1"/>
          </p:cNvSpPr>
          <p:nvPr/>
        </p:nvSpPr>
        <p:spPr>
          <a:xfrm>
            <a:off x="1729423" y="260350"/>
            <a:ext cx="3097212" cy="1223963"/>
          </a:xfrm>
          <a:custGeom>
            <a:avLst/>
            <a:gdLst>
              <a:gd name="txL" fmla="*/ 3163 w 21600"/>
              <a:gd name="txT" fmla="*/ 2374 h 21600"/>
              <a:gd name="txR" fmla="*/ 18437 w 21600"/>
              <a:gd name="txB" fmla="*/ 13836 h 21600"/>
            </a:gdLst>
            <a:ahLst/>
            <a:cxnLst>
              <a:cxn ang="17694720">
                <a:pos x="1548234" y="0"/>
              </a:cxn>
              <a:cxn ang="11796480">
                <a:pos x="0" y="459269"/>
              </a:cxn>
              <a:cxn ang="5898240">
                <a:pos x="1543360" y="1223963"/>
              </a:cxn>
              <a:cxn ang="5898240">
                <a:pos x="1548234" y="918539"/>
              </a:cxn>
              <a:cxn ang="0">
                <a:pos x="3096468" y="459269"/>
              </a:cxn>
            </a:cxnLst>
            <a:rect l="txL" t="txT" r="txR" b="txB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lnTo>
                  <a:pt x="10766" y="21600"/>
                </a:lnTo>
                <a:close/>
              </a:path>
            </a:pathLst>
          </a:custGeom>
          <a:solidFill>
            <a:srgbClr val="CCCC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8100000" algn="ctr" rotWithShape="0">
              <a:srgbClr val="808080"/>
            </a:outerShdw>
          </a:effectLst>
        </p:spPr>
        <p:txBody>
          <a:bodyPr/>
          <a:p>
            <a:r>
              <a:rPr lang="en-US" altLang="zh-CN" sz="4000" b="1" dirty="0">
                <a:solidFill>
                  <a:srgbClr val="414B43"/>
                </a:solidFill>
                <a:latin typeface="Times New Roman" panose="02020603050405020304" pitchFamily="16" charset="0"/>
              </a:rPr>
              <a:t>  </a:t>
            </a:r>
            <a:r>
              <a:rPr lang="zh-CN" altLang="en-US" sz="4000" b="1" dirty="0">
                <a:solidFill>
                  <a:srgbClr val="414B43"/>
                </a:solidFill>
                <a:latin typeface="Times New Roman" panose="02020603050405020304" pitchFamily="16" charset="0"/>
              </a:rPr>
              <a:t>第一次</a:t>
            </a:r>
            <a:endParaRPr lang="zh-CN" altLang="en-US" sz="4000" b="1" dirty="0">
              <a:solidFill>
                <a:srgbClr val="414B43"/>
              </a:solidFill>
              <a:latin typeface="Times New Roman" panose="02020603050405020304" pitchFamily="1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1" grpId="0" bldLvl="0" animBg="1"/>
    </p:bldLst>
  </p:timing>
</p:sld>
</file>

<file path=ppt/theme/theme1.xml><?xml version="1.0" encoding="utf-8"?>
<a:theme xmlns:a="http://schemas.openxmlformats.org/drawingml/2006/main" name="0.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1135</Words>
  <Paragraphs>133</Paragraphs>
  <Slides>28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8" baseType="lpstr">
      <vt:lpstr>Arial</vt:lpstr>
      <vt:lpstr>宋体</vt:lpstr>
      <vt:lpstr>Wingdings</vt:lpstr>
      <vt:lpstr>Times New Roman</vt:lpstr>
      <vt:lpstr>微软雅黑</vt:lpstr>
      <vt:lpstr>Arial Unicode MS</vt:lpstr>
      <vt:lpstr>Calibri Light</vt:lpstr>
      <vt:lpstr>Calibri</vt:lpstr>
      <vt:lpstr>全新硬笔楷书简</vt:lpstr>
      <vt:lpstr>华文新魏</vt:lpstr>
      <vt:lpstr>黑体</vt:lpstr>
      <vt:lpstr>Calibri</vt:lpstr>
      <vt:lpstr>楷体</vt:lpstr>
      <vt:lpstr>楷体_GB2312</vt:lpstr>
      <vt:lpstr>华文中宋</vt:lpstr>
      <vt:lpstr>华康少女文字W5(P)</vt:lpstr>
      <vt:lpstr>华文行楷</vt:lpstr>
      <vt:lpstr>隶书</vt:lpstr>
      <vt:lpstr>0.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Administrator</cp:lastModifiedBy>
  <dcterms:created xsi:type="dcterms:W3CDTF">2010-06-10T01:08:00Z</dcterms:created>
  <dcterms:modified xsi:type="dcterms:W3CDTF">2019-03-08T04:21:54Z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