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478" r:id="rId5"/>
    <p:sldId id="529" r:id="rId6"/>
    <p:sldId id="530" r:id="rId7"/>
    <p:sldId id="531" r:id="rId8"/>
    <p:sldId id="532" r:id="rId9"/>
    <p:sldId id="533" r:id="rId10"/>
    <p:sldId id="534" r:id="rId11"/>
    <p:sldId id="535" r:id="rId12"/>
    <p:sldId id="536" r:id="rId13"/>
    <p:sldId id="537" r:id="rId14"/>
    <p:sldId id="538" r:id="rId15"/>
    <p:sldId id="539" r:id="rId16"/>
    <p:sldId id="540" r:id="rId17"/>
    <p:sldId id="541" r:id="rId18"/>
    <p:sldId id="258" r:id="rId19"/>
  </p:sldIdLst>
  <p:sldSz cx="9144000" cy="5143500" type="screen16x9"/>
  <p:notesSz cx="6858000" cy="9144000"/>
  <p:embeddedFontLst>
    <p:embeddedFont>
      <p:font typeface="庞门正道粗书体6.0" panose="02010600030101010101" pitchFamily="2" charset="-122"/>
      <p:regular r:id="rId2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BB21F8D3-C39F-46A4-99AD-6B0ADF6450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154B394-720E-467D-ABFF-8F7550BC726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4B394-720E-467D-ABFF-8F7550BC726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4B394-720E-467D-ABFF-8F7550BC726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物体, 麦克风, 游戏机&#10;&#10;描述已自动生成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7070" y="171835"/>
            <a:ext cx="737982" cy="491988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745258" y="296833"/>
            <a:ext cx="1616157" cy="338138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0" name="矩形: 圆角 9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物体, 麦克风, 游戏机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0" y="875471"/>
            <a:ext cx="5088836" cy="339255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51472" y="536966"/>
            <a:ext cx="5030813" cy="2546282"/>
            <a:chOff x="662385" y="613093"/>
            <a:chExt cx="6707750" cy="3395042"/>
          </a:xfrm>
        </p:grpSpPr>
        <p:sp>
          <p:nvSpPr>
            <p:cNvPr id="6" name="文本框 5"/>
            <p:cNvSpPr txBox="1"/>
            <p:nvPr/>
          </p:nvSpPr>
          <p:spPr>
            <a:xfrm>
              <a:off x="662385" y="613093"/>
              <a:ext cx="2664788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口</a:t>
              </a:r>
              <a:endParaRPr lang="zh-CN" altLang="en-US" sz="149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18783" y="1905756"/>
              <a:ext cx="1741220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6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语</a:t>
              </a:r>
              <a:endParaRPr lang="zh-CN" altLang="en-US" sz="86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99843" y="1028856"/>
              <a:ext cx="1766530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交</a:t>
              </a:r>
              <a:endParaRPr lang="zh-CN" altLang="en-US" sz="8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05347" y="1320220"/>
              <a:ext cx="2664788" cy="268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5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际</a:t>
              </a:r>
              <a:endParaRPr lang="zh-CN" altLang="en-US" sz="125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57177" y="2901047"/>
            <a:ext cx="3619404" cy="880823"/>
            <a:chOff x="1601376" y="4316270"/>
            <a:chExt cx="4825872" cy="1174430"/>
          </a:xfrm>
        </p:grpSpPr>
        <p:sp>
          <p:nvSpPr>
            <p:cNvPr id="12" name="文本框 11"/>
            <p:cNvSpPr txBox="1"/>
            <p:nvPr/>
          </p:nvSpPr>
          <p:spPr>
            <a:xfrm>
              <a:off x="1601376" y="5182924"/>
              <a:ext cx="482587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部编版语文课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件 六年级下册 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01376" y="4316270"/>
              <a:ext cx="482587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——</a:t>
              </a:r>
              <a:r>
                <a:rPr lang="zh-CN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同读一本书</a:t>
              </a:r>
              <a:endParaRPr lang="zh-CN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 flipH="1">
              <a:off x="1601376" y="5032283"/>
              <a:ext cx="4825872" cy="194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深入交流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57051" y="1571825"/>
            <a:ext cx="5455290" cy="139884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根据方法，小组交流：同桌之间相互探讨，再由小组组长带领组员交流自己的读书心得。</a:t>
            </a:r>
            <a:endParaRPr kumimoji="1"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7052" y="3177741"/>
            <a:ext cx="5069479" cy="9556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33CC"/>
                </a:solidFill>
                <a:cs typeface="+mn-ea"/>
                <a:sym typeface="+mn-lt"/>
              </a:rPr>
              <a:t>引用原文说明观点，使观点更有说服力。</a:t>
            </a:r>
            <a:endParaRPr lang="zh-CN" altLang="en-US" sz="2400" b="1" dirty="0">
              <a:solidFill>
                <a:srgbClr val="0033CC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5376" y="1531452"/>
            <a:ext cx="2978210" cy="329257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深入交流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9315" y="1879983"/>
            <a:ext cx="7269971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033CC"/>
                </a:solidFill>
                <a:cs typeface="+mn-ea"/>
                <a:sym typeface="+mn-lt"/>
              </a:rPr>
              <a:t>分辨别人的观点是否有道理，讲的理由是否充分。</a:t>
            </a:r>
            <a:endParaRPr lang="zh-CN" altLang="en-US" sz="2400" dirty="0">
              <a:solidFill>
                <a:srgbClr val="0033CC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99315" y="1286689"/>
            <a:ext cx="3124200" cy="5124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听心得，分辨理由：</a:t>
            </a:r>
            <a:endParaRPr kumimoji="1"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09787" y="2256273"/>
            <a:ext cx="2386013" cy="238601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深入交流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前凸带形 3"/>
          <p:cNvSpPr/>
          <p:nvPr/>
        </p:nvSpPr>
        <p:spPr>
          <a:xfrm>
            <a:off x="2568479" y="1465990"/>
            <a:ext cx="3603722" cy="1105760"/>
          </a:xfrm>
          <a:prstGeom prst="ribbon">
            <a:avLst/>
          </a:prstGeom>
          <a:solidFill>
            <a:schemeClr val="tx1">
              <a:lumMod val="95000"/>
              <a:lumOff val="5000"/>
            </a:schemeClr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3616696" y="1915164"/>
            <a:ext cx="1507287" cy="39241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分享交流</a:t>
            </a:r>
            <a:endParaRPr lang="zh-CN" altLang="en-US" sz="21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1050270" y="2815874"/>
            <a:ext cx="6890385" cy="11772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分享交流新想法：和同学分享交流之后，说说你对这本书是否有了新的想法。</a:t>
            </a:r>
            <a:endParaRPr kumimoji="1"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拓展延伸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前凸带形 3"/>
          <p:cNvSpPr/>
          <p:nvPr/>
        </p:nvSpPr>
        <p:spPr>
          <a:xfrm>
            <a:off x="2559336" y="1658641"/>
            <a:ext cx="3740468" cy="817245"/>
          </a:xfrm>
          <a:prstGeom prst="ribbon">
            <a:avLst/>
          </a:prstGeom>
          <a:solidFill>
            <a:schemeClr val="tx1">
              <a:lumMod val="95000"/>
              <a:lumOff val="5000"/>
            </a:schemeClr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3647330" y="1945106"/>
            <a:ext cx="1564481" cy="48387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拓展延伸</a:t>
            </a:r>
            <a:endParaRPr lang="zh-CN" altLang="en-US" sz="27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481705" y="3281608"/>
            <a:ext cx="6015990" cy="5124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同学们，你们还有哪些读书心得想交流呢？</a:t>
            </a:r>
            <a:endParaRPr kumimoji="1"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拓展延伸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前凸带形 3"/>
          <p:cNvSpPr/>
          <p:nvPr/>
        </p:nvSpPr>
        <p:spPr>
          <a:xfrm>
            <a:off x="2618330" y="1545570"/>
            <a:ext cx="3740468" cy="817245"/>
          </a:xfrm>
          <a:prstGeom prst="ribbon">
            <a:avLst/>
          </a:prstGeom>
          <a:solidFill>
            <a:schemeClr val="tx1">
              <a:lumMod val="95000"/>
              <a:lumOff val="5000"/>
            </a:schemeClr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3706324" y="1795163"/>
            <a:ext cx="1564481" cy="48387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700" dirty="0">
                <a:ln>
                  <a:noFill/>
                </a:ln>
                <a:solidFill>
                  <a:prstClr val="white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交流收获</a:t>
            </a:r>
            <a:endParaRPr kumimoji="1" lang="zh-CN" altLang="en-US" sz="2700" dirty="0">
              <a:ln>
                <a:noFill/>
              </a:ln>
              <a:solidFill>
                <a:prstClr val="white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851289" y="2612408"/>
            <a:ext cx="7274550" cy="154657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同学们这节课</a:t>
            </a:r>
            <a:r>
              <a:rPr kumimoji="1" lang="en-US" altLang="zh-CN" sz="24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我们围绕几个话题同读一本书。大家积极讨论、各抒己见，说说你有什么收获。</a:t>
            </a:r>
            <a:endParaRPr kumimoji="1" lang="zh-CN" altLang="en-US" sz="24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课堂总结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829829" y="1555294"/>
            <a:ext cx="7484342" cy="226215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100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        高尔基说：</a:t>
            </a:r>
            <a:endParaRPr kumimoji="1" lang="en-US" altLang="zh-CN" sz="2100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kumimoji="1"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书籍是人类进步的阶梯。</a:t>
            </a:r>
            <a:r>
              <a:rPr kumimoji="1"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kumimoji="1"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同学们，书海浩瀚无边，而我们的时间十分有限，今后我们应该多读书，读好书，与好书相伴。</a:t>
            </a:r>
            <a:endParaRPr kumimoji="1"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物体, 麦克风, 游戏机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0" y="875471"/>
            <a:ext cx="5088836" cy="339255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15321" y="977385"/>
            <a:ext cx="4916570" cy="2427332"/>
            <a:chOff x="614184" y="771693"/>
            <a:chExt cx="6555426" cy="3236442"/>
          </a:xfrm>
        </p:grpSpPr>
        <p:sp>
          <p:nvSpPr>
            <p:cNvPr id="6" name="文本框 5"/>
            <p:cNvSpPr txBox="1"/>
            <p:nvPr/>
          </p:nvSpPr>
          <p:spPr>
            <a:xfrm>
              <a:off x="614184" y="771693"/>
              <a:ext cx="2664788" cy="268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谢</a:t>
              </a:r>
              <a:endParaRPr lang="zh-CN" altLang="en-US" sz="12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18784" y="1905756"/>
              <a:ext cx="1741220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6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谢</a:t>
              </a:r>
              <a:endParaRPr lang="zh-CN" altLang="en-US" sz="86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30665" y="855952"/>
              <a:ext cx="1766530" cy="2257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观</a:t>
              </a:r>
              <a:endParaRPr lang="zh-CN" altLang="en-US" sz="104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04822" y="1320220"/>
              <a:ext cx="2664788" cy="2687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500" dirty="0">
                  <a:solidFill>
                    <a:srgbClr val="F96D6D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ea"/>
                  <a:sym typeface="+mn-lt"/>
                </a:rPr>
                <a:t>看</a:t>
              </a:r>
              <a:endParaRPr lang="zh-CN" altLang="en-US" sz="12500" dirty="0">
                <a:solidFill>
                  <a:srgbClr val="F96D6D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4" name="矩形: 圆角 13"/>
          <p:cNvSpPr/>
          <p:nvPr/>
        </p:nvSpPr>
        <p:spPr>
          <a:xfrm flipH="1">
            <a:off x="4757177" y="3438056"/>
            <a:ext cx="3619404" cy="14552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2890684" y="1766904"/>
            <a:ext cx="5417513" cy="198834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莎士比亚说过：</a:t>
            </a:r>
            <a:r>
              <a:rPr kumimoji="1"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生活里没有书籍，就像没有阳光。</a:t>
            </a:r>
            <a:r>
              <a:rPr kumimoji="1"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书籍是我们最好的朋友，让我们获得快乐，让我们变得聪慧。说说你最喜欢看什么书？</a:t>
            </a:r>
            <a:endParaRPr kumimoji="1"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258" y="1924664"/>
            <a:ext cx="2081373" cy="275552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1443276" y="2356009"/>
            <a:ext cx="6257449" cy="583406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zh-CN" altLang="en-US" sz="4500" b="1" dirty="0">
                <a:cs typeface="+mn-ea"/>
                <a:sym typeface="+mn-lt"/>
              </a:rPr>
              <a:t>口语交际：同读一本书</a:t>
            </a:r>
            <a:endParaRPr lang="zh-CN" altLang="en-US" sz="45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确定话题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40210" y="1564367"/>
            <a:ext cx="7263581" cy="249299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kumimoji="1"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今天老师把</a:t>
            </a:r>
            <a:r>
              <a:rPr kumimoji="1" lang="en-US" altLang="zh-CN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kumimoji="1"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汤姆</a:t>
            </a:r>
            <a:r>
              <a:rPr kumimoji="1" lang="en-US" altLang="zh-CN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·</a:t>
            </a:r>
            <a:r>
              <a:rPr kumimoji="1"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索亚历险记</a:t>
            </a:r>
            <a:r>
              <a:rPr kumimoji="1" lang="en-US" altLang="zh-CN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kumimoji="1"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这本书带到了课堂上，接下来我们将围绕这本书来开展班级读书会。</a:t>
            </a:r>
            <a:endParaRPr kumimoji="1" lang="en-US" altLang="zh-CN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同一本书，不同的读者，心得体会也可能不一样。读完整本书你最感兴趣的是什么呢？你最想和同学们探讨的又是什么呢？</a:t>
            </a:r>
            <a:endParaRPr kumimoji="1"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确定话题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799900" y="1424257"/>
            <a:ext cx="6106716" cy="272605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这本书讲了一个什么样的故事？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你怎样评价主人公？你对哪个人物印象最深？为什么？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有没有什么地方让你觉得困惑，或是感到奇怪？有没有完全出乎意料、令人感到不可思议的情节？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09787" y="2256273"/>
            <a:ext cx="2386013" cy="238601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确定话题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55"/>
          <p:cNvSpPr/>
          <p:nvPr/>
        </p:nvSpPr>
        <p:spPr>
          <a:xfrm>
            <a:off x="2861187" y="1483919"/>
            <a:ext cx="5463172" cy="2733675"/>
          </a:xfrm>
          <a:prstGeom prst="round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0290" y="1872796"/>
            <a:ext cx="5182952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2100" dirty="0">
                <a:solidFill>
                  <a:srgbClr val="0033CC"/>
                </a:solidFill>
                <a:cs typeface="+mn-ea"/>
                <a:sym typeface="+mn-lt"/>
              </a:rPr>
              <a:t>读这本书的时候，你想到了哪些相似的书，或是想到了生活中的哪些人？</a:t>
            </a:r>
            <a:endParaRPr lang="en-US" altLang="zh-CN" sz="2100" dirty="0">
              <a:solidFill>
                <a:srgbClr val="0033CC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2100" dirty="0">
                <a:solidFill>
                  <a:srgbClr val="0033CC"/>
                </a:solidFill>
                <a:cs typeface="+mn-ea"/>
                <a:sym typeface="+mn-lt"/>
              </a:rPr>
              <a:t>故事的结局你喜欢吗？如果你来写这个故事，你会怎么写？</a:t>
            </a:r>
            <a:endParaRPr lang="zh-CN" altLang="en-US" sz="2100" dirty="0">
              <a:solidFill>
                <a:srgbClr val="0033CC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1799" y="1872796"/>
            <a:ext cx="2098271" cy="27779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深入交流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61"/>
          <p:cNvSpPr/>
          <p:nvPr/>
        </p:nvSpPr>
        <p:spPr>
          <a:xfrm>
            <a:off x="755571" y="2042421"/>
            <a:ext cx="7632859" cy="2308860"/>
          </a:xfrm>
          <a:prstGeom prst="round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70346" y="1317568"/>
            <a:ext cx="7259003" cy="5124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围绕大家最感兴趣的两个话题展开今天的讨论。</a:t>
            </a:r>
            <a:endParaRPr kumimoji="1"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1333" y="2296262"/>
            <a:ext cx="6988016" cy="18402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4472C4"/>
                </a:solidFill>
                <a:cs typeface="+mn-ea"/>
                <a:sym typeface="+mn-lt"/>
              </a:rPr>
              <a:t>       1.</a:t>
            </a:r>
            <a:r>
              <a:rPr lang="zh-CN" altLang="en-US" sz="2400" dirty="0">
                <a:solidFill>
                  <a:srgbClr val="4472C4"/>
                </a:solidFill>
                <a:cs typeface="+mn-ea"/>
                <a:sym typeface="+mn-lt"/>
              </a:rPr>
              <a:t>你怎样评价主人公？你对哪个人物印象最深？为什么？</a:t>
            </a:r>
            <a:endParaRPr lang="en-US" altLang="zh-CN" sz="2400" dirty="0">
              <a:solidFill>
                <a:srgbClr val="4472C4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4472C4"/>
                </a:solidFill>
                <a:cs typeface="+mn-ea"/>
                <a:sym typeface="+mn-lt"/>
              </a:rPr>
              <a:t>       </a:t>
            </a:r>
            <a:r>
              <a:rPr lang="en-US" altLang="zh-CN" sz="2400" dirty="0">
                <a:solidFill>
                  <a:srgbClr val="4472C4"/>
                </a:solidFill>
                <a:cs typeface="+mn-ea"/>
                <a:sym typeface="+mn-lt"/>
              </a:rPr>
              <a:t>2.</a:t>
            </a:r>
            <a:r>
              <a:rPr lang="zh-CN" altLang="en-US" sz="2400" dirty="0">
                <a:solidFill>
                  <a:srgbClr val="4472C4"/>
                </a:solidFill>
                <a:cs typeface="+mn-ea"/>
                <a:sym typeface="+mn-lt"/>
              </a:rPr>
              <a:t>读这本书的时候，你想到了哪些相似的书，或是想到了生活中的哪些人？</a:t>
            </a:r>
            <a:endParaRPr lang="zh-CN" altLang="en-US" sz="2400" dirty="0">
              <a:solidFill>
                <a:srgbClr val="4472C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深入交流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61"/>
          <p:cNvSpPr/>
          <p:nvPr/>
        </p:nvSpPr>
        <p:spPr>
          <a:xfrm>
            <a:off x="755571" y="1487175"/>
            <a:ext cx="7632859" cy="2818924"/>
          </a:xfrm>
          <a:prstGeom prst="round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25630" y="1754827"/>
            <a:ext cx="6692741" cy="228314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先想一想围绕这个话题谈论哪些具体内容。</a:t>
            </a:r>
            <a:endParaRPr kumimoji="1" lang="en-US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借助批注梳理思路，深入地表达自己的想法或观点。</a:t>
            </a:r>
            <a:endParaRPr kumimoji="1" lang="en-US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kumimoji="1"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从书中找出例子来说明自己的观点，表达观点时要以内容为依据。</a:t>
            </a:r>
            <a:endParaRPr kumimoji="1"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深入交流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圆角矩形 61"/>
          <p:cNvSpPr/>
          <p:nvPr/>
        </p:nvSpPr>
        <p:spPr>
          <a:xfrm>
            <a:off x="751523" y="1948815"/>
            <a:ext cx="7638574" cy="15501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95376" y="2135505"/>
            <a:ext cx="7054691" cy="11772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4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要勇于表达自己的真实想法，哪怕你的想法与大多数人都不一样。</a:t>
            </a:r>
            <a:endParaRPr kumimoji="1" lang="zh-CN" altLang="en-US" sz="24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jloipx3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899</Words>
  <Application>WPS 演示</Application>
  <PresentationFormat>全屏显示(16:9)</PresentationFormat>
  <Paragraphs>96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思源黑体 CN Bold</vt:lpstr>
      <vt:lpstr>庞门正道粗书体6.0</vt:lpstr>
      <vt:lpstr>微软雅黑</vt:lpstr>
      <vt:lpstr>黑体</vt:lpstr>
      <vt:lpstr>Arial</vt:lpstr>
      <vt:lpstr>思源黑体 CN Regular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2</cp:revision>
  <dcterms:created xsi:type="dcterms:W3CDTF">2020-06-05T01:58:00Z</dcterms:created>
  <dcterms:modified xsi:type="dcterms:W3CDTF">2021-03-04T09:57:16Z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