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413" r:id="rId3"/>
    <p:sldId id="404" r:id="rId5"/>
    <p:sldId id="406" r:id="rId6"/>
    <p:sldId id="436" r:id="rId7"/>
    <p:sldId id="447" r:id="rId8"/>
    <p:sldId id="410" r:id="rId9"/>
    <p:sldId id="415" r:id="rId10"/>
    <p:sldId id="432" r:id="rId11"/>
    <p:sldId id="453" r:id="rId12"/>
    <p:sldId id="452" r:id="rId13"/>
    <p:sldId id="456" r:id="rId14"/>
    <p:sldId id="457" r:id="rId15"/>
    <p:sldId id="430" r:id="rId16"/>
    <p:sldId id="455" r:id="rId17"/>
    <p:sldId id="451" r:id="rId18"/>
    <p:sldId id="449" r:id="rId19"/>
    <p:sldId id="450" r:id="rId20"/>
    <p:sldId id="434" r:id="rId21"/>
    <p:sldId id="41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CCCC"/>
    <a:srgbClr val="E77C20"/>
    <a:srgbClr val="FFFFFF"/>
    <a:srgbClr val="C0E399"/>
    <a:srgbClr val="F1B34D"/>
    <a:srgbClr val="EEA127"/>
    <a:srgbClr val="ED8841"/>
    <a:srgbClr val="6AF0FF"/>
    <a:srgbClr val="2D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46" y="-774"/>
      </p:cViewPr>
      <p:guideLst>
        <p:guide orient="horz" pos="1620"/>
        <p:guide orient="horz" pos="515"/>
        <p:guide pos="2880"/>
        <p:guide pos="5449"/>
        <p:guide pos="3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7116-AB50-4084-B7B1-04BA8F418B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70155-F8C0-4F62-85F4-04738B3FCB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GIF"/><Relationship Id="rId7" Type="http://schemas.openxmlformats.org/officeDocument/2006/relationships/image" Target="../media/image12.GIF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GIF"/><Relationship Id="rId8" Type="http://schemas.openxmlformats.org/officeDocument/2006/relationships/image" Target="../media/image20.GIF"/><Relationship Id="rId7" Type="http://schemas.openxmlformats.org/officeDocument/2006/relationships/image" Target="../media/image19.GIF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timg (2)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1722475"/>
            <a:ext cx="9144000" cy="1515139"/>
          </a:xfrm>
          <a:prstGeom prst="rect">
            <a:avLst/>
          </a:prstGeom>
          <a:solidFill>
            <a:srgbClr val="FFCC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22714" y="2075461"/>
            <a:ext cx="402128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spc="45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endParaRPr lang="zh-CN" altLang="en-US" sz="6000" b="1" spc="45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968204"/>
            <a:ext cx="6442910" cy="33932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陀螺：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中国民间最早的娱乐工具之一，也作陀罗，形状上半部分为圆形，下方尖锐。从前多用木头制成，现代多为塑料或铁制。玩时可用绳子缠绕，用力抽绳，使直立旋转。或利用发条的弹力旋转。传统古陀螺大致是木或铁制的倒圆锥形，玩法是用鞭子劈。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现代已有用发射器发射的陀螺。陀螺是青少年们十分熟悉的玩具，从中国山西夏县新石器时代的遗址中，就发掘了石制的陀螺。可见，陀螺在我国最少有四、五千年的历史。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07034" y="2786392"/>
            <a:ext cx="2026505" cy="123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37" name="文本框 3"/>
          <p:cNvSpPr txBox="1"/>
          <p:nvPr/>
        </p:nvSpPr>
        <p:spPr>
          <a:xfrm>
            <a:off x="291874" y="53958"/>
            <a:ext cx="168431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资料链接</a:t>
            </a:r>
            <a:endParaRPr lang="zh-CN" altLang="en-US" sz="2400" spc="45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9291" y="722376"/>
            <a:ext cx="6073301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通过“我”的小陀螺战胜了大陀螺这件事，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“我”的情感又有了什么变化？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811264" y="2107555"/>
            <a:ext cx="6119888" cy="2157210"/>
            <a:chOff x="714668" y="2529656"/>
            <a:chExt cx="8632417" cy="2876281"/>
          </a:xfrm>
        </p:grpSpPr>
        <p:sp>
          <p:nvSpPr>
            <p:cNvPr id="8" name="矩形 7"/>
            <p:cNvSpPr/>
            <p:nvPr/>
          </p:nvSpPr>
          <p:spPr>
            <a:xfrm>
              <a:off x="935208" y="2697503"/>
              <a:ext cx="8386081" cy="2708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“我尝到了胜利的滋味，品到了幸运的甜头。”感受“我”的愉快心情。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并从“陶醉许久”“兴致勃勃”等词中，感受到“我”为这小小的胜利而感到自豪的心情。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14668" y="2529656"/>
              <a:ext cx="8632417" cy="2798248"/>
            </a:xfrm>
            <a:prstGeom prst="round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38010" y="2215134"/>
            <a:ext cx="2205990" cy="2205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48707" y="914400"/>
            <a:ext cx="5753261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想一想，“我”为什么对陀螺难以忘怀？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174" y="1684800"/>
            <a:ext cx="5945250" cy="553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因为那个丑鸭蛋给了我极大的欢乐和由衷的自豪。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descr="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91122" y="1245870"/>
            <a:ext cx="2205990" cy="22059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53279" y="2418588"/>
            <a:ext cx="505374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人不可貌相，海水不可斗量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886968" y="3246647"/>
            <a:ext cx="6757416" cy="9002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我们不能只根据相貌、外表判断一个人，如同海水是不可以用斗去度量一样，不可根据某人的相貌就低估其未来。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  <p:bldP spid="9" grpId="0"/>
      <p:bldP spid="614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93196" y="0"/>
            <a:ext cx="2450804" cy="905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9431" y="130630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段落大意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380859" y="433137"/>
            <a:ext cx="293373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第一部分（第</a:t>
            </a:r>
            <a:r>
              <a:rPr lang="en-US" sz="1800" b="1" dirty="0">
                <a:latin typeface="+mj-ea"/>
                <a:ea typeface="+mj-ea"/>
              </a:rPr>
              <a:t>1</a:t>
            </a:r>
            <a:r>
              <a:rPr lang="zh-CN" altLang="en-US" sz="1800" b="1" dirty="0">
                <a:latin typeface="+mj-ea"/>
                <a:ea typeface="+mj-ea"/>
              </a:rPr>
              <a:t>自然段）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977" y="1301916"/>
            <a:ext cx="292171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第二部分（第</a:t>
            </a:r>
            <a:r>
              <a:rPr lang="en-US" altLang="zh-CN" sz="1800" b="1" dirty="0">
                <a:latin typeface="+mj-ea"/>
                <a:ea typeface="+mj-ea"/>
              </a:rPr>
              <a:t>2</a:t>
            </a:r>
            <a:r>
              <a:rPr lang="zh-CN" altLang="en-US" sz="1800" b="1" dirty="0">
                <a:latin typeface="+mj-ea"/>
                <a:ea typeface="+mj-ea"/>
              </a:rPr>
              <a:t>自然段）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889" y="1750367"/>
            <a:ext cx="2091026" cy="3462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写冰尜儿的做法。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913" y="823146"/>
            <a:ext cx="4374018" cy="3462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800" b="1" dirty="0"/>
              <a:t>写在“我”的故乡，陀螺叫冰尜儿。</a:t>
            </a:r>
            <a:endParaRPr lang="zh-CN" altLang="en-US" sz="1800" b="1" dirty="0">
              <a:solidFill>
                <a:srgbClr val="3D3F41"/>
              </a:solidFill>
              <a:latin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026" y="2167443"/>
            <a:ext cx="292171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第三部分（第</a:t>
            </a:r>
            <a:r>
              <a:rPr lang="en-US" altLang="zh-CN" sz="1800" b="1" dirty="0">
                <a:latin typeface="+mj-ea"/>
                <a:ea typeface="+mj-ea"/>
              </a:rPr>
              <a:t>3</a:t>
            </a:r>
            <a:r>
              <a:rPr lang="zh-CN" altLang="en-US" sz="1800" b="1" dirty="0">
                <a:latin typeface="+mj-ea"/>
                <a:ea typeface="+mj-ea"/>
              </a:rPr>
              <a:t>自然段）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720" y="2566291"/>
            <a:ext cx="3419606" cy="3462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写小伙伴们是如何玩陀螺的。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15748" y="3403357"/>
            <a:ext cx="3508816" cy="90024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1800" b="1" dirty="0"/>
              <a:t>写“我”为做不出一个高质量的陀螺而懊恼，叔叔送了“我”一个鸭蛋一样的陀螺。</a:t>
            </a:r>
            <a:endParaRPr lang="zh-CN" altLang="en-US" sz="1800" b="1" dirty="0"/>
          </a:p>
        </p:txBody>
      </p:sp>
      <p:sp>
        <p:nvSpPr>
          <p:cNvPr id="14" name="矩形 13"/>
          <p:cNvSpPr/>
          <p:nvPr/>
        </p:nvSpPr>
        <p:spPr>
          <a:xfrm>
            <a:off x="435560" y="3009723"/>
            <a:ext cx="328840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第四部分（</a:t>
            </a:r>
            <a:r>
              <a:rPr lang="zh-CN" altLang="en-US" sz="1800" b="1" dirty="0"/>
              <a:t>第</a:t>
            </a:r>
            <a:r>
              <a:rPr lang="en-US" sz="1800" b="1" dirty="0"/>
              <a:t>4—7</a:t>
            </a:r>
            <a:r>
              <a:rPr lang="zh-CN" altLang="en-US" sz="1800" b="1" dirty="0"/>
              <a:t>自然段</a:t>
            </a:r>
            <a:r>
              <a:rPr lang="zh-CN" altLang="en-US" sz="1800" b="1" dirty="0">
                <a:latin typeface="+mj-ea"/>
                <a:ea typeface="+mj-ea"/>
              </a:rPr>
              <a:t>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51340" y="1355742"/>
            <a:ext cx="339992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第五部分（</a:t>
            </a:r>
            <a:r>
              <a:rPr lang="zh-CN" altLang="en-US" sz="1800" b="1" dirty="0"/>
              <a:t>第</a:t>
            </a:r>
            <a:r>
              <a:rPr lang="en-US" sz="1800" b="1" dirty="0"/>
              <a:t>8—11</a:t>
            </a:r>
            <a:r>
              <a:rPr lang="zh-CN" altLang="en-US" sz="1800" b="1" dirty="0"/>
              <a:t>自然段</a:t>
            </a:r>
            <a:r>
              <a:rPr lang="zh-CN" altLang="en-US" sz="1800" b="1" dirty="0">
                <a:latin typeface="+mj-ea"/>
                <a:ea typeface="+mj-ea"/>
              </a:rPr>
              <a:t>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471370" y="1839613"/>
            <a:ext cx="4125434" cy="6232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1800" b="1" dirty="0"/>
              <a:t>写“我”的丑陀螺战胜了别人的大陀螺，让“我”尝到了胜利的滋味。</a:t>
            </a:r>
            <a:endParaRPr lang="zh-CN" altLang="en-US" sz="1800" b="1" dirty="0"/>
          </a:p>
        </p:txBody>
      </p:sp>
      <p:sp>
        <p:nvSpPr>
          <p:cNvPr id="18" name="矩形 17"/>
          <p:cNvSpPr/>
          <p:nvPr/>
        </p:nvSpPr>
        <p:spPr>
          <a:xfrm>
            <a:off x="4469267" y="3030898"/>
            <a:ext cx="354568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1800" b="1" dirty="0">
                <a:latin typeface="+mj-ea"/>
                <a:ea typeface="+mj-ea"/>
              </a:rPr>
              <a:t>第六部分（</a:t>
            </a:r>
            <a:r>
              <a:rPr lang="zh-CN" altLang="en-US" sz="1800" b="1" dirty="0"/>
              <a:t>第</a:t>
            </a:r>
            <a:r>
              <a:rPr lang="en-US" sz="1800" b="1" dirty="0"/>
              <a:t>12</a:t>
            </a:r>
            <a:r>
              <a:rPr lang="zh-CN" altLang="en-US" sz="1800" b="1" dirty="0"/>
              <a:t>、</a:t>
            </a:r>
            <a:r>
              <a:rPr lang="en-US" sz="1800" b="1" dirty="0"/>
              <a:t>13</a:t>
            </a:r>
            <a:r>
              <a:rPr lang="zh-CN" altLang="en-US" sz="1800" b="1" dirty="0"/>
              <a:t>自然段</a:t>
            </a:r>
            <a:r>
              <a:rPr lang="zh-CN" altLang="en-US" sz="1800" b="1" dirty="0">
                <a:latin typeface="+mj-ea"/>
                <a:ea typeface="+mj-ea"/>
              </a:rPr>
              <a:t>）</a:t>
            </a:r>
            <a:endParaRPr lang="zh-CN" altLang="en-US" sz="1800" b="1" dirty="0">
              <a:latin typeface="+mj-ea"/>
              <a:ea typeface="+mj-ea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479672" y="3654834"/>
            <a:ext cx="4125434" cy="6232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1800" b="1" dirty="0"/>
              <a:t>写“我”的冰尜儿给“我”的童年带来了极大的欢乐和由衷的自豪。</a:t>
            </a:r>
            <a:endParaRPr lang="zh-CN" altLang="en-US" sz="1800" b="1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22529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" y="0"/>
            <a:ext cx="2450804" cy="905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6235" y="130630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中心思想</a:t>
            </a:r>
            <a:endParaRPr lang="zh-CN" altLang="en-US" sz="24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64516" y="1441164"/>
            <a:ext cx="7501936" cy="1993504"/>
            <a:chOff x="850223" y="1945935"/>
            <a:chExt cx="10002581" cy="2658005"/>
          </a:xfrm>
        </p:grpSpPr>
        <p:sp>
          <p:nvSpPr>
            <p:cNvPr id="20" name="圆角矩形 19"/>
            <p:cNvSpPr/>
            <p:nvPr/>
          </p:nvSpPr>
          <p:spPr>
            <a:xfrm>
              <a:off x="850223" y="1945935"/>
              <a:ext cx="10002581" cy="2658005"/>
            </a:xfrm>
            <a:prstGeom prst="round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40678" y="2263459"/>
              <a:ext cx="9643682" cy="206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陀螺</a:t>
              </a: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这篇课文以陀螺为线索，叙述了自己的一只其貌不扬的陀螺战胜大陀螺的事情，并从中悟到了一个深刻的道理，体会到了成长中的快乐，从而表达了对陀螺的喜爱之情。</a:t>
              </a:r>
              <a:r>
                <a:rPr 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3" name="图片 22" descr="timg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213" y="1036865"/>
            <a:ext cx="2015658" cy="285148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6893" y="408973"/>
            <a:ext cx="829523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烦恼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右大括号 13"/>
          <p:cNvSpPr/>
          <p:nvPr/>
        </p:nvSpPr>
        <p:spPr>
          <a:xfrm rot="10800000">
            <a:off x="1844079" y="547402"/>
            <a:ext cx="310217" cy="3692471"/>
          </a:xfrm>
          <a:prstGeom prst="rightBrace">
            <a:avLst>
              <a:gd name="adj1" fmla="val 108333"/>
              <a:gd name="adj2" fmla="val 48235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8763" y="3057583"/>
            <a:ext cx="1264049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士气大减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17689" y="3871574"/>
            <a:ext cx="1244267" cy="3924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胜利滋味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05093" y="1342419"/>
            <a:ext cx="1266008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堆满乌云</a:t>
            </a:r>
            <a:endParaRPr lang="zh-CN" altLang="en-US" sz="21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91952" y="436404"/>
            <a:ext cx="1324868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恍惚状态</a:t>
            </a:r>
            <a:endParaRPr lang="zh-CN" altLang="en-US" sz="21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9188" y="2206214"/>
            <a:ext cx="1300200" cy="3924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手舞足蹈</a:t>
            </a:r>
            <a:endParaRPr lang="zh-CN" altLang="en-US" sz="21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右箭头 25"/>
          <p:cNvSpPr/>
          <p:nvPr/>
        </p:nvSpPr>
        <p:spPr>
          <a:xfrm flipV="1">
            <a:off x="3781784" y="638331"/>
            <a:ext cx="237372" cy="195696"/>
          </a:xfrm>
          <a:prstGeom prst="rightArrow">
            <a:avLst/>
          </a:prstGeom>
          <a:solidFill>
            <a:srgbClr val="E77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126893" y="1314988"/>
            <a:ext cx="829523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期待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26893" y="2132617"/>
            <a:ext cx="829523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26893" y="3030151"/>
            <a:ext cx="829523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26893" y="3844143"/>
            <a:ext cx="829523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自豪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右箭头 36"/>
          <p:cNvSpPr/>
          <p:nvPr/>
        </p:nvSpPr>
        <p:spPr>
          <a:xfrm flipV="1">
            <a:off x="3704060" y="1493295"/>
            <a:ext cx="237372" cy="195696"/>
          </a:xfrm>
          <a:prstGeom prst="rightArrow">
            <a:avLst/>
          </a:prstGeom>
          <a:solidFill>
            <a:srgbClr val="E77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flipV="1">
            <a:off x="3722348" y="2243103"/>
            <a:ext cx="237372" cy="195696"/>
          </a:xfrm>
          <a:prstGeom prst="rightArrow">
            <a:avLst/>
          </a:prstGeom>
          <a:solidFill>
            <a:srgbClr val="E77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 flipV="1">
            <a:off x="3658340" y="4007895"/>
            <a:ext cx="237372" cy="195696"/>
          </a:xfrm>
          <a:prstGeom prst="rightArrow">
            <a:avLst/>
          </a:prstGeom>
          <a:solidFill>
            <a:srgbClr val="E77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右箭头 39"/>
          <p:cNvSpPr/>
          <p:nvPr/>
        </p:nvSpPr>
        <p:spPr>
          <a:xfrm flipV="1">
            <a:off x="3681200" y="3207795"/>
            <a:ext cx="237372" cy="195696"/>
          </a:xfrm>
          <a:prstGeom prst="rightArrow">
            <a:avLst/>
          </a:prstGeom>
          <a:solidFill>
            <a:srgbClr val="E77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874444" y="1976622"/>
            <a:ext cx="742950" cy="9925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陀螺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6442870" y="1622963"/>
            <a:ext cx="1480136" cy="392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陀螺的样子</a:t>
            </a:r>
            <a:endParaRPr lang="zh-CN" altLang="en-US" sz="41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18087" y="2304159"/>
            <a:ext cx="2215991" cy="3462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圆且光滑</a:t>
            </a:r>
            <a:r>
              <a:rPr 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如同鸭蛋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右大括号 42"/>
          <p:cNvSpPr/>
          <p:nvPr/>
        </p:nvSpPr>
        <p:spPr>
          <a:xfrm rot="10800000" flipH="1">
            <a:off x="5137264" y="476133"/>
            <a:ext cx="310217" cy="3692471"/>
          </a:xfrm>
          <a:prstGeom prst="rightBrace">
            <a:avLst>
              <a:gd name="adj1" fmla="val 108333"/>
              <a:gd name="adj2" fmla="val 48235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  <p:bldP spid="13" grpId="0" animBg="1"/>
      <p:bldP spid="19" grpId="0" animBg="1"/>
      <p:bldP spid="22" grpId="0" animBg="1"/>
      <p:bldP spid="23" grpId="0" animBg="1"/>
      <p:bldP spid="24" grpId="0" animBg="1"/>
      <p:bldP spid="26" grpId="0" animBg="1"/>
      <p:bldP spid="32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59394" grpId="0"/>
      <p:bldP spid="41" grpId="0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727908" y="2067892"/>
            <a:ext cx="7018673" cy="1866434"/>
            <a:chOff x="1078438" y="1861744"/>
            <a:chExt cx="9470571" cy="2892156"/>
          </a:xfrm>
          <a:solidFill>
            <a:srgbClr val="C0E399"/>
          </a:solidFill>
        </p:grpSpPr>
        <p:sp>
          <p:nvSpPr>
            <p:cNvPr id="2" name="圆角矩形标注 1"/>
            <p:cNvSpPr/>
            <p:nvPr/>
          </p:nvSpPr>
          <p:spPr>
            <a:xfrm>
              <a:off x="1078438" y="1861744"/>
              <a:ext cx="9470571" cy="2892156"/>
            </a:xfrm>
            <a:prstGeom prst="wedgeRoundRectCallout">
              <a:avLst>
                <a:gd name="adj1" fmla="val 39335"/>
                <a:gd name="adj2" fmla="val 58695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55327" y="2170734"/>
              <a:ext cx="8515661" cy="2074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“很长一段时间”说明“我”的不快乐不是一天两天。这句话中，把“快乐”比作“过冬的燕子”，形象的写出了“我”得不到陀螺的郁闷心情，从中表达了我对陀螺的酷爱之情。</a:t>
              </a: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14110" y="876131"/>
            <a:ext cx="626633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曾有很长一段时间我的世界里堆满乌云，快乐像过冬的燕子一般，飞到一个谁也看不到的地方去了。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4351" y="3457366"/>
            <a:ext cx="1205075" cy="12050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978939" y="1933896"/>
            <a:ext cx="6855425" cy="2390650"/>
            <a:chOff x="1078438" y="1861744"/>
            <a:chExt cx="9470571" cy="3052955"/>
          </a:xfrm>
          <a:solidFill>
            <a:srgbClr val="C0E399"/>
          </a:solidFill>
        </p:grpSpPr>
        <p:sp>
          <p:nvSpPr>
            <p:cNvPr id="2" name="圆角矩形标注 1"/>
            <p:cNvSpPr/>
            <p:nvPr/>
          </p:nvSpPr>
          <p:spPr>
            <a:xfrm>
              <a:off x="1078438" y="1861744"/>
              <a:ext cx="9470571" cy="2892156"/>
            </a:xfrm>
            <a:prstGeom prst="wedgeRoundRectCallout">
              <a:avLst>
                <a:gd name="adj1" fmla="val 36903"/>
                <a:gd name="adj2" fmla="val 59148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86400" y="2143746"/>
              <a:ext cx="7580424" cy="2770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18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摇头晃脑</a:t>
              </a:r>
              <a:r>
                <a:rPr lang="zh-CN" altLang="en-US" sz="1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”形象地写出了大陀螺转动的样子。“一次次”说明了大陀螺冲向小陀螺的次数之多。这句话用拟人的修辞手法形象地写出了大陀螺的得意洋洋，不可一势。反衬出小陀螺的弱小、可怜。</a:t>
              </a: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42217" y="754336"/>
            <a:ext cx="526208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大陀螺摇头晃脑，挺着肚皮一次次冲过来，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我的“鸭蛋”则不动声色地躲闪。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74948" y="3464739"/>
            <a:ext cx="1205075" cy="12050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864037" cy="96461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19282" y="1355491"/>
            <a:ext cx="6472139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小小的陀螺饱含着我们儿时美好的回忆，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它陪伴着我们成长，带给我们快乐。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课堂小结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4134" y="1484556"/>
            <a:ext cx="7183820" cy="2081605"/>
          </a:xfrm>
          <a:prstGeom prst="round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未标题-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21827" y="1811477"/>
            <a:ext cx="2169042" cy="216904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6610" y="1433723"/>
            <a:ext cx="4773108" cy="1942689"/>
            <a:chOff x="4655192" y="1911631"/>
            <a:chExt cx="6364144" cy="25902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5192" y="1911631"/>
              <a:ext cx="3907875" cy="257273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111461" y="1929148"/>
              <a:ext cx="3907875" cy="257273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868" y="1065033"/>
            <a:ext cx="7954033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+mn-ea"/>
              </a:rPr>
              <a:t>1.</a:t>
            </a:r>
            <a:r>
              <a:rPr lang="zh-CN" altLang="en-US" sz="1800" b="1" dirty="0">
                <a:latin typeface="+mn-ea"/>
              </a:rPr>
              <a:t>会认本课“钉、旋、”等生字，会写“否、旋、”等生字，掌握多音字“钉、旋”的读音和用法，理解词语意思。</a:t>
            </a:r>
            <a:endParaRPr lang="zh-CN" altLang="en-US" sz="1800" b="1" dirty="0">
              <a:latin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18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8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学习目标</a:t>
            </a:r>
            <a:endParaRPr lang="zh-CN" altLang="en-US" sz="2400" b="1" dirty="0">
              <a:solidFill>
                <a:srgbClr val="F78C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868" y="2120961"/>
            <a:ext cx="8495453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3D3F41"/>
                </a:solidFill>
                <a:latin typeface="+mn-ea"/>
              </a:rPr>
              <a:t>2.</a:t>
            </a:r>
            <a:r>
              <a:rPr lang="zh-CN" altLang="en-US" sz="1800" b="1" dirty="0">
                <a:latin typeface="+mn-ea"/>
              </a:rPr>
              <a:t>正确、流利、有感情地朗读课文，理清文章脉络，赏析文章语言的特点。</a:t>
            </a:r>
            <a:endParaRPr lang="zh-CN" altLang="en-US" sz="18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800" b="1" dirty="0">
              <a:latin typeface="+mn-ea"/>
            </a:endParaRPr>
          </a:p>
          <a:p>
            <a:pPr lvl="0">
              <a:lnSpc>
                <a:spcPct val="150000"/>
              </a:lnSpc>
            </a:pPr>
            <a:endParaRPr lang="en-US" altLang="zh-CN" sz="1800" b="1" dirty="0">
              <a:solidFill>
                <a:srgbClr val="3D3F4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868" y="2733861"/>
            <a:ext cx="7374845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理解课文内容，了解陀螺的做法、玩法及进攻性等特点，体会玩抽陀螺游戏的乐趣和作者对抽陀螺游戏的喜爱之情。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869" y="3714434"/>
            <a:ext cx="844431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1800" b="1" dirty="0"/>
              <a:t>认识到玩具在儿童成长过程中的作用，并能结合自己的生活体验获得独到的感受。</a:t>
            </a:r>
            <a:endParaRPr lang="zh-CN" altLang="en-US" sz="1800" b="1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93124" y="1972769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b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īng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兵</a:t>
            </a:r>
            <a:endParaRPr lang="zh-CN" altLang="en-US" sz="45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61761" y="3673283"/>
            <a:ext cx="7482908" cy="2857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67993" y="1181543"/>
            <a:ext cx="7482908" cy="285750"/>
          </a:xfrm>
          <a:prstGeom prst="rect">
            <a:avLst/>
          </a:prstGeom>
        </p:spPr>
      </p:pic>
      <p:sp>
        <p:nvSpPr>
          <p:cNvPr id="10" name="文本框 7"/>
          <p:cNvSpPr txBox="1"/>
          <p:nvPr/>
        </p:nvSpPr>
        <p:spPr>
          <a:xfrm>
            <a:off x="2462760" y="1964700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hèn</a:t>
            </a:r>
            <a:endParaRPr lang="en-US" altLang="zh-CN" sz="3000" dirty="0">
              <a:solidFill>
                <a:srgbClr val="FF0000"/>
              </a:solidFill>
              <a:latin typeface="Arial" panose="020B0604020202020204"/>
              <a:cs typeface="Arial" panose="020B0604020202020204"/>
            </a:endParaRPr>
          </a:p>
          <a:p>
            <a:pPr algn="ctr"/>
            <a:r>
              <a:rPr lang="zh-CN" altLang="en-US" sz="4500" dirty="0"/>
              <a:t>恨</a:t>
            </a:r>
            <a:endParaRPr lang="zh-CN" altLang="en-US" sz="4500" dirty="0"/>
          </a:p>
        </p:txBody>
      </p:sp>
      <p:sp>
        <p:nvSpPr>
          <p:cNvPr id="11" name="文本框 7"/>
          <p:cNvSpPr txBox="1"/>
          <p:nvPr/>
        </p:nvSpPr>
        <p:spPr>
          <a:xfrm>
            <a:off x="3803986" y="1956632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shu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ài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帅</a:t>
            </a:r>
            <a:endParaRPr lang="zh-CN" altLang="en-US" sz="4500" dirty="0"/>
          </a:p>
        </p:txBody>
      </p:sp>
      <p:sp>
        <p:nvSpPr>
          <p:cNvPr id="12" name="文本框 6"/>
          <p:cNvSpPr txBox="1"/>
          <p:nvPr/>
        </p:nvSpPr>
        <p:spPr>
          <a:xfrm>
            <a:off x="5098150" y="1972768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ch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è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彻</a:t>
            </a:r>
            <a:endParaRPr lang="zh-CN" altLang="en-US" sz="4500" dirty="0"/>
          </a:p>
        </p:txBody>
      </p:sp>
      <p:sp>
        <p:nvSpPr>
          <p:cNvPr id="13" name="文本框 5"/>
          <p:cNvSpPr txBox="1"/>
          <p:nvPr/>
        </p:nvSpPr>
        <p:spPr>
          <a:xfrm>
            <a:off x="6338167" y="1972768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k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ùi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 smtClean="0"/>
              <a:t>溃</a:t>
            </a:r>
            <a:endParaRPr lang="zh-CN" altLang="en-US" sz="450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26129" y="2005040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ch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ǒu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丑</a:t>
            </a:r>
            <a:endParaRPr lang="zh-CN" altLang="en-US" sz="4500" dirty="0"/>
          </a:p>
        </p:txBody>
      </p:sp>
      <p:sp>
        <p:nvSpPr>
          <p:cNvPr id="9" name="文本框 8"/>
          <p:cNvSpPr txBox="1"/>
          <p:nvPr/>
        </p:nvSpPr>
        <p:spPr>
          <a:xfrm>
            <a:off x="6510957" y="2021177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h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áo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豪</a:t>
            </a:r>
            <a:endParaRPr lang="zh-CN" altLang="en-US" sz="45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61761" y="3673283"/>
            <a:ext cx="7482908" cy="2857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67993" y="1181543"/>
            <a:ext cx="7482908" cy="285750"/>
          </a:xfrm>
          <a:prstGeom prst="rect">
            <a:avLst/>
          </a:prstGeom>
        </p:spPr>
      </p:pic>
      <p:sp>
        <p:nvSpPr>
          <p:cNvPr id="10" name="文本框 7"/>
          <p:cNvSpPr txBox="1"/>
          <p:nvPr/>
        </p:nvSpPr>
        <p:spPr>
          <a:xfrm>
            <a:off x="3368820" y="1996017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y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ù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誉</a:t>
            </a:r>
            <a:endParaRPr lang="zh-CN" altLang="en-US" sz="4500" dirty="0"/>
          </a:p>
        </p:txBody>
      </p:sp>
      <p:sp>
        <p:nvSpPr>
          <p:cNvPr id="11" name="文本框 7"/>
          <p:cNvSpPr txBox="1"/>
          <p:nvPr/>
        </p:nvSpPr>
        <p:spPr>
          <a:xfrm>
            <a:off x="675375" y="1997362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d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īng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钉</a:t>
            </a:r>
            <a:endParaRPr lang="zh-CN" altLang="en-US" sz="4500" dirty="0"/>
          </a:p>
        </p:txBody>
      </p:sp>
      <p:sp>
        <p:nvSpPr>
          <p:cNvPr id="12" name="文本框 7"/>
          <p:cNvSpPr txBox="1"/>
          <p:nvPr/>
        </p:nvSpPr>
        <p:spPr>
          <a:xfrm>
            <a:off x="1975705" y="1990639"/>
            <a:ext cx="156748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xu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án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旋</a:t>
            </a:r>
            <a:endParaRPr lang="zh-CN" altLang="en-US" sz="450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多音字</a:t>
            </a:r>
            <a:endParaRPr lang="zh-CN" altLang="en-US" sz="2400" spc="450" dirty="0"/>
          </a:p>
        </p:txBody>
      </p:sp>
      <p:sp>
        <p:nvSpPr>
          <p:cNvPr id="7" name="文本框 6"/>
          <p:cNvSpPr txBox="1"/>
          <p:nvPr/>
        </p:nvSpPr>
        <p:spPr>
          <a:xfrm>
            <a:off x="2040683" y="1805264"/>
            <a:ext cx="272466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700" b="1" dirty="0" err="1">
                <a:solidFill>
                  <a:srgbClr val="FF0000"/>
                </a:solidFill>
              </a:rPr>
              <a:t>dìng</a:t>
            </a:r>
            <a:r>
              <a:rPr lang="en-US" sz="2700" dirty="0"/>
              <a:t> </a:t>
            </a:r>
            <a:r>
              <a:rPr lang="zh-CN" altLang="en-US" sz="2700" b="1" dirty="0">
                <a:latin typeface="+mn-ea"/>
              </a:rPr>
              <a:t>（</a:t>
            </a:r>
            <a:r>
              <a:rPr lang="zh-CN" altLang="en-US" sz="2700" b="1" dirty="0"/>
              <a:t>钉书钉</a:t>
            </a:r>
            <a:r>
              <a:rPr lang="zh-CN" altLang="en-US" sz="2700" b="1" dirty="0">
                <a:latin typeface="+mn-ea"/>
              </a:rPr>
              <a:t>）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0682" y="3139071"/>
            <a:ext cx="26025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</a:rPr>
              <a:t>d</a:t>
            </a:r>
            <a:r>
              <a:rPr lang="en-US" altLang="zh-CN" sz="2700" b="1" dirty="0" err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/>
              </a:rPr>
              <a:t>īng</a:t>
            </a:r>
            <a:r>
              <a:rPr lang="en-US" altLang="zh-CN" sz="2700" b="1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lang="zh-CN" altLang="en-US" sz="2700" b="1" dirty="0">
                <a:latin typeface="+mn-ea"/>
              </a:rPr>
              <a:t>（钉子）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705762" y="1981942"/>
            <a:ext cx="204297" cy="1608719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057399" y="1210346"/>
            <a:ext cx="1822785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本诗读 </a:t>
            </a:r>
            <a:r>
              <a:rPr lang="en-US" altLang="zh-CN" sz="2100" b="1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</a:rPr>
              <a:t>d</a:t>
            </a:r>
            <a:r>
              <a:rPr lang="en-US" altLang="zh-CN" sz="2100" b="1" dirty="0" err="1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īng</a:t>
            </a:r>
            <a:endParaRPr lang="zh-CN" altLang="en-US" sz="21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547" y="2341029"/>
            <a:ext cx="773288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5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钉</a:t>
            </a:r>
            <a:endParaRPr lang="zh-CN" altLang="en-US" sz="27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841193" y="1914693"/>
            <a:ext cx="305615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 </a:t>
            </a:r>
            <a:r>
              <a:rPr lang="en-US" sz="2400" b="1" dirty="0" err="1">
                <a:solidFill>
                  <a:srgbClr val="FF0000"/>
                </a:solidFill>
              </a:rPr>
              <a:t>xuán</a:t>
            </a:r>
            <a:r>
              <a:rPr lang="zh-CN" altLang="en-US" sz="2700" b="1" dirty="0">
                <a:latin typeface="+mn-ea"/>
              </a:rPr>
              <a:t>（旋转）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5922406" y="3221429"/>
            <a:ext cx="26025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xuàn</a:t>
            </a:r>
            <a:r>
              <a:rPr lang="en-US" sz="2700" b="1" dirty="0">
                <a:solidFill>
                  <a:srgbClr val="FF0000"/>
                </a:solidFill>
              </a:rPr>
              <a:t> </a:t>
            </a:r>
            <a:r>
              <a:rPr lang="zh-CN" altLang="en-US" sz="2700" b="1" dirty="0">
                <a:latin typeface="+mn-ea"/>
              </a:rPr>
              <a:t>（</a:t>
            </a:r>
            <a:r>
              <a:rPr lang="zh-CN" altLang="en-US" sz="2700" b="1" dirty="0"/>
              <a:t>旋风</a:t>
            </a:r>
            <a:r>
              <a:rPr lang="zh-CN" altLang="en-US" sz="2700" b="1" dirty="0">
                <a:latin typeface="+mn-ea"/>
              </a:rPr>
              <a:t>）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5587486" y="2064300"/>
            <a:ext cx="204297" cy="1608719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939124" y="1292704"/>
            <a:ext cx="1804504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本诗读 </a:t>
            </a:r>
            <a:r>
              <a:rPr lang="en-US" altLang="zh-CN" sz="2100" b="1" dirty="0" err="1">
                <a:solidFill>
                  <a:srgbClr val="FF0000"/>
                </a:solidFill>
                <a:ea typeface="宋体" panose="02010600030101010101" pitchFamily="2" charset="-122"/>
              </a:rPr>
              <a:t>xu</a:t>
            </a:r>
            <a:r>
              <a:rPr lang="en-US" altLang="zh-CN" sz="2100" b="1" dirty="0" err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/>
              </a:rPr>
              <a:t>án</a:t>
            </a:r>
            <a:endParaRPr lang="zh-CN" altLang="en-US" sz="2100" b="1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4743" y="2403428"/>
            <a:ext cx="77328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5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旋</a:t>
            </a:r>
            <a:endParaRPr lang="zh-CN" altLang="en-US" sz="27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  <p:bldP spid="16" grpId="0" animBg="1"/>
      <p:bldP spid="10" grpId="0" animBg="1"/>
      <p:bldP spid="11" grpId="0"/>
      <p:bldP spid="13" grpId="0"/>
      <p:bldP spid="14" grpId="0" animBg="1"/>
      <p:bldP spid="1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251" y="299822"/>
            <a:ext cx="110349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33BEF2"/>
                </a:solidFill>
              </a:rPr>
              <a:t>我会写</a:t>
            </a:r>
            <a:endParaRPr lang="zh-CN" altLang="en-US" sz="2400" dirty="0">
              <a:solidFill>
                <a:srgbClr val="33BEF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22" y="0"/>
            <a:ext cx="726948" cy="8092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364222" y="2102517"/>
            <a:ext cx="1103003" cy="1196479"/>
          </a:xfrm>
          <a:prstGeom prst="rect">
            <a:avLst/>
          </a:prstGeom>
        </p:spPr>
      </p:pic>
      <p:pic>
        <p:nvPicPr>
          <p:cNvPr id="27" name="图片 26" descr="b49c6b791427711e5bbbdc8e0eb15ce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2545" y="1004637"/>
            <a:ext cx="1371601" cy="1371601"/>
          </a:xfrm>
          <a:prstGeom prst="rect">
            <a:avLst/>
          </a:prstGeom>
        </p:spPr>
      </p:pic>
      <p:pic>
        <p:nvPicPr>
          <p:cNvPr id="28" name="图片 27" descr="b49df2adc427711e59664c8e0eb15ce0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43299" y="1001629"/>
            <a:ext cx="1392655" cy="1392655"/>
          </a:xfrm>
          <a:prstGeom prst="rect">
            <a:avLst/>
          </a:prstGeom>
        </p:spPr>
      </p:pic>
      <p:pic>
        <p:nvPicPr>
          <p:cNvPr id="29" name="图片 28" descr="b85adf1e0ea7041438afae1f876aca341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375106" y="1001629"/>
            <a:ext cx="1401680" cy="1401680"/>
          </a:xfrm>
          <a:prstGeom prst="rect">
            <a:avLst/>
          </a:prstGeom>
        </p:spPr>
      </p:pic>
      <p:pic>
        <p:nvPicPr>
          <p:cNvPr id="30" name="图片 29" descr="b463e6a1a0bd149ecaa2fe4ac1099dd15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87137" y="2818396"/>
            <a:ext cx="1380625" cy="1380625"/>
          </a:xfrm>
          <a:prstGeom prst="rect">
            <a:avLst/>
          </a:prstGeom>
        </p:spPr>
      </p:pic>
      <p:pic>
        <p:nvPicPr>
          <p:cNvPr id="31" name="图片 30" descr="b463e6a1a0bd149ecaa2fe4ac1099dd15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729537" y="2797341"/>
            <a:ext cx="1380625" cy="1380625"/>
          </a:xfrm>
          <a:prstGeom prst="rect">
            <a:avLst/>
          </a:prstGeom>
        </p:spPr>
      </p:pic>
      <p:pic>
        <p:nvPicPr>
          <p:cNvPr id="33" name="图片 32" descr="b463e6a1a0bd149ecaa2fe4ac1099dd15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558337" y="2803356"/>
            <a:ext cx="1380625" cy="138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251" y="299822"/>
            <a:ext cx="110349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33BEF2"/>
                </a:solidFill>
              </a:rPr>
              <a:t>我会写</a:t>
            </a:r>
            <a:endParaRPr lang="zh-CN" altLang="en-US" sz="2400" dirty="0">
              <a:solidFill>
                <a:srgbClr val="33BEF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22" y="0"/>
            <a:ext cx="726948" cy="8092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070112" y="126121"/>
            <a:ext cx="758551" cy="822836"/>
          </a:xfrm>
          <a:prstGeom prst="rect">
            <a:avLst/>
          </a:prstGeom>
        </p:spPr>
      </p:pic>
      <p:pic>
        <p:nvPicPr>
          <p:cNvPr id="13" name="图片 12" descr="b272bd868064a4d76bbcf38b9fc4a950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3519" y="1109772"/>
            <a:ext cx="1539063" cy="1539063"/>
          </a:xfrm>
          <a:prstGeom prst="rect">
            <a:avLst/>
          </a:prstGeom>
        </p:spPr>
      </p:pic>
      <p:pic>
        <p:nvPicPr>
          <p:cNvPr id="14" name="图片 13" descr="b331b6e84c8514d1b87b169d2223e2802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86049" y="1124393"/>
            <a:ext cx="1548366" cy="1548366"/>
          </a:xfrm>
          <a:prstGeom prst="rect">
            <a:avLst/>
          </a:prstGeom>
        </p:spPr>
      </p:pic>
      <p:pic>
        <p:nvPicPr>
          <p:cNvPr id="24" name="图片 23" descr="b3154020aa4d54dc68a48490af225ceb1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546997" y="1125721"/>
            <a:ext cx="1547039" cy="1547039"/>
          </a:xfrm>
          <a:prstGeom prst="rect">
            <a:avLst/>
          </a:prstGeom>
        </p:spPr>
      </p:pic>
      <p:pic>
        <p:nvPicPr>
          <p:cNvPr id="26" name="图片 25" descr="ba6f6528e3adb4507bca8e597cdfeb89d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88138" y="2886739"/>
            <a:ext cx="1531089" cy="1531089"/>
          </a:xfrm>
          <a:prstGeom prst="rect">
            <a:avLst/>
          </a:prstGeom>
        </p:spPr>
      </p:pic>
      <p:pic>
        <p:nvPicPr>
          <p:cNvPr id="27" name="图片 26" descr="bb6a85a5f863a4d23a275f1e7af43fea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679405" y="2888069"/>
            <a:ext cx="1553682" cy="1553682"/>
          </a:xfrm>
          <a:prstGeom prst="rect">
            <a:avLst/>
          </a:prstGeom>
        </p:spPr>
      </p:pic>
      <p:pic>
        <p:nvPicPr>
          <p:cNvPr id="28" name="图片 27" descr="bb1970631702f4973bfca0283d84f88f3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617188" y="2888069"/>
            <a:ext cx="1545708" cy="1545708"/>
          </a:xfrm>
          <a:prstGeom prst="rect">
            <a:avLst/>
          </a:prstGeom>
        </p:spPr>
      </p:pic>
      <p:pic>
        <p:nvPicPr>
          <p:cNvPr id="29" name="图片 28" descr="bceac774c92c94632ac11eb08dc3175ed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569591" y="2894714"/>
            <a:ext cx="1515140" cy="151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880546" y="1235406"/>
            <a:ext cx="7060297" cy="2419187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28084" y="2872910"/>
            <a:ext cx="677108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否则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52873" y="1618556"/>
            <a:ext cx="677108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旋转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34451" y="2195822"/>
            <a:ext cx="677108" cy="392415"/>
          </a:xfrm>
          <a:prstGeom prst="rect">
            <a:avLst/>
          </a:prstGeom>
          <a:solidFill>
            <a:srgbClr val="FFCCCC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况且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0906" y="2872910"/>
            <a:ext cx="695288" cy="392415"/>
          </a:xfrm>
          <a:prstGeom prst="rect">
            <a:avLst/>
          </a:prstGeom>
          <a:solidFill>
            <a:srgbClr val="FFCCCC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金兵</a:t>
            </a:r>
            <a:r>
              <a:rPr 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39790" y="2872910"/>
            <a:ext cx="677108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仍然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14097" y="2195822"/>
            <a:ext cx="677108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尤其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9436" y="1618556"/>
            <a:ext cx="677108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帅气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1213" y="2186798"/>
            <a:ext cx="714572" cy="392415"/>
          </a:xfrm>
          <a:prstGeom prst="rect">
            <a:avLst/>
          </a:prstGeom>
          <a:solidFill>
            <a:srgbClr val="FFFFCC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预料</a:t>
            </a:r>
            <a:r>
              <a:rPr 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34744" y="1618556"/>
            <a:ext cx="721919" cy="392415"/>
          </a:xfrm>
          <a:prstGeom prst="rect">
            <a:avLst/>
          </a:prstGeom>
          <a:solidFill>
            <a:srgbClr val="FFCCCC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溃败</a:t>
            </a:r>
            <a:r>
              <a:rPr 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0041" y="1618556"/>
            <a:ext cx="677108" cy="392415"/>
          </a:xfrm>
          <a:prstGeom prst="rect">
            <a:avLst/>
          </a:prstGeom>
          <a:solidFill>
            <a:srgbClr val="FFFFCC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34745" y="2872910"/>
            <a:ext cx="677108" cy="392415"/>
          </a:xfrm>
          <a:prstGeom prst="rect">
            <a:avLst/>
          </a:prstGeom>
          <a:solidFill>
            <a:srgbClr val="FFCCCC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48877" y="2195822"/>
            <a:ext cx="677108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美丑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87402" y="1618556"/>
            <a:ext cx="677108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挑衅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351" y="2195822"/>
            <a:ext cx="677108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彻底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25720" y="2195822"/>
            <a:ext cx="677108" cy="392415"/>
          </a:xfrm>
          <a:prstGeom prst="rect">
            <a:avLst/>
          </a:prstGeom>
          <a:solidFill>
            <a:srgbClr val="FFFFCC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荣誉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99813" y="1618556"/>
            <a:ext cx="1081065" cy="3924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恨不得</a:t>
            </a:r>
            <a:r>
              <a:rPr 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76238" y="2872910"/>
            <a:ext cx="1215718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3D3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一战即败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39" name="图片 38" descr="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74139" y="2634145"/>
            <a:ext cx="1190078" cy="119007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80352" y="885908"/>
            <a:ext cx="5799824" cy="33932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高洪波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，男，笔名向川，诗人、散文家，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1951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月生于内蒙古。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1988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年毕业于北京大学中文系。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1969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年应征入伍，曾任陆军四十师炮团战士、排长。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1971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年开始发表作品。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1984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年加入中国作家协会。</a:t>
            </a:r>
            <a:r>
              <a:rPr 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1978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年转业后历任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文艺报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新闻部副主任，中国作家协会办公厅副主任，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中国作家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副主编，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诗刊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主编，中国作家协会创联部主任、书记处书记。中国作家协会第九届全国委员会委员， 中国作协副主席。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37" name="文本框 3"/>
          <p:cNvSpPr txBox="1"/>
          <p:nvPr/>
        </p:nvSpPr>
        <p:spPr>
          <a:xfrm>
            <a:off x="291874" y="53958"/>
            <a:ext cx="168431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资料链接</a:t>
            </a:r>
            <a:endParaRPr lang="zh-CN" altLang="en-US" sz="2400" spc="450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3799" y="1033272"/>
            <a:ext cx="2201561" cy="305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DOC_GUID" val="{de9e77fd-3039-462b-b014-6f960b576bc7}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1577</Words>
  <Application>WPS 演示</Application>
  <PresentationFormat>全屏显示(16:9)</PresentationFormat>
  <Paragraphs>204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楷体</vt:lpstr>
      <vt:lpstr>微软雅黑</vt:lpstr>
      <vt:lpstr>Arial</vt:lpstr>
      <vt:lpstr>Times New Roman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2470</cp:revision>
  <dcterms:created xsi:type="dcterms:W3CDTF">2015-04-02T07:05:00Z</dcterms:created>
  <dcterms:modified xsi:type="dcterms:W3CDTF">2020-10-15T04:51:52Z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