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4" r:id="rId3"/>
    <p:sldId id="259" r:id="rId4"/>
    <p:sldId id="258" r:id="rId5"/>
    <p:sldId id="268" r:id="rId6"/>
    <p:sldId id="269" r:id="rId7"/>
    <p:sldId id="266" r:id="rId8"/>
    <p:sldId id="262" r:id="rId9"/>
    <p:sldId id="256" r:id="rId10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4492"/>
    <a:srgbClr val="4BD4FF"/>
    <a:srgbClr val="009FC4"/>
    <a:srgbClr val="012A5B"/>
    <a:srgbClr val="163280"/>
    <a:srgbClr val="71E4FF"/>
    <a:srgbClr val="01E1FF"/>
    <a:srgbClr val="0000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84"/>
        <p:guide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/>
            <a:endParaRPr lang="zh-CN" sz="1200" dirty="0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hangingPunct="1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076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30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第二级</a:t>
            </a:r>
            <a:endParaRPr lang="zh-CN" dirty="0"/>
          </a:p>
          <a:p>
            <a:pPr lvl="2"/>
            <a:r>
              <a:rPr lang="zh-CN" dirty="0"/>
              <a:t>第三级</a:t>
            </a:r>
            <a:endParaRPr lang="zh-CN" dirty="0"/>
          </a:p>
          <a:p>
            <a:pPr lvl="3"/>
            <a:r>
              <a:rPr lang="zh-CN" dirty="0"/>
              <a:t>第四级</a:t>
            </a:r>
            <a:endParaRPr lang="zh-CN" dirty="0"/>
          </a:p>
          <a:p>
            <a:pPr lvl="4"/>
            <a:r>
              <a:rPr lang="zh-CN" dirty="0"/>
              <a:t>第五级</a:t>
            </a:r>
            <a:endParaRPr lang="zh-CN" dirty="0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hangingPunct="1"/>
            <a:endParaRPr lang="zh-CN" sz="1200" dirty="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10" descr="F:\work\第二\天空纸板\未标题-1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4116388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kern="1200">
                <a:ea typeface="微软雅黑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457200" y="2286000"/>
            <a:ext cx="4038600" cy="838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2400" kern="1200">
                <a:ea typeface="微软雅黑" pitchFamily="2" charset="-122"/>
              </a:defRPr>
            </a:lvl1pPr>
            <a:lvl2pPr marL="457200" lvl="1" indent="-457200" algn="ctr">
              <a:buNone/>
              <a:defRPr sz="2800" kern="1200">
                <a:ea typeface="Arial" charset="0"/>
              </a:defRPr>
            </a:lvl2pPr>
            <a:lvl3pPr marL="914400" lvl="2" indent="-914400" algn="ctr">
              <a:buNone/>
              <a:defRPr sz="2800" kern="1200">
                <a:ea typeface="Arial" charset="0"/>
              </a:defRPr>
            </a:lvl3pPr>
            <a:lvl4pPr marL="1371600" lvl="3" indent="-1371600" algn="ctr">
              <a:buNone/>
              <a:defRPr sz="2800" kern="1200">
                <a:ea typeface="Arial" charset="0"/>
              </a:defRPr>
            </a:lvl4pPr>
            <a:lvl5pPr marL="1828800" lvl="4" indent="-1828800" algn="ctr">
              <a:buNone/>
              <a:defRPr sz="2800" kern="1200">
                <a:ea typeface="Arial" charset="0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2053" name="Picture 11" descr="F:\work\第二\天空纸板\未标题-2副本.png"/>
          <p:cNvPicPr>
            <a:picLocks noChangeAspect="1"/>
          </p:cNvPicPr>
          <p:nvPr/>
        </p:nvPicPr>
        <p:blipFill>
          <a:blip r:embed="rId3"/>
          <a:srcRect l="50963" r="851" b="17796"/>
          <a:stretch>
            <a:fillRect/>
          </a:stretch>
        </p:blipFill>
        <p:spPr>
          <a:xfrm>
            <a:off x="4737100" y="0"/>
            <a:ext cx="4406900" cy="56388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4" name="Picture 12" descr="F:\work\第二\天空纸板\未标题-3副本.png"/>
          <p:cNvPicPr>
            <a:picLocks noChangeAspect="1"/>
          </p:cNvPicPr>
          <p:nvPr/>
        </p:nvPicPr>
        <p:blipFill>
          <a:blip r:embed="rId4"/>
          <a:srcRect l="8192" t="58134" b="13908"/>
          <a:stretch>
            <a:fillRect/>
          </a:stretch>
        </p:blipFill>
        <p:spPr>
          <a:xfrm>
            <a:off x="747713" y="3987800"/>
            <a:ext cx="8396287" cy="1917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5" name="Picture 13" descr="F:\work\第二\天空纸板\未标题-4副本.png"/>
          <p:cNvPicPr>
            <a:picLocks noChangeAspect="1"/>
          </p:cNvPicPr>
          <p:nvPr/>
        </p:nvPicPr>
        <p:blipFill>
          <a:blip r:embed="rId5"/>
          <a:srcRect t="66466"/>
          <a:stretch>
            <a:fillRect/>
          </a:stretch>
        </p:blipFill>
        <p:spPr>
          <a:xfrm>
            <a:off x="0" y="4559300"/>
            <a:ext cx="9144000" cy="23002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6" name="Picture 14" descr="F:\work\第二\天空纸板\未标题-5副本.png"/>
          <p:cNvPicPr>
            <a:picLocks noChangeAspect="1"/>
          </p:cNvPicPr>
          <p:nvPr/>
        </p:nvPicPr>
        <p:blipFill>
          <a:blip r:embed="rId6"/>
          <a:srcRect l="79570" t="71095"/>
          <a:stretch>
            <a:fillRect/>
          </a:stretch>
        </p:blipFill>
        <p:spPr>
          <a:xfrm>
            <a:off x="7275513" y="4876800"/>
            <a:ext cx="1868487" cy="19827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7" name="Picture 15" descr="F:\work\第二\天空纸板\未标题-6副本.png"/>
          <p:cNvPicPr>
            <a:picLocks noChangeAspect="1"/>
          </p:cNvPicPr>
          <p:nvPr/>
        </p:nvPicPr>
        <p:blipFill>
          <a:blip r:embed="rId7"/>
          <a:srcRect t="89240"/>
          <a:stretch>
            <a:fillRect/>
          </a:stretch>
        </p:blipFill>
        <p:spPr>
          <a:xfrm>
            <a:off x="0" y="6121400"/>
            <a:ext cx="9144000" cy="7381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8" name="Picture 16" descr="F:\work\第二\天空纸板\未标题-7副本.png"/>
          <p:cNvPicPr>
            <a:picLocks noChangeAspect="1"/>
          </p:cNvPicPr>
          <p:nvPr/>
        </p:nvPicPr>
        <p:blipFill>
          <a:blip r:embed="rId8"/>
          <a:srcRect t="79611" r="65005"/>
          <a:stretch>
            <a:fillRect/>
          </a:stretch>
        </p:blipFill>
        <p:spPr>
          <a:xfrm>
            <a:off x="0" y="5461000"/>
            <a:ext cx="3200400" cy="139858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59" name="Picture 17" descr="F:\work\第二\天空纸板\未标题-8副本.png"/>
          <p:cNvPicPr>
            <a:picLocks noChangeAspect="1"/>
          </p:cNvPicPr>
          <p:nvPr/>
        </p:nvPicPr>
        <p:blipFill>
          <a:blip r:embed="rId9"/>
          <a:srcRect l="38466" t="7036"/>
          <a:stretch>
            <a:fillRect/>
          </a:stretch>
        </p:blipFill>
        <p:spPr>
          <a:xfrm>
            <a:off x="3516313" y="482600"/>
            <a:ext cx="5627687" cy="6376988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3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3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3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5592763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52930" cy="55927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430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F:\work\第二\天空纸板\未标题-9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1447800" y="76200"/>
            <a:ext cx="7239000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24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ctr"/>
            <a:r>
              <a:rPr lang="zh-CN" sz="3600"/>
              <a:t>设计者</a:t>
            </a:r>
            <a:r>
              <a:rPr lang="en-US" altLang="zh-CN" sz="3600"/>
              <a:t>——</a:t>
            </a:r>
            <a:r>
              <a:rPr lang="zh-CN" altLang="en-US" sz="3600"/>
              <a:t>梁思成</a:t>
            </a:r>
            <a:endParaRPr lang="zh-CN" altLang="en-US" sz="3600"/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" y="1755140"/>
            <a:ext cx="1316355" cy="987425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4267200"/>
            <a:ext cx="3223895" cy="1581785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7800"/>
            <a:ext cx="5796915" cy="434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745490" y="1513840"/>
            <a:ext cx="7725410" cy="3115310"/>
            <a:chOff x="0" y="0"/>
            <a:chExt cx="6228000" cy="719137"/>
          </a:xfrm>
        </p:grpSpPr>
        <p:sp>
          <p:nvSpPr>
            <p:cNvPr id="6147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6149" name="Rectangle 13"/>
          <p:cNvSpPr/>
          <p:nvPr/>
        </p:nvSpPr>
        <p:spPr>
          <a:xfrm>
            <a:off x="915035" y="2362200"/>
            <a:ext cx="7397115" cy="33039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dist" eaLnBrk="0" hangingPunct="0"/>
            <a:r>
              <a:rPr lang="zh-CN" sz="4000" b="1" dirty="0">
                <a:solidFill>
                  <a:schemeClr val="accent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千篇一律与千变万化</a:t>
            </a:r>
            <a:endParaRPr lang="zh-CN" sz="4000" b="1" dirty="0">
              <a:solidFill>
                <a:schemeClr val="accent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dist" eaLnBrk="0" hangingPunct="0"/>
            <a:endParaRPr lang="zh-CN" sz="2800" dirty="0">
              <a:solidFill>
                <a:schemeClr val="accent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dist" eaLnBrk="0" hangingPunct="0"/>
            <a:r>
              <a:rPr lang="zh-CN" sz="2800" dirty="0">
                <a:solidFill>
                  <a:schemeClr val="accent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      </a:t>
            </a:r>
            <a:r>
              <a:rPr lang="en-US" altLang="zh-CN" sz="2800" dirty="0">
                <a:solidFill>
                  <a:srgbClr val="0444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——</a:t>
            </a:r>
            <a:r>
              <a:rPr lang="zh-CN" sz="2800" dirty="0">
                <a:solidFill>
                  <a:srgbClr val="04449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2" charset="-122"/>
                <a:ea typeface="微软雅黑" pitchFamily="2" charset="-122"/>
              </a:rPr>
              <a:t>音乐、绘画、建筑之间的通感</a:t>
            </a:r>
            <a:endParaRPr lang="zh-CN" sz="2800" dirty="0">
              <a:solidFill>
                <a:srgbClr val="0444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endParaRPr lang="zh-CN" sz="2800" b="1" dirty="0">
              <a:solidFill>
                <a:srgbClr val="04449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endParaRPr lang="zh-CN" sz="4000" b="1" dirty="0">
              <a:solidFill>
                <a:schemeClr val="accent4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itchFamily="2" charset="-122"/>
              <a:ea typeface="微软雅黑" pitchFamily="2" charset="-122"/>
            </a:endParaRPr>
          </a:p>
          <a:p>
            <a:pPr lvl="0" algn="ctr" eaLnBrk="0" hangingPunct="0"/>
            <a:r>
              <a:rPr lang="zh-CN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                                                           </a:t>
            </a:r>
            <a:r>
              <a:rPr lang="zh-CN" sz="3200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</a:t>
            </a:r>
            <a:r>
              <a:rPr lang="zh-CN" sz="3200" dirty="0">
                <a:solidFill>
                  <a:srgbClr val="044492"/>
                </a:solidFill>
                <a:latin typeface="微软雅黑" pitchFamily="2" charset="-122"/>
                <a:ea typeface="微软雅黑" pitchFamily="2" charset="-122"/>
              </a:rPr>
              <a:t>梁 思 成</a:t>
            </a:r>
            <a:endParaRPr lang="zh-CN" sz="3200" dirty="0">
              <a:solidFill>
                <a:srgbClr val="044492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5121"/>
          <p:cNvGrpSpPr/>
          <p:nvPr/>
        </p:nvGrpSpPr>
        <p:grpSpPr>
          <a:xfrm>
            <a:off x="442595" y="1000125"/>
            <a:ext cx="8335010" cy="1157605"/>
            <a:chOff x="-9123" y="0"/>
            <a:chExt cx="6228000" cy="1157093"/>
          </a:xfrm>
        </p:grpSpPr>
        <p:sp>
          <p:nvSpPr>
            <p:cNvPr id="5123" name="AutoShape 3"/>
            <p:cNvSpPr/>
            <p:nvPr/>
          </p:nvSpPr>
          <p:spPr>
            <a:xfrm>
              <a:off x="-8610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5124" name="AutoShape 3"/>
            <p:cNvSpPr/>
            <p:nvPr/>
          </p:nvSpPr>
          <p:spPr>
            <a:xfrm>
              <a:off x="-9123" y="524913"/>
              <a:ext cx="6228000" cy="6321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l" eaLnBrk="0" hangingPunct="0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宋体" charset="0"/>
                  <a:ea typeface="宋体" charset="0"/>
                  <a:cs typeface="+mn-cs"/>
                  <a:sym typeface="+mn-ea"/>
                </a:rPr>
                <a:t> 1.</a:t>
              </a:r>
              <a:r>
                <a:rPr lang="zh-CN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宋体" charset="0"/>
                  <a:ea typeface="宋体" charset="0"/>
                  <a:cs typeface="+mn-cs"/>
                  <a:sym typeface="+mn-ea"/>
                </a:rPr>
                <a:t>题目中的“千篇一律”和“千变成化”各指什么？</a:t>
              </a:r>
              <a:endParaRPr 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ctr" eaLnBrk="0" hangingPunct="0"/>
              <a:endParaRPr lang="zh-CN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l" eaLnBrk="0" hangingPunct="0"/>
              <a:r>
                <a:rPr lang="zh-CN" sz="2400" dirty="0">
                  <a:latin typeface="宋体" charset="0"/>
                  <a:ea typeface="宋体" charset="0"/>
                  <a:sym typeface="+mn-ea"/>
                </a:rPr>
                <a:t> </a:t>
              </a:r>
              <a:r>
                <a:rPr 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charset="0"/>
                  <a:ea typeface="宋体" charset="0"/>
                  <a:sym typeface="+mn-ea"/>
                </a:rPr>
                <a:t>“千篇一律”指的是重复，“千变万化”指的是变化</a:t>
              </a:r>
              <a:endParaRPr 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  <a:p>
              <a:pPr lvl="0" algn="ctr" eaLnBrk="0" hangingPunct="0"/>
              <a:endParaRPr lang="zh-CN" sz="2400" b="1" dirty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endParaRPr>
            </a:p>
          </p:txBody>
        </p:sp>
      </p:grpSp>
      <p:grpSp>
        <p:nvGrpSpPr>
          <p:cNvPr id="5126" name="组合 5125"/>
          <p:cNvGrpSpPr/>
          <p:nvPr/>
        </p:nvGrpSpPr>
        <p:grpSpPr>
          <a:xfrm>
            <a:off x="304800" y="2612390"/>
            <a:ext cx="8627110" cy="3524250"/>
            <a:chOff x="0" y="0"/>
            <a:chExt cx="6228000" cy="719138"/>
          </a:xfrm>
        </p:grpSpPr>
        <p:sp>
          <p:nvSpPr>
            <p:cNvPr id="5127" name="AutoShape 3"/>
            <p:cNvSpPr/>
            <p:nvPr/>
          </p:nvSpPr>
          <p:spPr>
            <a:xfrm>
              <a:off x="0" y="0"/>
              <a:ext cx="622800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5128" name="AutoShape 3"/>
            <p:cNvSpPr/>
            <p:nvPr/>
          </p:nvSpPr>
          <p:spPr>
            <a:xfrm>
              <a:off x="0" y="88900"/>
              <a:ext cx="6228000" cy="541338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5129" name="Rectangle 16"/>
          <p:cNvSpPr/>
          <p:nvPr/>
        </p:nvSpPr>
        <p:spPr>
          <a:xfrm>
            <a:off x="685800" y="2590800"/>
            <a:ext cx="7989570" cy="33832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/>
            <a:r>
              <a:rPr 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rPr>
              <a:t>2.层次结构</a:t>
            </a:r>
            <a:r>
              <a:rPr lang="zh-CN" sz="2400" b="1" dirty="0"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宋体" charset="0"/>
                <a:ea typeface="宋体" charset="0"/>
                <a:cs typeface="+mn-cs"/>
                <a:sym typeface="+mn-ea"/>
              </a:rPr>
              <a:t>  </a:t>
            </a:r>
            <a:endParaRPr lang="zh-CN" sz="2400" b="1" dirty="0"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宋体" charset="0"/>
              <a:ea typeface="宋体" charset="0"/>
              <a:cs typeface="+mn-cs"/>
              <a:sym typeface="+mn-ea"/>
            </a:endParaRPr>
          </a:p>
          <a:p>
            <a:pPr lvl="0" algn="l" eaLnBrk="0" hangingPunct="0"/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第一部分(1)指出在持续性的作品中,创作上的重复与变化尤为重要。   </a:t>
            </a:r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第二部分(2---7)举例介绍音乐艺术、舞台艺术、绘画艺术创作的重复与变化的特点。   </a:t>
            </a:r>
            <a:endParaRPr lang="zh-CN" sz="2400" dirty="0">
              <a:latin typeface="宋体" charset="0"/>
              <a:ea typeface="宋体" charset="0"/>
              <a:cs typeface="+mn-ea"/>
              <a:sym typeface="+mn-ea"/>
            </a:endParaRPr>
          </a:p>
          <a:p>
            <a:pPr lvl="0" algn="l" eaLnBrk="0" hangingPunct="0"/>
            <a:r>
              <a:rPr lang="zh-CN" sz="2400" dirty="0">
                <a:latin typeface="宋体" charset="0"/>
                <a:ea typeface="宋体" charset="0"/>
                <a:cs typeface="+mn-ea"/>
                <a:sym typeface="+mn-ea"/>
              </a:rPr>
              <a:t>第三部分(8---16)举例介绍建筑创作的重复与变化的特点,指出当前城市建筑中存在的一些问题。 </a:t>
            </a:r>
            <a:endParaRPr lang="zh-CN" sz="2400" dirty="0">
              <a:latin typeface="宋体" charset="0"/>
              <a:ea typeface="宋体" charset="0"/>
              <a:cs typeface="+mn-ea"/>
            </a:endParaRPr>
          </a:p>
          <a:p>
            <a:pPr lvl="0" algn="l" eaLnBrk="0" hangingPunct="0"/>
            <a:endParaRPr lang="zh-CN" sz="2400" dirty="0">
              <a:latin typeface="宋体" charset="0"/>
              <a:ea typeface="宋体" charset="0"/>
            </a:endParaRPr>
          </a:p>
        </p:txBody>
      </p:sp>
      <p:sp>
        <p:nvSpPr>
          <p:cNvPr id="5138" name="Text Box 26"/>
          <p:cNvSpPr txBox="1"/>
          <p:nvPr/>
        </p:nvSpPr>
        <p:spPr>
          <a:xfrm>
            <a:off x="1682115" y="142875"/>
            <a:ext cx="3231515" cy="48323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r" eaLnBrk="0" hangingPunct="0">
              <a:spcBef>
                <a:spcPct val="50000"/>
              </a:spcBef>
            </a:pPr>
            <a:r>
              <a:rPr lang="zh-CN" sz="24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通读全文，整体把握</a:t>
            </a:r>
            <a:endParaRPr lang="zh-CN" sz="24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  <p:bldP spid="51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09800" y="152400"/>
            <a:ext cx="508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marL="0" indent="0" algn="l"/>
            <a:r>
              <a:rPr lang="zh-CN" altLang="en-US" sz="2400" b="1" u="none">
                <a:solidFill>
                  <a:schemeClr val="bg1"/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研读课文，了解行文</a:t>
            </a:r>
            <a:endParaRPr lang="zh-CN" altLang="en-US" sz="2400" b="1" u="none">
              <a:solidFill>
                <a:schemeClr val="bg1"/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143000"/>
            <a:ext cx="8448675" cy="33832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1.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品味文中描述的中国传统文化中音乐、绘画、建筑的美感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画出表达中心观点的关键句。 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关键词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: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时间与空间持续性、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千篇一律与千变万化、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重复与变化、主题与变奏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</a:t>
            </a:r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  <a:sym typeface="+mn-ea"/>
              </a:rPr>
              <a:t>    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  <a:sym typeface="+mn-ea"/>
              </a:rPr>
              <a:t>中心观点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: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在艺术创作中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往往有一个重复和变化的问题。只有重复而无变化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作品就必然单调枯燥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;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只有变化而无重复</a:t>
            </a:r>
            <a:r>
              <a:rPr lang="en-US" alt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,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就容易陷于散漫零乱。</a:t>
            </a:r>
            <a:r>
              <a:rPr lang="zh-CN" altLang="en-US" sz="20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0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0" y="4953000"/>
            <a:ext cx="8218805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2.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说说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课文副标题“音乐、绘画、建筑之间的通感”中的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“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通感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”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指</a:t>
            </a:r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什么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? </a:t>
            </a:r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</a:t>
            </a:r>
            <a:endParaRPr lang="en-US" altLang="zh-CN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zh-CN" altLang="en-US" sz="24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指不同艺术门类之间相通的艺术规律。 </a:t>
            </a:r>
            <a:endParaRPr lang="zh-CN" altLang="en-US" sz="24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09800" y="152400"/>
            <a:ext cx="5080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marL="0" indent="0" algn="l"/>
            <a:r>
              <a:rPr lang="zh-CN" altLang="en-US" sz="2400" b="1" u="none">
                <a:solidFill>
                  <a:schemeClr val="bg1"/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研读课文，了解行文</a:t>
            </a:r>
            <a:endParaRPr lang="zh-CN" altLang="en-US" sz="2400" b="1" u="none">
              <a:solidFill>
                <a:schemeClr val="bg1"/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45" y="990600"/>
            <a:ext cx="8239760" cy="19202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3.作者写建筑艺术，为何花大量笔墨来写音乐、舞蹈和绘画？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   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由熟悉的到不熟悉的，认识上的过渡。打开了视野，让读者驰骋想象的翅膀，去理解艺术中重复与变化统一的普遍规律。</a:t>
            </a:r>
            <a:r>
              <a:rPr lang="zh-CN" altLang="en-US" sz="2000" b="0" u="none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</a:t>
            </a:r>
            <a:endParaRPr lang="zh-CN" altLang="en-US" sz="2000" b="0" u="none">
              <a:solidFill>
                <a:schemeClr val="tx1">
                  <a:lumMod val="65000"/>
                  <a:lumOff val="35000"/>
                </a:schemeClr>
              </a:solidFill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" y="3200400"/>
            <a:ext cx="7955280" cy="29565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4.</a:t>
            </a:r>
            <a:r>
              <a:rPr sz="2400" b="0" u="none">
                <a:latin typeface="宋体" charset="0"/>
                <a:ea typeface="宋体" charset="0"/>
                <a:cs typeface="宋体" charset="0"/>
              </a:rPr>
              <a:t>运用什么说明方法来说明建筑中重复与变化有机统一的原则的?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 举例子来具体说明阐释中心观点。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（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人民大会堂、明清故宫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、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颐和园谐趣园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、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颐和园长廊</a:t>
            </a:r>
            <a:r>
              <a:rPr lang="zh-CN"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等）</a:t>
            </a:r>
            <a:endParaRPr lang="zh-CN"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000" b="0" u="none">
                <a:latin typeface="宋体" charset="0"/>
                <a:ea typeface="宋体" charset="0"/>
                <a:cs typeface="宋体" charset="0"/>
              </a:rPr>
              <a:t>5</a:t>
            </a:r>
            <a:r>
              <a:rPr sz="2400" b="0" u="none">
                <a:latin typeface="宋体" charset="0"/>
                <a:ea typeface="宋体" charset="0"/>
                <a:cs typeface="宋体" charset="0"/>
              </a:rPr>
              <a:t>.以上例子有何不同?有无重复之嫌?</a:t>
            </a:r>
            <a:endParaRPr sz="24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sz="2400" b="0" u="none">
                <a:latin typeface="宋体" charset="0"/>
                <a:ea typeface="宋体" charset="0"/>
                <a:cs typeface="宋体" charset="0"/>
              </a:rPr>
              <a:t>  </a:t>
            </a:r>
            <a:r>
              <a:rPr sz="2400" b="0" u="none">
                <a:solidFill>
                  <a:schemeClr val="tx1">
                    <a:lumMod val="65000"/>
                    <a:lumOff val="35000"/>
                  </a:schemeClr>
                </a:solidFill>
                <a:latin typeface="宋体" charset="0"/>
                <a:ea typeface="宋体" charset="0"/>
                <a:cs typeface="宋体" charset="0"/>
              </a:rPr>
              <a:t> 有详细、具体举例，有略举有概括举例。举例在重复中有变化，既让人信服，又不给人以重复累赘之感。</a:t>
            </a:r>
            <a:endParaRPr sz="2400" b="0" u="none">
              <a:solidFill>
                <a:schemeClr val="tx1">
                  <a:lumMod val="65000"/>
                  <a:lumOff val="35000"/>
                </a:schemeClr>
              </a:solidFill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455930" y="1447800"/>
            <a:ext cx="8340090" cy="4332605"/>
            <a:chOff x="0" y="0"/>
            <a:chExt cx="6228000" cy="719137"/>
          </a:xfrm>
        </p:grpSpPr>
        <p:sp>
          <p:nvSpPr>
            <p:cNvPr id="6147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1E4FF"/>
                </a:gs>
                <a:gs pos="100000">
                  <a:srgbClr val="009FC4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/>
            <a:p>
              <a:pPr lvl="0" eaLnBrk="0" hangingPunct="0"/>
              <a:endParaRPr lang="zh-CN" dirty="0">
                <a:latin typeface="Arial" charset="0"/>
                <a:ea typeface="宋体" charset="-122"/>
              </a:endParaRPr>
            </a:p>
          </p:txBody>
        </p:sp>
        <p:sp>
          <p:nvSpPr>
            <p:cNvPr id="6148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0" hangingPunct="0"/>
              <a:endParaRPr lang="zh-CN" sz="2000" dirty="0">
                <a:solidFill>
                  <a:schemeClr val="tx2"/>
                </a:solidFill>
                <a:latin typeface="Arial" charset="0"/>
                <a:ea typeface="微软雅黑" pitchFamily="2" charset="-122"/>
              </a:endParaRPr>
            </a:p>
          </p:txBody>
        </p:sp>
      </p:grpSp>
      <p:sp>
        <p:nvSpPr>
          <p:cNvPr id="6149" name="Rectangle 13"/>
          <p:cNvSpPr/>
          <p:nvPr/>
        </p:nvSpPr>
        <p:spPr>
          <a:xfrm>
            <a:off x="609600" y="2133600"/>
            <a:ext cx="7830185" cy="31673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>
              <a:lnSpc>
                <a:spcPct val="90000"/>
              </a:lnSpc>
            </a:pPr>
            <a:r>
              <a:rPr lang="en-US" altLang="zh-CN" sz="2400" dirty="0">
                <a:solidFill>
                  <a:schemeClr val="accent4"/>
                </a:solidFill>
                <a:latin typeface="宋体" charset="0"/>
                <a:ea typeface="宋体" charset="0"/>
                <a:cs typeface="+mn-ea"/>
              </a:rPr>
              <a:t>1.</a:t>
            </a:r>
            <a:r>
              <a:rPr lang="zh-CN" sz="2400" dirty="0">
                <a:solidFill>
                  <a:schemeClr val="accent4"/>
                </a:solidFill>
                <a:latin typeface="宋体" charset="0"/>
                <a:ea typeface="宋体" charset="0"/>
                <a:cs typeface="+mn-ea"/>
              </a:rPr>
              <a:t>那八百米长廊的几百根柱子，几百根梁枋，一根方，一根圆，一根八角……；一根肥，一根瘦，一根曲，一根直……；一根木，一根石，一根铜，一根钢筋混凝土……；一根红，一根绿，一根黄，一根蓝……；一根素净无饰，一根高浮盘龙，一根浅雕卷草，一根彩绘团花……；这样“千变万化”地排列过去，那长廊将成何景象！</a:t>
            </a:r>
            <a:endParaRPr lang="zh-CN" sz="2400" dirty="0">
              <a:solidFill>
                <a:schemeClr val="accent4"/>
              </a:solidFill>
              <a:latin typeface="宋体" charset="0"/>
              <a:ea typeface="宋体" charset="0"/>
              <a:cs typeface="+mn-ea"/>
            </a:endParaRPr>
          </a:p>
          <a:p>
            <a:pPr lvl="0" algn="l" eaLnBrk="0" hangingPunct="0">
              <a:lnSpc>
                <a:spcPct val="90000"/>
              </a:lnSpc>
            </a:pPr>
            <a:endParaRPr lang="zh-CN" sz="2400" dirty="0">
              <a:solidFill>
                <a:schemeClr val="accent4"/>
              </a:solidFill>
              <a:latin typeface="宋体" charset="0"/>
              <a:ea typeface="宋体" charset="0"/>
              <a:cs typeface="+mn-ea"/>
            </a:endParaRPr>
          </a:p>
          <a:p>
            <a:pPr lvl="0" algn="l" eaLnBrk="0" hangingPunct="0">
              <a:lnSpc>
                <a:spcPct val="90000"/>
              </a:lnSpc>
            </a:pPr>
            <a:r>
              <a:rPr lang="en-US" altLang="zh-CN" sz="2400" dirty="0">
                <a:solidFill>
                  <a:schemeClr val="accent4"/>
                </a:solidFill>
                <a:latin typeface="宋体" charset="0"/>
                <a:ea typeface="宋体" charset="0"/>
              </a:rPr>
              <a:t>2.</a:t>
            </a:r>
            <a:r>
              <a:rPr lang="zh-CN" sz="2400" dirty="0">
                <a:solidFill>
                  <a:schemeClr val="accent4"/>
                </a:solidFill>
                <a:latin typeface="宋体" charset="0"/>
                <a:ea typeface="宋体" charset="0"/>
              </a:rPr>
              <a:t>我们有些住宅区的标准设计“千篇一律”到孩子哭着找不到家 </a:t>
            </a:r>
            <a:r>
              <a:rPr lang="zh-CN" sz="2000" dirty="0">
                <a:solidFill>
                  <a:schemeClr val="accent4"/>
                </a:solidFill>
                <a:latin typeface="宋体" charset="0"/>
                <a:ea typeface="宋体" charset="0"/>
              </a:rPr>
              <a:t>   </a:t>
            </a:r>
            <a:r>
              <a:rPr lang="zh-CN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                                                    </a:t>
            </a:r>
            <a:r>
              <a:rPr lang="zh-CN" sz="3200" dirty="0">
                <a:solidFill>
                  <a:schemeClr val="accent4"/>
                </a:solidFill>
                <a:latin typeface="微软雅黑" pitchFamily="2" charset="-122"/>
                <a:ea typeface="微软雅黑" pitchFamily="2" charset="-122"/>
              </a:rPr>
              <a:t> </a:t>
            </a:r>
            <a:endParaRPr lang="zh-CN" sz="3200" dirty="0">
              <a:solidFill>
                <a:srgbClr val="044492"/>
              </a:solidFill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5138" name="Text Box 26"/>
          <p:cNvSpPr txBox="1"/>
          <p:nvPr/>
        </p:nvSpPr>
        <p:spPr>
          <a:xfrm>
            <a:off x="1682115" y="142875"/>
            <a:ext cx="3231515" cy="5156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r" eaLnBrk="0" hangingPunct="0">
              <a:spcBef>
                <a:spcPct val="50000"/>
              </a:spcBef>
            </a:pPr>
            <a:r>
              <a:rPr lang="zh-CN" sz="26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品读语句，体悟语言</a:t>
            </a:r>
            <a:endParaRPr lang="zh-CN" sz="26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51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6"/>
          <p:cNvSpPr/>
          <p:nvPr/>
        </p:nvSpPr>
        <p:spPr>
          <a:xfrm>
            <a:off x="4953000" y="2286000"/>
            <a:ext cx="3429000" cy="26517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800" dirty="0">
                <a:latin typeface="微软雅黑" pitchFamily="2" charset="-122"/>
                <a:ea typeface="微软雅黑" pitchFamily="2" charset="-122"/>
              </a:rPr>
              <a:t>      </a:t>
            </a:r>
            <a:r>
              <a:rPr lang="zh-CN" sz="2800" dirty="0">
                <a:latin typeface="微软雅黑" pitchFamily="2" charset="-122"/>
                <a:ea typeface="微软雅黑" pitchFamily="2" charset="-122"/>
              </a:rPr>
              <a:t>请运用课文介绍的观点和知识,谈谈你对所居住城市建筑的评价或意见。 </a:t>
            </a:r>
            <a:endParaRPr lang="zh-CN" sz="2800" dirty="0">
              <a:latin typeface="微软雅黑" pitchFamily="2" charset="-122"/>
              <a:ea typeface="微软雅黑" pitchFamily="2" charset="-122"/>
            </a:endParaRPr>
          </a:p>
        </p:txBody>
      </p:sp>
      <p:sp>
        <p:nvSpPr>
          <p:cNvPr id="9219" name="Text Box 26"/>
          <p:cNvSpPr txBox="1"/>
          <p:nvPr/>
        </p:nvSpPr>
        <p:spPr>
          <a:xfrm>
            <a:off x="2439035" y="152400"/>
            <a:ext cx="2435860" cy="5156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eaLnBrk="0" hangingPunct="0">
              <a:spcBef>
                <a:spcPct val="50000"/>
              </a:spcBef>
            </a:pPr>
            <a:r>
              <a:rPr lang="zh-CN" altLang="en-US" sz="2600" dirty="0">
                <a:solidFill>
                  <a:schemeClr val="bg1"/>
                </a:solidFill>
                <a:latin typeface="微软雅黑" pitchFamily="2" charset="-122"/>
                <a:ea typeface="微软雅黑" pitchFamily="2" charset="-122"/>
              </a:rPr>
              <a:t>拓 展</a:t>
            </a:r>
            <a:endParaRPr lang="zh-CN" altLang="en-US" sz="2600" dirty="0">
              <a:solidFill>
                <a:schemeClr val="bg1"/>
              </a:solidFill>
              <a:latin typeface="微软雅黑" pitchFamily="2" charset="-122"/>
              <a:ea typeface="微软雅黑" pitchFamily="2" charset="-122"/>
            </a:endParaRPr>
          </a:p>
        </p:txBody>
      </p:sp>
      <p:pic>
        <p:nvPicPr>
          <p:cNvPr id="9220" name="Picture 2" descr="F:\work\第二\自然\Desktopography_2008_p1_01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33488"/>
            <a:ext cx="3370263" cy="5014912"/>
          </a:xfrm>
          <a:prstGeom prst="rect">
            <a:avLst/>
          </a:prstGeom>
          <a:noFill/>
          <a:ln w="9525">
            <a:noFill/>
            <a:miter/>
          </a:ln>
          <a:effectLst>
            <a:outerShdw dist="38100" dir="2699999" algn="ctr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4945" y="460375"/>
            <a:ext cx="4653915" cy="3810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4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作业</a:t>
            </a:r>
            <a:endParaRPr lang="zh-CN" altLang="en-US" sz="24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endParaRPr lang="zh-CN" altLang="en-US" sz="2200" b="0" u="none">
              <a:highlight>
                <a:srgbClr val="FFFFFF"/>
              </a:highlight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1.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推荐书目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《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凝动的音乐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》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，梁思成著，百花文艺出版社。（选做）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    </a:t>
            </a:r>
            <a:r>
              <a:rPr lang="en-US" altLang="zh-CN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2.</a:t>
            </a:r>
            <a:r>
              <a:rPr lang="zh-CN" altLang="en-US" sz="2200" b="0" u="none">
                <a:highlight>
                  <a:srgbClr val="FFFFFF"/>
                </a:highlight>
                <a:latin typeface="宋体" charset="0"/>
                <a:ea typeface="宋体" charset="0"/>
                <a:cs typeface="宋体" charset="0"/>
              </a:rPr>
              <a:t>查阅资料，进一步了解梁思成的生平及他在中国建筑史上所做的贡献。（选做）</a:t>
            </a:r>
            <a:endParaRPr lang="zh-CN" altLang="en-US" sz="22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latin typeface="宋体" charset="0"/>
                <a:ea typeface="宋体" charset="0"/>
                <a:cs typeface="宋体" charset="0"/>
              </a:rPr>
              <a:t>3.</a:t>
            </a:r>
            <a:r>
              <a:rPr lang="zh-CN" altLang="en-US" sz="2200" b="0" u="none">
                <a:latin typeface="宋体" charset="0"/>
                <a:ea typeface="宋体" charset="0"/>
                <a:cs typeface="宋体" charset="0"/>
              </a:rPr>
              <a:t>查阅资料或走访有关人士，说说当前上海还有哪些亟需保护的“文化遗产”。（必做）</a:t>
            </a:r>
            <a:endParaRPr lang="zh-CN" altLang="en-US" sz="2200" b="0" u="none">
              <a:latin typeface="宋体" charset="0"/>
              <a:ea typeface="宋体" charset="0"/>
              <a:cs typeface="宋体" charset="0"/>
            </a:endParaRPr>
          </a:p>
          <a:p>
            <a:pPr marL="0" indent="0" algn="l"/>
            <a:r>
              <a:rPr lang="en-US" altLang="zh-CN" sz="2200" b="0" u="none">
                <a:latin typeface="宋体" charset="0"/>
                <a:ea typeface="宋体" charset="0"/>
                <a:cs typeface="宋体" charset="0"/>
              </a:rPr>
              <a:t>4. </a:t>
            </a:r>
            <a:r>
              <a:rPr lang="zh-CN" altLang="en-US" sz="2200" b="0" u="none">
                <a:latin typeface="宋体" charset="0"/>
                <a:ea typeface="宋体" charset="0"/>
                <a:cs typeface="宋体" charset="0"/>
              </a:rPr>
              <a:t>练习册配套练习。（必做）</a:t>
            </a:r>
            <a:endParaRPr lang="zh-CN" altLang="en-US" sz="2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Paragraphs>61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2_Office 主题</vt:lpstr>
      <vt:lpstr>设计者——梁思成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tt</cp:lastModifiedBy>
  <dcterms:created xsi:type="dcterms:W3CDTF">2016-01-20T06:39:00Z</dcterms:created>
  <dcterms:modified xsi:type="dcterms:W3CDTF">2018-08-19T19:34:53Z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2052-10.1.0.5457</vt:lpwstr>
  </property>
</Properties>
</file>