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333" r:id="rId2"/>
    <p:sldId id="274" r:id="rId3"/>
    <p:sldId id="282" r:id="rId4"/>
    <p:sldId id="309" r:id="rId5"/>
    <p:sldId id="275" r:id="rId6"/>
    <p:sldId id="325" r:id="rId7"/>
    <p:sldId id="330" r:id="rId8"/>
    <p:sldId id="305" r:id="rId9"/>
    <p:sldId id="298" r:id="rId10"/>
    <p:sldId id="331" r:id="rId11"/>
    <p:sldId id="320" r:id="rId12"/>
    <p:sldId id="326" r:id="rId13"/>
    <p:sldId id="328" r:id="rId14"/>
    <p:sldId id="324" r:id="rId15"/>
    <p:sldId id="322" r:id="rId16"/>
    <p:sldId id="267" r:id="rId17"/>
    <p:sldId id="323" r:id="rId18"/>
    <p:sldId id="306" r:id="rId19"/>
    <p:sldId id="307" r:id="rId20"/>
    <p:sldId id="283" r:id="rId21"/>
    <p:sldId id="329" r:id="rId22"/>
    <p:sldId id="33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FF66"/>
    <a:srgbClr val="99FF66"/>
    <a:srgbClr val="FF33CC"/>
    <a:srgbClr val="D60093"/>
    <a:srgbClr val="9900CC"/>
    <a:srgbClr val="FF33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1870" autoAdjust="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177AE5-2675-4961-B57F-4FD8523B5EE7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7CE61D-59D2-438F-A8CC-3BA0585C92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5B821B-9590-4F06-979B-CF54AA5EF45C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A2018-2722-4CE3-B46D-358A10F2617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682366-3CDE-4716-B685-5C8144B8A637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11635-2035-4F71-BB7C-82A620FE77D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42A913-AF74-46E3-823F-F1A427A57EA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2F882-029C-43B4-A04C-44817AA442E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A2265A-44B2-42CF-A934-BBB89699B329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E2A35-5E1C-433D-BA6D-996DC125851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FA0BBF-A2B9-4911-9A7F-BC9CEF4E0186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DE7FC-A67F-4F52-AAFB-B7E8E3939B5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16EAD0-26FF-4ADF-AF39-A1C607B2DD4C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49104-9FED-4831-89A6-3356ABFAD9A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9F285D-AA55-4647-B065-1C9BB52410E5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A40D7-E3B9-4673-97C2-7DCBF5CCDD6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193AC7-4AF4-437B-8850-A552F50A30F4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4661D-DD61-441C-AFA7-3A1525B75B9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87D168-DE27-45DA-9E7D-EFEE99D469CB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49008-6D4B-4CBB-AFF4-85406C3AB27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FA2CB0-8F7B-458F-9A43-C2D939581FFD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E2698-B350-452B-9D53-63BA64DC249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17A57F4-B275-4A7F-BF00-FA827D5D7A8E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38B30B5-187E-45BF-8D9B-FD2615486CCC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37895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37896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&#23433;&#22622;&#33136;&#40723;\2_new.mpg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J:\&#23433;&#22622;&#33136;&#40723;\&#23433;&#22622;&#33136;&#40723;&#35270;&#39057;&#35838;&#25991;&#26391;&#35835;.mp4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23433;&#22622;&#33136;&#40723;\ansai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611188" y="1052513"/>
            <a:ext cx="799306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400" b="1"/>
              <a:t>       </a:t>
            </a:r>
            <a:r>
              <a:rPr lang="zh-CN" altLang="zh-CN" sz="4400" b="1"/>
              <a:t>古老的黄土高原，沟壑纵横，风沙满天。在许多人的心目中，它是一片贫瘠落后的土地，然而就是在这样的土地上却产生了一种独具魅力的艺术形式</a:t>
            </a:r>
            <a:r>
              <a:rPr lang="en-US" altLang="zh-CN" sz="4400" b="1"/>
              <a:t>-----</a:t>
            </a:r>
            <a:r>
              <a:rPr lang="zh-CN" altLang="zh-CN" sz="4400" b="1"/>
              <a:t>安塞腰鼓。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r>
              <a:rPr lang="zh-CN" altLang="en-US" b="1"/>
              <a:t>赏析句子角度</a:t>
            </a:r>
            <a:r>
              <a:rPr lang="en-US" altLang="zh-CN" b="1"/>
              <a:t>:</a:t>
            </a:r>
            <a:endParaRPr lang="zh-CN" altLang="en-US" b="1"/>
          </a:p>
        </p:txBody>
      </p:sp>
      <p:sp>
        <p:nvSpPr>
          <p:cNvPr id="23554" name="内容占位符 2"/>
          <p:cNvSpPr>
            <a:spLocks noGrp="1"/>
          </p:cNvSpPr>
          <p:nvPr>
            <p:ph idx="4294967295"/>
          </p:nvPr>
        </p:nvSpPr>
        <p:spPr>
          <a:xfrm>
            <a:off x="0" y="1341438"/>
            <a:ext cx="9144000" cy="4114800"/>
          </a:xfrm>
        </p:spPr>
        <p:txBody>
          <a:bodyPr/>
          <a:lstStyle/>
          <a:p>
            <a:r>
              <a:rPr lang="zh-CN" altLang="en-US" b="0"/>
              <a:t>一、用词：</a:t>
            </a:r>
            <a:r>
              <a:rPr lang="zh-CN" altLang="en-US" b="0">
                <a:solidFill>
                  <a:srgbClr val="FF0000"/>
                </a:solidFill>
              </a:rPr>
              <a:t>叠词、拟声词、动词、形容词</a:t>
            </a:r>
            <a:endParaRPr lang="en-US" altLang="zh-CN" b="0">
              <a:solidFill>
                <a:srgbClr val="FF0000"/>
              </a:solidFill>
            </a:endParaRPr>
          </a:p>
          <a:p>
            <a:endParaRPr lang="en-US" altLang="zh-CN" b="0"/>
          </a:p>
          <a:p>
            <a:r>
              <a:rPr lang="zh-CN" altLang="en-US" b="0"/>
              <a:t>二、修辞：</a:t>
            </a:r>
            <a:r>
              <a:rPr lang="zh-CN" altLang="en-US" b="0">
                <a:solidFill>
                  <a:srgbClr val="FF0000"/>
                </a:solidFill>
              </a:rPr>
              <a:t>比喻、拟人、反复、排比（句内、    句间、段间）、</a:t>
            </a:r>
            <a:r>
              <a:rPr lang="zh-CN" altLang="en-US" b="0"/>
              <a:t>夸张、对偶</a:t>
            </a:r>
            <a:endParaRPr lang="en-US" altLang="zh-CN" b="0"/>
          </a:p>
          <a:p>
            <a:endParaRPr lang="en-US" altLang="zh-CN" b="0"/>
          </a:p>
          <a:p>
            <a:r>
              <a:rPr lang="zh-CN" altLang="en-US" b="0"/>
              <a:t>三、写法</a:t>
            </a:r>
            <a:r>
              <a:rPr lang="en-US" altLang="zh-CN" b="0">
                <a:sym typeface="Wingdings" pitchFamily="2" charset="2"/>
              </a:rPr>
              <a:t>:</a:t>
            </a:r>
            <a:r>
              <a:rPr lang="zh-CN" altLang="en-US" b="0">
                <a:solidFill>
                  <a:srgbClr val="FF0000"/>
                </a:solidFill>
                <a:sym typeface="Wingdings" pitchFamily="2" charset="2"/>
              </a:rPr>
              <a:t>虚写（联想、想象）、侧面烘托、以静衬动、以声写静、对比</a:t>
            </a:r>
            <a:r>
              <a:rPr lang="zh-CN" altLang="en-US" b="0">
                <a:sym typeface="Wingdings" pitchFamily="2" charset="2"/>
              </a:rPr>
              <a:t>、象征、欲扬先抑等</a:t>
            </a:r>
            <a:endParaRPr lang="zh-CN" altLang="en-US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5833" b="5835"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WordArt 3"/>
          <p:cNvSpPr>
            <a:spLocks noChangeArrowheads="1" noChangeShapeType="1" noTextEdit="1"/>
          </p:cNvSpPr>
          <p:nvPr/>
        </p:nvSpPr>
        <p:spPr bwMode="auto">
          <a:xfrm>
            <a:off x="323850" y="0"/>
            <a:ext cx="4319588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18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合作探究，品读赏析</a:t>
            </a:r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468313" y="1196975"/>
            <a:ext cx="867568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1</a:t>
            </a:r>
            <a:r>
              <a:rPr lang="zh-CN" altLang="zh-CN" sz="2800" b="1"/>
              <a:t>、评点式品读：领悟文中语言的表达效果和情趣；</a:t>
            </a:r>
          </a:p>
          <a:p>
            <a:pPr eaLnBrk="0" hangingPunct="0"/>
            <a:endParaRPr lang="zh-CN" altLang="en-US"/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611188" y="1963738"/>
            <a:ext cx="792162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</a:rPr>
              <a:t>1)</a:t>
            </a:r>
            <a:r>
              <a:rPr lang="zh-CN" altLang="en-US" sz="2400" b="1">
                <a:solidFill>
                  <a:srgbClr val="FF0000"/>
                </a:solidFill>
              </a:rPr>
              <a:t>从用词方面说：</a:t>
            </a:r>
          </a:p>
          <a:p>
            <a:pPr eaLnBrk="0" hangingPunct="0"/>
            <a:r>
              <a:rPr lang="zh-CN" altLang="en-US" sz="2400" b="1"/>
              <a:t>① “紧贴在他们身体一侧的腰鼓，呆呆地，似乎从来不曾响过”一句中“呆呆地”用得好，好在它用拟人手法形象地写出了安静时安塞腰鼓的状态。</a:t>
            </a:r>
          </a:p>
          <a:p>
            <a:pPr eaLnBrk="0" hangingPunct="0"/>
            <a:r>
              <a:rPr lang="zh-CN" altLang="en-US" sz="2400" b="1"/>
              <a:t>② “茂腾腾的后生”“咝溜溜的南风”中的“茂腾腾”“咝溜溜”用得好，好在叠词的运用使语言亲切富有韵味。</a:t>
            </a:r>
          </a:p>
          <a:p>
            <a:pPr eaLnBrk="0" hangingPunct="0"/>
            <a:r>
              <a:rPr lang="zh-CN" altLang="en-US" sz="2400" b="1"/>
              <a:t>③ “这腰鼓，使冰冷的空气立即变得燥热了，使恬静的阳光立即变得飞溅了，使困倦的世界立即变得亢奋了”中反义词用得好，好在它们对比强烈，更能突出安塞腰鼓的特点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5833" b="5835"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WordArt 3"/>
          <p:cNvSpPr>
            <a:spLocks noChangeArrowheads="1" noChangeShapeType="1" noTextEdit="1"/>
          </p:cNvSpPr>
          <p:nvPr/>
        </p:nvSpPr>
        <p:spPr bwMode="auto">
          <a:xfrm>
            <a:off x="323850" y="0"/>
            <a:ext cx="4319588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18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合作探究，品读赏析</a:t>
            </a:r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468313" y="1196975"/>
            <a:ext cx="867568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1</a:t>
            </a:r>
            <a:r>
              <a:rPr lang="zh-CN" altLang="zh-CN" sz="2800" b="1"/>
              <a:t>、评点式品读：领悟文中语言的表达效果和情趣；</a:t>
            </a:r>
          </a:p>
          <a:p>
            <a:pPr eaLnBrk="0" hangingPunct="0"/>
            <a:endParaRPr lang="zh-CN" altLang="en-US"/>
          </a:p>
        </p:txBody>
      </p:sp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395288" y="1916113"/>
            <a:ext cx="8748712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FF0000"/>
                </a:solidFill>
              </a:rPr>
              <a:t>２）从句式上说</a:t>
            </a:r>
            <a:r>
              <a:rPr lang="zh-CN" altLang="en-US" sz="2000" b="1"/>
              <a:t>：</a:t>
            </a:r>
          </a:p>
          <a:p>
            <a:pPr eaLnBrk="0" hangingPunct="0"/>
            <a:r>
              <a:rPr lang="zh-CN" altLang="en-US" sz="2000" b="1"/>
              <a:t>① “一捶起来就发狠了，忘情了，没命了”中“发狠”“忘情”“没命”用得好，好在它们语意层层递进，语势步步增强。</a:t>
            </a:r>
          </a:p>
          <a:p>
            <a:pPr eaLnBrk="0" hangingPunct="0"/>
            <a:r>
              <a:rPr lang="zh-CN" altLang="en-US" sz="2000" b="1"/>
              <a:t>② “交织！旋转！凝聚！奔突！辐射！翻飞！升华！”这些句子用得好，好在它们使文章语句铿锵，气势强劲，突出了安塞腰鼓的豪放美。</a:t>
            </a:r>
          </a:p>
          <a:p>
            <a:pPr eaLnBrk="0" hangingPunct="0"/>
            <a:r>
              <a:rPr lang="zh-CN" altLang="en-US" sz="2000" b="1"/>
              <a:t>③ “但是”与“看”独立成段好，好在它们特别引人注目，自然完成画面中由静到动的急转。</a:t>
            </a:r>
          </a:p>
          <a:p>
            <a:pPr eaLnBrk="0" hangingPunct="0"/>
            <a:r>
              <a:rPr lang="zh-CN" altLang="en-US" sz="2000" b="1">
                <a:solidFill>
                  <a:srgbClr val="FF0000"/>
                </a:solidFill>
              </a:rPr>
              <a:t>（３）从修辞手法上说：</a:t>
            </a:r>
          </a:p>
          <a:p>
            <a:pPr eaLnBrk="0" hangingPunct="0"/>
            <a:r>
              <a:rPr lang="zh-CN" altLang="en-US" sz="2000" b="1"/>
              <a:t>①文章中排比用得好，好在形式多样的</a:t>
            </a:r>
            <a:r>
              <a:rPr lang="zh-CN" altLang="en-US" sz="2000" b="1">
                <a:solidFill>
                  <a:srgbClr val="FF0000"/>
                </a:solidFill>
              </a:rPr>
              <a:t>排比增强了语势，更突出了安塞腰鼓恢弘的气势。</a:t>
            </a:r>
          </a:p>
          <a:p>
            <a:pPr eaLnBrk="0" hangingPunct="0"/>
            <a:r>
              <a:rPr lang="zh-CN" altLang="en-US" sz="2000" b="1"/>
              <a:t>② “骤雨一样，是急促的鼓点；旋风一样，是飞扬的流苏；乱蛙一样，是蹦跳的脚步；火花一样，；是闪射的瞳仁；斗虎一样，是强健的风姿”写得好，好在比喻使对象更加形象具体，从而铺排出一系列异彩纷呈的画面。 </a:t>
            </a:r>
            <a:endParaRPr lang="en-US" altLang="zh-CN" sz="2000" b="1"/>
          </a:p>
          <a:p>
            <a:pPr eaLnBrk="0" hangingPunct="0"/>
            <a:r>
              <a:rPr lang="zh-CN" altLang="en-US" sz="2000" b="1"/>
              <a:t>③文中的反复用得好，好在使语言节奏明快，形象深刻清晰。</a:t>
            </a:r>
          </a:p>
          <a:p>
            <a:pPr eaLnBrk="0" hangingPunct="0"/>
            <a:endParaRPr lang="zh-CN" alt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5833" b="5835"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WordArt 3"/>
          <p:cNvSpPr>
            <a:spLocks noChangeArrowheads="1" noChangeShapeType="1" noTextEdit="1"/>
          </p:cNvSpPr>
          <p:nvPr/>
        </p:nvSpPr>
        <p:spPr bwMode="auto">
          <a:xfrm>
            <a:off x="323850" y="0"/>
            <a:ext cx="4319588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18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合作探究，品读赏析</a:t>
            </a:r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468313" y="1196975"/>
            <a:ext cx="867568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1</a:t>
            </a:r>
            <a:r>
              <a:rPr lang="zh-CN" altLang="zh-CN" sz="2800" b="1"/>
              <a:t>、评点式品读：领悟文中语言的表达效果和情趣；</a:t>
            </a:r>
          </a:p>
          <a:p>
            <a:pPr eaLnBrk="0" hangingPunct="0"/>
            <a:endParaRPr lang="zh-CN" altLang="en-US"/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827088" y="1700213"/>
            <a:ext cx="7561262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zh-CN" altLang="en-US"/>
          </a:p>
          <a:p>
            <a:pPr eaLnBrk="0" hangingPunct="0"/>
            <a:r>
              <a:rPr lang="zh-CN" altLang="en-US" sz="2400" b="1">
                <a:solidFill>
                  <a:srgbClr val="FF0000"/>
                </a:solidFill>
              </a:rPr>
              <a:t>（４）从写法上说：</a:t>
            </a:r>
          </a:p>
          <a:p>
            <a:pPr eaLnBrk="0" hangingPunct="0"/>
            <a:r>
              <a:rPr lang="zh-CN" altLang="en-US" sz="2400" b="1"/>
              <a:t>① “使人想起：落日照大旗，马鸣风萧萧！使人想起：千里的雷声万里的闪！使人想起：晦暗了又明晰、明晰了又晦暗、尔后最终永远明晰了的大彻大悟！”写得好，好在它使人产生了丰富的联想和想象，增加了文章内涵。</a:t>
            </a:r>
          </a:p>
          <a:p>
            <a:pPr eaLnBrk="0" hangingPunct="0"/>
            <a:r>
              <a:rPr lang="zh-CN" altLang="en-US" sz="2400" b="1"/>
              <a:t>② “耳畔是一声渺远的鸡鸣”写得好，好在“以声写静”，更加突出了鼓声停止后的寂静。</a:t>
            </a:r>
          </a:p>
          <a:p>
            <a:pPr eaLnBrk="0" hangingPunct="0"/>
            <a:r>
              <a:rPr lang="zh-CN" altLang="en-US" sz="2400" b="1"/>
              <a:t>③文中开头的静态描写好，好在它为文章后面写动设下铺垫，使文章静中有动。动静结合，充满画面美。</a:t>
            </a:r>
          </a:p>
          <a:p>
            <a:pPr eaLnBrk="0" hangingPunct="0"/>
            <a:endParaRPr lang="zh-CN" alt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0" y="0"/>
            <a:ext cx="86407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5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想一想：</a:t>
            </a:r>
            <a:r>
              <a:rPr kumimoji="1" lang="zh-CN" altLang="en-US" sz="4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作者是怎样把安塞腰鼓的美感用文字呈现的？</a:t>
            </a: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0" y="1844675"/>
            <a:ext cx="8677275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4000" dirty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kumimoji="1"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语言特点： </a:t>
            </a:r>
            <a:r>
              <a:rPr kumimoji="1" lang="en-US" altLang="zh-CN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、大量的运用排比、比喻和反复的修辞</a:t>
            </a:r>
            <a:r>
              <a:rPr kumimoji="1" lang="en-US" altLang="zh-CN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2</a:t>
            </a:r>
            <a:r>
              <a:rPr kumimoji="1"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、语句多用短句</a:t>
            </a:r>
            <a:r>
              <a:rPr kumimoji="1" lang="zh-CN" altLang="en-US" sz="3200" dirty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大量的短句和排比的修辞手法是形式与内容的完美结合，</a:t>
            </a:r>
            <a:endParaRPr lang="en-US" altLang="zh-CN" sz="40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好处：</a:t>
            </a:r>
            <a:r>
              <a:rPr lang="en-US" altLang="zh-CN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、</a:t>
            </a:r>
            <a:r>
              <a:rPr kumimoji="1" lang="zh-CN" altLang="en-US" sz="32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使语言气势充沛，节奏鲜明。</a:t>
            </a:r>
            <a:r>
              <a:rPr kumimoji="1" lang="en-US" altLang="zh-CN" sz="32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kumimoji="1" lang="zh-CN" altLang="en-US" sz="32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、感情强烈地</a:t>
            </a: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表现出安塞腰鼓火爆热烈充满激情的特点。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 l="5833" b="5835"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WordArt 3"/>
          <p:cNvSpPr>
            <a:spLocks noChangeArrowheads="1" noChangeShapeType="1" noTextEdit="1"/>
          </p:cNvSpPr>
          <p:nvPr/>
        </p:nvSpPr>
        <p:spPr bwMode="auto">
          <a:xfrm>
            <a:off x="323850" y="0"/>
            <a:ext cx="4319588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18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合作探究，品读赏析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68313" y="1196975"/>
            <a:ext cx="8675687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/>
              <a:t>2</a:t>
            </a:r>
            <a:r>
              <a:rPr lang="zh-CN" altLang="zh-CN" sz="3600" b="1"/>
              <a:t>、安塞腰鼓是一种激情奔放的舞蹈，为什么文章要以静开头，以静结束，这样写有什么好处？</a:t>
            </a:r>
          </a:p>
          <a:p>
            <a:pPr eaLnBrk="0" hangingPunct="0"/>
            <a:r>
              <a:rPr lang="en-US" altLang="zh-CN" sz="3600" b="1"/>
              <a:t>----</a:t>
            </a:r>
            <a:r>
              <a:rPr lang="zh-CN" altLang="en-US" sz="3600" b="1">
                <a:solidFill>
                  <a:srgbClr val="FF0000"/>
                </a:solidFill>
              </a:rPr>
              <a:t>开头：为腰鼓激烈的表演蓄势；</a:t>
            </a:r>
            <a:endParaRPr lang="en-US" altLang="zh-CN" sz="3600" b="1">
              <a:solidFill>
                <a:srgbClr val="FF0000"/>
              </a:solidFill>
            </a:endParaRPr>
          </a:p>
          <a:p>
            <a:pPr eaLnBrk="0" hangingPunct="0"/>
            <a:r>
              <a:rPr lang="zh-CN" altLang="en-US" sz="3600" b="1">
                <a:solidFill>
                  <a:srgbClr val="FF0000"/>
                </a:solidFill>
              </a:rPr>
              <a:t>     结尾：呼应开头，反衬腰鼓的力量美。两处都是以静衬动，突出安塞腰鼓非凡的感染力。</a:t>
            </a:r>
            <a:endParaRPr lang="en-US" altLang="zh-CN" sz="3600" b="1">
              <a:solidFill>
                <a:srgbClr val="FF0000"/>
              </a:solidFill>
            </a:endParaRPr>
          </a:p>
          <a:p>
            <a:pPr eaLnBrk="0" hangingPunct="0"/>
            <a:r>
              <a:rPr lang="en-US" altLang="zh-CN" sz="3600" b="1">
                <a:solidFill>
                  <a:srgbClr val="FF0000"/>
                </a:solidFill>
              </a:rPr>
              <a:t>   </a:t>
            </a:r>
            <a:r>
              <a:rPr lang="zh-CN" altLang="en-US" sz="3600" b="1"/>
              <a:t>（</a:t>
            </a:r>
            <a:r>
              <a:rPr lang="zh-CN" altLang="zh-CN" sz="3600"/>
              <a:t>以声衬静的手法在我国古代的文学作品中早有运用，正所谓“蝉噪林愈静，鸟鸣山更幽”</a:t>
            </a:r>
            <a:r>
              <a:rPr lang="en-US" altLang="zh-CN" sz="3600"/>
              <a:t>)</a:t>
            </a:r>
            <a:endParaRPr lang="zh-CN" altLang="zh-CN" sz="3600"/>
          </a:p>
          <a:p>
            <a:pPr eaLnBrk="0" hangingPunct="0"/>
            <a:endParaRPr lang="zh-CN" alt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0" y="0"/>
            <a:ext cx="2927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540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拓展延伸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0" y="692150"/>
            <a:ext cx="91440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>
                <a:solidFill>
                  <a:srgbClr val="FF3300"/>
                </a:solidFill>
                <a:latin typeface="Times New Roman" pitchFamily="18" charset="0"/>
                <a:ea typeface="华文行楷" pitchFamily="2" charset="-122"/>
              </a:rPr>
              <a:t>      </a:t>
            </a:r>
            <a:r>
              <a:rPr kumimoji="1" lang="zh-CN" altLang="en-US" sz="3200">
                <a:latin typeface="Times New Roman" pitchFamily="18" charset="0"/>
                <a:ea typeface="华文行楷" pitchFamily="2" charset="-122"/>
              </a:rPr>
              <a:t>大西北一度成了贫困落后的代名词，作者为什么还要这样热情地歌颂西北汉子、黄土高原？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79388" y="2133600"/>
            <a:ext cx="8964612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       </a:t>
            </a:r>
            <a:r>
              <a:rPr kumimoji="1" lang="zh-CN" altLang="en-US" sz="2800" b="1">
                <a:solidFill>
                  <a:schemeClr val="accent2"/>
                </a:solidFill>
                <a:latin typeface="Times New Roman" pitchFamily="18" charset="0"/>
              </a:rPr>
              <a:t>西北，是中华民族的主要发源地，曾有过秦、汉、唐的强盛，拥有雄睨世界的辉煌文明。在今天，凝重的土地，贫困的生活，西北好像落伍了。作者为什么这样深情地赞颂这片土地？歌颂什么？</a:t>
            </a:r>
            <a:r>
              <a:rPr kumimoji="1" lang="en-US" altLang="zh-CN" sz="2800" b="1">
                <a:solidFill>
                  <a:schemeClr val="accent2"/>
                </a:solidFill>
                <a:latin typeface="宋体" charset="-122"/>
              </a:rPr>
              <a:t>——“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消化着红豆角角老南瓜的躯体</a:t>
            </a:r>
            <a:r>
              <a:rPr kumimoji="1" lang="zh-CN" altLang="en-US" sz="2800" b="1">
                <a:solidFill>
                  <a:srgbClr val="FF0000"/>
                </a:solidFill>
                <a:latin typeface="宋体" charset="-122"/>
              </a:rPr>
              <a:t>”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，并没有因生活的贫苦和封闭而丧失希望，复生的生命能量就在这沉重的躯壳内奔突终有一天会喷发的。这里的人们是有希望的，这里的土地是有希望的。落后是暂时的，只要生命还在期盼还在</a:t>
            </a:r>
            <a:r>
              <a:rPr kumimoji="1" lang="zh-CN" altLang="en-US" sz="2800" b="1">
                <a:solidFill>
                  <a:srgbClr val="FF0000"/>
                </a:solidFill>
                <a:latin typeface="宋体" charset="-122"/>
              </a:rPr>
              <a:t>“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搏击</a:t>
            </a:r>
            <a:r>
              <a:rPr kumimoji="1" lang="zh-CN" altLang="en-US" sz="2800" b="1">
                <a:solidFill>
                  <a:srgbClr val="FF0000"/>
                </a:solidFill>
                <a:latin typeface="宋体" charset="-122"/>
              </a:rPr>
              <a:t>”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</a:rPr>
              <a:t>，重生之日就不遥远。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0" y="1052513"/>
            <a:ext cx="9144000" cy="6070600"/>
          </a:xfrm>
          <a:prstGeom prst="rect">
            <a:avLst/>
          </a:prstGeom>
          <a:solidFill>
            <a:srgbClr val="FFCC99">
              <a:alpha val="78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      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关于这篇文章的主旨，有多种见解：</a:t>
            </a:r>
          </a:p>
          <a:p>
            <a:pPr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rPr>
              <a:t>歌颂了生命中奔腾的力量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，这股力量，是由西北汉子热情奔放的腰鼓表现出来的；</a:t>
            </a:r>
          </a:p>
          <a:p>
            <a:pPr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rPr>
              <a:t>表现要冲破束缚、阻碍的强烈渴望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，贫瘠的黄土地、困倦的生活，生活在这里的人们，物质上、精神上受到太多的压抑、羁绊。安塞腰鼓，表现了挣脱、冲破、撞开这一切因袭重负的力量；</a:t>
            </a:r>
          </a:p>
          <a:p>
            <a:pPr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rPr>
              <a:t>歌颂阳刚之美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，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 pitchFamily="2" charset="-122"/>
              </a:rPr>
              <a:t>“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一群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 pitchFamily="2" charset="-122"/>
              </a:rPr>
              <a:t>”“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朴实得就像那片高粱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 pitchFamily="2" charset="-122"/>
              </a:rPr>
              <a:t>”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的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 pitchFamily="2" charset="-122"/>
              </a:rPr>
              <a:t>“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茂腾腾的后生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 pitchFamily="2" charset="-122"/>
              </a:rPr>
              <a:t>”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，他们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 pitchFamily="2" charset="-122"/>
              </a:rPr>
              <a:t>“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释放出那么奇伟磅礴的能量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 pitchFamily="2" charset="-122"/>
              </a:rPr>
              <a:t>”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，表现了一种独特的美；</a:t>
            </a:r>
          </a:p>
          <a:p>
            <a:pPr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  <a:ea typeface="宋体" pitchFamily="2" charset="-122"/>
              </a:rPr>
              <a:t>人就应该这样痛快淋漓地生活、表现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。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 pitchFamily="2" charset="-122"/>
              </a:rPr>
              <a:t>“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遗落了一切冗杂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/>
                <a:ea typeface="宋体" pitchFamily="2" charset="-122"/>
              </a:rPr>
              <a:t>”</a:t>
            </a:r>
            <a:r>
              <a:rPr lang="zh-CN" altLang="en-US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Verdana" pitchFamily="34" charset="0"/>
                <a:ea typeface="宋体" pitchFamily="2" charset="-122"/>
              </a:rPr>
              <a:t>，打破人们身上层层坚硬的外壳，而不必计较功名利禄，不必患得患失，不必苍白憔悴。</a:t>
            </a:r>
          </a:p>
          <a:p>
            <a:pPr>
              <a:defRPr/>
            </a:pPr>
            <a:endParaRPr lang="en-US" altLang="zh-CN" sz="2800" b="1" dirty="0">
              <a:effectLst>
                <a:outerShdw blurRad="38100" dist="38100" dir="2700000" algn="tl">
                  <a:srgbClr val="FFFFFF"/>
                </a:outerShdw>
              </a:effectLst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323528" y="0"/>
            <a:ext cx="4824536" cy="9807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18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>
              <a:defRPr/>
            </a:pPr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合作探究，品读赏析 </a:t>
            </a:r>
            <a:r>
              <a:rPr lang="en-US" altLang="zh-CN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3</a:t>
            </a:r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13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/>
              <a:t>反馈练习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28775"/>
            <a:ext cx="8229600" cy="210343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/>
              <a:t>◆</a:t>
            </a:r>
            <a:r>
              <a:rPr lang="zh-CN" altLang="en-US"/>
              <a:t>请仿照给出的例句格式，完成句子。</a:t>
            </a:r>
          </a:p>
          <a:p>
            <a:pPr>
              <a:buFontTx/>
              <a:buNone/>
            </a:pPr>
            <a:r>
              <a:rPr lang="zh-CN" altLang="en-US"/>
              <a:t>        这腰鼓，</a:t>
            </a:r>
            <a:r>
              <a:rPr lang="zh-CN" altLang="en-US" u="sng"/>
              <a:t>使冰冷的空气立即变得燥热了</a:t>
            </a:r>
            <a:r>
              <a:rPr lang="zh-CN" altLang="en-US"/>
              <a:t>，</a:t>
            </a:r>
            <a:r>
              <a:rPr lang="zh-CN" altLang="en-US" u="sng"/>
              <a:t>使恬静的阳光立即变得飞溅了</a:t>
            </a:r>
            <a:r>
              <a:rPr lang="zh-CN" altLang="en-US"/>
              <a:t>，</a:t>
            </a:r>
            <a:r>
              <a:rPr lang="zh-CN" altLang="en-US" u="sng"/>
              <a:t>使困倦的世界立即变得亢奋了</a:t>
            </a:r>
            <a:r>
              <a:rPr lang="zh-CN" altLang="en-US"/>
              <a:t>。</a:t>
            </a:r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684213" y="4221163"/>
            <a:ext cx="78120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latin typeface="Verdana" pitchFamily="34" charset="0"/>
              </a:rPr>
              <a:t>仿句：</a:t>
            </a:r>
          </a:p>
          <a:p>
            <a:r>
              <a:rPr kumimoji="1" lang="zh-CN" altLang="en-US" sz="3200" b="1">
                <a:latin typeface="Verdana" pitchFamily="34" charset="0"/>
              </a:rPr>
              <a:t>　　这</a:t>
            </a:r>
            <a:r>
              <a:rPr kumimoji="1" lang="zh-CN" altLang="en-US" sz="3200" b="1" u="sng">
                <a:latin typeface="Verdana" pitchFamily="34" charset="0"/>
              </a:rPr>
              <a:t>          </a:t>
            </a:r>
            <a:r>
              <a:rPr kumimoji="1" lang="zh-CN" altLang="en-US" sz="3200" b="1">
                <a:latin typeface="Verdana" pitchFamily="34" charset="0"/>
              </a:rPr>
              <a:t>（鼓声、笛声、琴声、钢琴曲等），使</a:t>
            </a:r>
            <a:r>
              <a:rPr kumimoji="1" lang="zh-CN" altLang="en-US" sz="3200" b="1" u="sng">
                <a:latin typeface="Verdana" pitchFamily="34" charset="0"/>
              </a:rPr>
              <a:t>　    　　</a:t>
            </a:r>
            <a:r>
              <a:rPr kumimoji="1" lang="zh-CN" altLang="en-US" sz="3200" b="1">
                <a:latin typeface="Verdana" pitchFamily="34" charset="0"/>
              </a:rPr>
              <a:t>，使</a:t>
            </a:r>
            <a:r>
              <a:rPr kumimoji="1" lang="zh-CN" altLang="en-US" sz="3200" b="1" u="sng">
                <a:latin typeface="Verdana" pitchFamily="34" charset="0"/>
              </a:rPr>
              <a:t>　　　　　　</a:t>
            </a:r>
            <a:r>
              <a:rPr kumimoji="1" lang="zh-CN" altLang="en-US" sz="3200" b="1">
                <a:latin typeface="Verdana" pitchFamily="34" charset="0"/>
              </a:rPr>
              <a:t>，</a:t>
            </a:r>
          </a:p>
          <a:p>
            <a:r>
              <a:rPr kumimoji="1" lang="zh-CN" altLang="en-US" sz="3200" b="1">
                <a:latin typeface="Verdana" pitchFamily="34" charset="0"/>
              </a:rPr>
              <a:t>使</a:t>
            </a:r>
            <a:r>
              <a:rPr kumimoji="1" lang="zh-CN" altLang="en-US" sz="3200" b="1" u="sng">
                <a:latin typeface="Verdana" pitchFamily="34" charset="0"/>
              </a:rPr>
              <a:t>　　　         　</a:t>
            </a:r>
            <a:r>
              <a:rPr kumimoji="1" lang="zh-CN" altLang="en-US" sz="3200" b="1">
                <a:latin typeface="Verdana" pitchFamily="34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AutoShape 2" descr="安塞腰鼓4"/>
          <p:cNvSpPr>
            <a:spLocks noChangeArrowheads="1"/>
          </p:cNvSpPr>
          <p:nvPr/>
        </p:nvSpPr>
        <p:spPr bwMode="auto">
          <a:xfrm>
            <a:off x="1447800" y="3284538"/>
            <a:ext cx="7315200" cy="3268662"/>
          </a:xfrm>
          <a:prstGeom prst="cloudCallout">
            <a:avLst>
              <a:gd name="adj1" fmla="val -782"/>
              <a:gd name="adj2" fmla="val 37856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800" b="1">
              <a:latin typeface="Times New Roman" pitchFamily="18" charset="0"/>
            </a:endParaRPr>
          </a:p>
        </p:txBody>
      </p:sp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1331913" y="908050"/>
            <a:ext cx="7467600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latin typeface="Times New Roman" pitchFamily="18" charset="0"/>
              </a:rPr>
              <a:t>　　</a:t>
            </a:r>
            <a:r>
              <a:rPr kumimoji="1" lang="zh-CN" altLang="en-US" sz="3200" b="1">
                <a:latin typeface="Times New Roman" pitchFamily="18" charset="0"/>
              </a:rPr>
              <a:t>答案示例：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    这笛声，</a:t>
            </a:r>
            <a:r>
              <a:rPr kumimoji="1" lang="zh-CN" altLang="en-US" sz="3200" b="1" u="sng">
                <a:latin typeface="Times New Roman" pitchFamily="18" charset="0"/>
              </a:rPr>
              <a:t>使宁静的山谷立即变得热闹了，使安静的气氛立即变得活跃了，使沉重的心情立即变得轻松了。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2_new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9600"/>
            <a:ext cx="8153400" cy="573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_new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6300" y="4724400"/>
            <a:ext cx="1681163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25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253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00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276600" y="2244725"/>
            <a:ext cx="297815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8800">
                <a:solidFill>
                  <a:srgbClr val="800000"/>
                </a:solidFill>
                <a:latin typeface="Times New Roman" pitchFamily="18" charset="0"/>
                <a:ea typeface="华文行楷" pitchFamily="2" charset="-122"/>
              </a:rPr>
              <a:t>再  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027"/>
          <p:cNvSpPr txBox="1">
            <a:spLocks noChangeArrowheads="1"/>
          </p:cNvSpPr>
          <p:nvPr/>
        </p:nvSpPr>
        <p:spPr bwMode="auto">
          <a:xfrm>
            <a:off x="746125" y="1308100"/>
            <a:ext cx="10985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亢奋</a:t>
            </a: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晦暗</a:t>
            </a: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羁绊</a:t>
            </a: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冗杂</a:t>
            </a:r>
          </a:p>
        </p:txBody>
      </p:sp>
      <p:sp>
        <p:nvSpPr>
          <p:cNvPr id="34818" name="Text Box 1029"/>
          <p:cNvSpPr txBox="1">
            <a:spLocks noChangeArrowheads="1"/>
          </p:cNvSpPr>
          <p:nvPr/>
        </p:nvSpPr>
        <p:spPr bwMode="auto">
          <a:xfrm>
            <a:off x="3200400" y="1262063"/>
            <a:ext cx="10985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磅礴</a:t>
            </a: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颤栗</a:t>
            </a: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铿锵</a:t>
            </a: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蓦然</a:t>
            </a:r>
          </a:p>
        </p:txBody>
      </p:sp>
      <p:sp>
        <p:nvSpPr>
          <p:cNvPr id="34819" name="Text Box 1030"/>
          <p:cNvSpPr txBox="1">
            <a:spLocks noChangeArrowheads="1"/>
          </p:cNvSpPr>
          <p:nvPr/>
        </p:nvSpPr>
        <p:spPr bwMode="auto">
          <a:xfrm>
            <a:off x="6553200" y="1447800"/>
            <a:ext cx="20129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叹为观止</a:t>
            </a: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戛然而止</a:t>
            </a: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endParaRPr kumimoji="1" lang="zh-CN" altLang="en-US" sz="3600">
              <a:latin typeface="Times New Roman" pitchFamily="18" charset="0"/>
              <a:ea typeface="华文行楷" pitchFamily="2" charset="-122"/>
            </a:endParaRPr>
          </a:p>
          <a:p>
            <a:r>
              <a:rPr kumimoji="1" lang="zh-CN" altLang="en-US" sz="3600">
                <a:latin typeface="Times New Roman" pitchFamily="18" charset="0"/>
                <a:ea typeface="华文行楷" pitchFamily="2" charset="-122"/>
              </a:rPr>
              <a:t>捶</a:t>
            </a:r>
          </a:p>
        </p:txBody>
      </p:sp>
      <p:sp>
        <p:nvSpPr>
          <p:cNvPr id="18439" name="Text Box 1031"/>
          <p:cNvSpPr txBox="1">
            <a:spLocks noChangeArrowheads="1"/>
          </p:cNvSpPr>
          <p:nvPr/>
        </p:nvSpPr>
        <p:spPr bwMode="auto">
          <a:xfrm>
            <a:off x="1828800" y="1295400"/>
            <a:ext cx="1073150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>
                <a:solidFill>
                  <a:srgbClr val="800000"/>
                </a:solidFill>
                <a:latin typeface="Times New Roman" pitchFamily="18" charset="0"/>
              </a:rPr>
              <a:t>kàng</a:t>
            </a:r>
          </a:p>
          <a:p>
            <a:endParaRPr kumimoji="1" lang="en-US" altLang="zh-CN" sz="3600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kumimoji="1" lang="en-US" altLang="zh-CN" sz="3600">
                <a:solidFill>
                  <a:srgbClr val="800000"/>
                </a:solidFill>
                <a:latin typeface="Times New Roman" pitchFamily="18" charset="0"/>
              </a:rPr>
              <a:t>huì</a:t>
            </a:r>
          </a:p>
          <a:p>
            <a:endParaRPr kumimoji="1" lang="en-US" altLang="zh-CN" sz="3600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kumimoji="1" lang="en-US" altLang="zh-CN" sz="3600">
                <a:solidFill>
                  <a:srgbClr val="800000"/>
                </a:solidFill>
                <a:latin typeface="Times New Roman" pitchFamily="18" charset="0"/>
              </a:rPr>
              <a:t>jī </a:t>
            </a:r>
          </a:p>
          <a:p>
            <a:endParaRPr kumimoji="1" lang="en-US" altLang="zh-CN" sz="3600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kumimoji="1" lang="en-US" altLang="zh-CN" sz="2800" b="1">
                <a:solidFill>
                  <a:srgbClr val="800000"/>
                </a:solidFill>
                <a:latin typeface="Times New Roman" pitchFamily="18" charset="0"/>
              </a:rPr>
              <a:t>r</a:t>
            </a:r>
            <a:r>
              <a:rPr kumimoji="1" lang="en-US" altLang="zh-CN" sz="2800" b="1">
                <a:solidFill>
                  <a:srgbClr val="800000"/>
                </a:solidFill>
              </a:rPr>
              <a:t>ǒ</a:t>
            </a:r>
            <a:r>
              <a:rPr kumimoji="1" lang="en-US" altLang="zh-CN" sz="2800" b="1">
                <a:solidFill>
                  <a:srgbClr val="800000"/>
                </a:solidFill>
                <a:latin typeface="Times New Roman" pitchFamily="18" charset="0"/>
              </a:rPr>
              <a:t>ng</a:t>
            </a:r>
            <a:r>
              <a:rPr kumimoji="1" lang="en-US" altLang="zh-CN" sz="4000">
                <a:latin typeface="Times New Roman" pitchFamily="18" charset="0"/>
                <a:ea typeface="华文行楷" pitchFamily="2" charset="-122"/>
              </a:rPr>
              <a:t> </a:t>
            </a:r>
          </a:p>
        </p:txBody>
      </p:sp>
      <p:sp>
        <p:nvSpPr>
          <p:cNvPr id="18440" name="Text Box 1032"/>
          <p:cNvSpPr txBox="1">
            <a:spLocks noChangeArrowheads="1"/>
          </p:cNvSpPr>
          <p:nvPr/>
        </p:nvSpPr>
        <p:spPr bwMode="auto">
          <a:xfrm>
            <a:off x="4191000" y="1295400"/>
            <a:ext cx="213995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>
                <a:solidFill>
                  <a:srgbClr val="800000"/>
                </a:solidFill>
                <a:latin typeface="Times New Roman" pitchFamily="18" charset="0"/>
              </a:rPr>
              <a:t>pángbó</a:t>
            </a:r>
          </a:p>
          <a:p>
            <a:endParaRPr kumimoji="1" lang="en-US" altLang="zh-CN" sz="3600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kumimoji="1" lang="en-US" altLang="zh-CN" sz="3600">
                <a:solidFill>
                  <a:srgbClr val="800000"/>
                </a:solidFill>
                <a:latin typeface="Times New Roman" pitchFamily="18" charset="0"/>
              </a:rPr>
              <a:t>zhànlì</a:t>
            </a:r>
          </a:p>
          <a:p>
            <a:endParaRPr kumimoji="1" lang="en-US" altLang="zh-CN" sz="3600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kumimoji="1" lang="en-US" altLang="zh-CN" sz="3600">
                <a:solidFill>
                  <a:srgbClr val="800000"/>
                </a:solidFill>
                <a:latin typeface="Times New Roman" pitchFamily="18" charset="0"/>
              </a:rPr>
              <a:t>kēngqiāng</a:t>
            </a:r>
          </a:p>
          <a:p>
            <a:endParaRPr kumimoji="1" lang="en-US" altLang="zh-CN" sz="3600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kumimoji="1" lang="en-US" altLang="zh-CN" sz="3600">
                <a:solidFill>
                  <a:srgbClr val="800000"/>
                </a:solidFill>
                <a:latin typeface="Times New Roman" pitchFamily="18" charset="0"/>
              </a:rPr>
              <a:t>mò </a:t>
            </a:r>
          </a:p>
        </p:txBody>
      </p:sp>
      <p:sp>
        <p:nvSpPr>
          <p:cNvPr id="18441" name="Text Box 1033"/>
          <p:cNvSpPr txBox="1">
            <a:spLocks noChangeArrowheads="1"/>
          </p:cNvSpPr>
          <p:nvPr/>
        </p:nvSpPr>
        <p:spPr bwMode="auto">
          <a:xfrm>
            <a:off x="6553200" y="2514600"/>
            <a:ext cx="15430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>
                <a:solidFill>
                  <a:srgbClr val="800000"/>
                </a:solidFill>
                <a:latin typeface="Times New Roman" pitchFamily="18" charset="0"/>
              </a:rPr>
              <a:t>jiá</a:t>
            </a:r>
          </a:p>
          <a:p>
            <a:endParaRPr kumimoji="1" lang="en-US" altLang="zh-CN" sz="3600">
              <a:solidFill>
                <a:srgbClr val="800000"/>
              </a:solidFill>
              <a:latin typeface="Times New Roman" pitchFamily="18" charset="0"/>
            </a:endParaRPr>
          </a:p>
          <a:p>
            <a:endParaRPr kumimoji="1" lang="en-US" altLang="zh-CN" sz="3600">
              <a:solidFill>
                <a:srgbClr val="800000"/>
              </a:solidFill>
              <a:latin typeface="Times New Roman" pitchFamily="18" charset="0"/>
            </a:endParaRPr>
          </a:p>
          <a:p>
            <a:endParaRPr kumimoji="1" lang="en-US" altLang="zh-CN" sz="3600">
              <a:solidFill>
                <a:srgbClr val="800000"/>
              </a:solidFill>
              <a:latin typeface="Times New Roman" pitchFamily="18" charset="0"/>
            </a:endParaRPr>
          </a:p>
          <a:p>
            <a:r>
              <a:rPr kumimoji="1" lang="en-US" altLang="zh-CN" sz="3600">
                <a:solidFill>
                  <a:srgbClr val="800000"/>
                </a:solidFill>
                <a:latin typeface="Times New Roman" pitchFamily="18" charset="0"/>
              </a:rPr>
              <a:t>     chuí</a:t>
            </a:r>
          </a:p>
        </p:txBody>
      </p:sp>
      <p:sp>
        <p:nvSpPr>
          <p:cNvPr id="34823" name="Text Box 1034"/>
          <p:cNvSpPr txBox="1">
            <a:spLocks noChangeArrowheads="1"/>
          </p:cNvSpPr>
          <p:nvPr/>
        </p:nvSpPr>
        <p:spPr bwMode="auto">
          <a:xfrm>
            <a:off x="468313" y="333375"/>
            <a:ext cx="4248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000" b="1">
                <a:solidFill>
                  <a:srgbClr val="800000"/>
                </a:solidFill>
                <a:latin typeface="Times New Roman" pitchFamily="18" charset="0"/>
              </a:rPr>
              <a:t>重点易错字音：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utoUpdateAnimBg="0"/>
      <p:bldP spid="18440" grpId="0" autoUpdateAnimBg="0"/>
      <p:bldP spid="1844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zh-CN" altLang="en-US" sz="6000">
                <a:solidFill>
                  <a:schemeClr val="accent2"/>
                </a:solidFill>
                <a:ea typeface="华文隶书"/>
                <a:cs typeface="华文隶书"/>
              </a:rPr>
              <a:t>小结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600200"/>
            <a:ext cx="8447087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000" b="0">
                <a:ea typeface="华文楷体" pitchFamily="2" charset="-122"/>
              </a:rPr>
              <a:t>           </a:t>
            </a:r>
            <a:r>
              <a:rPr lang="zh-CN" altLang="en-US" sz="4000" b="0">
                <a:ea typeface="华文楷体" pitchFamily="2" charset="-122"/>
              </a:rPr>
              <a:t>作者通过对气势恢宏的安塞腰鼓的酣畅淋漓的描绘，抒发了对力与美的歌颂，对鲜活的、强盛的生命赞美，让人感悟到从黄土高原所产生的壮阔、豪放的气概和精神，催人奋进，给人震撼与鼓舞。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027" descr="13-02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38200" y="-114300"/>
            <a:ext cx="14630400" cy="139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1028"/>
          <p:cNvSpPr txBox="1">
            <a:spLocks noChangeArrowheads="1"/>
          </p:cNvSpPr>
          <p:nvPr/>
        </p:nvSpPr>
        <p:spPr bwMode="auto">
          <a:xfrm>
            <a:off x="457200" y="533400"/>
            <a:ext cx="22415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5400">
                <a:solidFill>
                  <a:schemeClr val="bg1"/>
                </a:solidFill>
                <a:latin typeface="Times New Roman" pitchFamily="18" charset="0"/>
                <a:ea typeface="华文行楷" pitchFamily="2" charset="-122"/>
              </a:rPr>
              <a:t>思考：</a:t>
            </a:r>
          </a:p>
        </p:txBody>
      </p:sp>
      <p:sp>
        <p:nvSpPr>
          <p:cNvPr id="16388" name="Text Box 1029"/>
          <p:cNvSpPr txBox="1">
            <a:spLocks noChangeArrowheads="1"/>
          </p:cNvSpPr>
          <p:nvPr/>
        </p:nvSpPr>
        <p:spPr bwMode="auto">
          <a:xfrm>
            <a:off x="457200" y="1600200"/>
            <a:ext cx="83978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800">
                <a:latin typeface="Times New Roman" pitchFamily="18" charset="0"/>
                <a:ea typeface="华文行楷" pitchFamily="2" charset="-122"/>
              </a:rPr>
              <a:t>        </a:t>
            </a:r>
            <a:r>
              <a:rPr kumimoji="1" lang="zh-CN" altLang="en-US" sz="4800">
                <a:solidFill>
                  <a:schemeClr val="bg1"/>
                </a:solidFill>
                <a:latin typeface="Times New Roman" pitchFamily="18" charset="0"/>
                <a:ea typeface="华文行楷" pitchFamily="2" charset="-122"/>
              </a:rPr>
              <a:t>看了这段影片，相信同学们都有许多感触，请你谈论一</a:t>
            </a:r>
          </a:p>
          <a:p>
            <a:r>
              <a:rPr kumimoji="1" lang="zh-CN" altLang="en-US" sz="4800">
                <a:solidFill>
                  <a:schemeClr val="bg1"/>
                </a:solidFill>
                <a:latin typeface="Times New Roman" pitchFamily="18" charset="0"/>
                <a:ea typeface="华文行楷" pitchFamily="2" charset="-122"/>
              </a:rPr>
              <a:t>下，这两段影片给你影响最深的是什么？</a:t>
            </a:r>
          </a:p>
        </p:txBody>
      </p:sp>
      <p:sp>
        <p:nvSpPr>
          <p:cNvPr id="16389" name="Text Box 1031"/>
          <p:cNvSpPr txBox="1">
            <a:spLocks noChangeArrowheads="1"/>
          </p:cNvSpPr>
          <p:nvPr/>
        </p:nvSpPr>
        <p:spPr bwMode="auto">
          <a:xfrm>
            <a:off x="1035050" y="5638800"/>
            <a:ext cx="793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>
                <a:solidFill>
                  <a:srgbClr val="99FF66"/>
                </a:solidFill>
                <a:latin typeface="Times New Roman" pitchFamily="18" charset="0"/>
                <a:ea typeface="华文行楷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minsu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0" y="5791200"/>
            <a:ext cx="414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</a:rPr>
              <a:t>这是什么表演？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3203575" y="836613"/>
            <a:ext cx="51847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9600" b="1">
                <a:solidFill>
                  <a:srgbClr val="FF0000"/>
                </a:solidFill>
                <a:latin typeface="Times New Roman" pitchFamily="18" charset="0"/>
              </a:rPr>
              <a:t>安塞腰鼓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6" name="安塞腰鼓视频课文朗读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8375" y="5876925"/>
            <a:ext cx="13081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l="5833" b="5835"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WordArt 3"/>
          <p:cNvSpPr>
            <a:spLocks noChangeArrowheads="1" noChangeShapeType="1" noTextEdit="1"/>
          </p:cNvSpPr>
          <p:nvPr/>
        </p:nvSpPr>
        <p:spPr bwMode="auto">
          <a:xfrm>
            <a:off x="1116013" y="404813"/>
            <a:ext cx="5256212" cy="2447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18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美读课文</a:t>
            </a:r>
          </a:p>
        </p:txBody>
      </p:sp>
      <p:pic>
        <p:nvPicPr>
          <p:cNvPr id="23557" name="ansa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733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503238" y="3135313"/>
            <a:ext cx="8640762" cy="372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SzPct val="85000"/>
            </a:pPr>
            <a:r>
              <a:rPr kumimoji="1" lang="zh-CN" altLang="en-US" sz="40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明确：</a:t>
            </a:r>
          </a:p>
          <a:p>
            <a:pPr>
              <a:spcBef>
                <a:spcPct val="50000"/>
              </a:spcBef>
              <a:buSzPct val="85000"/>
            </a:pPr>
            <a:r>
              <a:rPr kumimoji="1" lang="zh-CN" altLang="en-US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en-US" altLang="zh-CN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1-4</a:t>
            </a:r>
            <a:r>
              <a:rPr kumimoji="1" lang="zh-CN" altLang="en-US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段：语速较慢，语调沉稳、有力。</a:t>
            </a:r>
          </a:p>
          <a:p>
            <a:pPr>
              <a:spcBef>
                <a:spcPct val="50000"/>
              </a:spcBef>
              <a:buSzPct val="85000"/>
            </a:pPr>
            <a:r>
              <a:rPr kumimoji="1" lang="zh-CN" altLang="en-US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en-US" altLang="zh-CN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kumimoji="1" lang="en-US" altLang="zh-CN" sz="3600">
                <a:solidFill>
                  <a:srgbClr val="000099"/>
                </a:solidFill>
                <a:latin typeface="华文中宋" pitchFamily="2" charset="-122"/>
                <a:ea typeface="黑体" pitchFamily="49" charset="-122"/>
              </a:rPr>
              <a:t>—</a:t>
            </a:r>
            <a:r>
              <a:rPr kumimoji="1" lang="en-US" altLang="zh-CN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27</a:t>
            </a:r>
            <a:r>
              <a:rPr kumimoji="1" lang="zh-CN" altLang="en-US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段：语速较快，语调高昂激越。</a:t>
            </a:r>
          </a:p>
          <a:p>
            <a:pPr>
              <a:spcBef>
                <a:spcPct val="50000"/>
              </a:spcBef>
              <a:buSzPct val="85000"/>
            </a:pPr>
            <a:r>
              <a:rPr kumimoji="1" lang="zh-CN" altLang="en-US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en-US" altLang="zh-CN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28</a:t>
            </a:r>
            <a:r>
              <a:rPr kumimoji="1" lang="en-US" altLang="zh-CN" sz="3600">
                <a:solidFill>
                  <a:srgbClr val="000099"/>
                </a:solidFill>
                <a:latin typeface="华文中宋" pitchFamily="2" charset="-122"/>
                <a:ea typeface="黑体" pitchFamily="49" charset="-122"/>
              </a:rPr>
              <a:t>—</a:t>
            </a:r>
            <a:r>
              <a:rPr kumimoji="1" lang="en-US" altLang="zh-CN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30</a:t>
            </a:r>
            <a:r>
              <a:rPr kumimoji="1" lang="zh-CN" altLang="en-US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段：语速较舒缓，语调轻柔。 </a:t>
            </a:r>
            <a:br>
              <a:rPr kumimoji="1" lang="zh-CN" altLang="en-US" sz="360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</a:br>
            <a:endParaRPr kumimoji="1" lang="zh-CN" altLang="en-US" sz="360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323850" y="836613"/>
            <a:ext cx="76962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latin typeface="华文楷体" pitchFamily="2" charset="-122"/>
                <a:ea typeface="华文楷体" pitchFamily="2" charset="-122"/>
              </a:rPr>
              <a:t>整体感知：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latin typeface="华文楷体" pitchFamily="2" charset="-122"/>
                <a:ea typeface="华文楷体" pitchFamily="2" charset="-122"/>
              </a:rPr>
              <a:t>        用</a:t>
            </a:r>
            <a:r>
              <a:rPr kumimoji="1" lang="en-US" altLang="zh-CN" sz="2800" b="1">
                <a:latin typeface="华文楷体" pitchFamily="2" charset="-122"/>
                <a:ea typeface="华文楷体" pitchFamily="2" charset="-122"/>
              </a:rPr>
              <a:t>---------------</a:t>
            </a:r>
            <a:r>
              <a:rPr kumimoji="1" lang="zh-CN" altLang="en-US" sz="2800" b="1">
                <a:latin typeface="华文楷体" pitchFamily="2" charset="-122"/>
                <a:ea typeface="华文楷体" pitchFamily="2" charset="-122"/>
              </a:rPr>
              <a:t>的安塞腰鼓，对安塞腰鼓进行评价，可填词、短语、句子（最好用文中内容）。</a:t>
            </a:r>
          </a:p>
        </p:txBody>
      </p:sp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533400" y="3962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571500" y="3500438"/>
            <a:ext cx="83820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华文楷体" pitchFamily="2" charset="-122"/>
                <a:ea typeface="华文楷体" pitchFamily="2" charset="-122"/>
              </a:rPr>
              <a:t>  </a:t>
            </a:r>
            <a:r>
              <a:rPr kumimoji="1" lang="zh-CN" altLang="en-US" sz="2800" b="1">
                <a:latin typeface="华文楷体" pitchFamily="2" charset="-122"/>
                <a:ea typeface="华文楷体" pitchFamily="2" charset="-122"/>
              </a:rPr>
              <a:t>独具魅力的安塞腰鼓</a:t>
            </a:r>
          </a:p>
          <a:p>
            <a:r>
              <a:rPr kumimoji="1" lang="zh-CN" altLang="en-US" sz="2800" b="1">
                <a:latin typeface="华文楷体" pitchFamily="2" charset="-122"/>
                <a:ea typeface="华文楷体" pitchFamily="2" charset="-122"/>
              </a:rPr>
              <a:t> 象掀起在黄土地上的狂飚，展示出 西北黄土高原农民朴素而豪放的性 格，张扬出独特的艺术个性。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/>
          <p:cNvSpPr>
            <a:spLocks/>
          </p:cNvSpPr>
          <p:nvPr/>
        </p:nvSpPr>
        <p:spPr bwMode="auto">
          <a:xfrm>
            <a:off x="900113" y="620713"/>
            <a:ext cx="457200" cy="5410200"/>
          </a:xfrm>
          <a:prstGeom prst="leftBrace">
            <a:avLst>
              <a:gd name="adj1" fmla="val 98611"/>
              <a:gd name="adj2" fmla="val 50000"/>
            </a:avLst>
          </a:prstGeom>
          <a:noFill/>
          <a:ln w="38100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Verdana" pitchFamily="34" charset="0"/>
            </a:endParaRPr>
          </a:p>
        </p:txBody>
      </p:sp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1116013" y="3068638"/>
            <a:ext cx="3657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二、</a:t>
            </a:r>
            <a:r>
              <a:rPr kumimoji="1" lang="en-US" altLang="zh-CN" sz="3200" b="1">
                <a:latin typeface="Times New Roman" pitchFamily="18" charset="0"/>
              </a:rPr>
              <a:t>5—27   </a:t>
            </a:r>
            <a:r>
              <a:rPr kumimoji="1" lang="zh-CN" altLang="en-US" sz="3200" b="1">
                <a:latin typeface="Times New Roman" pitchFamily="18" charset="0"/>
              </a:rPr>
              <a:t>舞动的腰鼓</a:t>
            </a:r>
          </a:p>
        </p:txBody>
      </p:sp>
      <p:sp>
        <p:nvSpPr>
          <p:cNvPr id="20483" name="AutoShape 4"/>
          <p:cNvSpPr>
            <a:spLocks/>
          </p:cNvSpPr>
          <p:nvPr/>
        </p:nvSpPr>
        <p:spPr bwMode="auto">
          <a:xfrm>
            <a:off x="4800600" y="1447800"/>
            <a:ext cx="381000" cy="3733800"/>
          </a:xfrm>
          <a:prstGeom prst="leftBrace">
            <a:avLst>
              <a:gd name="adj1" fmla="val 81667"/>
              <a:gd name="adj2" fmla="val 50000"/>
            </a:avLst>
          </a:prstGeom>
          <a:noFill/>
          <a:ln w="38100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Verdana" pitchFamily="34" charset="0"/>
            </a:endParaRPr>
          </a:p>
        </p:txBody>
      </p:sp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1295400" y="304800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一、</a:t>
            </a:r>
            <a:r>
              <a:rPr kumimoji="1" lang="en-US" altLang="zh-CN" sz="3200" b="1">
                <a:latin typeface="Times New Roman" pitchFamily="18" charset="0"/>
              </a:rPr>
              <a:t>1—4  </a:t>
            </a:r>
            <a:r>
              <a:rPr kumimoji="1" lang="en-US" altLang="zh-CN" sz="3200" b="1" u="sng">
                <a:latin typeface="Times New Roman" pitchFamily="18" charset="0"/>
              </a:rPr>
              <a:t>                </a:t>
            </a:r>
            <a:r>
              <a:rPr kumimoji="1" lang="en-US" altLang="zh-CN" sz="3200" b="1">
                <a:latin typeface="Times New Roman" pitchFamily="18" charset="0"/>
              </a:rPr>
              <a:t> </a:t>
            </a:r>
            <a:r>
              <a:rPr kumimoji="1" lang="zh-CN" altLang="en-US" sz="3200" b="1">
                <a:latin typeface="Times New Roman" pitchFamily="18" charset="0"/>
              </a:rPr>
              <a:t>的腰鼓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5257800" y="1219200"/>
            <a:ext cx="388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5—13  </a:t>
            </a:r>
            <a:r>
              <a:rPr kumimoji="1" lang="zh-CN" altLang="en-US" sz="3200" b="1">
                <a:latin typeface="Times New Roman" pitchFamily="18" charset="0"/>
              </a:rPr>
              <a:t>宏伟的场面</a:t>
            </a:r>
          </a:p>
        </p:txBody>
      </p:sp>
      <p:sp>
        <p:nvSpPr>
          <p:cNvPr id="20486" name="Text Box 7"/>
          <p:cNvSpPr txBox="1">
            <a:spLocks noChangeArrowheads="1"/>
          </p:cNvSpPr>
          <p:nvPr/>
        </p:nvSpPr>
        <p:spPr bwMode="auto">
          <a:xfrm>
            <a:off x="5181600" y="2438400"/>
            <a:ext cx="419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14—17  </a:t>
            </a:r>
            <a:r>
              <a:rPr kumimoji="1" lang="zh-CN" altLang="en-US" sz="3200" b="1">
                <a:latin typeface="Times New Roman" pitchFamily="18" charset="0"/>
              </a:rPr>
              <a:t>雄壮的</a:t>
            </a:r>
            <a:r>
              <a:rPr kumimoji="1" lang="zh-CN" altLang="en-US" sz="3200" b="1" u="sng">
                <a:latin typeface="Times New Roman" pitchFamily="18" charset="0"/>
              </a:rPr>
              <a:t> </a:t>
            </a:r>
            <a:r>
              <a:rPr kumimoji="1" lang="en-US" altLang="zh-CN" sz="3200" b="1" u="sng">
                <a:latin typeface="Times New Roman" pitchFamily="18" charset="0"/>
              </a:rPr>
              <a:t>-------</a:t>
            </a:r>
            <a:r>
              <a:rPr kumimoji="1" lang="zh-CN" altLang="en-US" sz="3200" b="1" u="sng">
                <a:latin typeface="Times New Roman" pitchFamily="18" charset="0"/>
              </a:rPr>
              <a:t>  </a:t>
            </a:r>
            <a:r>
              <a:rPr kumimoji="1" lang="zh-CN" altLang="en-US" sz="3200" b="1">
                <a:latin typeface="Times New Roman" pitchFamily="18" charset="0"/>
              </a:rPr>
              <a:t> </a:t>
            </a:r>
          </a:p>
        </p:txBody>
      </p:sp>
      <p:sp>
        <p:nvSpPr>
          <p:cNvPr id="20487" name="Text Box 8"/>
          <p:cNvSpPr txBox="1">
            <a:spLocks noChangeArrowheads="1"/>
          </p:cNvSpPr>
          <p:nvPr/>
        </p:nvSpPr>
        <p:spPr bwMode="auto">
          <a:xfrm>
            <a:off x="5181600" y="3733800"/>
            <a:ext cx="3962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18—22  </a:t>
            </a:r>
            <a:r>
              <a:rPr kumimoji="1" lang="zh-CN" altLang="en-US" sz="3200" b="1">
                <a:latin typeface="Times New Roman" pitchFamily="18" charset="0"/>
              </a:rPr>
              <a:t>击鼓的</a:t>
            </a:r>
            <a:r>
              <a:rPr kumimoji="1" lang="zh-CN" altLang="en-US" sz="3200" b="1" u="sng">
                <a:latin typeface="Times New Roman" pitchFamily="18" charset="0"/>
              </a:rPr>
              <a:t>  </a:t>
            </a:r>
            <a:r>
              <a:rPr kumimoji="1" lang="en-US" altLang="zh-CN" sz="3200" b="1" u="sng">
                <a:latin typeface="Times New Roman" pitchFamily="18" charset="0"/>
              </a:rPr>
              <a:t>------</a:t>
            </a:r>
            <a:endParaRPr kumimoji="1" lang="zh-CN" altLang="en-US" sz="3200" b="1">
              <a:latin typeface="Times New Roman" pitchFamily="18" charset="0"/>
            </a:endParaRP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5181600" y="4876800"/>
            <a:ext cx="396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23—27  </a:t>
            </a:r>
            <a:r>
              <a:rPr kumimoji="1" lang="zh-CN" altLang="en-US" sz="3200" b="1">
                <a:latin typeface="Times New Roman" pitchFamily="18" charset="0"/>
              </a:rPr>
              <a:t>奇丽的</a:t>
            </a:r>
            <a:r>
              <a:rPr kumimoji="1" lang="en-US" altLang="zh-CN" sz="3200" b="1">
                <a:latin typeface="Times New Roman" pitchFamily="18" charset="0"/>
              </a:rPr>
              <a:t>-------</a:t>
            </a:r>
            <a:endParaRPr kumimoji="1" lang="zh-CN" altLang="en-US" sz="3200" b="1">
              <a:latin typeface="Times New Roman" pitchFamily="18" charset="0"/>
            </a:endParaRPr>
          </a:p>
        </p:txBody>
      </p:sp>
      <p:sp>
        <p:nvSpPr>
          <p:cNvPr id="20489" name="Text Box 10"/>
          <p:cNvSpPr txBox="1">
            <a:spLocks noChangeArrowheads="1"/>
          </p:cNvSpPr>
          <p:nvPr/>
        </p:nvSpPr>
        <p:spPr bwMode="auto">
          <a:xfrm>
            <a:off x="1371600" y="5373688"/>
            <a:ext cx="777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三、</a:t>
            </a:r>
            <a:r>
              <a:rPr kumimoji="1" lang="en-US" altLang="zh-CN" sz="3200" b="1">
                <a:latin typeface="Times New Roman" pitchFamily="18" charset="0"/>
              </a:rPr>
              <a:t>28—30  </a:t>
            </a:r>
            <a:r>
              <a:rPr kumimoji="1" lang="zh-CN" altLang="en-US" sz="3200" b="1" u="sng">
                <a:latin typeface="Times New Roman" pitchFamily="18" charset="0"/>
              </a:rPr>
              <a:t>             </a:t>
            </a:r>
            <a:r>
              <a:rPr kumimoji="1" lang="zh-CN" altLang="en-US" sz="3200" b="1">
                <a:latin typeface="Times New Roman" pitchFamily="18" charset="0"/>
              </a:rPr>
              <a:t>的腰鼓</a:t>
            </a:r>
          </a:p>
        </p:txBody>
      </p:sp>
      <p:sp>
        <p:nvSpPr>
          <p:cNvPr id="20490" name="Text Box 11"/>
          <p:cNvSpPr txBox="1">
            <a:spLocks noChangeArrowheads="1"/>
          </p:cNvSpPr>
          <p:nvPr/>
        </p:nvSpPr>
        <p:spPr bwMode="auto">
          <a:xfrm>
            <a:off x="1042988" y="6491288"/>
            <a:ext cx="5184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2"/>
          <p:cNvSpPr>
            <a:spLocks/>
          </p:cNvSpPr>
          <p:nvPr/>
        </p:nvSpPr>
        <p:spPr bwMode="auto">
          <a:xfrm>
            <a:off x="900113" y="620713"/>
            <a:ext cx="457200" cy="5410200"/>
          </a:xfrm>
          <a:prstGeom prst="leftBrace">
            <a:avLst>
              <a:gd name="adj1" fmla="val 98611"/>
              <a:gd name="adj2" fmla="val 50000"/>
            </a:avLst>
          </a:prstGeom>
          <a:noFill/>
          <a:ln w="38100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Verdana" pitchFamily="34" charset="0"/>
            </a:endParaRP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1116013" y="3068638"/>
            <a:ext cx="3657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二、</a:t>
            </a:r>
            <a:r>
              <a:rPr kumimoji="1" lang="en-US" altLang="zh-CN" sz="3200" b="1">
                <a:latin typeface="Times New Roman" pitchFamily="18" charset="0"/>
              </a:rPr>
              <a:t>5—27   </a:t>
            </a:r>
            <a:r>
              <a:rPr kumimoji="1" lang="zh-CN" altLang="en-US" sz="3200" b="1">
                <a:latin typeface="Times New Roman" pitchFamily="18" charset="0"/>
              </a:rPr>
              <a:t>舞动的腰鼓</a:t>
            </a:r>
          </a:p>
        </p:txBody>
      </p:sp>
      <p:sp>
        <p:nvSpPr>
          <p:cNvPr id="21507" name="AutoShape 4"/>
          <p:cNvSpPr>
            <a:spLocks/>
          </p:cNvSpPr>
          <p:nvPr/>
        </p:nvSpPr>
        <p:spPr bwMode="auto">
          <a:xfrm>
            <a:off x="4800600" y="1447800"/>
            <a:ext cx="381000" cy="3733800"/>
          </a:xfrm>
          <a:prstGeom prst="leftBrace">
            <a:avLst>
              <a:gd name="adj1" fmla="val 81667"/>
              <a:gd name="adj2" fmla="val 50000"/>
            </a:avLst>
          </a:prstGeom>
          <a:noFill/>
          <a:ln w="38100">
            <a:solidFill>
              <a:srgbClr val="CC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latin typeface="Verdana" pitchFamily="34" charset="0"/>
            </a:endParaRP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1295400" y="304800"/>
            <a:ext cx="739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一、</a:t>
            </a:r>
            <a:r>
              <a:rPr kumimoji="1" lang="en-US" altLang="zh-CN" sz="3200" b="1">
                <a:latin typeface="Times New Roman" pitchFamily="18" charset="0"/>
              </a:rPr>
              <a:t>1—4   </a:t>
            </a:r>
            <a:r>
              <a:rPr kumimoji="1" lang="zh-CN" altLang="en-US" sz="3200" b="1">
                <a:latin typeface="Times New Roman" pitchFamily="18" charset="0"/>
              </a:rPr>
              <a:t>的腰鼓</a:t>
            </a:r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5257800" y="1219200"/>
            <a:ext cx="3886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5—13  </a:t>
            </a:r>
            <a:r>
              <a:rPr kumimoji="1" lang="zh-CN" altLang="en-US" sz="3200" b="1">
                <a:latin typeface="Times New Roman" pitchFamily="18" charset="0"/>
              </a:rPr>
              <a:t>宏伟的场面</a:t>
            </a:r>
          </a:p>
        </p:txBody>
      </p:sp>
      <p:sp>
        <p:nvSpPr>
          <p:cNvPr id="21510" name="Text Box 7"/>
          <p:cNvSpPr txBox="1">
            <a:spLocks noChangeArrowheads="1"/>
          </p:cNvSpPr>
          <p:nvPr/>
        </p:nvSpPr>
        <p:spPr bwMode="auto">
          <a:xfrm>
            <a:off x="5181600" y="2438400"/>
            <a:ext cx="419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14—17  </a:t>
            </a:r>
            <a:r>
              <a:rPr kumimoji="1" lang="zh-CN" altLang="en-US" sz="3200" b="1">
                <a:latin typeface="Times New Roman" pitchFamily="18" charset="0"/>
              </a:rPr>
              <a:t>雄壮的声响</a:t>
            </a:r>
          </a:p>
        </p:txBody>
      </p:sp>
      <p:sp>
        <p:nvSpPr>
          <p:cNvPr id="21511" name="Text Box 8"/>
          <p:cNvSpPr txBox="1">
            <a:spLocks noChangeArrowheads="1"/>
          </p:cNvSpPr>
          <p:nvPr/>
        </p:nvSpPr>
        <p:spPr bwMode="auto">
          <a:xfrm>
            <a:off x="5181600" y="3733800"/>
            <a:ext cx="365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18—22  </a:t>
            </a:r>
            <a:r>
              <a:rPr kumimoji="1" lang="zh-CN" altLang="en-US" sz="3200" b="1">
                <a:latin typeface="Times New Roman" pitchFamily="18" charset="0"/>
              </a:rPr>
              <a:t>击鼓的后生</a:t>
            </a:r>
          </a:p>
        </p:txBody>
      </p:sp>
      <p:sp>
        <p:nvSpPr>
          <p:cNvPr id="21512" name="Text Box 9"/>
          <p:cNvSpPr txBox="1">
            <a:spLocks noChangeArrowheads="1"/>
          </p:cNvSpPr>
          <p:nvPr/>
        </p:nvSpPr>
        <p:spPr bwMode="auto">
          <a:xfrm>
            <a:off x="5181600" y="4876800"/>
            <a:ext cx="396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23—27  </a:t>
            </a:r>
            <a:r>
              <a:rPr kumimoji="1" lang="zh-CN" altLang="en-US" sz="3200" b="1">
                <a:latin typeface="Times New Roman" pitchFamily="18" charset="0"/>
              </a:rPr>
              <a:t>奇丽的舞姿</a:t>
            </a:r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1371600" y="5373688"/>
            <a:ext cx="777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三、</a:t>
            </a:r>
            <a:r>
              <a:rPr kumimoji="1" lang="en-US" altLang="zh-CN" sz="3200" b="1">
                <a:latin typeface="Times New Roman" pitchFamily="18" charset="0"/>
              </a:rPr>
              <a:t>28—30  </a:t>
            </a:r>
            <a:r>
              <a:rPr kumimoji="1" lang="zh-CN" altLang="en-US" sz="3200" b="1">
                <a:latin typeface="Times New Roman" pitchFamily="18" charset="0"/>
              </a:rPr>
              <a:t>寂静的腰鼓</a:t>
            </a:r>
          </a:p>
        </p:txBody>
      </p:sp>
      <p:sp>
        <p:nvSpPr>
          <p:cNvPr id="21514" name="Text Box 11"/>
          <p:cNvSpPr txBox="1">
            <a:spLocks noChangeArrowheads="1"/>
          </p:cNvSpPr>
          <p:nvPr/>
        </p:nvSpPr>
        <p:spPr bwMode="auto">
          <a:xfrm>
            <a:off x="1042988" y="6491288"/>
            <a:ext cx="5184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620713"/>
            <a:ext cx="8388350" cy="13922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000" b="0">
                <a:solidFill>
                  <a:srgbClr val="FF3300"/>
                </a:solidFill>
              </a:rPr>
              <a:t>          </a:t>
            </a:r>
            <a:r>
              <a:rPr lang="zh-CN" altLang="en-US" sz="4000" b="0">
                <a:solidFill>
                  <a:srgbClr val="FF3300"/>
                </a:solidFill>
              </a:rPr>
              <a:t>文中多次以单独成段的形式出现“好一个安塞腰鼓”，采用的是什么修辞手法？说说其表达作用。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323850" y="3141663"/>
            <a:ext cx="756126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rPr>
              <a:t>      </a:t>
            </a:r>
            <a:r>
              <a:rPr lang="zh-CN" altLang="en-US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宋体" pitchFamily="2" charset="-122"/>
              </a:rPr>
              <a:t>反复。既使文章层次分明形成回环往复气势，又充分地抒发了对安塞腰鼓的赞美之情。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</p:bld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1060</TotalTime>
  <Words>2356</Words>
  <PresentationFormat/>
  <Paragraphs>131</Paragraphs>
  <Slides>22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2012版中考一轮复习化学精品课件（含2011中考真题）第15课时粒子构成物质（19ppt)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赏析句子角度: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反馈练习</vt:lpstr>
      <vt:lpstr>Slide 19</vt:lpstr>
      <vt:lpstr>Slide 20</vt:lpstr>
      <vt:lpstr>Slide 21</vt:lpstr>
      <vt:lpstr>小结</vt:lpstr>
    </vt:vector>
  </TitlesOfParts>
  <Company>Microsoft 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2004-04-05T06:03:00Z</dcterms:created>
  <dcterms:modified xsi:type="dcterms:W3CDTF">2018-09-23T01:16:33Z</dcterms:modified>
  <cp:category/>
</cp:coreProperties>
</file>