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59"/>
  </p:notesMasterIdLst>
  <p:handoutMasterIdLst>
    <p:handoutMasterId r:id="rId60"/>
  </p:handoutMasterIdLst>
  <p:sldIdLst>
    <p:sldId id="323" r:id="rId3"/>
    <p:sldId id="523" r:id="rId4"/>
    <p:sldId id="1012" r:id="rId5"/>
    <p:sldId id="1042" r:id="rId6"/>
    <p:sldId id="1003" r:id="rId7"/>
    <p:sldId id="634" r:id="rId8"/>
    <p:sldId id="1001" r:id="rId9"/>
    <p:sldId id="1077" r:id="rId10"/>
    <p:sldId id="748" r:id="rId11"/>
    <p:sldId id="586" r:id="rId12"/>
    <p:sldId id="1011" r:id="rId13"/>
    <p:sldId id="1086" r:id="rId14"/>
    <p:sldId id="996" r:id="rId15"/>
    <p:sldId id="1087" r:id="rId16"/>
    <p:sldId id="1088" r:id="rId17"/>
    <p:sldId id="1089" r:id="rId18"/>
    <p:sldId id="1115" r:id="rId19"/>
    <p:sldId id="1116" r:id="rId20"/>
    <p:sldId id="1090" r:id="rId21"/>
    <p:sldId id="1091" r:id="rId22"/>
    <p:sldId id="1092" r:id="rId23"/>
    <p:sldId id="1117" r:id="rId24"/>
    <p:sldId id="1112" r:id="rId25"/>
    <p:sldId id="1013" r:id="rId26"/>
    <p:sldId id="1018" r:id="rId27"/>
    <p:sldId id="1019" r:id="rId28"/>
    <p:sldId id="1020" r:id="rId29"/>
    <p:sldId id="941" r:id="rId30"/>
    <p:sldId id="1118" r:id="rId31"/>
    <p:sldId id="1093" r:id="rId32"/>
    <p:sldId id="1045" r:id="rId33"/>
    <p:sldId id="1081" r:id="rId34"/>
    <p:sldId id="1113" r:id="rId35"/>
    <p:sldId id="928" r:id="rId36"/>
    <p:sldId id="1094" r:id="rId37"/>
    <p:sldId id="1096" r:id="rId38"/>
    <p:sldId id="1095" r:id="rId39"/>
    <p:sldId id="1097" r:id="rId40"/>
    <p:sldId id="1111" r:id="rId41"/>
    <p:sldId id="1110" r:id="rId42"/>
    <p:sldId id="1098" r:id="rId43"/>
    <p:sldId id="1099" r:id="rId44"/>
    <p:sldId id="1100" r:id="rId45"/>
    <p:sldId id="1101" r:id="rId46"/>
    <p:sldId id="1114" r:id="rId47"/>
    <p:sldId id="1102" r:id="rId48"/>
    <p:sldId id="1104" r:id="rId49"/>
    <p:sldId id="1105" r:id="rId50"/>
    <p:sldId id="1106" r:id="rId51"/>
    <p:sldId id="1119" r:id="rId52"/>
    <p:sldId id="1109" r:id="rId53"/>
    <p:sldId id="937" r:id="rId54"/>
    <p:sldId id="938" r:id="rId55"/>
    <p:sldId id="939" r:id="rId56"/>
    <p:sldId id="940" r:id="rId57"/>
    <p:sldId id="971" r:id="rId58"/>
  </p:sldIdLst>
  <p:sldSz cx="9144000" cy="5143500" type="screen16x9"/>
  <p:notesSz cx="6858000" cy="9144000"/>
  <p:embeddedFontLst>
    <p:embeddedFont>
      <p:font typeface="YouYuan" panose="02010509060101010101" pitchFamily="49" charset="-122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Wingdings 2" panose="05020102010507070707" pitchFamily="18" charset="2"/>
      <p:regular r:id="rId66"/>
    </p:embeddedFont>
    <p:embeddedFont>
      <p:font typeface="黑体" panose="02010609060101010101" pitchFamily="49" charset="-122"/>
      <p:regular r:id="rId67"/>
    </p:embeddedFont>
    <p:embeddedFont>
      <p:font typeface="华文楷体" panose="02010600040101010101" pitchFamily="2" charset="-122"/>
      <p:regular r:id="rId68"/>
    </p:embeddedFont>
    <p:embeddedFont>
      <p:font typeface="楷体" panose="02010609060101010101" pitchFamily="49" charset="-122"/>
      <p:regular r:id="rId69"/>
    </p:embeddedFont>
    <p:embeddedFont>
      <p:font typeface="微软雅黑" panose="020B0503020204020204" pitchFamily="34" charset="-122"/>
      <p:regular r:id="rId70"/>
      <p:bold r:id="rId71"/>
    </p:embeddedFont>
    <p:embeddedFont>
      <p:font typeface="新宋体" panose="02010609030101010101" pitchFamily="49" charset="-122"/>
      <p:regular r:id="rId7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A38302"/>
    <a:srgbClr val="0066FF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1651" autoAdjust="0"/>
  </p:normalViewPr>
  <p:slideViewPr>
    <p:cSldViewPr>
      <p:cViewPr varScale="1">
        <p:scale>
          <a:sx n="109" d="100"/>
          <a:sy n="109" d="100"/>
        </p:scale>
        <p:origin x="510" y="96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6.fntdata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0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5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3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20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8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90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52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48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939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3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0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9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2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6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8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5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1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1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7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37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4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92978"/>
            <a:ext cx="1031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9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古诗三首</a:t>
            </a:r>
          </a:p>
        </p:txBody>
      </p:sp>
      <p:pic>
        <p:nvPicPr>
          <p:cNvPr id="2050" name="Picture 2" descr="https://timgsa.baidu.com/timg?image&amp;quality=80&amp;size=b9999_10000&amp;sec=1540807715521&amp;di=c5e6dfb80c6e78798b8e1007e820b7c9&amp;imgtype=0&amp;src=http%3A%2F%2Fpic19.photophoto.cn%2F20110614%2F0005018698610322_b.jpg"/>
          <p:cNvPicPr>
            <a:picLocks noChangeAspect="1" noChangeArrowheads="1"/>
          </p:cNvPicPr>
          <p:nvPr userDrawn="1"/>
        </p:nvPicPr>
        <p:blipFill rotWithShape="1"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56"/>
          <a:stretch/>
        </p:blipFill>
        <p:spPr bwMode="auto">
          <a:xfrm>
            <a:off x="193236" y="4528944"/>
            <a:ext cx="733157" cy="61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timgsa.baidu.com/timg?image&amp;quality=80&amp;size=b9999_10000&amp;sec=1540807715521&amp;di=c5e6dfb80c6e78798b8e1007e820b7c9&amp;imgtype=0&amp;src=http%3A%2F%2Fpic19.photophoto.cn%2F20110614%2F0005018698610322_b.jpg"/>
          <p:cNvPicPr>
            <a:picLocks noChangeAspect="1" noChangeArrowheads="1"/>
          </p:cNvPicPr>
          <p:nvPr userDrawn="1"/>
        </p:nvPicPr>
        <p:blipFill rotWithShape="1"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56"/>
          <a:stretch/>
        </p:blipFill>
        <p:spPr bwMode="auto">
          <a:xfrm>
            <a:off x="787195" y="4418140"/>
            <a:ext cx="733157" cy="61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timgsa.baidu.com/timg?image&amp;quality=80&amp;size=b9999_10000&amp;sec=1540807715521&amp;di=c5e6dfb80c6e78798b8e1007e820b7c9&amp;imgtype=0&amp;src=http%3A%2F%2Fpic19.photophoto.cn%2F20110614%2F0005018698610322_b.jpg"/>
          <p:cNvPicPr>
            <a:picLocks noChangeAspect="1" noChangeArrowheads="1"/>
          </p:cNvPicPr>
          <p:nvPr userDrawn="1"/>
        </p:nvPicPr>
        <p:blipFill rotWithShape="1"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56"/>
          <a:stretch/>
        </p:blipFill>
        <p:spPr bwMode="auto">
          <a:xfrm>
            <a:off x="1385900" y="4562156"/>
            <a:ext cx="733157" cy="61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imgsa.baidu.com/timg?image&amp;quality=80&amp;size=b9999_10000&amp;sec=1540807877542&amp;di=78c6b478eb78308155eee1bedb684f51&amp;imgtype=0&amp;src=http%3A%2F%2Fpic5.photophoto.cn%2F20071228%2F0020033086286090_b.jpg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28" y="4585982"/>
            <a:ext cx="354840" cy="46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timgsa.baidu.com/timg?image&amp;quality=80&amp;size=b9999_10000&amp;sec=1540807877542&amp;di=78c6b478eb78308155eee1bedb684f51&amp;imgtype=0&amp;src=http%3A%2F%2Fpic5.photophoto.cn%2F20071228%2F0020033086286090_b.jpg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300" y="4585982"/>
            <a:ext cx="354840" cy="46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imgsa.baidu.com/timg?image&amp;quality=80&amp;size=b9999_10000&amp;sec=1540807977307&amp;di=0eb6ccfceab37179c938b522c912db07&amp;imgtype=0&amp;src=http%3A%2F%2Fpic.qiantucdn.com%2F58pic%2F11%2F63%2F41%2F74P58PIC7te.jpg"/>
          <p:cNvPicPr>
            <a:picLocks noChangeAspect="1" noChangeArrowheads="1"/>
          </p:cNvPicPr>
          <p:nvPr userDrawn="1"/>
        </p:nvPicPr>
        <p:blipFill rotWithShape="1"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" y="4025662"/>
            <a:ext cx="2096215" cy="73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timgsa.baidu.com/timg?image&amp;quality=80&amp;size=b9999_10000&amp;sec=1540808055926&amp;di=69ddfcb6391182759e0bbc21c2f1955b&amp;imgtype=0&amp;src=http%3A%2F%2Fimgsrc.baidu.com%2Fimgad%2Fpic%2Fitem%2F14ce36d3d539b600983a9592e350352ac65cb71b.jpg"/>
          <p:cNvPicPr>
            <a:picLocks noChangeAspect="1" noChangeArrowheads="1"/>
          </p:cNvPicPr>
          <p:nvPr userDrawn="1"/>
        </p:nvPicPr>
        <p:blipFill>
          <a:blip r:embed="rId3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623693"/>
            <a:ext cx="811331" cy="54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timgsa.baidu.com/timg?image&amp;quality=80&amp;size=b9999_10000&amp;sec=1540808172966&amp;di=681d9a93ec5bd6365a160e3aeadb6239&amp;imgtype=0&amp;src=http%3A%2F%2Fimg.zcool.cn%2Fcommunity%2F019a7a554b38a4000001bf72f2f2c4.jpg%401280w_1l_2o_100sh.png"/>
          <p:cNvPicPr>
            <a:picLocks noChangeAspect="1" noChangeArrowheads="1"/>
          </p:cNvPicPr>
          <p:nvPr userDrawn="1"/>
        </p:nvPicPr>
        <p:blipFill rotWithShape="1"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88" b="31500"/>
          <a:stretch/>
        </p:blipFill>
        <p:spPr bwMode="auto">
          <a:xfrm>
            <a:off x="2145025" y="4678374"/>
            <a:ext cx="1490872" cy="4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s://timgsa.baidu.com/timg?image&amp;quality=80&amp;size=b9999_10000&amp;sec=1540808172966&amp;di=681d9a93ec5bd6365a160e3aeadb6239&amp;imgtype=0&amp;src=http%3A%2F%2Fimg.zcool.cn%2Fcommunity%2F019a7a554b38a4000001bf72f2f2c4.jpg%401280w_1l_2o_100sh.png"/>
          <p:cNvPicPr>
            <a:picLocks noChangeAspect="1" noChangeArrowheads="1"/>
          </p:cNvPicPr>
          <p:nvPr userDrawn="1"/>
        </p:nvPicPr>
        <p:blipFill rotWithShape="1"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88" b="31500"/>
          <a:stretch/>
        </p:blipFill>
        <p:spPr bwMode="auto">
          <a:xfrm>
            <a:off x="3131840" y="4678373"/>
            <a:ext cx="1490872" cy="4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s://timgsa.baidu.com/timg?image&amp;quality=80&amp;size=b9999_10000&amp;sec=1540808172966&amp;di=681d9a93ec5bd6365a160e3aeadb6239&amp;imgtype=0&amp;src=http%3A%2F%2Fimg.zcool.cn%2Fcommunity%2F019a7a554b38a4000001bf72f2f2c4.jpg%401280w_1l_2o_100sh.png"/>
          <p:cNvPicPr>
            <a:picLocks noChangeAspect="1" noChangeArrowheads="1"/>
          </p:cNvPicPr>
          <p:nvPr userDrawn="1"/>
        </p:nvPicPr>
        <p:blipFill rotWithShape="1"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88" b="31500"/>
          <a:stretch/>
        </p:blipFill>
        <p:spPr bwMode="auto">
          <a:xfrm>
            <a:off x="3945224" y="4638711"/>
            <a:ext cx="1490872" cy="4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684" r:id="rId16"/>
    <p:sldLayoutId id="2147483685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Layout" Target="../slideLayouts/slideLayout8.xml"/><Relationship Id="rId7" Type="http://schemas.openxmlformats.org/officeDocument/2006/relationships/slide" Target="slide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mù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不要写成“欠”。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39234" y="2359645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牧童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放养牲畜的儿童</a:t>
            </a:r>
          </a:p>
        </p:txBody>
      </p:sp>
      <p:sp>
        <p:nvSpPr>
          <p:cNvPr id="8" name="矩形 7"/>
          <p:cNvSpPr/>
          <p:nvPr/>
        </p:nvSpPr>
        <p:spPr>
          <a:xfrm>
            <a:off x="2803678" y="2211710"/>
            <a:ext cx="616193" cy="1368151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charset="0"/>
                <a:ea typeface="宋体" charset="-122"/>
                <a:cs typeface="宋体" charset="-122"/>
              </a:rPr>
            </a:br>
            <a:endParaRPr lang="zh-CN" altLang="zh-CN" sz="1800">
              <a:solidFill>
                <a:prstClr val="black"/>
              </a:solidFill>
              <a:latin typeface="Arial" charset="0"/>
              <a:ea typeface="宋体" charset="-122"/>
              <a:cs typeface="宋体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charset="0"/>
                <a:ea typeface="宋体" charset="-122"/>
                <a:cs typeface="宋体" charset="-122"/>
              </a:rPr>
            </a:br>
            <a:endParaRPr lang="zh-CN" altLang="zh-CN" sz="1800">
              <a:solidFill>
                <a:prstClr val="black"/>
              </a:solidFill>
              <a:latin typeface="Arial" charset="0"/>
              <a:ea typeface="宋体" charset="-122"/>
              <a:cs typeface="宋体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sp>
        <p:nvSpPr>
          <p:cNvPr id="43" name="矩形 48"/>
          <p:cNvSpPr>
            <a:spLocks noChangeArrowheads="1"/>
          </p:cNvSpPr>
          <p:nvPr/>
        </p:nvSpPr>
        <p:spPr bwMode="auto">
          <a:xfrm>
            <a:off x="5940152" y="2645499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加倍</a:t>
            </a: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4828950" y="2645499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牧童</a:t>
            </a: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3664207" y="2645499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断魂</a:t>
            </a:r>
          </a:p>
        </p:txBody>
      </p: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2380678" y="2645499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屠苏</a:t>
            </a: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7236296" y="2573491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桃符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75908" y="1243407"/>
            <a:ext cx="14157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点灯笼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740" y="1243407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210" y="1243407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169" y="1236354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64023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236354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388" y="1243407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210" y="1264023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136" y="1236354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641" y="1236354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243407"/>
            <a:ext cx="1062830" cy="122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84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9 古诗三首.元日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6513" y="0"/>
            <a:ext cx="9249853" cy="5143500"/>
          </a:xfrm>
          <a:prstGeom prst="rect">
            <a:avLst/>
          </a:prstGeom>
        </p:spPr>
      </p:pic>
      <p:sp>
        <p:nvSpPr>
          <p:cNvPr id="19" name="TextBox 48"/>
          <p:cNvSpPr txBox="1"/>
          <p:nvPr/>
        </p:nvSpPr>
        <p:spPr>
          <a:xfrm>
            <a:off x="3707904" y="2139702"/>
            <a:ext cx="1944216" cy="854080"/>
          </a:xfrm>
          <a:prstGeom prst="rect">
            <a:avLst/>
          </a:prstGeom>
          <a:solidFill>
            <a:schemeClr val="bg1">
              <a:alpha val="84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元日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9552" y="771550"/>
            <a:ext cx="410445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王安石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爆竹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声中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一岁除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送暖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屠苏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千门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万户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曈曈日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总把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新桃</a:t>
            </a:r>
            <a:r>
              <a:rPr lang="zh-CN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∕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旧符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572570" y="1676178"/>
            <a:ext cx="35939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>
                <a:solidFill>
                  <a:srgbClr val="FF0000"/>
                </a:solidFill>
                <a:latin typeface="+mn-ea"/>
              </a:rPr>
              <a:t>一岁除</a:t>
            </a:r>
            <a:r>
              <a:rPr lang="zh-CN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sz="2000" dirty="0">
                <a:latin typeface="楷体" pitchFamily="49" charset="-122"/>
                <a:ea typeface="楷体" pitchFamily="49" charset="-122"/>
              </a:rPr>
              <a:t>一年已尽。除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sz="2000" dirty="0">
                <a:latin typeface="楷体" pitchFamily="49" charset="-122"/>
                <a:ea typeface="楷体" pitchFamily="49" charset="-122"/>
              </a:rPr>
              <a:t>去。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534862" y="2097076"/>
            <a:ext cx="40324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屠苏</a:t>
            </a:r>
            <a:r>
              <a:rPr lang="zh-CN" altLang="zh-CN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sz="2000" dirty="0">
                <a:latin typeface="楷体" pitchFamily="49" charset="-122"/>
                <a:ea typeface="楷体" pitchFamily="49" charset="-122"/>
              </a:rPr>
              <a:t>指屠苏酒。古代习俗，大年初一全家合饮这种用屠苏草浸泡的酒，以驱邪避瘟疫，求得长寿。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572570" y="2972322"/>
            <a:ext cx="40121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曈曈日</a:t>
            </a:r>
            <a:r>
              <a:rPr lang="zh-CN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sz="2000" dirty="0">
                <a:latin typeface="楷体" pitchFamily="49" charset="-122"/>
                <a:ea typeface="楷体" pitchFamily="49" charset="-122"/>
              </a:rPr>
              <a:t>初升时光亮而温暖的太阳。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499992" y="3459653"/>
            <a:ext cx="40950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sz="2000" b="1" dirty="0">
                <a:solidFill>
                  <a:srgbClr val="FF0000"/>
                </a:solidFill>
                <a:latin typeface="+mn-ea"/>
              </a:rPr>
              <a:t>新桃，旧符</a:t>
            </a:r>
            <a:r>
              <a:rPr lang="zh-CN" sz="2000" dirty="0">
                <a:solidFill>
                  <a:srgbClr val="FF0000"/>
                </a:solidFill>
                <a:latin typeface="+mn-ea"/>
              </a:rPr>
              <a:t>：</a:t>
            </a:r>
            <a:r>
              <a:rPr lang="zh-CN" sz="2000" dirty="0">
                <a:latin typeface="楷体" pitchFamily="49" charset="-122"/>
                <a:ea typeface="楷体" pitchFamily="49" charset="-122"/>
              </a:rPr>
              <a:t>古代一种风俗，农历正月初一时人们用桃木板写上神灵的名字，悬挂在门旁，用来压邪。现在则指春联。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4499992" y="1018346"/>
            <a:ext cx="47166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朗读古诗 了解重点词语</a:t>
            </a:r>
          </a:p>
        </p:txBody>
      </p:sp>
      <p:sp>
        <p:nvSpPr>
          <p:cNvPr id="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61958" y="339502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2179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8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00512301036491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402"/>
            <a:ext cx="9144000" cy="458509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5496" y="558403"/>
            <a:ext cx="9108504" cy="10772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读读古诗，闭上眼睛想象一下，你眼前出现了怎样一幅画面？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9030419450090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51640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882711" y="1622286"/>
            <a:ext cx="298543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sz="2800" b="1" dirty="0">
                <a:latin typeface="楷体" pitchFamily="49" charset="-122"/>
                <a:ea typeface="楷体" pitchFamily="49" charset="-122"/>
              </a:rPr>
              <a:t>在噼噼啪啪的爆竹声中，旧的一年过去了，新的一年来到了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N$D[GAIT9)FHDI~$@0SUG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68313" y="141685"/>
            <a:ext cx="8229600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sz="28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迎着和煦的春风，开怀畅饮屠苏酒。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96436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" y="550566"/>
            <a:ext cx="366861" cy="456339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907704" y="1604307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自行朗读古诗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元日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结合注释，理解诗意 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想一想：诗中写到了哪些节日特点？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90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410911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爆竹声中一岁除，春风送暖入屠苏。</a:t>
            </a:r>
          </a:p>
        </p:txBody>
      </p:sp>
      <p:sp>
        <p:nvSpPr>
          <p:cNvPr id="4" name="矩形 3"/>
          <p:cNvSpPr/>
          <p:nvPr/>
        </p:nvSpPr>
        <p:spPr>
          <a:xfrm>
            <a:off x="683568" y="2523549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诗意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：阵阵轰鸣的爆竹声中，旧的一年已经过去；和暖的春风吹来了新年，人们欢乐地畅饮着新酿的屠苏酒。</a:t>
            </a:r>
          </a:p>
        </p:txBody>
      </p:sp>
    </p:spTree>
    <p:extLst>
      <p:ext uri="{BB962C8B-B14F-4D97-AF65-F5344CB8AC3E}">
        <p14:creationId xmlns:p14="http://schemas.microsoft.com/office/powerpoint/2010/main" val="4512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-468560" y="135446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千门万户曈曈日 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038119" y="2565042"/>
            <a:ext cx="720623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这句承接前面诗意，是说</a:t>
            </a:r>
            <a:r>
              <a:rPr 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家家户户都沐浴在初春朝阳的光照之中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851920" y="1498476"/>
            <a:ext cx="1298917" cy="648072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线形标注 1 2"/>
          <p:cNvSpPr/>
          <p:nvPr/>
        </p:nvSpPr>
        <p:spPr>
          <a:xfrm>
            <a:off x="5582191" y="706388"/>
            <a:ext cx="2161627" cy="936104"/>
          </a:xfrm>
          <a:prstGeom prst="borderCallout1">
            <a:avLst>
              <a:gd name="adj1" fmla="val 18750"/>
              <a:gd name="adj2" fmla="val -8333"/>
              <a:gd name="adj3" fmla="val 84591"/>
              <a:gd name="adj4" fmla="val -38882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2192" y="778396"/>
            <a:ext cx="2109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指由暗转明的朝阳。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 autoUpdateAnimBg="0"/>
      <p:bldP spid="2" grpId="0" animBg="1"/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9 古诗三首.元日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-36512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25CFD39-A22E-C348-BCD9-F21C6C36FF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12572B1-64F1-6842-92BD-8700995A31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F8F78E23-50A4-DE4E-802E-429241B99C9C}"/>
              </a:ext>
            </a:extLst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7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DE258695-61B7-0946-83FB-8DFACD6C2F8C}"/>
              </a:ext>
            </a:extLst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8" action="ppaction://hlinksldjump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TextBox 48"/>
          <p:cNvSpPr txBox="1"/>
          <p:nvPr/>
        </p:nvSpPr>
        <p:spPr>
          <a:xfrm>
            <a:off x="5474945" y="1491630"/>
            <a:ext cx="380465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9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古诗三首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539750" y="1491630"/>
            <a:ext cx="8280400" cy="3024336"/>
          </a:xfrm>
          <a:prstGeom prst="roundRect">
            <a:avLst>
              <a:gd name="adj" fmla="val 16667"/>
            </a:avLst>
          </a:prstGeom>
          <a:solidFill>
            <a:srgbClr val="FFFF99">
              <a:alpha val="45000"/>
            </a:srgbClr>
          </a:solidFill>
          <a:ln w="571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68313" y="63438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总把新桃换旧符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95536" y="1635646"/>
            <a:ext cx="842493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4572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这是个压缩省略的句式，“新桃”省略了“符”字，“旧符”省略了“桃”字，交替运用，这是因为七绝每句字数限制的缘故。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457200"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诗意</a:t>
            </a:r>
            <a:r>
              <a:rPr 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都是用新桃符替换了旧桃符。以桃符的更换揭示出“除旧布新”的主题。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723404" y="987574"/>
            <a:ext cx="7665268" cy="3312368"/>
          </a:xfrm>
          <a:prstGeom prst="roundRect">
            <a:avLst>
              <a:gd name="adj" fmla="val 16667"/>
            </a:avLst>
          </a:prstGeom>
          <a:solidFill>
            <a:srgbClr val="FFFF99">
              <a:alpha val="64999"/>
            </a:srgbClr>
          </a:solidFill>
          <a:ln w="571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23404" y="1203598"/>
            <a:ext cx="766908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2800" b="1" dirty="0">
                <a:latin typeface="楷体" pitchFamily="49" charset="-122"/>
                <a:ea typeface="楷体" pitchFamily="49" charset="-122"/>
              </a:rPr>
              <a:t>在噼噼啪啪的爆竹声中，旧的一年过去了，新的一年到了；人们迎着和煦的春风，开怀畅饮屠苏酒。旭日的光辉普照千家万户；为庆祝新春，人们总要拿新的春联换下旧的春联。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1600" y="46435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</a:p>
        </p:txBody>
      </p:sp>
    </p:spTree>
  </p:cSld>
  <p:clrMapOvr>
    <a:masterClrMapping/>
  </p:clrMapOvr>
  <p:transition spd="slow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81539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元日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一诗体现了哪些节日特点？表现了作者什么精神？</a:t>
            </a:r>
          </a:p>
        </p:txBody>
      </p:sp>
      <p:sp>
        <p:nvSpPr>
          <p:cNvPr id="4" name="矩形 3"/>
          <p:cNvSpPr/>
          <p:nvPr/>
        </p:nvSpPr>
        <p:spPr>
          <a:xfrm>
            <a:off x="827584" y="2124601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这首诗描写新年元日热闹、欢乐和万象更新的动人景象，抒发了作者革新政治的思想感情，充满欢快及积极向上的奋发精神。</a:t>
            </a:r>
          </a:p>
        </p:txBody>
      </p:sp>
    </p:spTree>
    <p:extLst>
      <p:ext uri="{BB962C8B-B14F-4D97-AF65-F5344CB8AC3E}">
        <p14:creationId xmlns:p14="http://schemas.microsoft.com/office/powerpoint/2010/main" val="321935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83568" y="1172249"/>
            <a:ext cx="7331948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44" y="2071757"/>
            <a:ext cx="419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元日</a:t>
            </a:r>
          </a:p>
        </p:txBody>
      </p:sp>
      <p:sp>
        <p:nvSpPr>
          <p:cNvPr id="7" name="矩形 6"/>
          <p:cNvSpPr/>
          <p:nvPr/>
        </p:nvSpPr>
        <p:spPr>
          <a:xfrm>
            <a:off x="2680434" y="1810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爆竹</a:t>
            </a:r>
          </a:p>
        </p:txBody>
      </p:sp>
      <p:sp>
        <p:nvSpPr>
          <p:cNvPr id="8" name="矩形 7"/>
          <p:cNvSpPr/>
          <p:nvPr/>
        </p:nvSpPr>
        <p:spPr>
          <a:xfrm>
            <a:off x="4044793" y="1810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春风</a:t>
            </a:r>
          </a:p>
        </p:txBody>
      </p:sp>
      <p:sp>
        <p:nvSpPr>
          <p:cNvPr id="9" name="矩形 8"/>
          <p:cNvSpPr/>
          <p:nvPr/>
        </p:nvSpPr>
        <p:spPr>
          <a:xfrm>
            <a:off x="2661077" y="27735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曈曈</a:t>
            </a:r>
          </a:p>
        </p:txBody>
      </p:sp>
      <p:sp>
        <p:nvSpPr>
          <p:cNvPr id="10" name="矩形 9"/>
          <p:cNvSpPr/>
          <p:nvPr/>
        </p:nvSpPr>
        <p:spPr>
          <a:xfrm>
            <a:off x="3889082" y="284410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换上新的桃符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1763980"/>
            <a:ext cx="2880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万象更新</a:t>
            </a:r>
          </a:p>
        </p:txBody>
      </p:sp>
      <p:cxnSp>
        <p:nvCxnSpPr>
          <p:cNvPr id="13" name="直接箭头连接符 12"/>
          <p:cNvCxnSpPr>
            <a:endCxn id="7" idx="1"/>
          </p:cNvCxnSpPr>
          <p:nvPr/>
        </p:nvCxnSpPr>
        <p:spPr>
          <a:xfrm flipV="1">
            <a:off x="1359173" y="2071757"/>
            <a:ext cx="1321261" cy="47705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endCxn id="9" idx="1"/>
          </p:cNvCxnSpPr>
          <p:nvPr/>
        </p:nvCxnSpPr>
        <p:spPr>
          <a:xfrm>
            <a:off x="1359173" y="2671921"/>
            <a:ext cx="1301904" cy="36321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5868144" y="2143765"/>
            <a:ext cx="1028981" cy="28396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6084168" y="2664087"/>
            <a:ext cx="812957" cy="31803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06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611560" y="1028538"/>
            <a:ext cx="8136904" cy="35594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“这是一首写</a:t>
            </a:r>
            <a:r>
              <a:rPr lang="en-US" altLang="zh-CN" sz="3200" u="sng" dirty="0">
                <a:latin typeface="楷体" pitchFamily="49" charset="-122"/>
                <a:ea typeface="楷体" pitchFamily="49" charset="-122"/>
              </a:rPr>
              <a:t>					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的即景之作，取材于民间习俗，敏感地摄取老百姓过春节时的典型素材，抓住有代表性的生活细节：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点燃爆竹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en-US" altLang="zh-CN" sz="3200" u="sng" dirty="0">
                <a:latin typeface="楷体" pitchFamily="49" charset="-122"/>
                <a:ea typeface="楷体" pitchFamily="49" charset="-122"/>
              </a:rPr>
              <a:t>				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en-US" altLang="zh-CN" sz="3200" u="sng" dirty="0">
                <a:latin typeface="楷体" pitchFamily="49" charset="-122"/>
                <a:ea typeface="楷体" pitchFamily="49" charset="-122"/>
              </a:rPr>
              <a:t>				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换新桃符，充分表现出年节的欢乐气氛，富有浓厚的生活气息。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13354" y="97886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古代迎接新年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9527" y="278777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饮屠苏酒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51815" y="278777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开门迎新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文本框 14">
            <a:extLst>
              <a:ext uri="{FF2B5EF4-FFF2-40B4-BE49-F238E27FC236}">
                <a16:creationId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51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7544" y="1635646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是一首与（　　）有关的诗。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春节     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A877C714-4028-FF4B-B84A-5B0010632C27}"/>
              </a:ext>
            </a:extLst>
          </p:cNvPr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6C2535B-9C36-3A4E-83C0-84B1A9CD2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44449" y="1635646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915566"/>
            <a:ext cx="234872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262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桃符”的 “符”读</a:t>
            </a:r>
            <a:r>
              <a:rPr lang="en-US" altLang="zh-CN" sz="3200" b="1" dirty="0" err="1">
                <a:latin typeface="楷体" pitchFamily="49" charset="-122"/>
                <a:ea typeface="楷体" pitchFamily="49" charset="-122"/>
              </a:rPr>
              <a:t>fú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，不读</a:t>
            </a:r>
            <a:r>
              <a:rPr lang="en-US" altLang="zh-CN" sz="3200" b="1" dirty="0" err="1">
                <a:latin typeface="楷体" pitchFamily="49" charset="-122"/>
                <a:ea typeface="楷体" pitchFamily="49" charset="-122"/>
              </a:rPr>
              <a:t>hú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。（　　）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欲”的的拼音是</a:t>
            </a:r>
            <a:r>
              <a:rPr lang="en-US" altLang="zh-CN" sz="3200" b="1" dirty="0" err="1">
                <a:latin typeface="楷体" pitchFamily="49" charset="-122"/>
                <a:ea typeface="楷体" pitchFamily="49" charset="-122"/>
              </a:rPr>
              <a:t>yǜ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。（　　）</a:t>
            </a:r>
          </a:p>
        </p:txBody>
      </p:sp>
      <p:sp>
        <p:nvSpPr>
          <p:cNvPr id="3" name="矩形 2"/>
          <p:cNvSpPr/>
          <p:nvPr/>
        </p:nvSpPr>
        <p:spPr>
          <a:xfrm>
            <a:off x="971600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6444208" y="2715766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444" y="55552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</a:p>
        </p:txBody>
      </p:sp>
    </p:spTree>
    <p:extLst>
      <p:ext uri="{BB962C8B-B14F-4D97-AF65-F5344CB8AC3E}">
        <p14:creationId xmlns:p14="http://schemas.microsoft.com/office/powerpoint/2010/main" val="58855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323528" y="483518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</a:p>
        </p:txBody>
      </p:sp>
      <p:sp>
        <p:nvSpPr>
          <p:cNvPr id="3" name="矩形 20"/>
          <p:cNvSpPr/>
          <p:nvPr/>
        </p:nvSpPr>
        <p:spPr>
          <a:xfrm>
            <a:off x="1298347" y="1347614"/>
            <a:ext cx="2041294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爆竹声中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323417" y="2044135"/>
            <a:ext cx="196928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春风送暖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323417" y="2740655"/>
            <a:ext cx="189727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千门万户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474650" y="1347614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曈曈日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474650" y="2044135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一岁除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474650" y="2740655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入屠苏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314410" y="1677705"/>
            <a:ext cx="2160240" cy="13929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14410" y="2422604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96068" y="1669085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0"/>
          <p:cNvSpPr/>
          <p:nvPr/>
        </p:nvSpPr>
        <p:spPr>
          <a:xfrm>
            <a:off x="1323417" y="3335121"/>
            <a:ext cx="189727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总把新桃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0"/>
          <p:cNvSpPr/>
          <p:nvPr/>
        </p:nvSpPr>
        <p:spPr>
          <a:xfrm>
            <a:off x="5499881" y="3363838"/>
            <a:ext cx="1448383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换旧符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9641" y="3651870"/>
            <a:ext cx="216024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156176" y="3899613"/>
            <a:ext cx="2338441" cy="472337"/>
            <a:chOff x="6338015" y="3704357"/>
            <a:chExt cx="2338441" cy="472337"/>
          </a:xfrm>
        </p:grpSpPr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49A3FD07-BF8B-914C-839E-9D5D86242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F5E3399-5C01-7A44-9303-9647FCE03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A3B92EE-8477-F041-B1B2-3DE342038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261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7635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，看到了我国古代新年的风俗习惯，这节课让我们继续去看我国其他的传统节日。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>
            <a:extLst>
              <a:ext uri="{FF2B5EF4-FFF2-40B4-BE49-F238E27FC236}">
                <a16:creationId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 古诗三首.清明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15" y="-14844"/>
            <a:ext cx="9144000" cy="525089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3707904" y="2139702"/>
            <a:ext cx="1944216" cy="854080"/>
          </a:xfrm>
          <a:prstGeom prst="rect">
            <a:avLst/>
          </a:prstGeom>
          <a:solidFill>
            <a:schemeClr val="bg1">
              <a:alpha val="84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清明</a:t>
            </a:r>
          </a:p>
        </p:txBody>
      </p:sp>
    </p:spTree>
    <p:extLst>
      <p:ext uri="{BB962C8B-B14F-4D97-AF65-F5344CB8AC3E}">
        <p14:creationId xmlns:p14="http://schemas.microsoft.com/office/powerpoint/2010/main" val="420188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059582"/>
            <a:ext cx="59046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王安石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，字介甫, 号半山，抚州临川人，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北宋杰出的政治家、思想家、文学家，“唐宋八大家”之一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。在文学方面，王安石不仅在理论上独树一帜，而且在创作实践上别具一格，给后人留下1540多首诗歌、800多篇散文的丰富文化遗产。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>
            <a:extLst>
              <a:ext uri="{FF2B5EF4-FFF2-40B4-BE49-F238E27FC236}">
                <a16:creationId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pic>
        <p:nvPicPr>
          <p:cNvPr id="6" name="Picture 2" descr="2007-02-12_175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428" y="1266676"/>
            <a:ext cx="2088356" cy="2889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8923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5063545_161744274940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39" b="11060"/>
          <a:stretch>
            <a:fillRect/>
          </a:stretch>
        </p:blipFill>
        <p:spPr bwMode="auto">
          <a:xfrm>
            <a:off x="683568" y="195486"/>
            <a:ext cx="7632848" cy="4395386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691680" y="1203598"/>
            <a:ext cx="57961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二十四节气之一，在公历的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日前后。清明节为唐代的大节日之一 ，这一天 ，或合家团聚，或上坟扫墓，或郊游踏青，活动多样。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1707654"/>
            <a:ext cx="432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清明节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7" descr="u=1604293153,1148118621&amp;fm=52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58770"/>
            <a:ext cx="2304256" cy="2765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9" name="矩形 48"/>
          <p:cNvSpPr/>
          <p:nvPr/>
        </p:nvSpPr>
        <p:spPr>
          <a:xfrm>
            <a:off x="3779912" y="902206"/>
            <a:ext cx="4104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r>
              <a:rPr lang="zh-CN" altLang="en-US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杜牧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803-825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）字牧之，唐代晚期著名的诗人。人们把他与李商隐称为“小李杜”。</a:t>
            </a:r>
          </a:p>
        </p:txBody>
      </p:sp>
    </p:spTree>
    <p:extLst>
      <p:ext uri="{BB962C8B-B14F-4D97-AF65-F5344CB8AC3E}">
        <p14:creationId xmlns:p14="http://schemas.microsoft.com/office/powerpoint/2010/main" val="154748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1868126"/>
            <a:ext cx="309634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 2" pitchFamily="18" charset="2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清明时节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雨纷纷， </a:t>
            </a:r>
          </a:p>
          <a:p>
            <a:pPr algn="ctr">
              <a:lnSpc>
                <a:spcPct val="150000"/>
              </a:lnSpc>
              <a:buFont typeface="Wingdings 2" pitchFamily="18" charset="2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路上行人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断魂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ctr">
              <a:lnSpc>
                <a:spcPct val="150000"/>
              </a:lnSpc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借问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酒家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何处有， </a:t>
            </a:r>
          </a:p>
          <a:p>
            <a:pPr algn="ctr">
              <a:lnSpc>
                <a:spcPct val="150000"/>
              </a:lnSpc>
              <a:buFont typeface="Wingdings 2" pitchFamily="18" charset="2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牧童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遥指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杏花村。 </a:t>
            </a:r>
          </a:p>
        </p:txBody>
      </p:sp>
      <p:sp>
        <p:nvSpPr>
          <p:cNvPr id="29" name="矩形 28"/>
          <p:cNvSpPr/>
          <p:nvPr/>
        </p:nvSpPr>
        <p:spPr>
          <a:xfrm>
            <a:off x="1565920" y="1059582"/>
            <a:ext cx="13498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52420" y="411510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4" y="464187"/>
            <a:ext cx="366860" cy="456338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4591606" y="1087601"/>
            <a:ext cx="386882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朗读古诗 了解重点词语</a:t>
            </a:r>
          </a:p>
        </p:txBody>
      </p:sp>
      <p:sp>
        <p:nvSpPr>
          <p:cNvPr id="3" name="矩形 2"/>
          <p:cNvSpPr/>
          <p:nvPr/>
        </p:nvSpPr>
        <p:spPr>
          <a:xfrm>
            <a:off x="4644008" y="1982525"/>
            <a:ext cx="4427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断魂</a:t>
            </a:r>
            <a:r>
              <a:rPr lang="zh-CN" altLang="en-US" sz="2400" dirty="0"/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神情凄迷，烦闷不乐。</a:t>
            </a:r>
          </a:p>
        </p:txBody>
      </p:sp>
      <p:sp>
        <p:nvSpPr>
          <p:cNvPr id="4" name="矩形 3"/>
          <p:cNvSpPr/>
          <p:nvPr/>
        </p:nvSpPr>
        <p:spPr>
          <a:xfrm>
            <a:off x="4644008" y="2686149"/>
            <a:ext cx="1942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借问</a:t>
            </a:r>
            <a:r>
              <a:rPr lang="zh-CN" altLang="en-US" sz="2400" dirty="0"/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请问。</a:t>
            </a:r>
          </a:p>
        </p:txBody>
      </p:sp>
    </p:spTree>
    <p:extLst>
      <p:ext uri="{BB962C8B-B14F-4D97-AF65-F5344CB8AC3E}">
        <p14:creationId xmlns:p14="http://schemas.microsoft.com/office/powerpoint/2010/main" val="296888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00708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9"/>
          <p:cNvSpPr txBox="1"/>
          <p:nvPr/>
        </p:nvSpPr>
        <p:spPr>
          <a:xfrm>
            <a:off x="520599" y="508207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排比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0689" y="1907996"/>
            <a:ext cx="66036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朗读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这首诗的前两句时，要读出细雨纷纷而下的凄凉感；读后两句的时候，要注意“借问”轻声读，“遥指”重读，“杏花村”读的要清晰。</a:t>
            </a:r>
          </a:p>
        </p:txBody>
      </p:sp>
    </p:spTree>
    <p:extLst>
      <p:ext uri="{BB962C8B-B14F-4D97-AF65-F5344CB8AC3E}">
        <p14:creationId xmlns:p14="http://schemas.microsoft.com/office/powerpoint/2010/main" val="43568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307"/>
            <a:ext cx="6768752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大声朗读古诗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清明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800" u="sng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”画出清明时节的天气。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  ”标出最能体现当时人特点的词。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结合注释理解诗意。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31840" y="2870837"/>
            <a:ext cx="216024" cy="3600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96436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" y="55056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清明时节雨纷纷，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借问酒家何处有，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20599" y="508207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排比</a:t>
            </a:r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23678"/>
            <a:ext cx="3505200" cy="220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694338" y="567139"/>
            <a:ext cx="17894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2822" y="2273218"/>
            <a:ext cx="3816424" cy="1950534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清明节这天细雨纷纷。此句点明诗人所置身的时间、气象等自然条件</a:t>
            </a:r>
            <a:r>
              <a:rPr lang="zh-CN" altLang="en-US" sz="2800" b="1" dirty="0">
                <a:solidFill>
                  <a:srgbClr val="0000FF"/>
                </a:solidFill>
              </a:rPr>
              <a:t>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99792" y="2067694"/>
            <a:ext cx="7200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813025" y="1635646"/>
            <a:ext cx="3791423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纷纷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：细雨不停地下。</a:t>
            </a:r>
          </a:p>
        </p:txBody>
      </p:sp>
    </p:spTree>
    <p:extLst>
      <p:ext uri="{BB962C8B-B14F-4D97-AF65-F5344CB8AC3E}">
        <p14:creationId xmlns:p14="http://schemas.microsoft.com/office/powerpoint/2010/main" val="296888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借问酒家何处有，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20599" y="508207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排比</a:t>
            </a:r>
          </a:p>
        </p:txBody>
      </p:sp>
      <p:sp>
        <p:nvSpPr>
          <p:cNvPr id="27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718761" y="614680"/>
            <a:ext cx="194798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Picture 5" descr="U_4262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401" y="1923677"/>
            <a:ext cx="3119999" cy="2162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矩形 22"/>
          <p:cNvSpPr/>
          <p:nvPr/>
        </p:nvSpPr>
        <p:spPr>
          <a:xfrm>
            <a:off x="5076056" y="1923678"/>
            <a:ext cx="3024336" cy="208823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88024" y="2211710"/>
            <a:ext cx="3744416" cy="19303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他看见路上行人吊念逝去亲人，伤心欲绝，悲思愁绪。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627784" y="2067694"/>
            <a:ext cx="864096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60032" y="1635646"/>
            <a:ext cx="34307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断魂：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指心情惆怅。</a:t>
            </a:r>
          </a:p>
        </p:txBody>
      </p:sp>
    </p:spTree>
    <p:extLst>
      <p:ext uri="{BB962C8B-B14F-4D97-AF65-F5344CB8AC3E}">
        <p14:creationId xmlns:p14="http://schemas.microsoft.com/office/powerpoint/2010/main" val="296888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16" grpId="0"/>
      <p:bldP spid="24" grpId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借问酒家何处有，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20599" y="508207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排比</a:t>
            </a:r>
          </a:p>
        </p:txBody>
      </p:sp>
      <p:sp>
        <p:nvSpPr>
          <p:cNvPr id="27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694338" y="567139"/>
            <a:ext cx="17894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923678"/>
            <a:ext cx="2781300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矩形 22"/>
          <p:cNvSpPr/>
          <p:nvPr/>
        </p:nvSpPr>
        <p:spPr>
          <a:xfrm>
            <a:off x="5220072" y="1851670"/>
            <a:ext cx="2808312" cy="223224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88024" y="1550278"/>
            <a:ext cx="3816424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诗人又要冒雨赶路，雨湿衣衫、春寒料峭。诗人希冀借酒消愁。于是，他便向人问路了。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8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1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611559" y="1204618"/>
            <a:ext cx="8352929" cy="3599382"/>
            <a:chOff x="682267" y="1203601"/>
            <a:chExt cx="8146204" cy="3599382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44FCEFD-EEA0-4940-B6C8-4D4D39583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52865" y="725283"/>
              <a:ext cx="2426980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8803"/>
            <a:ext cx="29168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借问酒家何处有， </a:t>
            </a:r>
          </a:p>
          <a:p>
            <a:pPr algn="ctr"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牧童遥指杏花村。 </a:t>
            </a: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20599" y="508207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排比</a:t>
            </a:r>
          </a:p>
        </p:txBody>
      </p:sp>
      <p:sp>
        <p:nvSpPr>
          <p:cNvPr id="27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755576" y="567139"/>
            <a:ext cx="16853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理解诗意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923678"/>
            <a:ext cx="2781300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矩形 22"/>
          <p:cNvSpPr/>
          <p:nvPr/>
        </p:nvSpPr>
        <p:spPr>
          <a:xfrm>
            <a:off x="5220072" y="1851670"/>
            <a:ext cx="2808312" cy="223224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32040" y="1937557"/>
            <a:ext cx="3600400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遥指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：指向远方。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牧童用手指向远处的杏花村。</a:t>
            </a:r>
          </a:p>
        </p:txBody>
      </p:sp>
    </p:spTree>
    <p:extLst>
      <p:ext uri="{BB962C8B-B14F-4D97-AF65-F5344CB8AC3E}">
        <p14:creationId xmlns:p14="http://schemas.microsoft.com/office/powerpoint/2010/main" val="296888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03029" y="1491630"/>
            <a:ext cx="548868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</a:p>
        </p:txBody>
      </p:sp>
      <p:sp>
        <p:nvSpPr>
          <p:cNvPr id="23" name="矩形 22"/>
          <p:cNvSpPr/>
          <p:nvPr/>
        </p:nvSpPr>
        <p:spPr>
          <a:xfrm>
            <a:off x="1596539" y="1909306"/>
            <a:ext cx="959237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</a:p>
        </p:txBody>
      </p:sp>
      <p:sp>
        <p:nvSpPr>
          <p:cNvPr id="25" name="矩形 24"/>
          <p:cNvSpPr/>
          <p:nvPr/>
        </p:nvSpPr>
        <p:spPr>
          <a:xfrm>
            <a:off x="3103029" y="2643758"/>
            <a:ext cx="548868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26" name="左大括号 25"/>
          <p:cNvSpPr/>
          <p:nvPr/>
        </p:nvSpPr>
        <p:spPr>
          <a:xfrm>
            <a:off x="2833196" y="1501174"/>
            <a:ext cx="270065" cy="1728192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/>
          </a:p>
        </p:txBody>
      </p:sp>
      <p:sp>
        <p:nvSpPr>
          <p:cNvPr id="27" name="矩形 26"/>
          <p:cNvSpPr/>
          <p:nvPr/>
        </p:nvSpPr>
        <p:spPr>
          <a:xfrm>
            <a:off x="3756779" y="1549266"/>
            <a:ext cx="1369606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雨纷纷</a:t>
            </a:r>
          </a:p>
        </p:txBody>
      </p:sp>
      <p:sp>
        <p:nvSpPr>
          <p:cNvPr id="28" name="矩形 27"/>
          <p:cNvSpPr/>
          <p:nvPr/>
        </p:nvSpPr>
        <p:spPr>
          <a:xfrm>
            <a:off x="3756779" y="2629386"/>
            <a:ext cx="959237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</a:p>
        </p:txBody>
      </p:sp>
      <p:sp>
        <p:nvSpPr>
          <p:cNvPr id="29" name="矩形 28"/>
          <p:cNvSpPr/>
          <p:nvPr/>
        </p:nvSpPr>
        <p:spPr>
          <a:xfrm>
            <a:off x="4908907" y="2629386"/>
            <a:ext cx="959237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</a:p>
        </p:txBody>
      </p:sp>
      <p:sp>
        <p:nvSpPr>
          <p:cNvPr id="30" name="矩形 29"/>
          <p:cNvSpPr/>
          <p:nvPr/>
        </p:nvSpPr>
        <p:spPr>
          <a:xfrm>
            <a:off x="6061035" y="2643758"/>
            <a:ext cx="959237" cy="561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  <p:bldP spid="26" grpId="0" bldLvl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1151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元日</a:t>
            </a:r>
          </a:p>
        </p:txBody>
      </p:sp>
      <p:sp>
        <p:nvSpPr>
          <p:cNvPr id="3" name="矩形 2"/>
          <p:cNvSpPr/>
          <p:nvPr/>
        </p:nvSpPr>
        <p:spPr>
          <a:xfrm>
            <a:off x="574322" y="1142990"/>
            <a:ext cx="529382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b="1" dirty="0">
                <a:latin typeface="新宋体" pitchFamily="49" charset="-122"/>
                <a:ea typeface="新宋体" pitchFamily="49" charset="-122"/>
              </a:rPr>
              <a:t>“元”在字典中的解释有以下六种，你认为在这里是哪种解释？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（1）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开始的，第一。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（2）为首。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（3）主要、根本。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（4）元素。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（5）构成一个整体的。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（6）货币单位。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5220072" y="1779662"/>
            <a:ext cx="2808312" cy="1800200"/>
          </a:xfrm>
          <a:prstGeom prst="cloud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b="1" dirty="0">
                <a:solidFill>
                  <a:srgbClr val="CC0000"/>
                </a:solidFill>
                <a:ea typeface="隶书" pitchFamily="1" charset="-122"/>
              </a:rPr>
              <a:t>元日：农历正月初一，即节。</a:t>
            </a:r>
          </a:p>
        </p:txBody>
      </p:sp>
    </p:spTree>
    <p:extLst>
      <p:ext uri="{BB962C8B-B14F-4D97-AF65-F5344CB8AC3E}">
        <p14:creationId xmlns:p14="http://schemas.microsoft.com/office/powerpoint/2010/main" val="13238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0" y="1779662"/>
            <a:ext cx="7262635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这首诗描写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		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时节的天气特征，抒发了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							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21967" y="185167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清明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48" y="2480578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孤身行路之人的情绪和希望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9 古诗三首.九月九日忆山东兄弟-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20538"/>
            <a:ext cx="9180512" cy="5143500"/>
          </a:xfrm>
          <a:prstGeom prst="rect">
            <a:avLst/>
          </a:prstGeom>
        </p:spPr>
      </p:pic>
      <p:sp>
        <p:nvSpPr>
          <p:cNvPr id="6" name="TextBox 48"/>
          <p:cNvSpPr txBox="1"/>
          <p:nvPr/>
        </p:nvSpPr>
        <p:spPr>
          <a:xfrm>
            <a:off x="2195736" y="1645662"/>
            <a:ext cx="6210436" cy="854080"/>
          </a:xfrm>
          <a:prstGeom prst="rect">
            <a:avLst/>
          </a:prstGeom>
          <a:solidFill>
            <a:schemeClr val="bg1">
              <a:alpha val="84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九月九日忆山东兄弟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987574"/>
            <a:ext cx="7920880" cy="3323987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农历九月初九，二九相重，称为“重九”，民间在该日有登高的风俗，所以重阳节又称“登高节”。还有重九节、茱萸、菊花节等说法。由于九月初九“九九”谐音是“久久”，有长久之意，所以常在此日祭祖与推行敬老活动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840" y="775290"/>
            <a:ext cx="57606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王维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_GB2312"/>
              </a:rPr>
              <a:t>：唐代著名诗人、画家。这首诗是王维十七岁时因重阳节思念家乡的亲人而作。王维家居蒲州（今天的山西省永济县），在华山之东。所以题称“忆山东兄弟”。</a:t>
            </a:r>
            <a:endParaRPr lang="en-US" altLang="zh-CN" sz="28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987574"/>
            <a:ext cx="23907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9552" y="915566"/>
            <a:ext cx="3892412" cy="1337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九月九日忆山东兄弟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_GB231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唐</a:t>
            </a:r>
            <a:r>
              <a:rPr lang="en-US" altLang="zh-CN" sz="2600" dirty="0">
                <a:latin typeface="楷体" pitchFamily="49" charset="-122"/>
                <a:ea typeface="楷体" pitchFamily="49" charset="-122"/>
                <a:cs typeface="楷体_GB2312"/>
              </a:rPr>
              <a:t>·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王维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64266" y="2166992"/>
            <a:ext cx="3816424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独在</a:t>
            </a:r>
            <a:r>
              <a:rPr lang="zh-CN" altLang="en-US" sz="2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异乡／为异客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，</a:t>
            </a:r>
            <a:endParaRPr lang="en-US" altLang="zh-CN" sz="2600" dirty="0">
              <a:latin typeface="楷体" pitchFamily="49" charset="-122"/>
              <a:ea typeface="楷体" pitchFamily="49" charset="-122"/>
              <a:cs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每逢</a:t>
            </a:r>
            <a:r>
              <a:rPr lang="zh-CN" altLang="en-US" sz="2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／佳节／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倍思亲。</a:t>
            </a:r>
          </a:p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遥知</a:t>
            </a:r>
            <a:r>
              <a:rPr lang="zh-CN" altLang="en-US" sz="2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／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兄弟</a:t>
            </a:r>
            <a:r>
              <a:rPr lang="zh-CN" altLang="en-US" sz="2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／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登高处，</a:t>
            </a:r>
            <a:endParaRPr lang="en-US" altLang="zh-CN" sz="2600" dirty="0">
              <a:latin typeface="楷体" pitchFamily="49" charset="-122"/>
              <a:ea typeface="楷体" pitchFamily="49" charset="-122"/>
              <a:cs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遍插茱萸</a:t>
            </a:r>
            <a:r>
              <a:rPr lang="zh-CN" altLang="en-US" sz="2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／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  <a:cs typeface="楷体_GB2312"/>
              </a:rPr>
              <a:t>少一人。</a:t>
            </a: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11510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64187"/>
            <a:ext cx="366860" cy="456338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5093972" y="999187"/>
            <a:ext cx="37985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朗读古诗 了解重点词语</a:t>
            </a:r>
          </a:p>
        </p:txBody>
      </p:sp>
      <p:sp>
        <p:nvSpPr>
          <p:cNvPr id="4" name="矩形 3"/>
          <p:cNvSpPr/>
          <p:nvPr/>
        </p:nvSpPr>
        <p:spPr>
          <a:xfrm>
            <a:off x="5292080" y="1563638"/>
            <a:ext cx="33286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想念。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在函谷关与华山以东，所以称山东。</a:t>
            </a:r>
            <a:br>
              <a:rPr lang="zh-CN" altLang="en-US" sz="2400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异乡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他乡、外乡。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为异客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作他乡的客人。</a:t>
            </a:r>
            <a:br>
              <a:rPr lang="zh-CN" altLang="en-US" sz="2400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佳节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美好的节日。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9632" y="1888484"/>
            <a:ext cx="64087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九月九日忆山东兄弟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时，前两联要读出思乡之情；后两联要读出思亲之意。</a:t>
            </a:r>
          </a:p>
        </p:txBody>
      </p:sp>
    </p:spTree>
    <p:extLst>
      <p:ext uri="{BB962C8B-B14F-4D97-AF65-F5344CB8AC3E}">
        <p14:creationId xmlns:p14="http://schemas.microsoft.com/office/powerpoint/2010/main" val="5522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807069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九月九日忆山东兄弟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结合注释，说说诗句的意思。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体会诗歌中表达的思想感情。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6" name="文本框 14">
            <a:extLst>
              <a:ext uri="{FF2B5EF4-FFF2-40B4-BE49-F238E27FC236}">
                <a16:creationId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67967" y="1509613"/>
            <a:ext cx="3427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独在异乡为异客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475656" y="3245182"/>
            <a:ext cx="705678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诗意：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我独自一人在外地，人地生疏，举目无亲，作外乡的客人。</a:t>
            </a:r>
          </a:p>
        </p:txBody>
      </p:sp>
      <p:sp>
        <p:nvSpPr>
          <p:cNvPr id="2" name="椭圆 1"/>
          <p:cNvSpPr/>
          <p:nvPr/>
        </p:nvSpPr>
        <p:spPr>
          <a:xfrm>
            <a:off x="2339975" y="1459550"/>
            <a:ext cx="575841" cy="75216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线形标注 1 2"/>
          <p:cNvSpPr/>
          <p:nvPr/>
        </p:nvSpPr>
        <p:spPr>
          <a:xfrm>
            <a:off x="539552" y="987574"/>
            <a:ext cx="1658610" cy="344128"/>
          </a:xfrm>
          <a:prstGeom prst="borderCallout1">
            <a:avLst>
              <a:gd name="adj1" fmla="val 115374"/>
              <a:gd name="adj2" fmla="val 68277"/>
              <a:gd name="adj3" fmla="val 160812"/>
              <a:gd name="adj4" fmla="val 109875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孤身一人</a:t>
            </a:r>
          </a:p>
        </p:txBody>
      </p:sp>
      <p:sp>
        <p:nvSpPr>
          <p:cNvPr id="4" name="线形标注 1 3"/>
          <p:cNvSpPr/>
          <p:nvPr/>
        </p:nvSpPr>
        <p:spPr>
          <a:xfrm>
            <a:off x="4271336" y="557708"/>
            <a:ext cx="3108976" cy="773993"/>
          </a:xfrm>
          <a:prstGeom prst="borderCallout1">
            <a:avLst>
              <a:gd name="adj1" fmla="val 26422"/>
              <a:gd name="adj2" fmla="val -4131"/>
              <a:gd name="adj3" fmla="val 115569"/>
              <a:gd name="adj4" fmla="val -23818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他乡、外乡；家乡以外的地方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275856" y="1563638"/>
            <a:ext cx="937515" cy="55808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716016" y="1563638"/>
            <a:ext cx="936104" cy="55808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线形标注 1 12"/>
          <p:cNvSpPr/>
          <p:nvPr/>
        </p:nvSpPr>
        <p:spPr>
          <a:xfrm>
            <a:off x="6084480" y="2211710"/>
            <a:ext cx="2375952" cy="648072"/>
          </a:xfrm>
          <a:prstGeom prst="borderCallout1">
            <a:avLst>
              <a:gd name="adj1" fmla="val 26422"/>
              <a:gd name="adj2" fmla="val -4131"/>
              <a:gd name="adj3" fmla="val -1037"/>
              <a:gd name="adj4" fmla="val -18967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作为他乡的客人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383531" y="622031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772594" y="1319737"/>
            <a:ext cx="3416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每逢佳节倍思亲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928030" y="2182093"/>
            <a:ext cx="54441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诗意：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每当遇到节日就倍加思念亲人。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877520" y="2916555"/>
            <a:ext cx="44935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想一想：为什么王维这么思亲？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520345" y="3507854"/>
            <a:ext cx="6121102" cy="95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 因为他独自一个人在外地，人地生疏，举目无亲，感到寂寞。</a:t>
            </a:r>
          </a:p>
        </p:txBody>
      </p:sp>
      <p:sp>
        <p:nvSpPr>
          <p:cNvPr id="2" name="椭圆 1"/>
          <p:cNvSpPr/>
          <p:nvPr/>
        </p:nvSpPr>
        <p:spPr>
          <a:xfrm>
            <a:off x="2771800" y="1319737"/>
            <a:ext cx="503262" cy="64633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347864" y="1306606"/>
            <a:ext cx="504056" cy="65946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16016" y="1306607"/>
            <a:ext cx="467841" cy="65946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线形标注 1 4"/>
          <p:cNvSpPr/>
          <p:nvPr/>
        </p:nvSpPr>
        <p:spPr>
          <a:xfrm>
            <a:off x="1043608" y="851945"/>
            <a:ext cx="1188529" cy="457419"/>
          </a:xfrm>
          <a:prstGeom prst="borderCallout1">
            <a:avLst>
              <a:gd name="adj1" fmla="val 39519"/>
              <a:gd name="adj2" fmla="val 103573"/>
              <a:gd name="adj3" fmla="val 117692"/>
              <a:gd name="adj4" fmla="val 146512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每当</a:t>
            </a:r>
          </a:p>
        </p:txBody>
      </p:sp>
      <p:sp>
        <p:nvSpPr>
          <p:cNvPr id="6" name="线形标注 1 5"/>
          <p:cNvSpPr/>
          <p:nvPr/>
        </p:nvSpPr>
        <p:spPr>
          <a:xfrm>
            <a:off x="4067944" y="613396"/>
            <a:ext cx="1025904" cy="466054"/>
          </a:xfrm>
          <a:prstGeom prst="borderCallout1">
            <a:avLst>
              <a:gd name="adj1" fmla="val 18750"/>
              <a:gd name="adj2" fmla="val -8333"/>
              <a:gd name="adj3" fmla="val 137981"/>
              <a:gd name="adj4" fmla="val -34861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遇到</a:t>
            </a:r>
          </a:p>
        </p:txBody>
      </p:sp>
      <p:sp>
        <p:nvSpPr>
          <p:cNvPr id="7" name="线形标注 1 6"/>
          <p:cNvSpPr/>
          <p:nvPr/>
        </p:nvSpPr>
        <p:spPr>
          <a:xfrm>
            <a:off x="5868144" y="852295"/>
            <a:ext cx="1872208" cy="477822"/>
          </a:xfrm>
          <a:prstGeom prst="borderCallout1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加倍，格外。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4" grpId="0"/>
      <p:bldP spid="8205" grpId="0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27584" y="1616482"/>
            <a:ext cx="5929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遥知兄弟登高处，遍插茱萸少一人。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014564" y="2499742"/>
            <a:ext cx="7445867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诗意：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_GB2312"/>
              </a:rPr>
              <a:t>我在遥远的地方，想到今年重阳节，兄弟们一定都登上了高处。他们都插带着茱萸，站在那高高的地方，遗憾的是单单缺少我一个人。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27584" y="1616482"/>
            <a:ext cx="864096" cy="52322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线形标注 1 2"/>
          <p:cNvSpPr/>
          <p:nvPr/>
        </p:nvSpPr>
        <p:spPr>
          <a:xfrm>
            <a:off x="2051720" y="840198"/>
            <a:ext cx="2664296" cy="610579"/>
          </a:xfrm>
          <a:prstGeom prst="borderCallout1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在遥远的地方猜想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499992" y="1616482"/>
            <a:ext cx="792088" cy="52322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线形标注 1 4"/>
          <p:cNvSpPr/>
          <p:nvPr/>
        </p:nvSpPr>
        <p:spPr>
          <a:xfrm>
            <a:off x="5652120" y="586681"/>
            <a:ext cx="2736304" cy="864096"/>
          </a:xfrm>
          <a:prstGeom prst="borderCallout1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一种有浓烈香气的植物，据说可辟邪。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660232" y="1589796"/>
            <a:ext cx="720080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401152" y="1655534"/>
            <a:ext cx="67490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49091" y="1655534"/>
            <a:ext cx="68274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899374" y="3106360"/>
            <a:ext cx="61623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491129" y="3110053"/>
            <a:ext cx="745150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136669" y="3107535"/>
            <a:ext cx="72281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90496" y="124874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sū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62704" y="1203598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hún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88224" y="114265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jiǔ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9712" y="2688907"/>
            <a:ext cx="81075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3892" y="2688907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xiōng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12932" y="276091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bèi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A2F03EF-E7C5-FF40-8568-AFF71E4A9B53}"/>
              </a:ext>
            </a:extLst>
          </p:cNvPr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6F7597D8-AB42-7042-AFB7-FCDFDE72FA70}"/>
              </a:ext>
            </a:extLst>
          </p:cNvPr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13748FA-36E9-E94A-96EC-4BDA32F6E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07704" y="164784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屠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3874373" y="170765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6034613" y="1622199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2470105" y="3090102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</a:p>
        </p:txBody>
      </p:sp>
      <p:sp>
        <p:nvSpPr>
          <p:cNvPr id="6" name="矩形 5"/>
          <p:cNvSpPr/>
          <p:nvPr/>
        </p:nvSpPr>
        <p:spPr>
          <a:xfrm>
            <a:off x="4644008" y="308800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弟</a:t>
            </a:r>
          </a:p>
        </p:txBody>
      </p:sp>
      <p:sp>
        <p:nvSpPr>
          <p:cNvPr id="7" name="矩形 6"/>
          <p:cNvSpPr/>
          <p:nvPr/>
        </p:nvSpPr>
        <p:spPr>
          <a:xfrm>
            <a:off x="5962605" y="314781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29" grpId="1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428042" y="627534"/>
            <a:ext cx="59522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说一说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：诗人为什么要登高处？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259632" y="1995686"/>
            <a:ext cx="598238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_GB2312"/>
              </a:rPr>
              <a:t>古代习俗，重阳节人们都要登到高处避灾。</a:t>
            </a:r>
          </a:p>
        </p:txBody>
      </p:sp>
    </p:spTree>
    <p:extLst>
      <p:ext uri="{BB962C8B-B14F-4D97-AF65-F5344CB8AC3E}">
        <p14:creationId xmlns:p14="http://schemas.microsoft.com/office/powerpoint/2010/main" val="387265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316265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804952" y="1419622"/>
            <a:ext cx="507831" cy="283923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400" dirty="0"/>
              <a:t>九月九日忆山东兄弟</a:t>
            </a:r>
          </a:p>
        </p:txBody>
      </p:sp>
      <p:sp>
        <p:nvSpPr>
          <p:cNvPr id="14" name="矩形 13"/>
          <p:cNvSpPr/>
          <p:nvPr/>
        </p:nvSpPr>
        <p:spPr>
          <a:xfrm>
            <a:off x="2555677" y="1508896"/>
            <a:ext cx="4572000" cy="1134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独在异乡为异客，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每逢佳节倍思亲。</a:t>
            </a:r>
          </a:p>
        </p:txBody>
      </p:sp>
      <p:sp>
        <p:nvSpPr>
          <p:cNvPr id="15" name="矩形 14"/>
          <p:cNvSpPr/>
          <p:nvPr/>
        </p:nvSpPr>
        <p:spPr>
          <a:xfrm>
            <a:off x="2573933" y="2733032"/>
            <a:ext cx="4572000" cy="1134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遥知兄弟登高处，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遍插茱萸少一人。</a:t>
            </a: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4859933" y="1707654"/>
            <a:ext cx="288032" cy="1000745"/>
          </a:xfrm>
          <a:prstGeom prst="rightBrace">
            <a:avLst>
              <a:gd name="adj1" fmla="val 3756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2400" b="1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5291981" y="1966069"/>
            <a:ext cx="2016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+mn-ea"/>
                <a:cs typeface="楷体_GB2312"/>
              </a:rPr>
              <a:t>思念亲人</a:t>
            </a:r>
          </a:p>
        </p:txBody>
      </p:sp>
      <p:sp>
        <p:nvSpPr>
          <p:cNvPr id="21" name="AutoShape 12"/>
          <p:cNvSpPr>
            <a:spLocks/>
          </p:cNvSpPr>
          <p:nvPr/>
        </p:nvSpPr>
        <p:spPr bwMode="auto">
          <a:xfrm>
            <a:off x="4859933" y="2859782"/>
            <a:ext cx="360238" cy="1015156"/>
          </a:xfrm>
          <a:prstGeom prst="rightBrace">
            <a:avLst>
              <a:gd name="adj1" fmla="val 2187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5291981" y="3075806"/>
            <a:ext cx="25923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+mn-ea"/>
                <a:cs typeface="楷体_GB2312"/>
              </a:rPr>
              <a:t>想象情景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15" grpId="0"/>
      <p:bldP spid="17" grpId="0" animBg="1"/>
      <p:bldP spid="20" grpId="0"/>
      <p:bldP spid="21" grpId="0" animBg="1"/>
      <p:bldP spid="2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0" y="1316687"/>
            <a:ext cx="7262635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本诗一开头便紧切题目，写</a:t>
            </a:r>
            <a:r>
              <a:rPr lang="en-US" altLang="zh-CN" sz="2400" b="1" u="sng" dirty="0">
                <a:latin typeface="楷体" pitchFamily="49" charset="-122"/>
                <a:ea typeface="楷体" pitchFamily="49" charset="-122"/>
              </a:rPr>
              <a:t>		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生活的孤独凄然，因而时时怀乡思人，遇到佳节良辰，思念倍加。接着诗一跃而写想起家乡的</a:t>
            </a:r>
            <a:r>
              <a:rPr lang="en-US" altLang="zh-CN" sz="2400" b="1" u="sng" dirty="0">
                <a:latin typeface="楷体" pitchFamily="49" charset="-122"/>
                <a:ea typeface="楷体" pitchFamily="49" charset="-122"/>
              </a:rPr>
              <a:t>		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，按照重阳节的风俗而登高时，也在怀念自己。表达了游子的</a:t>
            </a:r>
            <a:r>
              <a:rPr lang="en-US" altLang="zh-CN" sz="2400" b="1" u="sng" dirty="0">
                <a:latin typeface="楷体" pitchFamily="49" charset="-122"/>
                <a:ea typeface="楷体" pitchFamily="49" charset="-122"/>
              </a:rPr>
              <a:t>				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之情。</a:t>
            </a: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64088" y="138869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异乡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60032" y="25408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兄弟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1600" y="354893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思乡怀亲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  <p:bldP spid="1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1059582"/>
            <a:ext cx="8064896" cy="3670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不须迎向东郊去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春在千门万户中。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卢道悦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迎春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名燕子来时新社，梨花落后清明。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晏殊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破阵子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春景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待到重阳日，还来就菊花。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孟浩然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过故人庄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899592" y="1830156"/>
            <a:ext cx="7488831" cy="19072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元日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写的是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九月九日忆山东兄弟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写的是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，“路上行人欲断魂”描写的是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的景象。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093415"/>
            <a:ext cx="7019697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一、根据古诗内容填空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填写节日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>
            <a:extLst>
              <a:ext uri="{FF2B5EF4-FFF2-40B4-BE49-F238E27FC236}">
                <a16:creationId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课堂练习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27984" y="185167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7984" y="2479997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重阳节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9992" y="3200077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清明节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  <p:bldP spid="12" grpId="0"/>
      <p:bldP spid="13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043608" y="1419622"/>
            <a:ext cx="787706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清明时节雨纷纷，路上行人欲断魂。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2211710"/>
            <a:ext cx="6120680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清明节这天细雨纷纷，天气又阴又冷，路上远行的人好像断魂一样迷乱凄凉。</a:t>
            </a:r>
          </a:p>
        </p:txBody>
      </p:sp>
      <p:sp>
        <p:nvSpPr>
          <p:cNvPr id="2" name="矩形 1"/>
          <p:cNvSpPr/>
          <p:nvPr/>
        </p:nvSpPr>
        <p:spPr>
          <a:xfrm>
            <a:off x="414816" y="680378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二、用自己的语言描绘一下下面诗句的画面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545073"/>
            <a:ext cx="8208912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三、如果请你来当小导游，你想怎样向游客介绍家乡的节日风俗？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547664" y="2427734"/>
            <a:ext cx="85157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75000"/>
                </a:solidFill>
              </a:rPr>
              <a:t>春节</a:t>
            </a:r>
          </a:p>
        </p:txBody>
      </p:sp>
      <p:sp>
        <p:nvSpPr>
          <p:cNvPr id="16" name="文本框 4"/>
          <p:cNvSpPr txBox="1"/>
          <p:nvPr/>
        </p:nvSpPr>
        <p:spPr>
          <a:xfrm>
            <a:off x="3275856" y="1779662"/>
            <a:ext cx="144016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75000"/>
                </a:solidFill>
              </a:rPr>
              <a:t>贴春联</a:t>
            </a:r>
          </a:p>
        </p:txBody>
      </p:sp>
      <p:sp>
        <p:nvSpPr>
          <p:cNvPr id="17" name="文本框 5"/>
          <p:cNvSpPr txBox="1"/>
          <p:nvPr/>
        </p:nvSpPr>
        <p:spPr>
          <a:xfrm>
            <a:off x="3275856" y="3003798"/>
            <a:ext cx="1524516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75000"/>
                </a:solidFill>
              </a:rPr>
              <a:t>放鞭炮</a:t>
            </a:r>
            <a:endParaRPr lang="en-US" altLang="zh-CN" sz="2400" dirty="0">
              <a:solidFill>
                <a:srgbClr val="875000"/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3275856" y="2427734"/>
            <a:ext cx="1512168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75000"/>
                </a:solidFill>
              </a:rPr>
              <a:t>给压岁钱</a:t>
            </a:r>
          </a:p>
        </p:txBody>
      </p:sp>
      <p:sp>
        <p:nvSpPr>
          <p:cNvPr id="21" name="右箭头 20"/>
          <p:cNvSpPr/>
          <p:nvPr/>
        </p:nvSpPr>
        <p:spPr>
          <a:xfrm>
            <a:off x="2483768" y="2571750"/>
            <a:ext cx="360040" cy="23083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115616" y="3802425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Songti SC" panose="02010600040101010101" pitchFamily="2" charset="-122"/>
                <a:ea typeface="Songti SC" panose="02010600040101010101" pitchFamily="2" charset="-122"/>
              </a:rPr>
              <a:t>还可以介绍哪些？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38959" y="3776722"/>
            <a:ext cx="3813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元宵节、端午节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5FC3100-0CBB-164B-97F3-D4C9C2E1314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0944" y="1694778"/>
            <a:ext cx="1440160" cy="1885094"/>
          </a:xfrm>
          <a:prstGeom prst="rect">
            <a:avLst/>
          </a:prstGeom>
        </p:spPr>
      </p:pic>
      <p:sp>
        <p:nvSpPr>
          <p:cNvPr id="14" name="右箭头 13"/>
          <p:cNvSpPr/>
          <p:nvPr/>
        </p:nvSpPr>
        <p:spPr>
          <a:xfrm>
            <a:off x="5076056" y="2499742"/>
            <a:ext cx="360040" cy="23083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3"/>
          <p:cNvSpPr txBox="1"/>
          <p:nvPr/>
        </p:nvSpPr>
        <p:spPr>
          <a:xfrm>
            <a:off x="5580112" y="2355726"/>
            <a:ext cx="1656184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75000"/>
                </a:solidFill>
              </a:rPr>
              <a:t>辟邪祈福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/>
      <p:bldP spid="23" grpId="0"/>
      <p:bldP spid="14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魂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</a:p>
        </p:txBody>
      </p:sp>
      <p:sp>
        <p:nvSpPr>
          <p:cNvPr id="12310" name="文本框 64"/>
          <p:cNvSpPr txBox="1"/>
          <p:nvPr/>
        </p:nvSpPr>
        <p:spPr>
          <a:xfrm>
            <a:off x="6088914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</a:p>
        </p:txBody>
      </p:sp>
      <p:sp>
        <p:nvSpPr>
          <p:cNvPr id="12312" name="文本框 64"/>
          <p:cNvSpPr txBox="1"/>
          <p:nvPr/>
        </p:nvSpPr>
        <p:spPr>
          <a:xfrm>
            <a:off x="7385058" y="2954243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佳</a:t>
            </a: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36453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6088914" y="2953499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7313050" y="2953499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extLst>
              <a:ext uri="{FF2B5EF4-FFF2-40B4-BE49-F238E27FC236}">
                <a16:creationId xmlns:a16="http://schemas.microsoft.com/office/drawing/2014/main" id="{27BC95C4-0AA2-754A-9D6E-B3F0CA582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838A1193-F231-5246-96AE-A89D26938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2EC8D093-F15E-C44F-BB22-292353ED6C6B}"/>
              </a:ext>
            </a:extLst>
          </p:cNvPr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4879769-7720-EE4E-9830-2D111B55CA7A}"/>
              </a:ext>
            </a:extLst>
          </p:cNvPr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2" name="文本框 64"/>
          <p:cNvSpPr txBox="1"/>
          <p:nvPr/>
        </p:nvSpPr>
        <p:spPr>
          <a:xfrm>
            <a:off x="1094565" y="293253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</a:p>
        </p:txBody>
      </p:sp>
      <p:grpSp>
        <p:nvGrpSpPr>
          <p:cNvPr id="63" name="组合 7"/>
          <p:cNvGrpSpPr/>
          <p:nvPr/>
        </p:nvGrpSpPr>
        <p:grpSpPr>
          <a:xfrm>
            <a:off x="1022557" y="2931790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  <p:bldP spid="12312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115616" y="1299931"/>
            <a:ext cx="3115462" cy="2505217"/>
            <a:chOff x="251520" y="1359213"/>
            <a:chExt cx="3115462" cy="2505217"/>
          </a:xfrm>
        </p:grpSpPr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5EA40ED6-447B-864D-B36E-9E69951E0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359213"/>
              <a:ext cx="3115462" cy="2505217"/>
            </a:xfrm>
            <a:prstGeom prst="rect">
              <a:avLst/>
            </a:prstGeom>
          </p:spPr>
        </p:pic>
        <p:sp>
          <p:nvSpPr>
            <p:cNvPr id="53" name="文本框 64"/>
            <p:cNvSpPr txBox="1"/>
            <p:nvPr/>
          </p:nvSpPr>
          <p:spPr>
            <a:xfrm>
              <a:off x="917923" y="1851670"/>
              <a:ext cx="1800200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</a:p>
          </p:txBody>
        </p:sp>
        <p:sp>
          <p:nvSpPr>
            <p:cNvPr id="54" name="文本框 64"/>
            <p:cNvSpPr txBox="1"/>
            <p:nvPr/>
          </p:nvSpPr>
          <p:spPr>
            <a:xfrm>
              <a:off x="2235319" y="2427817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欲</a:t>
              </a:r>
            </a:p>
          </p:txBody>
        </p:sp>
        <p:sp>
          <p:nvSpPr>
            <p:cNvPr id="55" name="文本框 64"/>
            <p:cNvSpPr txBox="1"/>
            <p:nvPr/>
          </p:nvSpPr>
          <p:spPr>
            <a:xfrm>
              <a:off x="683568" y="2427734"/>
              <a:ext cx="608488" cy="62245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旧</a:t>
              </a:r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683568" y="3075806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魂</a:t>
              </a:r>
            </a:p>
          </p:txBody>
        </p:sp>
        <p:sp>
          <p:nvSpPr>
            <p:cNvPr id="57" name="文本框 64"/>
            <p:cNvSpPr txBox="1"/>
            <p:nvPr/>
          </p:nvSpPr>
          <p:spPr>
            <a:xfrm>
              <a:off x="1491454" y="2427871"/>
              <a:ext cx="608488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符</a:t>
              </a:r>
            </a:p>
          </p:txBody>
        </p:sp>
        <p:sp>
          <p:nvSpPr>
            <p:cNvPr id="58" name="文本框 64"/>
            <p:cNvSpPr txBox="1"/>
            <p:nvPr/>
          </p:nvSpPr>
          <p:spPr>
            <a:xfrm>
              <a:off x="2235319" y="3075806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酒</a:t>
              </a:r>
            </a:p>
          </p:txBody>
        </p:sp>
        <p:sp>
          <p:nvSpPr>
            <p:cNvPr id="73" name="文本框 64"/>
            <p:cNvSpPr txBox="1"/>
            <p:nvPr/>
          </p:nvSpPr>
          <p:spPr>
            <a:xfrm>
              <a:off x="1491454" y="3075806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借</a:t>
              </a:r>
            </a:p>
          </p:txBody>
        </p:sp>
        <p:cxnSp>
          <p:nvCxnSpPr>
            <p:cNvPr id="74" name="直线连接符 5">
              <a:extLst>
                <a:ext uri="{FF2B5EF4-FFF2-40B4-BE49-F238E27FC236}">
                  <a16:creationId xmlns:a16="http://schemas.microsoft.com/office/drawing/2014/main" id="{CF255798-FD50-6D45-970A-E32DDA2BADEF}"/>
                </a:ext>
              </a:extLst>
            </p:cNvPr>
            <p:cNvCxnSpPr/>
            <p:nvPr/>
          </p:nvCxnSpPr>
          <p:spPr>
            <a:xfrm>
              <a:off x="669474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5292080" y="1323809"/>
            <a:ext cx="3115462" cy="2505217"/>
            <a:chOff x="251520" y="1359213"/>
            <a:chExt cx="3115462" cy="2505217"/>
          </a:xfrm>
        </p:grpSpPr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5EA40ED6-447B-864D-B36E-9E69951E0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359213"/>
              <a:ext cx="3115462" cy="2505217"/>
            </a:xfrm>
            <a:prstGeom prst="rect">
              <a:avLst/>
            </a:prstGeom>
          </p:spPr>
        </p:pic>
        <p:sp>
          <p:nvSpPr>
            <p:cNvPr id="85" name="文本框 64"/>
            <p:cNvSpPr txBox="1"/>
            <p:nvPr/>
          </p:nvSpPr>
          <p:spPr>
            <a:xfrm>
              <a:off x="917923" y="1851670"/>
              <a:ext cx="1800200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</a:p>
          </p:txBody>
        </p:sp>
        <p:sp>
          <p:nvSpPr>
            <p:cNvPr id="86" name="文本框 64"/>
            <p:cNvSpPr txBox="1"/>
            <p:nvPr/>
          </p:nvSpPr>
          <p:spPr>
            <a:xfrm>
              <a:off x="2235319" y="2427817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兄</a:t>
              </a:r>
            </a:p>
          </p:txBody>
        </p:sp>
        <p:sp>
          <p:nvSpPr>
            <p:cNvPr id="87" name="文本框 64"/>
            <p:cNvSpPr txBox="1"/>
            <p:nvPr/>
          </p:nvSpPr>
          <p:spPr>
            <a:xfrm>
              <a:off x="683568" y="2427734"/>
              <a:ext cx="608488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何</a:t>
              </a:r>
            </a:p>
          </p:txBody>
        </p:sp>
        <p:sp>
          <p:nvSpPr>
            <p:cNvPr id="88" name="文本框 64"/>
            <p:cNvSpPr txBox="1"/>
            <p:nvPr/>
          </p:nvSpPr>
          <p:spPr>
            <a:xfrm>
              <a:off x="683568" y="3075806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独</a:t>
              </a:r>
            </a:p>
          </p:txBody>
        </p:sp>
        <p:sp>
          <p:nvSpPr>
            <p:cNvPr id="89" name="文本框 64"/>
            <p:cNvSpPr txBox="1"/>
            <p:nvPr/>
          </p:nvSpPr>
          <p:spPr>
            <a:xfrm>
              <a:off x="1491454" y="2427871"/>
              <a:ext cx="608488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牧</a:t>
              </a:r>
            </a:p>
          </p:txBody>
        </p:sp>
        <p:sp>
          <p:nvSpPr>
            <p:cNvPr id="90" name="文本框 64"/>
            <p:cNvSpPr txBox="1"/>
            <p:nvPr/>
          </p:nvSpPr>
          <p:spPr>
            <a:xfrm>
              <a:off x="2235319" y="3075806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佳</a:t>
              </a:r>
            </a:p>
          </p:txBody>
        </p:sp>
        <p:sp>
          <p:nvSpPr>
            <p:cNvPr id="91" name="文本框 64"/>
            <p:cNvSpPr txBox="1"/>
            <p:nvPr/>
          </p:nvSpPr>
          <p:spPr>
            <a:xfrm>
              <a:off x="1491454" y="3075806"/>
              <a:ext cx="608489" cy="62324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异</a:t>
              </a:r>
            </a:p>
          </p:txBody>
        </p:sp>
        <p:cxnSp>
          <p:nvCxnSpPr>
            <p:cNvPr id="92" name="直线连接符 5">
              <a:extLst>
                <a:ext uri="{FF2B5EF4-FFF2-40B4-BE49-F238E27FC236}">
                  <a16:creationId xmlns:a16="http://schemas.microsoft.com/office/drawing/2014/main" id="{CF255798-FD50-6D45-970A-E32DDA2BADEF}"/>
                </a:ext>
              </a:extLst>
            </p:cNvPr>
            <p:cNvCxnSpPr/>
            <p:nvPr/>
          </p:nvCxnSpPr>
          <p:spPr>
            <a:xfrm>
              <a:off x="669474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083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8788" y="1491630"/>
            <a:ext cx="6048672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：口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儿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兄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云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鬼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3929" y="2702117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03004" y="2718016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酒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03004" y="3582112"/>
            <a:ext cx="58854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会意字。用水和粮食酿造的酒精饮品。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4" name="Picture 4" descr="http://www.vividict.com/UserFiles/Image/==CB--yishi==/--CBE--you(zu)--/002jiu/13jia0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7100" y="2934040"/>
            <a:ext cx="219075" cy="381001"/>
          </a:xfrm>
          <a:prstGeom prst="rect">
            <a:avLst/>
          </a:prstGeom>
          <a:noFill/>
        </p:spPr>
      </p:pic>
      <p:pic>
        <p:nvPicPr>
          <p:cNvPr id="5126" name="Picture 6" descr="http://www.vividict.com/UserFiles/Image/==CB--yishi==/--CBE--you(zu)--/002jiu/12jia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5187" y="2985087"/>
            <a:ext cx="200025" cy="381001"/>
          </a:xfrm>
          <a:prstGeom prst="rect">
            <a:avLst/>
          </a:prstGeom>
          <a:noFill/>
        </p:spPr>
      </p:pic>
      <p:sp>
        <p:nvSpPr>
          <p:cNvPr id="47" name="TextBox 46"/>
          <p:cNvSpPr txBox="1"/>
          <p:nvPr/>
        </p:nvSpPr>
        <p:spPr>
          <a:xfrm>
            <a:off x="3655132" y="2862032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+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5128" name="Picture 8" descr="http://www.vividict.com/UserFiles/Image/==CB--yishi==/--CBE--you(zu)--/002jiu/41zh0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9268" y="2934040"/>
            <a:ext cx="266700" cy="4191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593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13998"/>
              </p:ext>
            </p:extLst>
          </p:nvPr>
        </p:nvGraphicFramePr>
        <p:xfrm>
          <a:off x="2087400" y="251294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41423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530966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yù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582821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巧记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：左边谷右边欠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	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谷欠欲吃粮食。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3678" y="2801896"/>
            <a:ext cx="616193" cy="1080119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614747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不要写成“</a:t>
            </a:r>
            <a:r>
              <a:rPr lang="zh-CN" altLang="en-US" sz="2800" dirty="0">
                <a:solidFill>
                  <a:srgbClr val="FF0000"/>
                </a:solidFill>
              </a:rPr>
              <a:t>攵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1897</Words>
  <Application>Microsoft Office PowerPoint</Application>
  <PresentationFormat>全屏显示(16:9)</PresentationFormat>
  <Paragraphs>308</Paragraphs>
  <Slides>56</Slides>
  <Notes>11</Notes>
  <HiddenSlides>0</HiddenSlides>
  <MMClips>4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73" baseType="lpstr">
      <vt:lpstr>Heiti SC Light</vt:lpstr>
      <vt:lpstr>楷体</vt:lpstr>
      <vt:lpstr>新宋体</vt:lpstr>
      <vt:lpstr>华文楷体</vt:lpstr>
      <vt:lpstr>黑体</vt:lpstr>
      <vt:lpstr>微软雅黑</vt:lpstr>
      <vt:lpstr>Wingdings 2</vt:lpstr>
      <vt:lpstr>YouYuan</vt:lpstr>
      <vt:lpstr>Heiti SC Medium</vt:lpstr>
      <vt:lpstr>Arial</vt:lpstr>
      <vt:lpstr>Calibri</vt:lpstr>
      <vt:lpstr>Kaiti SC</vt:lpstr>
      <vt:lpstr>Songti SC</vt:lpstr>
      <vt:lpstr>Times New Roman</vt:lpstr>
      <vt:lpstr>宋体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97</cp:revision>
  <dcterms:created xsi:type="dcterms:W3CDTF">2017-03-17T02:28:00Z</dcterms:created>
  <dcterms:modified xsi:type="dcterms:W3CDTF">2018-12-11T02:04:22Z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