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456" r:id="rId3"/>
    <p:sldId id="457" r:id="rId4"/>
    <p:sldId id="458" r:id="rId5"/>
    <p:sldId id="459" r:id="rId6"/>
    <p:sldId id="460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473" r:id="rId20"/>
    <p:sldId id="4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4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A0621-BD63-4429-BD8B-E7938D156E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248FF-81C5-4D09-81BB-B4939173E7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5.png"/><Relationship Id="rId54" Type="http://schemas.openxmlformats.org/officeDocument/2006/relationships/image" Target="../media/image4.png"/><Relationship Id="rId53" Type="http://schemas.openxmlformats.org/officeDocument/2006/relationships/image" Target="../media/image3.png"/><Relationship Id="rId52" Type="http://schemas.openxmlformats.org/officeDocument/2006/relationships/tags" Target="../tags/tag2.xml"/><Relationship Id="rId51" Type="http://schemas.openxmlformats.org/officeDocument/2006/relationships/tags" Target="../tags/tag1.xml"/><Relationship Id="rId50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-635" y="-6350"/>
            <a:ext cx="12193905" cy="685863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7A1F-C79A-4610-8680-80E0CC60E7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3EC98-E44A-43D2-98A4-6AA683DE4719}" type="slidenum">
              <a:rPr lang="zh-CN" altLang="en-US" smtClean="0"/>
            </a:fld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53" cstate="screen"/>
          <a:srcRect/>
          <a:stretch>
            <a:fillRect/>
          </a:stretch>
        </p:blipFill>
        <p:spPr>
          <a:xfrm>
            <a:off x="0" y="0"/>
            <a:ext cx="12192000" cy="6477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53" cstate="screen"/>
          <a:srcRect/>
          <a:stretch>
            <a:fillRect/>
          </a:stretch>
        </p:blipFill>
        <p:spPr>
          <a:xfrm flipV="1">
            <a:off x="0" y="6210300"/>
            <a:ext cx="12192000" cy="6477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54" cstate="screen"/>
          <a:srcRect/>
          <a:stretch>
            <a:fillRect/>
          </a:stretch>
        </p:blipFill>
        <p:spPr>
          <a:xfrm>
            <a:off x="9093460" y="0"/>
            <a:ext cx="3098540" cy="19158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55" cstate="screen"/>
          <a:srcRect b="-2"/>
          <a:stretch>
            <a:fillRect/>
          </a:stretch>
        </p:blipFill>
        <p:spPr>
          <a:xfrm>
            <a:off x="0" y="3381829"/>
            <a:ext cx="2757714" cy="34761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media" Target="file:///C:\Users\Administrator\Desktop\&#21271;&#24072;&#22823;&#29256;8&#19978;\9%20&#25941;&#21202;&#27468;\&#12298;&#25941;&#21202;&#27468;&#12299;&#38899;&#39057;&#26391;&#35835;.mp3" TargetMode="External"/><Relationship Id="rId1" Type="http://schemas.openxmlformats.org/officeDocument/2006/relationships/audio" Target="file:///C:\Users\Administrator\Desktop\&#21271;&#24072;&#22823;&#29256;8&#19978;\9%20&#25941;&#21202;&#27468;\&#12298;&#25941;&#21202;&#27468;&#12299;&#38899;&#39057;&#26391;&#35835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"/>
          <p:cNvSpPr txBox="1">
            <a:spLocks noChangeArrowheads="1"/>
          </p:cNvSpPr>
          <p:nvPr/>
        </p:nvSpPr>
        <p:spPr bwMode="auto">
          <a:xfrm>
            <a:off x="3147786" y="2181363"/>
            <a:ext cx="61737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9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敕勒歌</a:t>
            </a:r>
            <a:endParaRPr lang="zh-CN" altLang="en-US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2563813" y="1925639"/>
            <a:ext cx="74215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2.《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敕勒歌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展现了草原人对自己家园的热爱、赞颂和眷恋的情怀。品味诗歌，想一想：哪些诗句具体传达了这些情怀？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2896" y="3574424"/>
            <a:ext cx="1851220" cy="27104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349500" y="2314575"/>
            <a:ext cx="74549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天似穹庐，笼盖四野。”可以表现天高地阔的比喻很多，诗人为什么选择“穹庐”？这其中包含了草原牧民的什么情感？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2257" y="4068763"/>
            <a:ext cx="3325170" cy="2036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2290763" y="1836738"/>
            <a:ext cx="78613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这是草原人自己的民歌。穹庐，即蒙古包，是草原牧民的居所，天空大地，用自己日日相伴的最为亲近的生活居所来比喻，包含了草原人对自己家园的热爱。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草原辽远广大，极目远眺，天地浑一，天空显得既高远又特别亲近，就像巨大的蒙古包，充满了赞美草原、赞美家乡的自豪之情。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462213" y="1463675"/>
            <a:ext cx="7315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）在“天苍苍，野茫茫”的背景下，“风吹草低见牛羊”给我们怎样的感觉？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62214" y="2881313"/>
            <a:ext cx="7381875" cy="28622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天地苍苍茫茫，空间的巨大，单调与单一，令人联想到荒凉、荒野等，总之是没有生命的痕迹。“风吹草低见牛羊”恰恰是生命的发现，生活的怡然自在。这不仅仅是牛羊的自在，而且是与牛羊联系在一起的牧人目光的欣赏。</a:t>
            </a:r>
            <a:endParaRPr lang="zh-CN" altLang="en-US" sz="24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2290763" y="1598614"/>
            <a:ext cx="769461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生命存在着，只是被遮蔽住了，这种遮蔽，正说明草之肥美，草海壮阔，牛羊成群。这里有一个意念的对转：从苍茫荒凉，到水草丰美；从无人，到人的欣赏的目光和喜悦的心灵。这里还有一个双重的反衬：一是广阔无垠，大面积的空白，与微露的牛羊之间的对比；二是从苍凉的死寂到生命的喜悦。因此，我们的感觉可能是由然而生的生机感、喜悦感，犹感这些生机、活力、生命信息的宝贵，牛羊、牧民的怡然自得、自由自在。</a:t>
            </a:r>
            <a:endParaRPr lang="zh-CN" altLang="en-US" sz="24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087888" y="1249596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重难点探究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3" name="Text Box 2"/>
          <p:cNvSpPr txBox="1">
            <a:spLocks noChangeArrowheads="1"/>
          </p:cNvSpPr>
          <p:nvPr/>
        </p:nvSpPr>
        <p:spPr bwMode="auto">
          <a:xfrm>
            <a:off x="2527301" y="2084388"/>
            <a:ext cx="72802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这首牧歌总共只有二十七个字。近代著名诗人元好问称赞它说：“慷慨歌谣绝不传，穹庐一曲本天然。中州万古英雄气，也到阴山敕勒川。”清代诗歌评论家许印芳赞誉它“有得意忘言之妙，斯为乐府绝唱”。揣摩诗歌，想一想：为什么寥寥数语的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会成为千古绝唱呢？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508501" y="2033588"/>
            <a:ext cx="54895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诗中草原的天高地广、水草畜牧繁盛的景象与草原人乐观豪迈、苍壮粗犷的气质融为一体，意境融彻。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“穹庐”之喻、不写人并非无人，意念的对转、结构的双重反衬等。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47" y="2033842"/>
            <a:ext cx="2525906" cy="28811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2238376" y="1662113"/>
            <a:ext cx="76311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善用“口头语”，把“眼前景”描绘成形象画面，构成诗的意境，浅近明快，酣畅豪放，引人遐想，回味无穷，正如清代诗论家沈德潜所说：“只眼前景，口头语，而有弦外音，味外味，使人神远”。</a:t>
            </a:r>
            <a:endParaRPr lang="en-US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苍苍”“茫茫”迭音连用，更显气象雄浑，景象阔大等。</a:t>
            </a:r>
            <a:endParaRPr lang="en-US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2414588" y="1399274"/>
            <a:ext cx="7859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多角度诵读诗歌，进一步体会诗歌的内涵。</a:t>
            </a:r>
            <a:endParaRPr lang="zh-CN" altLang="en-US" sz="24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2105025" y="2233614"/>
            <a:ext cx="78803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这时候，你已经不是欣赏草原风光的外乡人和旁观者，你就是草原人，你将怎样歌唱家乡、歌唱草原？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你就是斛律金，你怎样给士兵们吟唱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如果你是面临大敌压境、即将失去家园的士兵，你将怎样吟诵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如果你是漂泊的游子，想起多年来未曾谋面的家乡草原，你又将怎样吟诵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87888" y="1249596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课文小结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66988" y="2159000"/>
            <a:ext cx="7162800" cy="175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</a:rPr>
              <a:t>这是一首草原的赞歌，它歌咏了北国草原的富饶、壮丽，抒发了敕勒人对养育他们的草原的无限热爱之情。</a:t>
            </a:r>
            <a:endParaRPr lang="zh-CN" altLang="en-US" sz="240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87888" y="1249597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1" name="文本框 2"/>
          <p:cNvSpPr txBox="1">
            <a:spLocks noChangeArrowheads="1"/>
          </p:cNvSpPr>
          <p:nvPr/>
        </p:nvSpPr>
        <p:spPr bwMode="auto">
          <a:xfrm>
            <a:off x="5229225" y="1249364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课文导入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2" name="矩形 7"/>
          <p:cNvSpPr>
            <a:spLocks noChangeArrowheads="1"/>
          </p:cNvSpPr>
          <p:nvPr/>
        </p:nvSpPr>
        <p:spPr bwMode="auto">
          <a:xfrm>
            <a:off x="2593975" y="2563814"/>
            <a:ext cx="7429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我们祖国的幅员辽阔，南北景色各异。“骏马秋风塞北，杏花春雨江南”，北国风光的壮美和南国风光的秀丽一样吸引着我们。今天让我们一起走进广袤的草原，欣赏那雄伟壮观的北国风光。</a:t>
            </a:r>
            <a:endParaRPr lang="en-US" altLang="zh-CN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3"/>
          <p:cNvGrpSpPr/>
          <p:nvPr/>
        </p:nvGrpSpPr>
        <p:grpSpPr bwMode="auto">
          <a:xfrm>
            <a:off x="4008438" y="1782763"/>
            <a:ext cx="4248150" cy="646331"/>
            <a:chOff x="2483768" y="1751998"/>
            <a:chExt cx="4248472" cy="841025"/>
          </a:xfrm>
        </p:grpSpPr>
        <p:sp>
          <p:nvSpPr>
            <p:cNvPr id="4" name="圆角矩形 3"/>
            <p:cNvSpPr/>
            <p:nvPr/>
          </p:nvSpPr>
          <p:spPr>
            <a:xfrm>
              <a:off x="2483768" y="1917254"/>
              <a:ext cx="4248472" cy="576330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50" name="TextBox 14"/>
            <p:cNvSpPr txBox="1">
              <a:spLocks noChangeArrowheads="1"/>
            </p:cNvSpPr>
            <p:nvPr/>
          </p:nvSpPr>
          <p:spPr bwMode="auto">
            <a:xfrm>
              <a:off x="2555776" y="1751998"/>
              <a:ext cx="450193" cy="84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168032" y="1954437"/>
              <a:ext cx="36516" cy="53914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123" name="组合 24"/>
          <p:cNvGrpSpPr/>
          <p:nvPr/>
        </p:nvGrpSpPr>
        <p:grpSpPr bwMode="auto">
          <a:xfrm>
            <a:off x="4008438" y="2720975"/>
            <a:ext cx="4248150" cy="444500"/>
            <a:chOff x="2483768" y="1916439"/>
            <a:chExt cx="4248472" cy="576457"/>
          </a:xfrm>
        </p:grpSpPr>
        <p:sp>
          <p:nvSpPr>
            <p:cNvPr id="8" name="圆角矩形 7"/>
            <p:cNvSpPr/>
            <p:nvPr/>
          </p:nvSpPr>
          <p:spPr>
            <a:xfrm>
              <a:off x="2483768" y="1916439"/>
              <a:ext cx="4248472" cy="576457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68032" y="1953497"/>
              <a:ext cx="36516" cy="53939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124" name="组合 28"/>
          <p:cNvGrpSpPr/>
          <p:nvPr/>
        </p:nvGrpSpPr>
        <p:grpSpPr bwMode="auto">
          <a:xfrm>
            <a:off x="4008438" y="3416300"/>
            <a:ext cx="4248150" cy="646331"/>
            <a:chOff x="2483768" y="1765195"/>
            <a:chExt cx="4248472" cy="839304"/>
          </a:xfrm>
        </p:grpSpPr>
        <p:sp>
          <p:nvSpPr>
            <p:cNvPr id="12" name="圆角矩形 11"/>
            <p:cNvSpPr/>
            <p:nvPr/>
          </p:nvSpPr>
          <p:spPr>
            <a:xfrm>
              <a:off x="2483768" y="1915683"/>
              <a:ext cx="4248472" cy="577213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45" name="TextBox 30"/>
            <p:cNvSpPr txBox="1">
              <a:spLocks noChangeArrowheads="1"/>
            </p:cNvSpPr>
            <p:nvPr/>
          </p:nvSpPr>
          <p:spPr bwMode="auto">
            <a:xfrm>
              <a:off x="2555776" y="1765195"/>
              <a:ext cx="450193" cy="839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68032" y="1952790"/>
              <a:ext cx="36516" cy="540106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125" name="组合 32"/>
          <p:cNvGrpSpPr/>
          <p:nvPr/>
        </p:nvGrpSpPr>
        <p:grpSpPr bwMode="auto">
          <a:xfrm>
            <a:off x="4008438" y="4227514"/>
            <a:ext cx="4248150" cy="646331"/>
            <a:chOff x="2483768" y="1765195"/>
            <a:chExt cx="4248472" cy="839305"/>
          </a:xfrm>
        </p:grpSpPr>
        <p:sp>
          <p:nvSpPr>
            <p:cNvPr id="16" name="圆角矩形 15"/>
            <p:cNvSpPr/>
            <p:nvPr/>
          </p:nvSpPr>
          <p:spPr>
            <a:xfrm>
              <a:off x="2483768" y="1915682"/>
              <a:ext cx="4248472" cy="577214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42" name="TextBox 34"/>
            <p:cNvSpPr txBox="1">
              <a:spLocks noChangeArrowheads="1"/>
            </p:cNvSpPr>
            <p:nvPr/>
          </p:nvSpPr>
          <p:spPr bwMode="auto">
            <a:xfrm>
              <a:off x="2555776" y="1765195"/>
              <a:ext cx="450193" cy="839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4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68032" y="1952789"/>
              <a:ext cx="36516" cy="54010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6" name="TextBox 36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56189" y="1852614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TextBox 37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56189" y="2633664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8" name="TextBox 3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56189" y="3449639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研读课文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9" name="TextBox 3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06975" y="4254501"/>
            <a:ext cx="2078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重难点探究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130" name="组合 32"/>
          <p:cNvGrpSpPr/>
          <p:nvPr/>
        </p:nvGrpSpPr>
        <p:grpSpPr bwMode="auto">
          <a:xfrm>
            <a:off x="4035425" y="5038726"/>
            <a:ext cx="4248150" cy="646113"/>
            <a:chOff x="2483768" y="1765195"/>
            <a:chExt cx="4248472" cy="839726"/>
          </a:xfrm>
        </p:grpSpPr>
        <p:sp>
          <p:nvSpPr>
            <p:cNvPr id="29" name="圆角矩形 28"/>
            <p:cNvSpPr/>
            <p:nvPr/>
          </p:nvSpPr>
          <p:spPr>
            <a:xfrm>
              <a:off x="2483768" y="1915810"/>
              <a:ext cx="4248472" cy="577698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9" name="TextBox 34"/>
            <p:cNvSpPr txBox="1">
              <a:spLocks noChangeArrowheads="1"/>
            </p:cNvSpPr>
            <p:nvPr/>
          </p:nvSpPr>
          <p:spPr bwMode="auto">
            <a:xfrm>
              <a:off x="2555776" y="1765195"/>
              <a:ext cx="450193" cy="83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5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68033" y="1952948"/>
              <a:ext cx="36515" cy="54056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31" name="TextBox 3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33964" y="5095876"/>
            <a:ext cx="187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课文小结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4157663" y="2586038"/>
            <a:ext cx="450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3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133" name="组合 32"/>
          <p:cNvGrpSpPr/>
          <p:nvPr/>
        </p:nvGrpSpPr>
        <p:grpSpPr bwMode="auto">
          <a:xfrm>
            <a:off x="4111625" y="5797551"/>
            <a:ext cx="4248150" cy="646113"/>
            <a:chOff x="2483768" y="1765195"/>
            <a:chExt cx="4248472" cy="839726"/>
          </a:xfrm>
        </p:grpSpPr>
        <p:sp>
          <p:nvSpPr>
            <p:cNvPr id="28" name="圆角矩形 27"/>
            <p:cNvSpPr/>
            <p:nvPr/>
          </p:nvSpPr>
          <p:spPr>
            <a:xfrm>
              <a:off x="2483768" y="1915810"/>
              <a:ext cx="4248472" cy="577698"/>
            </a:xfrm>
            <a:prstGeom prst="roundRect">
              <a:avLst/>
            </a:prstGeom>
            <a:gradFill>
              <a:gsLst>
                <a:gs pos="33000">
                  <a:srgbClr val="C00000"/>
                </a:gs>
                <a:gs pos="100000">
                  <a:srgbClr val="8A0000"/>
                </a:gs>
              </a:gsLst>
              <a:lin ang="5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6" name="TextBox 34"/>
            <p:cNvSpPr txBox="1">
              <a:spLocks noChangeArrowheads="1"/>
            </p:cNvSpPr>
            <p:nvPr/>
          </p:nvSpPr>
          <p:spPr bwMode="auto">
            <a:xfrm>
              <a:off x="2555776" y="1765195"/>
              <a:ext cx="450193" cy="83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6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168033" y="1952948"/>
              <a:ext cx="36515" cy="54056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34" name="TextBox 3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67300" y="5875339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布置作业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087888" y="1249597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5229225" y="1249364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754313" y="2279650"/>
            <a:ext cx="7205662" cy="300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．正确、流利、有感情地朗读并背诵</a:t>
            </a:r>
            <a:r>
              <a:rPr lang="en-US" altLang="zh-CN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．理解重点诗句的意思，并能展开想象，体会诗的意境，体会作者的思想感情。</a:t>
            </a:r>
            <a:endParaRPr lang="zh-CN" altLang="en-US" sz="2400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．通过学习，培养学生热爱大自然，热爱生活，积极豁达的思想感情。</a:t>
            </a:r>
            <a:endParaRPr lang="en-US" altLang="zh-CN" sz="2400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7"/>
          <p:cNvSpPr txBox="1">
            <a:spLocks noChangeArrowheads="1"/>
          </p:cNvSpPr>
          <p:nvPr/>
        </p:nvSpPr>
        <p:spPr bwMode="auto">
          <a:xfrm>
            <a:off x="2090739" y="1835151"/>
            <a:ext cx="3138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北朝民歌简介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87888" y="1249597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74" name="文本框 5"/>
          <p:cNvSpPr txBox="1">
            <a:spLocks noChangeArrowheads="1"/>
          </p:cNvSpPr>
          <p:nvPr/>
        </p:nvSpPr>
        <p:spPr bwMode="auto">
          <a:xfrm>
            <a:off x="5229225" y="1249364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768600" y="2859089"/>
            <a:ext cx="67960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400">
                <a:solidFill>
                  <a:srgbClr val="303030"/>
                </a:solidFill>
                <a:latin typeface="黑体" panose="02010609060101010101" charset="-122"/>
                <a:ea typeface="黑体" panose="02010609060101010101" charset="-122"/>
              </a:rPr>
              <a:t>北朝民歌是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指南北朝时期北方文人</a:t>
            </a:r>
            <a:r>
              <a:rPr kumimoji="1" lang="zh-CN" altLang="en-US" sz="2400">
                <a:solidFill>
                  <a:srgbClr val="303030"/>
                </a:solidFill>
                <a:latin typeface="黑体" panose="02010609060101010101" charset="-122"/>
                <a:ea typeface="黑体" panose="02010609060101010101" charset="-122"/>
              </a:rPr>
              <a:t>所创作的作品，其内容丰富，语言质朴，风格粗犷豪迈，主要收录在</a:t>
            </a:r>
            <a:r>
              <a:rPr kumimoji="1" lang="en-US" altLang="zh-CN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乐府诗集</a:t>
            </a:r>
            <a:r>
              <a:rPr kumimoji="1" lang="en-US" altLang="zh-CN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kumimoji="1" lang="zh-CN" altLang="en-US" sz="2400">
                <a:solidFill>
                  <a:srgbClr val="303030"/>
                </a:solidFill>
                <a:latin typeface="黑体" panose="02010609060101010101" charset="-122"/>
                <a:ea typeface="黑体" panose="02010609060101010101" charset="-122"/>
              </a:rPr>
              <a:t>中，今存</a:t>
            </a:r>
            <a:r>
              <a:rPr kumimoji="1" lang="en-US" altLang="zh-CN" sz="2400">
                <a:solidFill>
                  <a:srgbClr val="303030"/>
                </a:solidFill>
                <a:latin typeface="黑体" panose="02010609060101010101" charset="-122"/>
                <a:ea typeface="黑体" panose="02010609060101010101" charset="-122"/>
              </a:rPr>
              <a:t>60</a:t>
            </a:r>
            <a:r>
              <a:rPr kumimoji="1" lang="zh-CN" altLang="en-US" sz="2400">
                <a:solidFill>
                  <a:srgbClr val="303030"/>
                </a:solidFill>
                <a:latin typeface="黑体" panose="02010609060101010101" charset="-122"/>
                <a:ea typeface="黑体" panose="02010609060101010101" charset="-122"/>
              </a:rPr>
              <a:t>多首。</a:t>
            </a:r>
            <a:endParaRPr kumimoji="1" lang="zh-CN" altLang="en-US" sz="2400">
              <a:solidFill>
                <a:srgbClr val="30303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7"/>
          <p:cNvSpPr txBox="1">
            <a:spLocks noChangeArrowheads="1"/>
          </p:cNvSpPr>
          <p:nvPr/>
        </p:nvSpPr>
        <p:spPr bwMode="auto">
          <a:xfrm>
            <a:off x="2420939" y="1741489"/>
            <a:ext cx="263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朗读课文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4049713" y="3333751"/>
            <a:ext cx="3708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敕勒川，阴山下。    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天似穹庐，笼盖四野。    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天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苍苍，野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茫茫，    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风吹草低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见牛羊。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TextBox 11"/>
          <p:cNvSpPr txBox="1">
            <a:spLocks noChangeArrowheads="1"/>
          </p:cNvSpPr>
          <p:nvPr/>
        </p:nvSpPr>
        <p:spPr bwMode="auto">
          <a:xfrm>
            <a:off x="2579688" y="2476501"/>
            <a:ext cx="7339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听音频，读准字音，注意把握字音、停顿、重音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《敕勒歌》音频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1876426"/>
            <a:ext cx="6096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0" descr="G:\未标题-3jj33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7" y="1550988"/>
            <a:ext cx="3419476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7"/>
          <p:cNvSpPr txBox="1">
            <a:spLocks noChangeArrowheads="1"/>
          </p:cNvSpPr>
          <p:nvPr/>
        </p:nvSpPr>
        <p:spPr bwMode="auto">
          <a:xfrm>
            <a:off x="2090739" y="1484314"/>
            <a:ext cx="263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基础字词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5368925" y="2951163"/>
            <a:ext cx="23891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敕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穹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庐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34101" y="2951163"/>
            <a:ext cx="646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chì</a:t>
            </a:r>
            <a:endParaRPr lang="en-US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094414" y="3670301"/>
            <a:ext cx="9540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qióng</a:t>
            </a:r>
            <a:endParaRPr lang="en-US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762625" y="2471738"/>
            <a:ext cx="4205288" cy="60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20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</a:rPr>
              <a:t>“见”通</a:t>
            </a:r>
            <a:r>
              <a:rPr kumimoji="1" lang="zh-CN" altLang="en-US" sz="2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“现”</a:t>
            </a:r>
            <a:r>
              <a:rPr kumimoji="1" lang="zh-CN" altLang="en-US" sz="220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</a:rPr>
              <a:t>，显现，出现。</a:t>
            </a:r>
            <a:endParaRPr kumimoji="1" lang="en-US" altLang="zh-CN" sz="220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4714" y="2432051"/>
            <a:ext cx="3951287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风吹草低见牛羊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TextBox 27"/>
          <p:cNvSpPr txBox="1">
            <a:spLocks noChangeArrowheads="1"/>
          </p:cNvSpPr>
          <p:nvPr/>
        </p:nvSpPr>
        <p:spPr bwMode="auto">
          <a:xfrm>
            <a:off x="2179639" y="1462089"/>
            <a:ext cx="263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通假字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45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7180">
            <a:off x="5856289" y="3714751"/>
            <a:ext cx="3055937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87888" y="1249596"/>
            <a:ext cx="2160240" cy="56396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69" name="文本框 4"/>
          <p:cNvSpPr txBox="1">
            <a:spLocks noChangeArrowheads="1"/>
          </p:cNvSpPr>
          <p:nvPr/>
        </p:nvSpPr>
        <p:spPr bwMode="auto">
          <a:xfrm>
            <a:off x="5229225" y="1249364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研读课文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矩形 1"/>
          <p:cNvSpPr>
            <a:spLocks noChangeArrowheads="1"/>
          </p:cNvSpPr>
          <p:nvPr/>
        </p:nvSpPr>
        <p:spPr bwMode="auto">
          <a:xfrm>
            <a:off x="2689226" y="2532064"/>
            <a:ext cx="70389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1.《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敕勒歌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是敕勒族歌颂草原风光的牧歌。朗读诗歌，想一想：诗中的草原给你留下了怎样的印象？文中哪些地方给你留下了这样的印象？</a:t>
            </a: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6077" y="4397532"/>
            <a:ext cx="2585270" cy="18294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special"/>
  <p:tag name="KSO_WM_TEMPLATE_INDEX" val="20163110"/>
</p:tagLst>
</file>

<file path=ppt/tags/tag2.xml><?xml version="1.0" encoding="utf-8"?>
<p:tagLst xmlns:p="http://schemas.openxmlformats.org/presentationml/2006/main">
  <p:tag name="KSO_WM_TAG_VERSION" val="1.0"/>
  <p:tag name="KSO_WM_TEMPLATE_CATEGORY" val="special"/>
  <p:tag name="KSO_WM_TEMPLATE_INDEX" val="20163110"/>
</p:tagLst>
</file>

<file path=ppt/theme/theme1.xml><?xml version="1.0" encoding="utf-8"?>
<a:theme xmlns:a="http://schemas.openxmlformats.org/drawingml/2006/main" name="Office 主题">
  <a:themeElements>
    <a:clrScheme name="古典中国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古风</Template>
  <TotalTime>0</TotalTime>
  <Words>1559</Words>
  <Paragraphs>104</Paragraphs>
  <Slides>19</Slides>
  <Notes>34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华文中宋</vt:lpstr>
      <vt:lpstr>华文细黑</vt:lpstr>
      <vt:lpstr>幼圆</vt:lpstr>
      <vt:lpstr>Times New Roman</vt:lpstr>
      <vt:lpstr>微软雅黑</vt:lpstr>
      <vt:lpstr>Arial Unicode MS</vt:lpstr>
      <vt:lpstr>Calibri</vt:lpstr>
      <vt:lpstr>等线</vt:lpstr>
      <vt:lpstr>魂心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2017-08-29T13:42:00Z</dcterms:created>
  <dcterms:modified xsi:type="dcterms:W3CDTF">2018-09-14T19:21:04Z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