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61" r:id="rId2"/>
    <p:sldId id="288" r:id="rId3"/>
    <p:sldId id="332" r:id="rId4"/>
    <p:sldId id="348" r:id="rId5"/>
    <p:sldId id="349" r:id="rId6"/>
    <p:sldId id="350" r:id="rId7"/>
    <p:sldId id="387" r:id="rId8"/>
    <p:sldId id="388" r:id="rId9"/>
    <p:sldId id="389" r:id="rId10"/>
    <p:sldId id="423" r:id="rId11"/>
    <p:sldId id="428" r:id="rId12"/>
    <p:sldId id="333" r:id="rId13"/>
    <p:sldId id="390" r:id="rId14"/>
    <p:sldId id="424" r:id="rId15"/>
    <p:sldId id="334" r:id="rId16"/>
    <p:sldId id="353" r:id="rId17"/>
    <p:sldId id="354" r:id="rId18"/>
    <p:sldId id="355" r:id="rId19"/>
    <p:sldId id="392" r:id="rId20"/>
    <p:sldId id="393" r:id="rId21"/>
    <p:sldId id="330" r:id="rId22"/>
    <p:sldId id="380" r:id="rId23"/>
    <p:sldId id="381" r:id="rId24"/>
    <p:sldId id="382" r:id="rId25"/>
    <p:sldId id="412" r:id="rId26"/>
    <p:sldId id="421" r:id="rId27"/>
    <p:sldId id="429" r:id="rId28"/>
    <p:sldId id="343" r:id="rId29"/>
    <p:sldId id="344" r:id="rId30"/>
    <p:sldId id="430" r:id="rId31"/>
    <p:sldId id="378" r:id="rId32"/>
    <p:sldId id="414" r:id="rId33"/>
    <p:sldId id="431" r:id="rId34"/>
    <p:sldId id="345" r:id="rId35"/>
    <p:sldId id="383" r:id="rId36"/>
    <p:sldId id="384" r:id="rId37"/>
    <p:sldId id="385" r:id="rId38"/>
    <p:sldId id="386" r:id="rId39"/>
    <p:sldId id="415" r:id="rId40"/>
    <p:sldId id="346" r:id="rId41"/>
    <p:sldId id="347" r:id="rId42"/>
    <p:sldId id="379" r:id="rId43"/>
    <p:sldId id="417" r:id="rId44"/>
    <p:sldId id="432"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031325" cy="369332"/>
          </a:xfrm>
          <a:prstGeom prst="rect">
            <a:avLst/>
          </a:prstGeom>
          <a:noFill/>
        </p:spPr>
        <p:txBody>
          <a:bodyPr wrap="none" rtlCol="0">
            <a:spAutoFit/>
          </a:bodyPr>
          <a:lstStyle/>
          <a:p>
            <a:r>
              <a:rPr lang="zh-CN" altLang="zh-CN" sz="1800" b="1" dirty="0" smtClean="0">
                <a:solidFill>
                  <a:srgbClr val="C00000"/>
                </a:solidFill>
              </a:rPr>
              <a:t>第六讲　问题探究</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5.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21.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30.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32.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37.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38.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39.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40.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44.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第六讲　问题探究</a:t>
            </a:r>
          </a:p>
        </p:txBody>
      </p:sp>
    </p:spTree>
    <p:extLst>
      <p:ext uri="{BB962C8B-B14F-4D97-AF65-F5344CB8AC3E}">
        <p14:creationId xmlns:p14="http://schemas.microsoft.com/office/powerpoint/2010/main" xmlns="" val="1474908043"/>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72816"/>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也有人性弱点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你同意这种观点吗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谈谈你的具体理由。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64534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也有人性弱点。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对马裤先生的不当言行不加制止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听之任之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对马裤先生的讽刺过于夸张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且语言近于刻薄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对自己缺乏反思精神。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没有人性弱点。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是作者思想的体现者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不是性格人物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在事件中言行很少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性格特征不明显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在小说中主要起连缀情节的作用。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036540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小说描述了在火车上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见到的一位穿马裤的旅客的令人厌恶的举止行为。全文以时间为顺序进行记叙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上火车见到马裤先生开始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下火车后仍能听到马裤先生的声音结束。小说采用第一人称叙述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从旁观者的角度观察马裤先生的行为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以及他和茶房之间的互动。故事可以分为几个部分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每个部分基本上都是以马裤先生大喊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内心发表意见后结束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写出了一幕幕戏剧般的场景。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解答这道题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的表现及心理活动等内容深入挖掘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是马裤先生故事的叙述者和见证人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有时候也是故事中必不可少的参与者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小说在塑造马裤先生形象的同时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也表现出了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的个性特征。至于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有没有人性的弱点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仁者见仁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智者见智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考生可以根据自己的阅读体验作答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但观点要鲜明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且不要脱离文章泛泛而谈。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40245351"/>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解答小说探究题的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b="1" dirty="0">
                <a:solidFill>
                  <a:srgbClr val="000000"/>
                </a:solidFill>
                <a:latin typeface="Times New Roman" panose="02020603050405020304" pitchFamily="18" charset="0"/>
                <a:cs typeface="Times New Roman" panose="02020603050405020304" pitchFamily="18" charset="0"/>
              </a:rPr>
              <a:t>个注意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重在考查对写作背景和写作意图的探讨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对作品的意蕴、民族心理和人文精神从不同的角度和层面进行发掘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对作品进行个性化阅读和有创意的解读。常见的设题形式有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你是否同意他的观点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结合文本陈述你的看法。</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探究这篇小说的丰富意蕴。</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联系文本与生活实际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分析他这样做是否有价值。</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这篇小说给了你怎样的人生思考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谈谈理由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在高考试题中探究的角度主要有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探究小说人物的个性品质、塑造意图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探究小说结尾的合理性、情节的合理性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探究小说主题的丰富意蕴、启示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探究小说的题目、结构等。答题时要注意以下几点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知人论世。结合时代背景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结合作者的生活经历推断出作者的创作意图乃至作品的主旨。通过对作者生平、写作背景及作者某一时期特定思想感情的把握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从历史发展的角度进行分析评价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探究作品中人物事件的社会意义。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抓住关键。探究题不是随心所欲的探究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而是立足于文本的探究。在解读文本时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不能断章取义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必须依据文本的全部材料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特别是关键内容。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立足文本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融入自我。在理解文本的基础上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结合文本的观点可以做少量的、适当的自我解读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但不能随心所欲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任意发挥。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深入慎出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展示学识。开放度最大的探究题是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融入性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试题。这种题目将考生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也将当下的生活理念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其中。解答这类试题不仅需要考生准确理解并把握文本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而且需要考生调动与文本相关的文外知识储备。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规范答题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用语简明。考生可以分四步组织答案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提出观点。第二步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论证观点。第三步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阐明道理。第四步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4381360"/>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心与手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亨利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在丹佛车站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一帮旅客拥进开往东部方向的</a:t>
            </a:r>
            <a:r>
              <a:rPr lang="en-US" altLang="zh-CN" sz="2200" dirty="0">
                <a:solidFill>
                  <a:srgbClr val="000000"/>
                </a:solidFill>
                <a:latin typeface="Times New Roman" panose="02020603050405020304" pitchFamily="18" charset="0"/>
                <a:cs typeface="Times New Roman" panose="02020603050405020304" pitchFamily="18" charset="0"/>
              </a:rPr>
              <a:t>BM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公司的快车车厢。在一节车厢里坐着一位衣着华丽的年轻女子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她身边摆满了有经验的旅行者才会携带的豪华物品。在新上车的旅客中走来了两个人。一位年轻英俊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神态举止显得果敢而又坦率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另一位则脸色阴沉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行动拖沓。他们被手铐铐在一起。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两个人穿过车厢过道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一张背向的位子是唯一空着的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而且正对着那位迷人的女人。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57348"/>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他们就在这张空位子上坐了下来。年轻的女子看到他们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脸上即刻浮现出妩媚的笑容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圆润的双颊也有些发红。接着只见她伸出那戴着灰色手套的手与来客握手。她开口说话的声音听上去甜美而又舒缓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让人感到她是一位爱好交谈的人。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埃斯顿先生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他乡异地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连老朋友也不认识了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年轻英俊的那位听到她的声音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立刻强烈地一怔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显得局促不安起来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然后他用左手握住了她的手。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费尔吉德小姐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我请求您原谅我不能用另一只手来握手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因为它现在正被占用着呢。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他微微地提起右手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只见一副闪亮的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正把他的右手腕和同伴的左手腕扣在一起。年轻姑娘眼中的兴奋神情渐渐地变成一种惶惑的恐惧。脸颊上的红色也消退了。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4228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她不解地张开双唇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力图缓解难过的心情。埃斯顿微微一笑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好像是这位小姐的样子使他发笑一样。他刚要开口解释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他的同伴抢先说话了。这位脸色阴沉的人一直用他那锐利机敏的眼睛偷偷地察看着姑娘的表情。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请允许我说话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小姐。我看得出您和这位警长一定很熟悉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如果您让他在判罪的时候替我说几句好话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那我的处境一定会好多了。他正送我去内森维茨监狱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我将因伪造罪在那儿被判处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年徒刑。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姑娘舒了口气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脸色恢复了自然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那么这就是你现在做的差事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当个警长。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亲爱的费尔吉德小姐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埃斯顿平静地说道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我不得不找个差事来做。钱总是生翅而飞的。你也清楚在华盛顿是要有钱才能和别人一样地生活。我发现西部是赚钱的好去处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姑娘的眼光再次被吸引到了那副亮闪闪的手铐上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她睁大了眼睛。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请别在意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另外那位来客又说道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为了不让犯人逃跑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所有的警长都把自己和犯人铐在一起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埃斯顿先生是懂得这一点的。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要过多久我们才能在华盛顿见面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我想不会是马上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埃斯顿回答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我想恐怕我是不会有轻松自在的日子过了。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我喜爱西部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姑娘不在意地说着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眼光温柔地闪动着。看着车窗外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她坦率自然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毫不掩饰地告诉他说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妈妈和我在西部度过了整个夏天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因为父亲生病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她一星期前回去了。我在西部过得很愉快。金钱可代表不了一切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但人们常在这点上出差错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并执迷不悟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我说警长先生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脸色阴沉的那位粗声地说道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这太不公平了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我需要喝点酒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我一天没抽烟了。你们谈够了吗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现在带我去抽烟室好吗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我真想过过瘾。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5" name="矩形 4"/>
          <p:cNvSpPr>
            <a:spLocks noChangeAspect="1"/>
          </p:cNvSpPr>
          <p:nvPr/>
        </p:nvSpPr>
        <p:spPr>
          <a:xfrm>
            <a:off x="508000" y="142151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这两位系在一起的旅行者站起身来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埃斯顿脸上依旧挂着迟钝的微笑。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我可不能拒绝一个抽烟的请求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他轻声说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这是一位不走运的朋友。再见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费尔吉德小姐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他伸手来握别。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两位来客小心翼翼地穿过车厢过道进入吸烟室。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另外两个坐在一旁的旅客几乎听到了他们的全部谈话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其中一个说道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那个警长真是条好汉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很多西部人都这样棒。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如此年轻的小伙子就担任一个这么大的职务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另一个问道。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第一个人大叫道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你真的看准了吗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你见过把犯人铐在自己右手上的警官吗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小说的题目是《心与手》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请从情节和主题的角度探究以此为题的理由。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对小说的某个问题进行探究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是高考的必考题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而且是赋分最高的一道题。探究的问题有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从不同的角度和层面发掘作品蕴含的民族心理和人文精神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探究作者的创作背景、创作意图及对作品进行有创意的解读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从不同的角度和层面发掘文本反映的人生价值和时代精神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探究文本中的某些问题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提出自己的见解等。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37600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小说的情节是和两只铐在一起的手紧密相关的。一个女子在火车上遇到了老朋友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却发现老朋友的一只手和另外一个人的手用手铐铐在了一起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女子惊讶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朋友尴尬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而另外一个被铐的人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真正的警长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出于好心解释说自己是罪犯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她的朋友是警长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缓解了这一尴尬局面。小说表面上写的是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被铐在一起的手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揭示的却是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心灵深处的人性美。警长为了保护罪犯的面子和尊严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不给他造成心灵上的负担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编造了一个善意的谎言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这体现了警长善解人意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为别人着想、体谅他人之心。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探究小说题目为《心与手》的原因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可以从人物塑造、环境描写、情节和主题等多角度进行探究。本题明确要求从情节和主题两方面进行探究。所以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答题要点分为两部分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一部分从情节上探究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另一部分从主题的角度进行探究。从情节上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小说的情节与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从主题上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警长为帮罪犯缓解尴尬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表现了警长的心灵美。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411123"/>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鉴赏家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全县第一个大画家是季陶民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第一个鉴赏家是叶三。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叶三是个卖果子的。他专给大宅门送果子。到了什么节令送什么果子都是一定的。他的果子不用挑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个个都是好的。他的果子都是原装。四乡八镇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哪个园子里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有一棵出名的好果树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而且和园主打了多年交道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熟得像亲家一样了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立春前后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卖青萝卜。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棒打萝卜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摔在地下就裂开了。杏子、桃子下来时卖鸡蛋大的香白杏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白得一团雪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只嘴儿以下有一根红线的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一线红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蜜桃。再下来是樱桃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红的像珊瑚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白的像玛瑙。端午前后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枇杷。夏天卖瓜。七八月卖河鲜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鲜菱、鸡头、莲蓬、花下藕。卖马牙枣、卖葡萄。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重阳近了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河间府的鸭梨、莱阳的半斤酥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还有一种叫作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黄金坠儿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的香气扑鼻个儿不大的甜梨。菊花开过了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卖金橘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卖蒂部起脐子的福州蜜橘。入冬以后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卖栗子、卖山药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粗如小儿臂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、卖百合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大如拳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、卖碧绿生鲜的檀香橄榄。他还卖佛手、香橼。人家买去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配架装盘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书斋清供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闻香观赏。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不少深居简出的人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是看到叶三送来的果子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才想起现在是什么节令了的。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叶三五十岁整生日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老大老二都提出爹不要走宅门卖果子了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他们养得起他。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叶三有点生气了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嫌我给你们丢人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我给这些人家送惯了果子。就为了季四太爷一个人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我也得卖果子。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9423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季四太爷即季陶民。他大排行是老四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城里人都称之为四太爷。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叶三真是为了季陶民一个人卖果子的。他给别人家送果子是为了挣钱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他给季陶民送果子是为了爱他的画。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季陶民有一个脾气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画一张画要喝二斤花雕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吃半斤水果。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叶三搜罗到最好的水果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总是首先给季陶民送去。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季陶民每天一起来就走进他的小书房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画室。叶三不须通报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一来就是半天。季陶民画的时候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他站在旁边很入神地看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专心致志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连大气都不出。有时看到精彩处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就情不自禁地深深吸一口气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甚至小声地惊呼起来。凡是叶三吸气、惊呼的地方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也正是季陶民的得意之笔。季陶民从不当众作画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他画画有时是把书房门锁起来的。对叶三可例外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他很愿意有这样一个人在旁边看着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他认为叶三真懂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不是假充内行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也不是谀媚。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季陶民最讨厌听人谈画。他很少到亲戚家应酬。实在不得不去的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他也是到一到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喝半盏茶就道别。因为席间必有一些假名士高谈阔论。但是他对叶三另眼相看。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叶三只是从心里喜欢画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他从不瞎评论。季陶民画完了画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钉在壁上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自己负手远看。有时会问叶三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叶三大都能一句话说出好在何处。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季陶民画了一幅紫藤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问叶三。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紫藤里有风。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你怎么知道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花是乱的。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对极了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季陶民提笔题了两句词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深院悄无人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风拂紫藤花乱。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88521"/>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季陶民最爱画荷花。有一天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叶三送了一大把莲蓬来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季陶民一高兴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画了一幅墨荷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好些莲蓬。画完了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四太爷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你这画不对。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红花莲子白花藕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。你画的是白荷花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莲蓬却这样大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莲子饱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墨色也深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这是红荷花的莲子。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我头一回听见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季陶民于是展开一张八尺生宣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画了一张红莲花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题了一首诗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红花莲子白花藕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果贩叶三是我师。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惭愧画家少见识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为君破例著胭脂。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季陶民送了叶三很多画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都是题了上款的。有时季陶民给叶三画了画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这张不题上款吧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你可以拿去卖钱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有上款不好卖。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题不题上款都行。不过您的画我一张也不卖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十多年过去了。季陶民死了。叶三已经不卖果子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但是他四季八节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还四处寻觅鲜果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到季陶民坟上供一供。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季陶民死后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他的画价大增。大家知道叶三手里有很多季陶民的画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都是精品。很多人想买叶三的藏画。叶三说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有一天有一个外地人来拜望叶三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因为是远道来的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叶三只得把画拿出来。客人非常虔诚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要了清水洗了手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焚了一炷香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还先对画轴拜了三拜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然后才展开。他一边看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一边不停地赞叹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真是神品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4369075"/>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客人要买这些画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要多少钱都行。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客人只好怅然而去。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叶三死了。他的儿子遵照父亲的遗嘱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把季陶民的画和父亲一起装进棺材里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一九八二年二月二十八日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5536636"/>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小说塑造的叶三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为人勤快、诚实守信、阅历丰富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对绘画艺术有热情。如果不卖果子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而当一个画家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也一定会很出色。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紫藤里有风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花是乱的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汪曾祺借助白描语言的神力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让一个果贩与一个鉴赏家的形象精致地叠合在一起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可谓神来之笔。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从情节和结构来看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很难在作品中找到一般小说那种清晰的线索、强烈的冲突、波澜起伏的情节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甚至很难概括出一个故事梗概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小说语言独具特色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准确、干净、不失华丽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大量使用短句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使语言凝练又明快活泼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形成汪曾祺独特的文风。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季陶民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画一张画要喝二斤花雕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吃半斤水果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这看似闲笔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实则表现出季陶民旷达超脱且率性的脾性。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8" name="五边形 4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0" name="组合 49"/>
          <p:cNvGrpSpPr/>
          <p:nvPr/>
        </p:nvGrpSpPr>
        <p:grpSpPr>
          <a:xfrm>
            <a:off x="251520" y="4513516"/>
            <a:ext cx="8640960" cy="2155844"/>
            <a:chOff x="251520" y="2310243"/>
            <a:chExt cx="8640960" cy="2155844"/>
          </a:xfrm>
        </p:grpSpPr>
        <p:grpSp>
          <p:nvGrpSpPr>
            <p:cNvPr id="51" name="组合 50"/>
            <p:cNvGrpSpPr/>
            <p:nvPr/>
          </p:nvGrpSpPr>
          <p:grpSpPr>
            <a:xfrm>
              <a:off x="251520" y="2310243"/>
              <a:ext cx="8640960" cy="2155844"/>
              <a:chOff x="251520" y="265044"/>
              <a:chExt cx="8640960" cy="2155844"/>
            </a:xfrm>
          </p:grpSpPr>
          <p:sp>
            <p:nvSpPr>
              <p:cNvPr id="53" name="五边形 5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4" name="燕尾形 5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265044"/>
                <a:ext cx="8640960" cy="1838838"/>
                <a:chOff x="251520" y="265044"/>
                <a:chExt cx="8640960" cy="1838838"/>
              </a:xfrm>
            </p:grpSpPr>
            <p:sp>
              <p:nvSpPr>
                <p:cNvPr id="56" name="矩形 55"/>
                <p:cNvSpPr/>
                <p:nvPr/>
              </p:nvSpPr>
              <p:spPr>
                <a:xfrm>
                  <a:off x="251520" y="265044"/>
                  <a:ext cx="8640960" cy="183883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71094" y="2650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2" name="矩形 51"/>
            <p:cNvSpPr>
              <a:spLocks noChangeAspect="1"/>
            </p:cNvSpPr>
            <p:nvPr/>
          </p:nvSpPr>
          <p:spPr>
            <a:xfrm>
              <a:off x="508000" y="2628719"/>
              <a:ext cx="8128000" cy="1477328"/>
            </a:xfrm>
            <a:prstGeom prst="rect">
              <a:avLst/>
            </a:prstGeom>
          </p:spPr>
          <p:txBody>
            <a:bodyPr>
              <a:spAutoFit/>
            </a:bodyPr>
            <a:lstStyle/>
            <a:p>
              <a:pPr>
                <a:lnSpc>
                  <a:spcPct val="150000"/>
                </a:lnSpc>
              </a:pPr>
              <a:r>
                <a:rPr lang="en-US" altLang="zh-CN" sz="2000" dirty="0"/>
                <a:t>A</a:t>
              </a:r>
              <a:r>
                <a:rPr lang="zh-CN" altLang="zh-CN" sz="2000" dirty="0"/>
                <a:t>项中的假设有过于肯定之嫌</a:t>
              </a:r>
              <a:r>
                <a:rPr lang="en-US" altLang="zh-CN" sz="2000" dirty="0"/>
                <a:t>,</a:t>
              </a:r>
              <a:r>
                <a:rPr lang="zh-CN" altLang="zh-CN" sz="2000" dirty="0"/>
                <a:t>会评画不见得可以当画家。</a:t>
              </a:r>
              <a:r>
                <a:rPr lang="en-US" altLang="zh-CN" sz="2000" dirty="0"/>
                <a:t>D</a:t>
              </a:r>
              <a:r>
                <a:rPr lang="zh-CN" altLang="zh-CN" sz="2000" dirty="0"/>
                <a:t>项中</a:t>
              </a:r>
              <a:r>
                <a:rPr lang="en-US" altLang="zh-CN" sz="2000" dirty="0"/>
                <a:t>“</a:t>
              </a:r>
              <a:r>
                <a:rPr lang="zh-CN" altLang="zh-CN" sz="2000" dirty="0"/>
                <a:t>不失华丽</a:t>
              </a:r>
              <a:r>
                <a:rPr lang="en-US" altLang="zh-CN" sz="2000" dirty="0"/>
                <a:t>”</a:t>
              </a:r>
              <a:r>
                <a:rPr lang="zh-CN" altLang="zh-CN" sz="2000" dirty="0"/>
                <a:t>有误。</a:t>
              </a:r>
              <a:r>
                <a:rPr lang="en-US" altLang="zh-CN" sz="2000" dirty="0"/>
                <a:t>E</a:t>
              </a:r>
              <a:r>
                <a:rPr lang="zh-CN" altLang="zh-CN" sz="2000" dirty="0"/>
                <a:t>项中这一细节</a:t>
              </a:r>
              <a:r>
                <a:rPr lang="en-US" altLang="zh-CN" sz="2000" dirty="0"/>
                <a:t>,</a:t>
              </a:r>
              <a:r>
                <a:rPr lang="zh-CN" altLang="zh-CN" sz="2000" dirty="0"/>
                <a:t>能体现出画家的率性</a:t>
              </a:r>
              <a:r>
                <a:rPr lang="en-US" altLang="zh-CN" sz="2000" dirty="0"/>
                <a:t>,“</a:t>
              </a:r>
              <a:r>
                <a:rPr lang="zh-CN" altLang="zh-CN" sz="2000" dirty="0"/>
                <a:t>旷达超脱</a:t>
              </a:r>
              <a:r>
                <a:rPr lang="en-US" altLang="zh-CN" sz="2000" dirty="0"/>
                <a:t>”</a:t>
              </a:r>
              <a:r>
                <a:rPr lang="zh-CN" altLang="zh-CN" sz="2000" dirty="0"/>
                <a:t>语意略重。此细节还有为叶三送果的情节做铺垫的作用。</a:t>
              </a:r>
            </a:p>
          </p:txBody>
        </p:sp>
      </p:grpSp>
      <p:grpSp>
        <p:nvGrpSpPr>
          <p:cNvPr id="58" name="组合 57"/>
          <p:cNvGrpSpPr/>
          <p:nvPr/>
        </p:nvGrpSpPr>
        <p:grpSpPr>
          <a:xfrm>
            <a:off x="251520" y="5633844"/>
            <a:ext cx="8640960" cy="1035516"/>
            <a:chOff x="251520" y="4869160"/>
            <a:chExt cx="8640960" cy="1035516"/>
          </a:xfrm>
        </p:grpSpPr>
        <p:grpSp>
          <p:nvGrpSpPr>
            <p:cNvPr id="59" name="组合 58"/>
            <p:cNvGrpSpPr/>
            <p:nvPr/>
          </p:nvGrpSpPr>
          <p:grpSpPr>
            <a:xfrm>
              <a:off x="251520" y="4869160"/>
              <a:ext cx="8640960" cy="1035516"/>
              <a:chOff x="251520" y="3872081"/>
              <a:chExt cx="8640960" cy="1035516"/>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B</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childTnLst>
              </p:cTn>
              <p:nextCondLst>
                <p:cond evt="onClick" delay="0">
                  <p:tgtEl>
                    <p:spTgt spid="49"/>
                  </p:tgtEl>
                </p:cond>
              </p:nextCondLst>
            </p:seq>
            <p:seq concurrent="1" nextAc="seek">
              <p:cTn id="8" restart="whenNotActive" fill="hold" evtFilter="cancelBubble" nodeType="interactiveSeq">
                <p:stCondLst>
                  <p:cond evt="onClick" delay="0">
                    <p:tgtEl>
                      <p:spTgt spid="5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0"/>
                                        </p:tgtEl>
                                      </p:cBhvr>
                                    </p:animEffect>
                                    <p:set>
                                      <p:cBhvr>
                                        <p:cTn id="13" dur="1" fill="hold">
                                          <p:stCondLst>
                                            <p:cond delay="4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14" restart="whenNotActive" fill="hold" evtFilter="cancelBubble" nodeType="interactiveSeq">
                <p:stCondLst>
                  <p:cond evt="onClick" delay="0">
                    <p:tgtEl>
                      <p:spTgt spid="4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48"/>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7008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小说题目是《鉴赏家》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却用了很大篇幅写叶三卖果子。作者这样安排有什么用意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47908"/>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体现叶三有一种脱俗的生活情趣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用本真的眼睛和心灵去体验生活、感悟生活中的美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有生活见闻积累和高超的审美能力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叶三赏画的见识和鉴赏力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正是在卖果子生活中逐渐获得和养成的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为下文品评季陶民之画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能一语中的做铺垫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为他是个懂艺术的鉴赏家做铺垫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新鲜的果子是他和季陶民交往的纽带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借此也可传达出他对季陶民的知己之情。</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他作为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的对美纯粹深沉、不涉功利的爱的品质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正是卖果子生活中乐观的、热情的、智慧的、诚实的人生态度的反映。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8478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马裤先生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火车在北平东站还没开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同屋那位睡上铺的穿马裤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戴平光眼镜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青缎子洋服上身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胸袋插着小楷羊毫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足蹬青绒快靴的先生发了问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你也是从北平上车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很和气的。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火车还没动呢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不从北平上车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由哪儿呢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我只好反攻了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你从哪儿上车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他没言语。看了看铺位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用尽全身的力气喊了声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茶房跑来了。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请少待一会儿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茶房很和气地说。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马裤先生用食指挖了鼻孔一下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别无动作。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小说题目是《鉴赏家》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却用了很大篇幅写叶三卖果子。作者这样安排有什么用意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这是考查小说情节安排的意图。此类题一般要从内容、结构的角度分析作答。在内容上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可结合卖果子所表现的叶三的鉴赏家的形象作答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在结构上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叶三卖果子与季陶民画画时爱吃水果在两人相识相知、叶三鉴赏季陶民的画等内容相关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起着为下文做铺垫的作用。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6636866"/>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9" name="矩形 8"/>
          <p:cNvSpPr>
            <a:spLocks noChangeAspect="1"/>
          </p:cNvSpPr>
          <p:nvPr/>
        </p:nvSpPr>
        <p:spPr>
          <a:xfrm>
            <a:off x="508000" y="147439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小说是通过哪些情节来塑造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这一鉴赏家形象的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2326818"/>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叶三看画时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惊呼吸气的地方正是画家的得意之笔。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叶三能看出季陶民紫藤画里有风。</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叶三能指出荷花画中的错误。</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叶三与画共存亡。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小说是通过哪些情节来塑造</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叶三</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这一鉴赏家形象的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这里要特别抓住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鉴赏家形象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这一暗示。解答此题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可从小说中找到叶三鉴赏画的相关语段内容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用简洁的语言概括出来即可。例如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凡是叶三吸气、惊呼的地方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也正是季陶民的得意之笔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紫藤里有风。</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叶三说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四太爷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你这画不对。</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叶三从不卖季陶民的画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死后与画一起埋葬。这些都表现出了他是一个真正的鉴赏家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根据这些概括即可。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639191"/>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小说以叶三把画带到棺材里作为结尾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有人认为他的做法值得称赞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有人认为他的做法欠妥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请联系文本与现实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882165"/>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他的做法值得称赞。这是他重友谊、重知己的表现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是全文的升华。正如俞伯牙摔琴谢知音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这里的精神是和先人一脉相承的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体现的是中国文化的传统精神。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他的做法欠妥。这是叶三自私的做法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会让季陶民的作品永远不见天日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不再有被欣赏、认可的机会。这不过是中国传统文化的痼疾之一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相传唐太宗李世民就是这样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将《兰亭序》带进坟墓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却让作品永远不见天日。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小说以叶三把画带到棺材里作为结尾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有人认为他的做法值得称赞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有人认为他的做法欠妥</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请联系文本与现实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谈谈你的看法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考生应先表态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是赞同还是反对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然后再陈述理由。本题是探究题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考查对作品进行个性化阅读和有创意的解读能力。答案不求唯一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但要言之有理。解答时要认真分析文章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在把握文章主题思想的基础上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阐发自己的观点态度。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384103"/>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38566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老八样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不知道从什么时候开始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她厌倦了在家里过除夕。这是一年中最繁忙、最嘈杂的一天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她总是借口赶稿子而躲避着厨房。她身上穿着父亲的大棉袄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脚上拖着母亲的老棉鞋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像一只慵懒的家猫一样身陷沙发的怀抱。她的面前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小小的折叠桌上立着超薄笔记本电脑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屏幕上开着一页空白的文档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上面还没有留下只言片语。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空调嗡嗡驱赶着寒冷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玻璃窗阻隔了正逐渐入侵的暮色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遥远的爆竹声渐次密集起来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金红闪光的广告在央视春晚开始前试图夺人眼目。人们让喧闹留有余地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是对零点以后新年的莅临表示更为热烈的欢迎。一切都在拥挤着来临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旧年只剩下最后一日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的左右结构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将成为一段打上句号的往昔。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母亲往花瓶里插入一束银柳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然后抓起一块抹布擦着早已亮闪闪的电视柜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唠叨着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要在零点之前扔掉垃圾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在零点之前冲好抽水马桶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在零点之前洗完脏衣服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大年初一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不可以做一切与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有关的事。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父亲正在准备年夜饭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忙碌的身影不时从厨房进入客厅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又从客厅进入厨房。进出间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熏鱼和酱鸭的香味飘逸而来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油锅正发出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哔哔剥剥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哩哩啦啦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的欢快的哼唱。老八样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他三十年如一日地为除夕的餐桌奉上最古老的八道菜。她给他买过一本《时尚家庭菜谱》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他只粗略地翻了一遍彩页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并且对华而不实的菜式嗤之以鼻。他排斥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骗术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的代名词。他并未意识到他的过时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一如既往地操作着古老的年夜饭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并且永远保持着三十年前的热情。他看着自己做出来的一大碗一大碗的菜肴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脸上流溢着满足的表情。他好像从不知道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她早就吃腻了老八样。整个春节期间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他把那八道菜端出端进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从除夕一直端到正月十五。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这是她记忆中千篇一律的春节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她过够了。于是今年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她准备出逃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自然是有人领着她逃。她只给家里打了一个电话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有一双大手牵着她的小手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长了翅膀一样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远走高飞了。去海南的机票竟不打折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原来那么多人和她一样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厌烦了在家里过年。满员的经济舱里空气浑浊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却浑浊得让她心安理得。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深冬的海南没有一丝深冬的气象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绿意葱茏的热带植物染绿了她的眼睛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碧蓝的大海边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暖风飞扬起她单薄的衣衫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赤裸的脚趾间灌满了温暖的细沙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没有人忙于过年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没有人惦记着插银柳、大扫除、做年夜饭、放鞭炮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这是一个特殊的日子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这个日子叫除夕。直到午夜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手机忽然发出一声布谷鸟的呼唤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是短信。白天的疯玩让她疲惫不堪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她睁开昏昏欲睡的眼皮看短信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新年到啦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爸爸妈妈祝你快乐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新年到了吗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她以为她在梦中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梦中的新年为何是一盏昏暗寂寞的床头灯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怎么是一床除了白色还是白色的被褥枕头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怎么是一个没有飘逸出熏鱼酱鸭香味的标准间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她终于清醒地意识到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她逃离到了一个不需要过除夕的地方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可新年还是马不停蹄地来临了。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她推了推熟睡的人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新年好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熟睡的人发出梦中的呢喃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继续熟睡。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她发了一会儿呆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感觉有点饿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她听到胃壁在暗暗地较劲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发出微弱的研磨声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身体内的生物钟醒了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她终于惦念起了某些食物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那些应该出现在除夕餐桌上的三十年不变的食物。她便问熟睡的人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你最想吃什么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熟睡的人没有回答她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她便自问自答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第一想吃八宝饭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第二想吃白斩鸡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第三油爆虾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第四咸肉炖笋干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第五熏鱼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第六酱鸭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第七扣三丝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她掰着手指头数了一遍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才七个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肉圆蛋饺三鲜锅。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她简直胃口大开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她几乎要吃成一个大胖子了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她第一次用想象和回忆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品尝出了老八样的美味。美味的老八样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让她忽然有些想念她厌倦了的家。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她忍不住又推了推依然熟睡的他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我们还是回上海吧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我想吃我爸做的老八样。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选自《光明日报》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茶房刚走开两步。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这次连火车好似都震得直动。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茶房像旋风似的转过身来。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拿枕头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您等我忙过这会儿去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毯子和枕头就一齐全到。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茶房说得很快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可依然是很和气。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茶房看马裤先生没任何表示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刚转过身去要走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这次火车确是哗啦了半天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茶房差点吓了个跟头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赶紧转回身来。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先生请略微等一等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一开车茶水就来。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马裤先生没任何的表示。茶房故意地笑了笑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然后搭讪着慢慢地转身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腿刚预备好要走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背后打了个霹雳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小说采用了先抑后扬的手法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由吃腻了老八样到想吃老八样的转变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意蕴丰富。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母亲在除夕这天进行大扫除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不停唠叨着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要在零点之前扔掉垃圾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在零点之前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这表现了母亲的封建迷信思想。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父亲每年除夕都做老八样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女儿给他买了一本《时尚家庭菜谱》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他却对书上的菜式嗤之以鼻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他觉得自己做的老八样是世上最美味的菜肴。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第四段中提到父亲的老八样而不具体点明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吊读者胃口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倒数第三段通过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的口一一道出八样菜的名称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前后呼应。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强烈鲜明的对比是这篇小说突出的特色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语言描写、动作描写、心理描写等多种描写手法的灵活运用也为小说增色不少。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5" name="五边形 3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8" name="组合 37"/>
          <p:cNvGrpSpPr/>
          <p:nvPr/>
        </p:nvGrpSpPr>
        <p:grpSpPr>
          <a:xfrm>
            <a:off x="251520" y="4985572"/>
            <a:ext cx="8640960" cy="1683788"/>
            <a:chOff x="251520" y="2782299"/>
            <a:chExt cx="8640960" cy="1683788"/>
          </a:xfrm>
        </p:grpSpPr>
        <p:grpSp>
          <p:nvGrpSpPr>
            <p:cNvPr id="39" name="组合 38"/>
            <p:cNvGrpSpPr/>
            <p:nvPr/>
          </p:nvGrpSpPr>
          <p:grpSpPr>
            <a:xfrm>
              <a:off x="251520" y="2782299"/>
              <a:ext cx="8640960" cy="1683788"/>
              <a:chOff x="251520" y="737100"/>
              <a:chExt cx="8640960" cy="1683788"/>
            </a:xfrm>
          </p:grpSpPr>
          <p:sp>
            <p:nvSpPr>
              <p:cNvPr id="41" name="五边形 4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251520" y="737100"/>
                <a:ext cx="8640960" cy="1366782"/>
                <a:chOff x="251520" y="737100"/>
                <a:chExt cx="8640960" cy="1366782"/>
              </a:xfrm>
            </p:grpSpPr>
            <p:sp>
              <p:nvSpPr>
                <p:cNvPr id="44" name="矩形 43"/>
                <p:cNvSpPr/>
                <p:nvPr/>
              </p:nvSpPr>
              <p:spPr>
                <a:xfrm>
                  <a:off x="251520" y="737100"/>
                  <a:ext cx="8640960" cy="136678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8"/>
                <p:cNvSpPr txBox="1"/>
                <p:nvPr/>
              </p:nvSpPr>
              <p:spPr>
                <a:xfrm>
                  <a:off x="8371094" y="73710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0" name="矩形 39"/>
            <p:cNvSpPr>
              <a:spLocks noChangeAspect="1"/>
            </p:cNvSpPr>
            <p:nvPr/>
          </p:nvSpPr>
          <p:spPr>
            <a:xfrm>
              <a:off x="508000" y="3100775"/>
              <a:ext cx="8128000" cy="1015663"/>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情节一波三折</a:t>
              </a:r>
              <a:r>
                <a:rPr lang="en-US" altLang="zh-CN" sz="2000" dirty="0"/>
                <a:t>”</a:t>
              </a:r>
              <a:r>
                <a:rPr lang="zh-CN" altLang="zh-CN" sz="2000" dirty="0"/>
                <a:t>错误。</a:t>
              </a:r>
              <a:r>
                <a:rPr lang="en-US" altLang="zh-CN" sz="2000" dirty="0"/>
                <a:t>B</a:t>
              </a:r>
              <a:r>
                <a:rPr lang="zh-CN" altLang="zh-CN" sz="2000" dirty="0"/>
                <a:t>项</a:t>
              </a:r>
              <a:r>
                <a:rPr lang="en-US" altLang="zh-CN" sz="2000" dirty="0"/>
                <a:t>,“</a:t>
              </a:r>
              <a:r>
                <a:rPr lang="zh-CN" altLang="zh-CN" sz="2000" dirty="0"/>
                <a:t>表现了母亲的封建迷信思想</a:t>
              </a:r>
              <a:r>
                <a:rPr lang="en-US" altLang="zh-CN" sz="2000" dirty="0"/>
                <a:t>”</a:t>
              </a:r>
              <a:r>
                <a:rPr lang="zh-CN" altLang="zh-CN" sz="2000" dirty="0"/>
                <a:t>错误。</a:t>
              </a:r>
              <a:r>
                <a:rPr lang="en-US" altLang="zh-CN" sz="2000" dirty="0"/>
                <a:t>C</a:t>
              </a:r>
              <a:r>
                <a:rPr lang="zh-CN" altLang="zh-CN" sz="2000" dirty="0"/>
                <a:t>项</a:t>
              </a:r>
              <a:r>
                <a:rPr lang="en-US" altLang="zh-CN" sz="2000" dirty="0"/>
                <a:t>,“</a:t>
              </a:r>
              <a:r>
                <a:rPr lang="zh-CN" altLang="zh-CN" sz="2000" dirty="0"/>
                <a:t>他觉得自己做的老八样是世上最美味的菜肴</a:t>
              </a:r>
              <a:r>
                <a:rPr lang="en-US" altLang="zh-CN" sz="2000" dirty="0"/>
                <a:t>”</a:t>
              </a:r>
              <a:r>
                <a:rPr lang="zh-CN" altLang="zh-CN" sz="2000" dirty="0"/>
                <a:t>无中生有。</a:t>
              </a:r>
            </a:p>
          </p:txBody>
        </p:sp>
      </p:grpSp>
      <p:grpSp>
        <p:nvGrpSpPr>
          <p:cNvPr id="46" name="组合 45"/>
          <p:cNvGrpSpPr/>
          <p:nvPr/>
        </p:nvGrpSpPr>
        <p:grpSpPr>
          <a:xfrm>
            <a:off x="251520" y="5633844"/>
            <a:ext cx="8640960" cy="1035516"/>
            <a:chOff x="251520" y="4869160"/>
            <a:chExt cx="8640960" cy="1035516"/>
          </a:xfrm>
        </p:grpSpPr>
        <p:grpSp>
          <p:nvGrpSpPr>
            <p:cNvPr id="47" name="组合 46"/>
            <p:cNvGrpSpPr/>
            <p:nvPr/>
          </p:nvGrpSpPr>
          <p:grpSpPr>
            <a:xfrm>
              <a:off x="251520" y="4869160"/>
              <a:ext cx="8640960" cy="1035516"/>
              <a:chOff x="251520" y="3872081"/>
              <a:chExt cx="8640960" cy="1035516"/>
            </a:xfrm>
          </p:grpSpPr>
          <p:sp>
            <p:nvSpPr>
              <p:cNvPr id="49" name="五边形 4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1" name="燕尾形 5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8" name="矩形 47"/>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,D</a:t>
              </a:r>
              <a:r>
                <a:rPr lang="zh-CN" altLang="zh-CN" sz="2000" dirty="0"/>
                <a:t>给</a:t>
              </a:r>
              <a:r>
                <a:rPr lang="en-US" altLang="zh-CN" sz="2000" dirty="0"/>
                <a:t>2</a:t>
              </a:r>
              <a:r>
                <a:rPr lang="zh-CN" altLang="zh-CN" sz="2000" dirty="0"/>
                <a:t>分</a:t>
              </a:r>
              <a:r>
                <a:rPr lang="en-US" altLang="zh-CN" sz="2000" dirty="0"/>
                <a:t>,C</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B</a:t>
              </a:r>
              <a:r>
                <a:rPr lang="zh-CN" altLang="zh-CN" sz="2000" dirty="0"/>
                <a:t>不给分</a:t>
              </a:r>
            </a:p>
          </p:txBody>
        </p:sp>
      </p:gr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nextCondLst>
                <p:cond evt="onClick" delay="0">
                  <p:tgtEl>
                    <p:spTgt spid="37"/>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8"/>
                                        </p:tgtEl>
                                      </p:cBhvr>
                                    </p:animEffect>
                                    <p:set>
                                      <p:cBhvr>
                                        <p:cTn id="13"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3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childTnLst>
                    </p:cTn>
                  </p:par>
                </p:childTnLst>
              </p:cTn>
              <p:nextCondLst>
                <p:cond evt="onClick" delay="0">
                  <p:tgtEl>
                    <p:spTgt spid="35"/>
                  </p:tgtEl>
                </p:cond>
              </p:nextCondLst>
            </p:seq>
            <p:seq concurrent="1" nextAc="seek">
              <p:cTn id="20" restart="whenNotActive" fill="hold" evtFilter="cancelBubble" nodeType="interactiveSeq">
                <p:stCondLst>
                  <p:cond evt="onClick" delay="0">
                    <p:tgtEl>
                      <p:spTgt spid="4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6"/>
                                        </p:tgtEl>
                                      </p:cBhvr>
                                    </p:animEffect>
                                    <p:set>
                                      <p:cBhvr>
                                        <p:cTn id="2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68881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厌倦在家过除夕的原因是什么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131252"/>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除夕这一天是一年中最繁忙、最嘈杂的一天。</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母亲的大扫除、唠叨以及许多过年的老规矩让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感到厌烦。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父亲每年除夕都要准备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早已吃腻了的年夜饭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老八样。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本题的答案主要集中在小说的前四段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根据题干要求抓住重点语句概括前四段大意即可。如第一段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她厌倦了在家里过除夕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这是一年中最繁忙、最嘈杂的一天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这句话就是其中的一个原因。第三段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母亲的大扫除以及唠叨使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父亲准备的年夜饭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也已经吃腻了。将这些组织起来分点作答即可。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10" name="矩形 9"/>
          <p:cNvSpPr>
            <a:spLocks noChangeAspect="1"/>
          </p:cNvSpPr>
          <p:nvPr/>
        </p:nvSpPr>
        <p:spPr>
          <a:xfrm>
            <a:off x="508000" y="141277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这篇小说在线索安排上有哪些特点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请结合原文简要分析。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185322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以空间的转移为线索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厌倦了家里的过年气氛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吃腻了老八样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所以逃到海南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在海南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疯玩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获得短暂的快乐后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又忆起家的气息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打算回家。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以情感的变化为线索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厌倦了在家过年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想逃离古板的父母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深夜环顾所处的地方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又开始怀念家。</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以老八样为线索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他好像从不知道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她早就吃腻了老八样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吃腻了老八样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怎么是一个没有飘逸出熏鱼酱鸭香味的标准间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除夕夜在海南的旅馆又想起了老八样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因而想赶快回到上海的家。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本文有三条线索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一条以时间为线索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一条以老八样为线索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一条以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的感情变化为线索。具体分析时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要结合小说的情节具体作答。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155679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有人说这篇小说主要写的是亲情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有人说这篇小说主要写的是新旧两种文化的碰撞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你有怎样的看法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请结合全文简要谈谈。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804767"/>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我认为这篇小说主要写的是亲情。</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文章前半部分写父母的忙碌及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对在家过年感到厌倦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今年不准备在家过年时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父母能体谅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。父亲在厨房与客厅之间穿梭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熏鱼和酱鸭的香味飘逸而来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油锅正发出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欢快的哼唱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这些描写很温馨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充满了家的气息。</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逃离后暂得快乐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而除夕夜收到爸妈的短信后再也难以入睡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回家的念头萌生。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文章结尾显示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但心理上却难以真正摆脱对家的依恋和对父母的想念。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我认为这篇小说主要写的是新旧两种文化的碰撞。</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父母是传统文化的代表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保留着过节的习俗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那些习俗能让人感到心安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让人眷恋。</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代表了时尚文化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厌倦了传统文化的束缚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逃离之后得到一时的轻松自由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而在陌生的旅馆里却又感到空虚与落寞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又想回到原来的环境。</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从文章结尾来看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时尚文化可以让人暂得欣喜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但传统文化终是根基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能给人以温暖和心灵的慰藉。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这是一道开放性试题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可以根据自己的阅读体验进行答题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但要结合小说的主题、情节具体分析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不能脱离文本漫无边际地发挥。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0240543"/>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茶房不是假装没听见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便是耳朵已经震聋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竟自快步走开。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马裤先生连喊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一声比一声高。站台上送客的跑过一群来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以为车上失了火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要不然便是出了人命。茶房始终没回头。马裤先生又挖了鼻孔一下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坐在我床上。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这是问我呢。我又毛了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我确是买的二等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难道上错了车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二等。快开车了吧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数他的行李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一共八件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全堆在另一卧铺上。数了两次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又说了话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你的行李呢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我没有行李。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他确是吓了一跳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好像坐车不带行李是大逆不道似的。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我那四只皮箱也可以不打行李票了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茶房从门前走过。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拿手巾把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茶房似乎下了抵抗的决心。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马裤先生把领带解开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摘下领子来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分别挂在铁钩上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所有的钩子都被占了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已占了两个。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车开了。他爬上了上铺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在我的头上脱靴子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并且击打靴底上的土。枕着个手提箱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车还没到永定门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他睡着了。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我心中安坦了许多。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到了丰台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车还没停住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上面出了声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没等茶房答应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他又睡着了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大概这次是梦话。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过了丰台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大概还没到廊坊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上面又打了雷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眉毛拧得好像要把谁吃了才痛快。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茶房的眉毛拧得直往下落毛。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要一壶开水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马裤先生又入了梦乡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呼声只比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小一点。有时呼声低一点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用咬牙来补上。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到了天津。又上来些旅客。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45137"/>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马裤先生出去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呆呆地立在走廊中间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专为阻碍来往的旅客与脚夫。忽然用力挖了鼻孔一下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走了。下了车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没买。又上来了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向我招呼了声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我没言语。他向自己说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问问茶房。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紧跟着一个雷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我后悔了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总得问问茶房。茶房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没法再忍住。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车好容易又从天津开走。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刚一开车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茶房给马裤先生拿来头一份毯子枕头和手巾把。马裤先生用手巾把耳孔鼻孔全钻得到家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这一把手巾擦了至少有一刻钟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最后用手巾擦了擦手提箱上的土。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我给他数着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从老站到总站的十来分钟之间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他又喊了四五十声茶房。茶房只来了一次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他的问题是火车向哪面走呢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茶房的回答是不知道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于是又引起他的建议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车上总该有人知道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茶房应当负责去问。茶房说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连驶车的也不晓得东西南北。于是他几乎变了颜色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万一车走迷了路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茶房没再回答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可是又掉了几根眉毛。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这次是在头上摔了摔袜子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可是一口痰并没往下唾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而是照顾了车顶。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我的目的地是德州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天将亮就到了。谢天谢地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我雇好车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还清清楚楚地听见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一个多礼拜了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我还惦记着茶房的眉毛呢。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262</TotalTime>
  <Words>9847</Words>
  <Application>Microsoft Office PowerPoint</Application>
  <PresentationFormat>On-screen Show (4:3)</PresentationFormat>
  <Paragraphs>458</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高优14新制作模板</vt:lpstr>
      <vt:lpstr>第六讲　问题探究</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2017-06-18T02:29:45Z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