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44" r:id="rId5"/>
    <p:sldId id="343" r:id="rId6"/>
    <p:sldId id="259" r:id="rId7"/>
    <p:sldId id="331" r:id="rId8"/>
    <p:sldId id="345" r:id="rId9"/>
    <p:sldId id="346" r:id="rId10"/>
    <p:sldId id="354" r:id="rId11"/>
    <p:sldId id="348" r:id="rId12"/>
    <p:sldId id="349" r:id="rId13"/>
    <p:sldId id="350" r:id="rId14"/>
    <p:sldId id="351" r:id="rId15"/>
    <p:sldId id="353" r:id="rId16"/>
    <p:sldId id="299" r:id="rId17"/>
    <p:sldId id="333" r:id="rId18"/>
    <p:sldId id="267" r:id="rId19"/>
    <p:sldId id="268" r:id="rId20"/>
    <p:sldId id="269" r:id="rId21"/>
    <p:sldId id="270" r:id="rId22"/>
    <p:sldId id="356" r:id="rId23"/>
    <p:sldId id="355" r:id="rId24"/>
    <p:sldId id="336" r:id="rId25"/>
    <p:sldId id="357" r:id="rId26"/>
    <p:sldId id="276" r:id="rId27"/>
    <p:sldId id="282" r:id="rId28"/>
    <p:sldId id="283" r:id="rId29"/>
    <p:sldId id="284" r:id="rId30"/>
    <p:sldId id="285" r:id="rId31"/>
    <p:sldId id="286" r:id="rId32"/>
    <p:sldId id="341" r:id="rId33"/>
    <p:sldId id="342" r:id="rId34"/>
    <p:sldId id="291" r:id="rId35"/>
    <p:sldId id="292" r:id="rId36"/>
    <p:sldId id="358" r:id="rId37"/>
    <p:sldId id="294" r:id="rId38"/>
    <p:sldId id="293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3300"/>
    <a:srgbClr val="FF33CC"/>
    <a:srgbClr val="CC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1" d="100"/>
          <a:sy n="121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80071-E3B1-413B-AF60-3C827EC3A5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A3EAC-8E46-4719-9595-B0BE6A4F4A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C8A9183-19C2-4569-B38C-E37BC41997D8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1EABD94-4415-4A69-8F60-D4E751582AD7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CAC6D19-2F16-455C-81C4-B6203F04CD2D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B9F0A-4938-40B8-B077-CDDB70C1CA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94453-4F0A-4455-9685-EFAF25A43B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23060"/>
            <a:ext cx="9144000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3685" y="1240631"/>
            <a:ext cx="733544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0"/>
          <p:cNvSpPr/>
          <p:nvPr/>
        </p:nvSpPr>
        <p:spPr>
          <a:xfrm>
            <a:off x="400050" y="2127647"/>
            <a:ext cx="8342710" cy="2752725"/>
          </a:xfrm>
          <a:prstGeom prst="horizontalScroll">
            <a:avLst/>
          </a:prstGeom>
          <a:solidFill>
            <a:schemeClr val="bg1"/>
          </a:solidFill>
          <a:ln w="25400">
            <a:solidFill>
              <a:srgbClr val="FCC2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latin typeface="Alibaba Sans Medium" panose="020B0603020203040204" pitchFamily="34" charset="0"/>
              <a:ea typeface="方正莎儿硬笔繁体" panose="02000000000000000000" pitchFamily="2" charset="-122"/>
              <a:sym typeface="Alibaba Sans Medium" panose="020B0603020203040204" pitchFamily="34" charset="0"/>
            </a:endParaRPr>
          </a:p>
        </p:txBody>
      </p:sp>
      <p:sp>
        <p:nvSpPr>
          <p:cNvPr id="5" name="Text box0"/>
          <p:cNvSpPr txBox="1"/>
          <p:nvPr/>
        </p:nvSpPr>
        <p:spPr>
          <a:xfrm>
            <a:off x="2483644" y="3012282"/>
            <a:ext cx="4352474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r>
              <a:rPr lang="zh-CN" altLang="en-US" sz="4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阿里巴巴普惠体 R" panose="00020600040101010101" pitchFamily="18" charset="-122"/>
              </a:rPr>
              <a:t>习作：写观察日记</a:t>
            </a:r>
            <a:endParaRPr lang="zh-CN" altLang="en-US" sz="4050" b="1" dirty="0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阿里巴巴普惠体 R" panose="00020600040101010101" pitchFamily="18" charset="-122"/>
            </a:endParaRPr>
          </a:p>
        </p:txBody>
      </p:sp>
      <p:sp>
        <p:nvSpPr>
          <p:cNvPr id="12294" name="TextBox 3"/>
          <p:cNvSpPr txBox="1">
            <a:spLocks noChangeArrowheads="1"/>
          </p:cNvSpPr>
          <p:nvPr/>
        </p:nvSpPr>
        <p:spPr bwMode="auto">
          <a:xfrm>
            <a:off x="282178" y="1007269"/>
            <a:ext cx="312777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350">
                <a:latin typeface="方正姚体" panose="02010601030101010101" pitchFamily="2" charset="-122"/>
                <a:ea typeface="方正姚体" panose="02010601030101010101" pitchFamily="2" charset="-122"/>
              </a:rPr>
              <a:t>统编教材四年级上册第三单元</a:t>
            </a:r>
            <a:endParaRPr lang="zh-CN" altLang="en-US" sz="135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图片 1" descr="C:\Users\DELLIN~1\AppData\Local\Temp\WeChat Files\1afde9aa52a09db10c2f70a5bff1207.jpg"/>
          <p:cNvPicPr>
            <a:picLocks noChangeAspect="1" noChangeArrowheads="1"/>
          </p:cNvPicPr>
          <p:nvPr/>
        </p:nvPicPr>
        <p:blipFill>
          <a:blip r:embed="rId1">
            <a:grayscl/>
          </a:blip>
          <a:srcRect/>
          <a:stretch>
            <a:fillRect/>
          </a:stretch>
        </p:blipFill>
        <p:spPr bwMode="auto">
          <a:xfrm>
            <a:off x="1331640" y="1124163"/>
            <a:ext cx="6731307" cy="410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347864" y="404664"/>
            <a:ext cx="2236510" cy="584775"/>
          </a:xfrm>
          <a:prstGeom prst="rect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33CC"/>
                </a:solidFill>
              </a:rPr>
              <a:t>泡豆流程图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31640" y="5228618"/>
            <a:ext cx="7128792" cy="1077218"/>
          </a:xfrm>
          <a:prstGeom prst="rect">
            <a:avLst/>
          </a:prstGeom>
          <a:noFill/>
          <a:ln>
            <a:solidFill>
              <a:srgbClr val="0000CC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33CC"/>
                </a:solidFill>
              </a:rPr>
              <a:t>1.</a:t>
            </a:r>
            <a:r>
              <a:rPr lang="zh-CN" altLang="zh-CN" sz="3200" dirty="0">
                <a:solidFill>
                  <a:srgbClr val="FF33CC"/>
                </a:solidFill>
              </a:rPr>
              <a:t>时间的推移</a:t>
            </a:r>
            <a:r>
              <a:rPr lang="zh-CN" altLang="en-US" sz="3200" dirty="0">
                <a:solidFill>
                  <a:srgbClr val="FF33CC"/>
                </a:solidFill>
              </a:rPr>
              <a:t>；</a:t>
            </a:r>
            <a:r>
              <a:rPr lang="en-US" altLang="zh-CN" sz="3200" dirty="0">
                <a:solidFill>
                  <a:srgbClr val="FF33CC"/>
                </a:solidFill>
              </a:rPr>
              <a:t>2.</a:t>
            </a:r>
            <a:r>
              <a:rPr lang="zh-CN" altLang="zh-CN" sz="3200" dirty="0">
                <a:solidFill>
                  <a:srgbClr val="FF33CC"/>
                </a:solidFill>
              </a:rPr>
              <a:t>豆子的变化</a:t>
            </a:r>
            <a:r>
              <a:rPr lang="zh-CN" altLang="en-US" sz="3200" dirty="0">
                <a:solidFill>
                  <a:srgbClr val="FF33CC"/>
                </a:solidFill>
              </a:rPr>
              <a:t>；</a:t>
            </a:r>
            <a:r>
              <a:rPr lang="en-US" altLang="zh-CN" sz="3200" dirty="0">
                <a:solidFill>
                  <a:srgbClr val="FF33CC"/>
                </a:solidFill>
              </a:rPr>
              <a:t>3.</a:t>
            </a:r>
            <a:r>
              <a:rPr lang="zh-CN" altLang="zh-CN" sz="3200" dirty="0">
                <a:solidFill>
                  <a:srgbClr val="FF33CC"/>
                </a:solidFill>
              </a:rPr>
              <a:t>实验者</a:t>
            </a:r>
            <a:r>
              <a:rPr lang="zh-CN" altLang="en-US" sz="3200" dirty="0">
                <a:solidFill>
                  <a:srgbClr val="FF33CC"/>
                </a:solidFill>
              </a:rPr>
              <a:t>的</a:t>
            </a:r>
            <a:r>
              <a:rPr lang="zh-CN" altLang="zh-CN" sz="3200" dirty="0">
                <a:solidFill>
                  <a:srgbClr val="FF33CC"/>
                </a:solidFill>
              </a:rPr>
              <a:t>行为干预</a:t>
            </a:r>
            <a:r>
              <a:rPr lang="zh-CN" altLang="en-US" sz="3200" dirty="0">
                <a:solidFill>
                  <a:srgbClr val="FF33CC"/>
                </a:solidFill>
              </a:rPr>
              <a:t>。</a:t>
            </a:r>
            <a:endParaRPr lang="zh-CN" altLang="zh-CN" sz="3200" dirty="0">
              <a:solidFill>
                <a:srgbClr val="FF33C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9" y="45912"/>
            <a:ext cx="6874086" cy="55823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487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24" y="1624732"/>
            <a:ext cx="53349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lgerian" panose="04020705040A02060702" pitchFamily="82" charset="0"/>
              </a:rPr>
              <a:t>记录卡常用的三种形式：</a:t>
            </a:r>
            <a:endParaRPr lang="en-US" altLang="zh-CN" sz="3600" dirty="0">
              <a:latin typeface="Algerian" panose="04020705040A02060702" pitchFamily="82" charset="0"/>
            </a:endParaRPr>
          </a:p>
          <a:p>
            <a:r>
              <a:rPr lang="en-US" altLang="zh-CN" sz="3600" dirty="0">
                <a:latin typeface="Algerian" panose="04020705040A02060702" pitchFamily="82" charset="0"/>
              </a:rPr>
              <a:t>1.</a:t>
            </a:r>
            <a:r>
              <a:rPr lang="zh-CN" altLang="en-US" sz="3600" dirty="0">
                <a:latin typeface="Algerian" panose="04020705040A02060702" pitchFamily="82" charset="0"/>
              </a:rPr>
              <a:t>流程图；</a:t>
            </a:r>
            <a:endParaRPr lang="en-US" altLang="zh-CN" sz="3600" dirty="0">
              <a:latin typeface="Algerian" panose="04020705040A02060702" pitchFamily="82" charset="0"/>
            </a:endParaRPr>
          </a:p>
          <a:p>
            <a:r>
              <a:rPr lang="en-US" altLang="zh-CN" sz="3600" dirty="0">
                <a:latin typeface="Algerian" panose="04020705040A02060702" pitchFamily="82" charset="0"/>
              </a:rPr>
              <a:t>2.</a:t>
            </a:r>
            <a:r>
              <a:rPr lang="zh-CN" altLang="en-US" sz="3600" dirty="0">
                <a:latin typeface="Algerian" panose="04020705040A02060702" pitchFamily="82" charset="0"/>
              </a:rPr>
              <a:t>图文结合；</a:t>
            </a:r>
            <a:endParaRPr lang="en-US" altLang="zh-CN" sz="3600" dirty="0">
              <a:latin typeface="Algerian" panose="04020705040A02060702" pitchFamily="82" charset="0"/>
            </a:endParaRPr>
          </a:p>
          <a:p>
            <a:r>
              <a:rPr lang="en-US" altLang="zh-CN" sz="3600" dirty="0">
                <a:latin typeface="Algerian" panose="04020705040A02060702" pitchFamily="82" charset="0"/>
              </a:rPr>
              <a:t>3.</a:t>
            </a:r>
            <a:r>
              <a:rPr lang="zh-CN" altLang="en-US" sz="3600" dirty="0">
                <a:latin typeface="Algerian" panose="04020705040A02060702" pitchFamily="82" charset="0"/>
              </a:rPr>
              <a:t>做表格。</a:t>
            </a:r>
            <a:endParaRPr lang="zh-CN" altLang="en-US" sz="3600" dirty="0">
              <a:latin typeface="Algerian" panose="04020705040A02060702" pitchFamily="8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332656"/>
            <a:ext cx="806489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lgerian" panose="04020705040A02060702" pitchFamily="82" charset="0"/>
              </a:rPr>
              <a:t>      记录卡常用的三种形式：</a:t>
            </a:r>
            <a:endParaRPr lang="en-US" altLang="zh-CN" sz="3600" dirty="0">
              <a:latin typeface="Algerian" panose="04020705040A02060702" pitchFamily="82" charset="0"/>
            </a:endParaRPr>
          </a:p>
          <a:p>
            <a:r>
              <a:rPr lang="en-US" altLang="zh-CN" sz="3600" dirty="0">
                <a:latin typeface="Algerian" panose="04020705040A02060702" pitchFamily="82" charset="0"/>
              </a:rPr>
              <a:t>      1.</a:t>
            </a:r>
            <a:r>
              <a:rPr lang="zh-CN" altLang="en-US" sz="3600" dirty="0">
                <a:latin typeface="Algerian" panose="04020705040A02060702" pitchFamily="82" charset="0"/>
              </a:rPr>
              <a:t>流程图；</a:t>
            </a:r>
            <a:endParaRPr lang="en-US" altLang="zh-CN" sz="3600" dirty="0">
              <a:latin typeface="Algerian" panose="04020705040A02060702" pitchFamily="82" charset="0"/>
            </a:endParaRPr>
          </a:p>
          <a:p>
            <a:r>
              <a:rPr lang="en-US" altLang="zh-CN" sz="3600" dirty="0">
                <a:latin typeface="Algerian" panose="04020705040A02060702" pitchFamily="82" charset="0"/>
              </a:rPr>
              <a:t>      2.</a:t>
            </a:r>
            <a:r>
              <a:rPr lang="zh-CN" altLang="en-US" sz="3600" dirty="0">
                <a:latin typeface="Algerian" panose="04020705040A02060702" pitchFamily="82" charset="0"/>
              </a:rPr>
              <a:t>图文结合；</a:t>
            </a:r>
            <a:endParaRPr lang="en-US" altLang="zh-CN" sz="3600" dirty="0">
              <a:latin typeface="Algerian" panose="04020705040A02060702" pitchFamily="82" charset="0"/>
            </a:endParaRPr>
          </a:p>
          <a:p>
            <a:r>
              <a:rPr lang="en-US" altLang="zh-CN" sz="3600" dirty="0">
                <a:latin typeface="Algerian" panose="04020705040A02060702" pitchFamily="82" charset="0"/>
              </a:rPr>
              <a:t>      3.</a:t>
            </a:r>
            <a:r>
              <a:rPr lang="zh-CN" altLang="en-US" sz="3600" dirty="0">
                <a:latin typeface="Algerian" panose="04020705040A02060702" pitchFamily="82" charset="0"/>
              </a:rPr>
              <a:t>做表格。</a:t>
            </a:r>
            <a:endParaRPr lang="en-US" altLang="zh-CN" sz="3600" dirty="0">
              <a:latin typeface="Algerian" panose="04020705040A02060702" pitchFamily="82" charset="0"/>
            </a:endParaRPr>
          </a:p>
          <a:p>
            <a:endParaRPr lang="en-US" altLang="zh-CN" sz="3600" dirty="0">
              <a:latin typeface="Algerian" panose="04020705040A02060702" pitchFamily="82" charset="0"/>
            </a:endParaRPr>
          </a:p>
          <a:p>
            <a:r>
              <a:rPr lang="zh-CN" altLang="en-US" sz="3200" dirty="0"/>
              <a:t>    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记录卡的优势：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用流程图等形式来简要记录，就是给观察活动建立一个简洁扼要的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档案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，清晰地反映了事物的发展变化，写观察日记就有了真实而准确的原始素材。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600" dirty="0">
              <a:latin typeface="Algerian" panose="04020705040A02060702" pitchFamily="8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0"/>
          <p:cNvSpPr/>
          <p:nvPr/>
        </p:nvSpPr>
        <p:spPr>
          <a:xfrm>
            <a:off x="-33539" y="620688"/>
            <a:ext cx="9144000" cy="5112568"/>
          </a:xfrm>
          <a:prstGeom prst="horizontalScroll">
            <a:avLst>
              <a:gd name="adj" fmla="val 15644"/>
            </a:avLst>
          </a:prstGeom>
          <a:solidFill>
            <a:schemeClr val="bg1"/>
          </a:solidFill>
          <a:ln w="25400">
            <a:solidFill>
              <a:srgbClr val="FCC2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阿里巴巴普惠体 R" panose="00020600040101010101" pitchFamily="18" charset="-122"/>
              </a:rPr>
              <a:t>   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阿里巴巴普惠体 R" panose="00020600040101010101" pitchFamily="18" charset="-122"/>
              </a:rPr>
              <a:t>立春之后，冰雪融化，草木萌发，各种花儿次第开放。入夏以后，百花争艳，植物开始孕育果实。到了秋天，果实成熟，树叶渐渐变黄，北雁南归，虫草销声匿迹。衰草连天中，自然界万物准备迎接风雪载途的寒冬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cs typeface="宋体" panose="02010600030101010101" pitchFamily="2" charset="-122"/>
              <a:sym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阿里巴巴普惠体 R" panose="00020600040101010101" pitchFamily="18" charset="-122"/>
              </a:rPr>
              <a:t>    自然界的万物每天都在发生着变化，可是斗转星移，花开花落，很多变化并不是瞬间完成的，而是需要我们长期地观察和记录，才能发现其中的规律。今天，我们就来学习如何进行连续的观察，学习写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阿里巴巴普惠体 R" panose="00020600040101010101" pitchFamily="18" charset="-122"/>
              </a:rPr>
              <a:t>连续观察日记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阿里巴巴普惠体 R" panose="00020600040101010101" pitchFamily="18" charset="-122"/>
              </a:rPr>
              <a:t>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cs typeface="宋体" panose="02010600030101010101" pitchFamily="2" charset="-122"/>
              <a:sym typeface="阿里巴巴普惠体 R" panose="00020600040101010101" pitchFamily="18" charset="-122"/>
            </a:endParaRPr>
          </a:p>
        </p:txBody>
      </p:sp>
      <p:sp>
        <p:nvSpPr>
          <p:cNvPr id="4" name="Text box1"/>
          <p:cNvSpPr txBox="1"/>
          <p:nvPr/>
        </p:nvSpPr>
        <p:spPr>
          <a:xfrm>
            <a:off x="467544" y="908720"/>
            <a:ext cx="8280920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阿里巴巴普惠体 R" panose="00020600040101010101" pitchFamily="18" charset="-122"/>
              </a:rPr>
              <a:t>.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cs typeface="宋体" panose="02010600030101010101" pitchFamily="2" charset="-122"/>
              <a:sym typeface="阿里巴巴普惠体 R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  <a:ln>
            <a:solidFill>
              <a:srgbClr val="FF33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>
                <a:solidFill>
                  <a:srgbClr val="FF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揭示课题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文成_副本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2976" y="2214554"/>
            <a:ext cx="7215238" cy="4000528"/>
          </a:xfrm>
          <a:prstGeom prst="rect">
            <a:avLst/>
          </a:prstGeom>
          <a:ln w="2857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>
                <a:solidFill>
                  <a:srgbClr val="FF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阅读教材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0100" y="857232"/>
            <a:ext cx="742955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/>
              <a:t>请同学们阅读教材上的文字，说说这次习作的主要内容是什么？习作要求又有                   哪些呢？</a:t>
            </a:r>
            <a:endParaRPr lang="zh-CN" altLang="en-US" sz="40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>
                <a:solidFill>
                  <a:srgbClr val="FF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观察对象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857224" y="857232"/>
            <a:ext cx="7388561" cy="13257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请同学们</a:t>
            </a:r>
            <a:r>
              <a:rPr kumimoji="0" lang="zh-CN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看看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下面</a:t>
            </a:r>
            <a:r>
              <a:rPr kumimoji="0" lang="zh-CN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这些小朋友都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algn="l" defTabSz="914400" rtl="0" eaLnBrk="1" fontAlgn="base" latinLnBrk="0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准备观察什么？</a:t>
            </a:r>
            <a:endParaRPr kumimoji="0" lang="zh-CN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0100" y="2143116"/>
            <a:ext cx="7500990" cy="307183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1071538" y="5286388"/>
            <a:ext cx="7358114" cy="8309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  观察种子发芽的过程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7224" y="928670"/>
            <a:ext cx="7429552" cy="314327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857224" y="4143380"/>
            <a:ext cx="7429552" cy="8309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 观察树叶颜色变化的过程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72074"/>
            <a:ext cx="7429552" cy="92869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28662" y="928670"/>
            <a:ext cx="7358114" cy="314327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5072074"/>
            <a:ext cx="7286676" cy="92869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000100" y="4143380"/>
            <a:ext cx="7286676" cy="8309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       观察月亮变化的过程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7224" y="5072074"/>
            <a:ext cx="7429552" cy="92869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857224" y="4143380"/>
            <a:ext cx="7429552" cy="8309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 观察家养的小猫生长过程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857232"/>
            <a:ext cx="7429552" cy="321471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1521" y="260648"/>
            <a:ext cx="2016224" cy="646331"/>
          </a:xfrm>
          <a:prstGeom prst="rect">
            <a:avLst/>
          </a:prstGeom>
          <a:noFill/>
          <a:ln>
            <a:solidFill>
              <a:srgbClr val="CC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33CC"/>
                </a:solidFill>
                <a:latin typeface="Broadway" panose="04040905080B02020502" pitchFamily="82" charset="0"/>
              </a:rPr>
              <a:t>名言引入</a:t>
            </a:r>
            <a:endParaRPr lang="zh-CN" altLang="en-US" sz="3600" dirty="0">
              <a:solidFill>
                <a:srgbClr val="FF33CC"/>
              </a:solidFill>
              <a:latin typeface="Broadway" panose="04040905080B02020502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521" y="1700808"/>
            <a:ext cx="864095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/>
              <a:t>◆观察对于儿童必不可少，正如阳光、空气、水分对于植物之必不可少。在这里，观察是智慧的最重要的能源。</a:t>
            </a:r>
            <a:r>
              <a:rPr lang="en-US" altLang="zh-CN" sz="3600" dirty="0"/>
              <a:t>                     </a:t>
            </a:r>
            <a:endParaRPr lang="en-US" altLang="zh-CN" sz="3600" dirty="0"/>
          </a:p>
          <a:p>
            <a:r>
              <a:rPr lang="en-US" altLang="zh-CN" sz="3600" dirty="0"/>
              <a:t>                                        </a:t>
            </a:r>
            <a:r>
              <a:rPr lang="zh-CN" altLang="zh-CN" sz="3600" dirty="0"/>
              <a:t>——苏霍姆林斯基</a:t>
            </a:r>
            <a:endParaRPr lang="en-US" altLang="zh-CN" sz="3600" dirty="0"/>
          </a:p>
          <a:p>
            <a:endParaRPr lang="zh-CN" altLang="zh-CN" sz="3600" dirty="0"/>
          </a:p>
          <a:p>
            <a:r>
              <a:rPr lang="zh-CN" altLang="zh-CN" sz="3600" dirty="0"/>
              <a:t>◆观察，观察，再观察！</a:t>
            </a:r>
            <a:r>
              <a:rPr lang="en-US" altLang="zh-CN" sz="3600" dirty="0"/>
              <a:t>                               </a:t>
            </a:r>
            <a:endParaRPr lang="en-US" altLang="zh-CN" sz="3600" dirty="0"/>
          </a:p>
          <a:p>
            <a:r>
              <a:rPr lang="en-US" altLang="zh-CN" sz="3600" dirty="0"/>
              <a:t>                                        </a:t>
            </a:r>
            <a:r>
              <a:rPr lang="zh-CN" altLang="zh-CN" sz="3600" dirty="0"/>
              <a:t>——巴甫洛夫</a:t>
            </a:r>
            <a:endParaRPr lang="zh-CN" altLang="zh-CN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6"/>
          <p:cNvPicPr>
            <a:picLocks noChangeAspect="1" noChangeArrowheads="1"/>
          </p:cNvPicPr>
          <p:nvPr/>
        </p:nvPicPr>
        <p:blipFill>
          <a:blip r:embed="rId1">
            <a:grayscl/>
          </a:blip>
          <a:srcRect/>
          <a:stretch>
            <a:fillRect/>
          </a:stretch>
        </p:blipFill>
        <p:spPr bwMode="auto">
          <a:xfrm>
            <a:off x="2165417" y="302624"/>
            <a:ext cx="5070879" cy="338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07504" y="116632"/>
            <a:ext cx="2103333" cy="646331"/>
          </a:xfrm>
          <a:prstGeom prst="rect">
            <a:avLst/>
          </a:prstGeom>
          <a:noFill/>
          <a:ln>
            <a:solidFill>
              <a:srgbClr val="CC33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观察方法</a:t>
            </a:r>
            <a:endParaRPr lang="zh-CN" altLang="en-US" sz="3600" dirty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6"/>
          <p:cNvPicPr>
            <a:picLocks noChangeAspect="1" noChangeArrowheads="1"/>
          </p:cNvPicPr>
          <p:nvPr/>
        </p:nvPicPr>
        <p:blipFill>
          <a:blip r:embed="rId1">
            <a:grayscl/>
          </a:blip>
          <a:srcRect/>
          <a:stretch>
            <a:fillRect/>
          </a:stretch>
        </p:blipFill>
        <p:spPr bwMode="auto">
          <a:xfrm>
            <a:off x="2165417" y="302624"/>
            <a:ext cx="5070879" cy="338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5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80928"/>
            <a:ext cx="3618996" cy="3568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观察记录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8662" y="857232"/>
            <a:ext cx="7358114" cy="329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ts val="5000"/>
              </a:lnSpc>
            </a:pP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Times New Roman" panose="02020603050405020304" pitchFamily="18" charset="0"/>
              </a:rPr>
              <a:t>我们在观察的过程中，很有必要认真地进行观察记录，学会按一定的顺序，边观察边记录，有条理地（可以简单）写下观察中的新发现，或是观察中发生的事。</a:t>
            </a:r>
            <a:endParaRPr lang="zh-CN" altLang="en-US" sz="4000" b="1" dirty="0">
              <a:solidFill>
                <a:srgbClr val="0000CC"/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1538" y="4000505"/>
            <a:ext cx="735811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13" y="624322"/>
            <a:ext cx="3235963" cy="2088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0" y="769879"/>
            <a:ext cx="3143250" cy="2095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241" y="1227207"/>
            <a:ext cx="2448272" cy="326599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5348" y="4653136"/>
            <a:ext cx="4046015" cy="1993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827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0"/>
          <p:cNvSpPr/>
          <p:nvPr/>
        </p:nvSpPr>
        <p:spPr>
          <a:xfrm>
            <a:off x="-4935" y="1177466"/>
            <a:ext cx="9041431" cy="4987837"/>
          </a:xfrm>
          <a:prstGeom prst="horizontalScroll">
            <a:avLst/>
          </a:prstGeom>
          <a:solidFill>
            <a:schemeClr val="bg1"/>
          </a:solidFill>
          <a:ln w="25400">
            <a:solidFill>
              <a:srgbClr val="FCC2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libaba Sans Medium" panose="020B0603020203040204" pitchFamily="34" charset="0"/>
              <a:ea typeface="方正莎儿硬笔繁体" panose="02000000000000000000" pitchFamily="2" charset="-122"/>
              <a:sym typeface="Alibaba Sans Medium" panose="020B0603020203040204" pitchFamily="34" charset="0"/>
            </a:endParaRPr>
          </a:p>
        </p:txBody>
      </p:sp>
      <p:sp>
        <p:nvSpPr>
          <p:cNvPr id="23554" name="AutoShape0"/>
          <p:cNvSpPr>
            <a:spLocks noChangeArrowheads="1"/>
          </p:cNvSpPr>
          <p:nvPr/>
        </p:nvSpPr>
        <p:spPr bwMode="auto">
          <a:xfrm>
            <a:off x="3419872" y="1228169"/>
            <a:ext cx="2322418" cy="328623"/>
          </a:xfrm>
          <a:prstGeom prst="rect">
            <a:avLst/>
          </a:prstGeom>
          <a:solidFill>
            <a:srgbClr val="FCC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00" b="1">
              <a:solidFill>
                <a:schemeClr val="bg1"/>
              </a:solidFill>
              <a:latin typeface="Alibaba Sans Medium"/>
              <a:ea typeface="方正莎儿硬笔繁体"/>
              <a:cs typeface="方正莎儿硬笔繁体"/>
              <a:sym typeface="Alibaba Sans Medium"/>
            </a:endParaRPr>
          </a:p>
        </p:txBody>
      </p:sp>
      <p:sp>
        <p:nvSpPr>
          <p:cNvPr id="3" name="Text box0"/>
          <p:cNvSpPr txBox="1"/>
          <p:nvPr/>
        </p:nvSpPr>
        <p:spPr>
          <a:xfrm>
            <a:off x="3434191" y="1130550"/>
            <a:ext cx="2433953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学例文，习方法</a:t>
            </a:r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4" name="Line0"/>
          <p:cNvCxnSpPr/>
          <p:nvPr/>
        </p:nvCxnSpPr>
        <p:spPr>
          <a:xfrm>
            <a:off x="1398985" y="3377803"/>
            <a:ext cx="6861572" cy="22622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Line1"/>
          <p:cNvCxnSpPr/>
          <p:nvPr/>
        </p:nvCxnSpPr>
        <p:spPr>
          <a:xfrm>
            <a:off x="4750594" y="2105025"/>
            <a:ext cx="8335" cy="280511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1"/>
          <p:cNvSpPr>
            <a:spLocks noChangeArrowheads="1"/>
          </p:cNvSpPr>
          <p:nvPr/>
        </p:nvSpPr>
        <p:spPr bwMode="auto">
          <a:xfrm>
            <a:off x="5334001" y="1759744"/>
            <a:ext cx="87716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350" b="1">
                <a:solidFill>
                  <a:srgbClr val="FCC24E"/>
                </a:solidFill>
                <a:latin typeface="微软雅黑" panose="020B0503020204020204" charset="-122"/>
                <a:ea typeface="微软雅黑" panose="020B0503020204020204" charset="-122"/>
                <a:sym typeface="阿里巴巴普惠体 R"/>
              </a:rPr>
              <a:t>细节描写</a:t>
            </a:r>
            <a:endParaRPr lang="zh-CN" altLang="en-US" sz="1350" b="1">
              <a:solidFill>
                <a:srgbClr val="FCC24E"/>
              </a:solidFill>
              <a:latin typeface="微软雅黑" panose="020B0503020204020204" charset="-122"/>
              <a:ea typeface="微软雅黑" panose="020B0503020204020204" charset="-122"/>
              <a:sym typeface="阿里巴巴普惠体 R"/>
            </a:endParaRPr>
          </a:p>
        </p:txBody>
      </p:sp>
      <p:sp>
        <p:nvSpPr>
          <p:cNvPr id="7" name="AutoShape2"/>
          <p:cNvSpPr>
            <a:spLocks noChangeArrowheads="1"/>
          </p:cNvSpPr>
          <p:nvPr/>
        </p:nvSpPr>
        <p:spPr bwMode="auto">
          <a:xfrm>
            <a:off x="4826795" y="1924050"/>
            <a:ext cx="4065686" cy="1657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latin typeface="宋体" panose="02010600030101010101" pitchFamily="2" charset="-122"/>
                <a:sym typeface="阿里巴巴普惠体 R"/>
              </a:rPr>
              <a:t>    </a:t>
            </a:r>
            <a:r>
              <a:rPr lang="zh-CN" altLang="en-US" sz="1400" b="1" dirty="0">
                <a:latin typeface="宋体" panose="02010600030101010101" pitchFamily="2" charset="-122"/>
                <a:sym typeface="阿里巴巴普惠体 R"/>
              </a:rPr>
              <a:t>今年，我注意了，原来爬山虎是有脚的。爬山虎的脚长在茎上。</a:t>
            </a:r>
            <a:r>
              <a:rPr lang="zh-CN" altLang="en-US" sz="1400" b="1" dirty="0">
                <a:solidFill>
                  <a:srgbClr val="00B050"/>
                </a:solidFill>
                <a:latin typeface="宋体" panose="02010600030101010101" pitchFamily="2" charset="-122"/>
                <a:sym typeface="阿里巴巴普惠体 R"/>
              </a:rPr>
              <a:t>茎上长叶柄的地方，反面伸出枝状的六七根细丝，这些细丝很像蜗牛的触角。细丝跟新叶子一样，也是嫩红的。</a:t>
            </a:r>
            <a:r>
              <a:rPr lang="zh-CN" altLang="en-US" sz="1400" b="1" dirty="0">
                <a:latin typeface="宋体" panose="02010600030101010101" pitchFamily="2" charset="-122"/>
                <a:sym typeface="阿里巴巴普惠体 R"/>
              </a:rPr>
              <a:t>这就是爬山虎的脚。</a:t>
            </a:r>
            <a:endParaRPr lang="zh-CN" altLang="en-US" sz="1400" b="1" dirty="0">
              <a:latin typeface="宋体" panose="02010600030101010101" pitchFamily="2" charset="-122"/>
              <a:sym typeface="阿里巴巴普惠体 R"/>
            </a:endParaRPr>
          </a:p>
        </p:txBody>
      </p:sp>
      <p:sp>
        <p:nvSpPr>
          <p:cNvPr id="8" name="AutoShape3"/>
          <p:cNvSpPr>
            <a:spLocks noChangeArrowheads="1"/>
          </p:cNvSpPr>
          <p:nvPr/>
        </p:nvSpPr>
        <p:spPr bwMode="auto">
          <a:xfrm>
            <a:off x="5334001" y="3427810"/>
            <a:ext cx="87716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350" b="1" dirty="0">
                <a:solidFill>
                  <a:srgbClr val="FCDD4E"/>
                </a:solidFill>
                <a:latin typeface="微软雅黑" panose="020B0503020204020204" charset="-122"/>
                <a:ea typeface="微软雅黑" panose="020B0503020204020204" charset="-122"/>
                <a:sym typeface="阿里巴巴普惠体 R"/>
              </a:rPr>
              <a:t>动作描写</a:t>
            </a:r>
            <a:endParaRPr lang="zh-CN" altLang="en-US" sz="1350" b="1" dirty="0">
              <a:solidFill>
                <a:srgbClr val="FCDD4E"/>
              </a:solidFill>
              <a:latin typeface="微软雅黑" panose="020B0503020204020204" charset="-122"/>
              <a:ea typeface="微软雅黑" panose="020B0503020204020204" charset="-122"/>
              <a:sym typeface="阿里巴巴普惠体 R"/>
            </a:endParaRPr>
          </a:p>
        </p:txBody>
      </p:sp>
      <p:sp>
        <p:nvSpPr>
          <p:cNvPr id="9" name="AutoShape4"/>
          <p:cNvSpPr>
            <a:spLocks noChangeArrowheads="1"/>
          </p:cNvSpPr>
          <p:nvPr/>
        </p:nvSpPr>
        <p:spPr bwMode="auto">
          <a:xfrm>
            <a:off x="4805191" y="3589735"/>
            <a:ext cx="4065686" cy="1990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latin typeface="阿里巴巴普惠体 R"/>
                <a:ea typeface="阿里巴巴普惠体 R"/>
                <a:cs typeface="阿里巴巴普惠体 R"/>
                <a:sym typeface="阿里巴巴普惠体 R"/>
              </a:rPr>
              <a:t>    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爬山虎的脚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触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着墙的时候，六七根细丝的头上就变成小圆片，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巴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住墙。细丝原先是直的，现在弯曲了，把爬山虎的嫩茎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拉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一把，使它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紧贴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在墙上。爬山虎就是这样一脚一脚地往上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爬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。</a:t>
            </a:r>
            <a:r>
              <a:rPr lang="zh-CN" altLang="en-US" sz="1400" b="1" dirty="0">
                <a:solidFill>
                  <a:srgbClr val="00B05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如果你仔细看那些细小的脚，你会想起图画上蛟龙的爪子。</a:t>
            </a:r>
            <a:endParaRPr lang="zh-CN" altLang="en-US" sz="1400" b="1" dirty="0">
              <a:solidFill>
                <a:srgbClr val="00B050"/>
              </a:solidFill>
              <a:latin typeface="宋体" panose="02010600030101010101" pitchFamily="2" charset="-122"/>
              <a:ea typeface="阿里巴巴普惠体 R"/>
              <a:cs typeface="阿里巴巴普惠体 R"/>
              <a:sym typeface="阿里巴巴普惠体 R"/>
            </a:endParaRPr>
          </a:p>
        </p:txBody>
      </p:sp>
      <p:sp>
        <p:nvSpPr>
          <p:cNvPr id="10" name="AutoShape5"/>
          <p:cNvSpPr>
            <a:spLocks noChangeArrowheads="1"/>
          </p:cNvSpPr>
          <p:nvPr/>
        </p:nvSpPr>
        <p:spPr bwMode="auto">
          <a:xfrm>
            <a:off x="1593056" y="1865710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350" b="1">
                <a:solidFill>
                  <a:srgbClr val="FCC24E"/>
                </a:solidFill>
                <a:latin typeface="微软雅黑" panose="020B0503020204020204" charset="-122"/>
                <a:ea typeface="微软雅黑" panose="020B0503020204020204" charset="-122"/>
                <a:sym typeface="阿里巴巴普惠体 R"/>
              </a:rPr>
              <a:t>颜色和生长顺序</a:t>
            </a:r>
            <a:endParaRPr lang="zh-CN" altLang="en-US" sz="1350" b="1">
              <a:solidFill>
                <a:srgbClr val="FCC24E"/>
              </a:solidFill>
              <a:latin typeface="微软雅黑" panose="020B0503020204020204" charset="-122"/>
              <a:ea typeface="微软雅黑" panose="020B0503020204020204" charset="-122"/>
              <a:sym typeface="阿里巴巴普惠体 R"/>
            </a:endParaRPr>
          </a:p>
        </p:txBody>
      </p:sp>
      <p:sp>
        <p:nvSpPr>
          <p:cNvPr id="11" name="AutoShape6"/>
          <p:cNvSpPr>
            <a:spLocks noChangeArrowheads="1"/>
          </p:cNvSpPr>
          <p:nvPr/>
        </p:nvSpPr>
        <p:spPr bwMode="auto">
          <a:xfrm>
            <a:off x="782243" y="2165792"/>
            <a:ext cx="3789758" cy="167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latin typeface="阿里巴巴普惠体 R"/>
                <a:ea typeface="阿里巴巴普惠体 R"/>
                <a:cs typeface="阿里巴巴普惠体 R"/>
                <a:sym typeface="阿里巴巴普惠体 R"/>
              </a:rPr>
              <a:t>   </a:t>
            </a:r>
            <a:r>
              <a:rPr lang="en-US" altLang="zh-CN" sz="1400" b="1" dirty="0">
                <a:latin typeface="宋体" panose="02010600030101010101" pitchFamily="2" charset="-122"/>
                <a:sym typeface="阿里巴巴普惠体 R"/>
              </a:rPr>
              <a:t> </a:t>
            </a:r>
            <a:r>
              <a:rPr lang="zh-CN" altLang="en-US" sz="1400" b="1" dirty="0">
                <a:latin typeface="宋体" panose="02010600030101010101" pitchFamily="2" charset="-122"/>
                <a:sym typeface="阿里巴巴普惠体 R"/>
              </a:rPr>
              <a:t>爬山虎</a:t>
            </a:r>
            <a:r>
              <a:rPr lang="zh-CN" altLang="en-US" sz="1400" b="1" dirty="0">
                <a:solidFill>
                  <a:srgbClr val="00B050"/>
                </a:solidFill>
                <a:latin typeface="宋体" panose="02010600030101010101" pitchFamily="2" charset="-122"/>
                <a:sym typeface="阿里巴巴普惠体 R"/>
              </a:rPr>
              <a:t>刚长出来</a:t>
            </a:r>
            <a:r>
              <a:rPr lang="zh-CN" altLang="en-US" sz="1400" b="1" dirty="0">
                <a:latin typeface="宋体" panose="02010600030101010101" pitchFamily="2" charset="-122"/>
                <a:sym typeface="阿里巴巴普惠体 R"/>
              </a:rPr>
              <a:t>的叶子是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sym typeface="阿里巴巴普惠体 R"/>
              </a:rPr>
              <a:t>嫩红的</a:t>
            </a:r>
            <a:r>
              <a:rPr lang="zh-CN" altLang="en-US" sz="1400" b="1" dirty="0">
                <a:latin typeface="宋体" panose="02010600030101010101" pitchFamily="2" charset="-122"/>
                <a:sym typeface="阿里巴巴普惠体 R"/>
              </a:rPr>
              <a:t>，</a:t>
            </a:r>
            <a:r>
              <a:rPr lang="zh-CN" altLang="en-US" sz="1400" b="1" dirty="0">
                <a:solidFill>
                  <a:srgbClr val="00B050"/>
                </a:solidFill>
                <a:latin typeface="宋体" panose="02010600030101010101" pitchFamily="2" charset="-122"/>
                <a:sym typeface="阿里巴巴普惠体 R"/>
              </a:rPr>
              <a:t>不几天</a:t>
            </a:r>
            <a:r>
              <a:rPr lang="zh-CN" altLang="en-US" sz="1400" b="1" dirty="0">
                <a:latin typeface="宋体" panose="02010600030101010101" pitchFamily="2" charset="-122"/>
                <a:sym typeface="阿里巴巴普惠体 R"/>
              </a:rPr>
              <a:t>叶子长大，</a:t>
            </a:r>
            <a:r>
              <a:rPr lang="zh-CN" altLang="en-US" sz="1400" b="1" dirty="0">
                <a:solidFill>
                  <a:srgbClr val="00B050"/>
                </a:solidFill>
                <a:latin typeface="宋体" panose="02010600030101010101" pitchFamily="2" charset="-122"/>
                <a:sym typeface="阿里巴巴普惠体 R"/>
              </a:rPr>
              <a:t>就</a:t>
            </a:r>
            <a:r>
              <a:rPr lang="zh-CN" altLang="en-US" sz="1400" b="1" dirty="0">
                <a:latin typeface="宋体" panose="02010600030101010101" pitchFamily="2" charset="-122"/>
                <a:sym typeface="阿里巴巴普惠体 R"/>
              </a:rPr>
              <a:t>变成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sym typeface="阿里巴巴普惠体 R"/>
              </a:rPr>
              <a:t>嫩绿的</a:t>
            </a:r>
            <a:r>
              <a:rPr lang="zh-CN" altLang="en-US" sz="1400" b="1" dirty="0">
                <a:latin typeface="宋体" panose="02010600030101010101" pitchFamily="2" charset="-122"/>
                <a:sym typeface="阿里巴巴普惠体 R"/>
              </a:rPr>
              <a:t>。爬山虎的嫩叶，不大引人注意，引人注意的是长大了的叶子。那些叶子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sym typeface="阿里巴巴普惠体 R"/>
              </a:rPr>
              <a:t>绿得那么新鲜</a:t>
            </a:r>
            <a:r>
              <a:rPr lang="zh-CN" altLang="en-US" sz="1400" b="1" dirty="0">
                <a:latin typeface="宋体" panose="02010600030101010101" pitchFamily="2" charset="-122"/>
                <a:sym typeface="阿里巴巴普惠体 R"/>
              </a:rPr>
              <a:t>，看着非常舒服。 </a:t>
            </a:r>
            <a:r>
              <a:rPr lang="zh-CN" altLang="en-US" sz="1400" dirty="0">
                <a:latin typeface="阿里巴巴普惠体 R"/>
                <a:ea typeface="阿里巴巴普惠体 R"/>
                <a:cs typeface="阿里巴巴普惠体 R"/>
                <a:sym typeface="阿里巴巴普惠体 R"/>
              </a:rPr>
              <a:t>  </a:t>
            </a:r>
            <a:endParaRPr lang="zh-CN" altLang="en-US" sz="1400" dirty="0">
              <a:latin typeface="阿里巴巴普惠体 R"/>
              <a:ea typeface="阿里巴巴普惠体 R"/>
              <a:cs typeface="阿里巴巴普惠体 R"/>
              <a:sym typeface="阿里巴巴普惠体 R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1400" dirty="0">
              <a:latin typeface="阿里巴巴普惠体 R"/>
              <a:ea typeface="阿里巴巴普惠体 R"/>
              <a:cs typeface="阿里巴巴普惠体 R"/>
              <a:sym typeface="阿里巴巴普惠体 R"/>
            </a:endParaRPr>
          </a:p>
        </p:txBody>
      </p:sp>
      <p:sp>
        <p:nvSpPr>
          <p:cNvPr id="12" name="AutoShape7"/>
          <p:cNvSpPr>
            <a:spLocks noChangeArrowheads="1"/>
          </p:cNvSpPr>
          <p:nvPr/>
        </p:nvSpPr>
        <p:spPr bwMode="auto">
          <a:xfrm>
            <a:off x="1593057" y="3554016"/>
            <a:ext cx="87716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350" b="1" dirty="0">
                <a:solidFill>
                  <a:srgbClr val="FCDD4E"/>
                </a:solidFill>
                <a:latin typeface="微软雅黑" panose="020B0503020204020204" charset="-122"/>
                <a:ea typeface="微软雅黑" panose="020B0503020204020204" charset="-122"/>
                <a:sym typeface="阿里巴巴普惠体 R"/>
              </a:rPr>
              <a:t>动静结合</a:t>
            </a:r>
            <a:endParaRPr lang="zh-CN" altLang="en-US" sz="1350" b="1" dirty="0">
              <a:solidFill>
                <a:srgbClr val="FCDD4E"/>
              </a:solidFill>
              <a:latin typeface="微软雅黑" panose="020B0503020204020204" charset="-122"/>
              <a:ea typeface="微软雅黑" panose="020B0503020204020204" charset="-122"/>
              <a:sym typeface="阿里巴巴普惠体 R"/>
            </a:endParaRPr>
          </a:p>
        </p:txBody>
      </p:sp>
      <p:sp>
        <p:nvSpPr>
          <p:cNvPr id="13" name="AutoShape8"/>
          <p:cNvSpPr>
            <a:spLocks noChangeArrowheads="1"/>
          </p:cNvSpPr>
          <p:nvPr/>
        </p:nvSpPr>
        <p:spPr bwMode="auto">
          <a:xfrm>
            <a:off x="603651" y="3831432"/>
            <a:ext cx="3892150" cy="102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latin typeface="阿里巴巴普惠体 R"/>
                <a:ea typeface="阿里巴巴普惠体 R"/>
                <a:cs typeface="阿里巴巴普惠体 R"/>
                <a:sym typeface="阿里巴巴普惠体 R"/>
              </a:rPr>
              <a:t>    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叶尖一顺儿朝下，在墙上铺得那么</a:t>
            </a:r>
            <a:r>
              <a:rPr lang="zh-CN" altLang="en-US" sz="1400" b="1" dirty="0">
                <a:solidFill>
                  <a:srgbClr val="00B05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均匀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，</a:t>
            </a:r>
            <a:r>
              <a:rPr lang="zh-CN" altLang="en-US" sz="1400" b="1" dirty="0">
                <a:solidFill>
                  <a:srgbClr val="00B05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没有重叠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起来的，也</a:t>
            </a:r>
            <a:r>
              <a:rPr lang="zh-CN" altLang="en-US" sz="1400" b="1" dirty="0">
                <a:solidFill>
                  <a:srgbClr val="00B05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不留一点儿空隙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。一阵风拂过，一墙的叶子就</a:t>
            </a:r>
            <a:r>
              <a:rPr lang="zh-CN" altLang="en-US" sz="1400" b="1" dirty="0">
                <a:solidFill>
                  <a:srgbClr val="00B050"/>
                </a:solidFill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漾起波纹</a:t>
            </a:r>
            <a:r>
              <a:rPr lang="zh-CN" altLang="en-US" sz="1400" b="1" dirty="0">
                <a:latin typeface="宋体" panose="02010600030101010101" pitchFamily="2" charset="-122"/>
                <a:ea typeface="阿里巴巴普惠体 R"/>
                <a:cs typeface="阿里巴巴普惠体 R"/>
                <a:sym typeface="阿里巴巴普惠体 R"/>
              </a:rPr>
              <a:t>，好看得很。</a:t>
            </a:r>
            <a:endParaRPr lang="zh-CN" altLang="en-US" sz="1400" b="1" dirty="0">
              <a:latin typeface="宋体" panose="02010600030101010101" pitchFamily="2" charset="-122"/>
              <a:ea typeface="阿里巴巴普惠体 R"/>
              <a:cs typeface="阿里巴巴普惠体 R"/>
              <a:sym typeface="阿里巴巴普惠体 R"/>
            </a:endParaRPr>
          </a:p>
        </p:txBody>
      </p:sp>
      <p:sp>
        <p:nvSpPr>
          <p:cNvPr id="14" name="Freeform0"/>
          <p:cNvSpPr>
            <a:spLocks noEditPoints="1"/>
          </p:cNvSpPr>
          <p:nvPr/>
        </p:nvSpPr>
        <p:spPr bwMode="auto">
          <a:xfrm>
            <a:off x="5101829" y="1812131"/>
            <a:ext cx="172640" cy="172641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FCC24E"/>
          </a:solidFill>
          <a:ln>
            <a:noFill/>
          </a:ln>
        </p:spPr>
        <p:txBody>
          <a:bodyPr lIns="42863" tIns="21431" rIns="42863" bIns="21431"/>
          <a:lstStyle/>
          <a:p>
            <a:pPr>
              <a:defRPr/>
            </a:pPr>
            <a:endParaRPr lang="en-AU" sz="845">
              <a:latin typeface="Alibaba Sans Medium" panose="020B0603020203040204" pitchFamily="34" charset="0"/>
              <a:ea typeface="方正莎儿硬笔繁体" panose="02000000000000000000" pitchFamily="2" charset="-122"/>
              <a:sym typeface="Alibaba Sans Medium" panose="020B0603020203040204" pitchFamily="34" charset="0"/>
            </a:endParaRPr>
          </a:p>
        </p:txBody>
      </p:sp>
      <p:sp>
        <p:nvSpPr>
          <p:cNvPr id="15" name="Freeform1"/>
          <p:cNvSpPr>
            <a:spLocks noEditPoints="1"/>
          </p:cNvSpPr>
          <p:nvPr/>
        </p:nvSpPr>
        <p:spPr bwMode="auto">
          <a:xfrm>
            <a:off x="1341835" y="1924050"/>
            <a:ext cx="160734" cy="160735"/>
          </a:xfrm>
          <a:custGeom>
            <a:avLst/>
            <a:gdLst>
              <a:gd name="T0" fmla="*/ 303 w 336"/>
              <a:gd name="T1" fmla="*/ 168 h 336"/>
              <a:gd name="T2" fmla="*/ 336 w 336"/>
              <a:gd name="T3" fmla="*/ 119 h 336"/>
              <a:gd name="T4" fmla="*/ 322 w 336"/>
              <a:gd name="T5" fmla="*/ 86 h 336"/>
              <a:gd name="T6" fmla="*/ 268 w 336"/>
              <a:gd name="T7" fmla="*/ 68 h 336"/>
              <a:gd name="T8" fmla="*/ 254 w 336"/>
              <a:gd name="T9" fmla="*/ 14 h 336"/>
              <a:gd name="T10" fmla="*/ 221 w 336"/>
              <a:gd name="T11" fmla="*/ 0 h 336"/>
              <a:gd name="T12" fmla="*/ 168 w 336"/>
              <a:gd name="T13" fmla="*/ 32 h 336"/>
              <a:gd name="T14" fmla="*/ 115 w 336"/>
              <a:gd name="T15" fmla="*/ 0 h 336"/>
              <a:gd name="T16" fmla="*/ 81 w 336"/>
              <a:gd name="T17" fmla="*/ 14 h 336"/>
              <a:gd name="T18" fmla="*/ 68 w 336"/>
              <a:gd name="T19" fmla="*/ 68 h 336"/>
              <a:gd name="T20" fmla="*/ 14 w 336"/>
              <a:gd name="T21" fmla="*/ 86 h 336"/>
              <a:gd name="T22" fmla="*/ 0 w 336"/>
              <a:gd name="T23" fmla="*/ 119 h 336"/>
              <a:gd name="T24" fmla="*/ 32 w 336"/>
              <a:gd name="T25" fmla="*/ 168 h 336"/>
              <a:gd name="T26" fmla="*/ 0 w 336"/>
              <a:gd name="T27" fmla="*/ 221 h 336"/>
              <a:gd name="T28" fmla="*/ 14 w 336"/>
              <a:gd name="T29" fmla="*/ 254 h 336"/>
              <a:gd name="T30" fmla="*/ 68 w 336"/>
              <a:gd name="T31" fmla="*/ 268 h 336"/>
              <a:gd name="T32" fmla="*/ 81 w 336"/>
              <a:gd name="T33" fmla="*/ 322 h 336"/>
              <a:gd name="T34" fmla="*/ 115 w 336"/>
              <a:gd name="T35" fmla="*/ 336 h 336"/>
              <a:gd name="T36" fmla="*/ 168 w 336"/>
              <a:gd name="T37" fmla="*/ 304 h 336"/>
              <a:gd name="T38" fmla="*/ 221 w 336"/>
              <a:gd name="T39" fmla="*/ 336 h 336"/>
              <a:gd name="T40" fmla="*/ 254 w 336"/>
              <a:gd name="T41" fmla="*/ 322 h 336"/>
              <a:gd name="T42" fmla="*/ 268 w 336"/>
              <a:gd name="T43" fmla="*/ 268 h 336"/>
              <a:gd name="T44" fmla="*/ 322 w 336"/>
              <a:gd name="T45" fmla="*/ 250 h 336"/>
              <a:gd name="T46" fmla="*/ 336 w 336"/>
              <a:gd name="T47" fmla="*/ 217 h 336"/>
              <a:gd name="T48" fmla="*/ 303 w 336"/>
              <a:gd name="T49" fmla="*/ 168 h 336"/>
              <a:gd name="T50" fmla="*/ 168 w 336"/>
              <a:gd name="T51" fmla="*/ 241 h 336"/>
              <a:gd name="T52" fmla="*/ 95 w 336"/>
              <a:gd name="T53" fmla="*/ 168 h 336"/>
              <a:gd name="T54" fmla="*/ 168 w 336"/>
              <a:gd name="T55" fmla="*/ 95 h 336"/>
              <a:gd name="T56" fmla="*/ 241 w 336"/>
              <a:gd name="T57" fmla="*/ 168 h 336"/>
              <a:gd name="T58" fmla="*/ 168 w 336"/>
              <a:gd name="T59" fmla="*/ 24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6" h="336">
                <a:moveTo>
                  <a:pt x="303" y="168"/>
                </a:moveTo>
                <a:cubicBezTo>
                  <a:pt x="303" y="147"/>
                  <a:pt x="316" y="130"/>
                  <a:pt x="336" y="119"/>
                </a:cubicBezTo>
                <a:cubicBezTo>
                  <a:pt x="332" y="107"/>
                  <a:pt x="328" y="96"/>
                  <a:pt x="322" y="86"/>
                </a:cubicBezTo>
                <a:cubicBezTo>
                  <a:pt x="300" y="91"/>
                  <a:pt x="283" y="83"/>
                  <a:pt x="268" y="68"/>
                </a:cubicBezTo>
                <a:cubicBezTo>
                  <a:pt x="253" y="53"/>
                  <a:pt x="248" y="36"/>
                  <a:pt x="254" y="14"/>
                </a:cubicBezTo>
                <a:cubicBezTo>
                  <a:pt x="244" y="8"/>
                  <a:pt x="232" y="3"/>
                  <a:pt x="221" y="0"/>
                </a:cubicBezTo>
                <a:cubicBezTo>
                  <a:pt x="209" y="19"/>
                  <a:pt x="189" y="32"/>
                  <a:pt x="168" y="32"/>
                </a:cubicBezTo>
                <a:cubicBezTo>
                  <a:pt x="147" y="32"/>
                  <a:pt x="126" y="19"/>
                  <a:pt x="115" y="0"/>
                </a:cubicBezTo>
                <a:cubicBezTo>
                  <a:pt x="103" y="3"/>
                  <a:pt x="92" y="8"/>
                  <a:pt x="81" y="14"/>
                </a:cubicBezTo>
                <a:cubicBezTo>
                  <a:pt x="87" y="36"/>
                  <a:pt x="83" y="53"/>
                  <a:pt x="68" y="68"/>
                </a:cubicBezTo>
                <a:cubicBezTo>
                  <a:pt x="53" y="83"/>
                  <a:pt x="35" y="91"/>
                  <a:pt x="14" y="86"/>
                </a:cubicBezTo>
                <a:cubicBezTo>
                  <a:pt x="8" y="96"/>
                  <a:pt x="3" y="107"/>
                  <a:pt x="0" y="119"/>
                </a:cubicBezTo>
                <a:cubicBezTo>
                  <a:pt x="19" y="130"/>
                  <a:pt x="32" y="147"/>
                  <a:pt x="32" y="168"/>
                </a:cubicBezTo>
                <a:cubicBezTo>
                  <a:pt x="32" y="189"/>
                  <a:pt x="19" y="209"/>
                  <a:pt x="0" y="221"/>
                </a:cubicBezTo>
                <a:cubicBezTo>
                  <a:pt x="3" y="232"/>
                  <a:pt x="8" y="244"/>
                  <a:pt x="14" y="254"/>
                </a:cubicBezTo>
                <a:cubicBezTo>
                  <a:pt x="35" y="248"/>
                  <a:pt x="53" y="253"/>
                  <a:pt x="68" y="268"/>
                </a:cubicBezTo>
                <a:cubicBezTo>
                  <a:pt x="83" y="283"/>
                  <a:pt x="87" y="300"/>
                  <a:pt x="81" y="322"/>
                </a:cubicBezTo>
                <a:cubicBezTo>
                  <a:pt x="92" y="328"/>
                  <a:pt x="103" y="332"/>
                  <a:pt x="115" y="336"/>
                </a:cubicBezTo>
                <a:cubicBezTo>
                  <a:pt x="126" y="316"/>
                  <a:pt x="147" y="304"/>
                  <a:pt x="168" y="304"/>
                </a:cubicBezTo>
                <a:cubicBezTo>
                  <a:pt x="189" y="304"/>
                  <a:pt x="209" y="316"/>
                  <a:pt x="221" y="336"/>
                </a:cubicBezTo>
                <a:cubicBezTo>
                  <a:pt x="232" y="332"/>
                  <a:pt x="244" y="328"/>
                  <a:pt x="254" y="322"/>
                </a:cubicBezTo>
                <a:cubicBezTo>
                  <a:pt x="248" y="300"/>
                  <a:pt x="253" y="283"/>
                  <a:pt x="268" y="268"/>
                </a:cubicBezTo>
                <a:cubicBezTo>
                  <a:pt x="283" y="253"/>
                  <a:pt x="300" y="244"/>
                  <a:pt x="322" y="250"/>
                </a:cubicBezTo>
                <a:cubicBezTo>
                  <a:pt x="328" y="240"/>
                  <a:pt x="332" y="228"/>
                  <a:pt x="336" y="217"/>
                </a:cubicBezTo>
                <a:cubicBezTo>
                  <a:pt x="316" y="205"/>
                  <a:pt x="303" y="189"/>
                  <a:pt x="303" y="168"/>
                </a:cubicBezTo>
                <a:close/>
                <a:moveTo>
                  <a:pt x="168" y="241"/>
                </a:moveTo>
                <a:cubicBezTo>
                  <a:pt x="127" y="241"/>
                  <a:pt x="95" y="208"/>
                  <a:pt x="95" y="168"/>
                </a:cubicBezTo>
                <a:cubicBezTo>
                  <a:pt x="95" y="128"/>
                  <a:pt x="127" y="95"/>
                  <a:pt x="168" y="95"/>
                </a:cubicBezTo>
                <a:cubicBezTo>
                  <a:pt x="208" y="95"/>
                  <a:pt x="241" y="128"/>
                  <a:pt x="241" y="168"/>
                </a:cubicBezTo>
                <a:cubicBezTo>
                  <a:pt x="241" y="208"/>
                  <a:pt x="208" y="241"/>
                  <a:pt x="168" y="241"/>
                </a:cubicBezTo>
                <a:close/>
              </a:path>
            </a:pathLst>
          </a:custGeom>
          <a:solidFill>
            <a:srgbClr val="FCC24E"/>
          </a:solidFill>
          <a:ln>
            <a:noFill/>
          </a:ln>
        </p:spPr>
        <p:txBody>
          <a:bodyPr lIns="42863" tIns="21431" rIns="42863" bIns="21431"/>
          <a:lstStyle/>
          <a:p>
            <a:pPr>
              <a:defRPr/>
            </a:pPr>
            <a:endParaRPr lang="en-AU" sz="845">
              <a:latin typeface="Alibaba Sans Medium" panose="020B0603020203040204" pitchFamily="34" charset="0"/>
              <a:ea typeface="方正莎儿硬笔繁体" panose="02000000000000000000" pitchFamily="2" charset="-122"/>
              <a:sym typeface="Alibaba Sans Medium" panose="020B0603020203040204" pitchFamily="34" charset="0"/>
            </a:endParaRPr>
          </a:p>
        </p:txBody>
      </p:sp>
      <p:sp>
        <p:nvSpPr>
          <p:cNvPr id="16" name="Freeform2"/>
          <p:cNvSpPr/>
          <p:nvPr/>
        </p:nvSpPr>
        <p:spPr bwMode="auto">
          <a:xfrm>
            <a:off x="1343026" y="3589735"/>
            <a:ext cx="164306" cy="205978"/>
          </a:xfrm>
          <a:custGeom>
            <a:avLst/>
            <a:gdLst>
              <a:gd name="T0" fmla="*/ 349 w 363"/>
              <a:gd name="T1" fmla="*/ 154 h 434"/>
              <a:gd name="T2" fmla="*/ 37 w 363"/>
              <a:gd name="T3" fmla="*/ 129 h 434"/>
              <a:gd name="T4" fmla="*/ 0 w 363"/>
              <a:gd name="T5" fmla="*/ 143 h 434"/>
              <a:gd name="T6" fmla="*/ 73 w 363"/>
              <a:gd name="T7" fmla="*/ 431 h 434"/>
              <a:gd name="T8" fmla="*/ 113 w 363"/>
              <a:gd name="T9" fmla="*/ 431 h 434"/>
              <a:gd name="T10" fmla="*/ 78 w 363"/>
              <a:gd name="T11" fmla="*/ 290 h 434"/>
              <a:gd name="T12" fmla="*/ 358 w 363"/>
              <a:gd name="T13" fmla="*/ 163 h 434"/>
              <a:gd name="T14" fmla="*/ 349 w 363"/>
              <a:gd name="T15" fmla="*/ 15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3" h="434">
                <a:moveTo>
                  <a:pt x="349" y="154"/>
                </a:moveTo>
                <a:cubicBezTo>
                  <a:pt x="121" y="246"/>
                  <a:pt x="214" y="0"/>
                  <a:pt x="37" y="129"/>
                </a:cubicBezTo>
                <a:cubicBezTo>
                  <a:pt x="0" y="143"/>
                  <a:pt x="0" y="143"/>
                  <a:pt x="0" y="143"/>
                </a:cubicBezTo>
                <a:cubicBezTo>
                  <a:pt x="73" y="431"/>
                  <a:pt x="73" y="431"/>
                  <a:pt x="73" y="431"/>
                </a:cubicBezTo>
                <a:cubicBezTo>
                  <a:pt x="113" y="431"/>
                  <a:pt x="113" y="431"/>
                  <a:pt x="113" y="431"/>
                </a:cubicBezTo>
                <a:cubicBezTo>
                  <a:pt x="78" y="290"/>
                  <a:pt x="78" y="290"/>
                  <a:pt x="78" y="290"/>
                </a:cubicBezTo>
                <a:cubicBezTo>
                  <a:pt x="235" y="157"/>
                  <a:pt x="172" y="434"/>
                  <a:pt x="358" y="163"/>
                </a:cubicBezTo>
                <a:cubicBezTo>
                  <a:pt x="363" y="156"/>
                  <a:pt x="357" y="152"/>
                  <a:pt x="349" y="154"/>
                </a:cubicBezTo>
                <a:close/>
              </a:path>
            </a:pathLst>
          </a:custGeom>
          <a:solidFill>
            <a:srgbClr val="FCDD4E"/>
          </a:solidFill>
          <a:ln>
            <a:noFill/>
          </a:ln>
        </p:spPr>
        <p:txBody>
          <a:bodyPr lIns="42863" tIns="21431" rIns="42863" bIns="21431"/>
          <a:lstStyle/>
          <a:p>
            <a:pPr>
              <a:defRPr/>
            </a:pPr>
            <a:endParaRPr lang="en-AU" sz="845">
              <a:latin typeface="Alibaba Sans Medium" panose="020B0603020203040204" pitchFamily="34" charset="0"/>
              <a:ea typeface="方正莎儿硬笔繁体" panose="02000000000000000000" pitchFamily="2" charset="-122"/>
              <a:sym typeface="Alibaba Sans Medium" panose="020B0603020203040204" pitchFamily="34" charset="0"/>
            </a:endParaRPr>
          </a:p>
        </p:txBody>
      </p:sp>
      <p:sp>
        <p:nvSpPr>
          <p:cNvPr id="17" name="Freeform3"/>
          <p:cNvSpPr>
            <a:spLocks noEditPoints="1"/>
          </p:cNvSpPr>
          <p:nvPr/>
        </p:nvSpPr>
        <p:spPr bwMode="auto">
          <a:xfrm>
            <a:off x="5123260" y="3489722"/>
            <a:ext cx="151209" cy="151209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CDD4E"/>
          </a:solidFill>
          <a:ln>
            <a:noFill/>
          </a:ln>
        </p:spPr>
        <p:txBody>
          <a:bodyPr lIns="42863" tIns="21431" rIns="42863" bIns="21431"/>
          <a:lstStyle/>
          <a:p>
            <a:pPr>
              <a:defRPr/>
            </a:pPr>
            <a:endParaRPr lang="en-AU" sz="845">
              <a:latin typeface="Alibaba Sans Medium" panose="020B0603020203040204" pitchFamily="34" charset="0"/>
              <a:ea typeface="方正莎儿硬笔繁体" panose="02000000000000000000" pitchFamily="2" charset="-122"/>
              <a:sym typeface="Alibaba Sans Medium" panose="020B0603020203040204" pitchFamily="34" charset="0"/>
            </a:endParaRPr>
          </a:p>
        </p:txBody>
      </p:sp>
      <p:sp>
        <p:nvSpPr>
          <p:cNvPr id="18" name="Text box0"/>
          <p:cNvSpPr txBox="1"/>
          <p:nvPr/>
        </p:nvSpPr>
        <p:spPr>
          <a:xfrm>
            <a:off x="990600" y="4910138"/>
            <a:ext cx="23391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《爬山虎的脚》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504" y="116632"/>
            <a:ext cx="2031325" cy="646331"/>
          </a:xfrm>
          <a:prstGeom prst="rect">
            <a:avLst/>
          </a:prstGeom>
          <a:noFill/>
          <a:ln>
            <a:solidFill>
              <a:srgbClr val="CC33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写作指导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>
                <a:solidFill>
                  <a:srgbClr val="FF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范文铺路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57356" y="857232"/>
            <a:ext cx="58448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观察绿豆发芽过程的日记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8662" y="1428736"/>
            <a:ext cx="7643866" cy="4580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</a:rPr>
              <a:t>    10</a:t>
            </a: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</a:rPr>
              <a:t>月</a:t>
            </a:r>
            <a:r>
              <a:rPr lang="en-US" altLang="zh-CN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</a:rPr>
              <a:t>19</a:t>
            </a: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</a:rPr>
              <a:t>日  星期一  晴　</a:t>
            </a:r>
            <a:endParaRPr lang="zh-CN" altLang="en-US" sz="4000" b="1" dirty="0">
              <a:solidFill>
                <a:srgbClr val="0000CC"/>
              </a:solidFill>
              <a:latin typeface="+mn-ea"/>
              <a:cs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4000" b="1" dirty="0">
                <a:latin typeface="+mn-ea"/>
                <a:cs typeface="楷体" panose="02010609060101010101" pitchFamily="49" charset="-122"/>
              </a:rPr>
              <a:t>    今天，我向妈妈要了一把绿豆，将它们装在了一个塑料瓶里。然后，盛了半瓶自来水倒进瓶里，只见绿豆们一遇到水，就变得生气勃勃的，忽上忽下，飘来</a:t>
            </a:r>
            <a:endParaRPr lang="en-US" altLang="zh-CN" sz="4000" b="1" dirty="0">
              <a:latin typeface="+mn-ea"/>
              <a:cs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4000" b="1" dirty="0">
                <a:latin typeface="+mn-ea"/>
                <a:cs typeface="楷体" panose="02010609060101010101" pitchFamily="49" charset="-122"/>
              </a:rPr>
              <a:t>飘去。           我正要</a:t>
            </a:r>
            <a:endParaRPr lang="zh-CN" altLang="en-US" sz="4000" b="1" dirty="0">
              <a:latin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000100" y="4643446"/>
            <a:ext cx="7215238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00100" y="5286388"/>
            <a:ext cx="600079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00100" y="5857892"/>
            <a:ext cx="135732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285984" y="5286388"/>
            <a:ext cx="3262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ln w="0"/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（观察细致）</a:t>
            </a:r>
            <a:endParaRPr lang="zh-CN" altLang="en-US" sz="4000" b="1" dirty="0">
              <a:ln w="0"/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71538" y="2714620"/>
            <a:ext cx="73581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（用拟人的写法，描写得生动形象。） </a:t>
            </a:r>
            <a:endParaRPr lang="zh-CN" altLang="en-US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00" y="785794"/>
            <a:ext cx="750099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latin typeface="+mn-ea"/>
                <a:cs typeface="楷体" panose="02010609060101010101" pitchFamily="49" charset="-122"/>
              </a:rPr>
              <a:t>把这个发现告诉妈妈，可它们却开始缓缓地往下沉了。我琢磨着：它们应该是玩腻了吧，各个没精打采的！                       </a:t>
            </a:r>
            <a:endParaRPr lang="en-US" altLang="zh-CN" sz="4000" b="1" dirty="0">
              <a:latin typeface="+mn-ea"/>
              <a:cs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4000" b="1" dirty="0">
                <a:latin typeface="+mn-ea"/>
                <a:cs typeface="楷体" panose="02010609060101010101" pitchFamily="49" charset="-122"/>
              </a:rPr>
              <a:t>              </a:t>
            </a:r>
            <a:r>
              <a:rPr lang="zh-CN" altLang="en-US" sz="4000" b="1" dirty="0">
                <a:latin typeface="+mn-ea"/>
                <a:cs typeface="楷体" panose="02010609060101010101" pitchFamily="49" charset="-122"/>
              </a:rPr>
              <a:t>于是，我用湿布将瓶口盖住，让它们好好休息。 </a:t>
            </a:r>
            <a:endParaRPr lang="zh-CN" altLang="en-US" sz="4000" b="1" dirty="0"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142976" y="2714620"/>
            <a:ext cx="7215238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071538" y="3357562"/>
            <a:ext cx="2000264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428728" y="4572008"/>
            <a:ext cx="61436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720090">
              <a:lnSpc>
                <a:spcPts val="5000"/>
              </a:lnSpc>
            </a:pPr>
            <a:r>
              <a:rPr lang="en-US" altLang="zh-CN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</a:rPr>
              <a:t> 10</a:t>
            </a: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</a:rPr>
              <a:t>月</a:t>
            </a:r>
            <a:r>
              <a:rPr lang="en-US" altLang="zh-CN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</a:rPr>
              <a:t>21</a:t>
            </a: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</a:rPr>
              <a:t>日 星期三  晴  　　</a:t>
            </a:r>
            <a:endParaRPr lang="zh-CN" altLang="en-US" sz="4000" b="1" dirty="0">
              <a:solidFill>
                <a:srgbClr val="0000CC"/>
              </a:solidFill>
              <a:latin typeface="+mn-ea"/>
              <a:cs typeface="楷体" panose="02010609060101010101" pitchFamily="49" charset="-122"/>
            </a:endParaRPr>
          </a:p>
          <a:p>
            <a:pPr indent="-720090">
              <a:lnSpc>
                <a:spcPts val="5000"/>
              </a:lnSpc>
            </a:pPr>
            <a:r>
              <a:rPr lang="zh-CN" altLang="en-US" sz="4000" b="1" dirty="0">
                <a:latin typeface="+mn-ea"/>
                <a:cs typeface="楷体" panose="02010609060101010101" pitchFamily="49" charset="-122"/>
              </a:rPr>
              <a:t>  早上一起床，我就迫不</a:t>
            </a:r>
            <a:endParaRPr lang="zh-CN" altLang="en-US" sz="4000" b="1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7224" y="857232"/>
            <a:ext cx="7429552" cy="4507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latin typeface="+mn-ea"/>
                <a:cs typeface="楷体" panose="02010609060101010101" pitchFamily="49" charset="-122"/>
              </a:rPr>
              <a:t>及待地跑去“看望”那些绿豆宝宝们。我把瓶子上的湿布轻轻掀开，小心翼翼地把瓶里的水倒掉。往下仔细一瞧，绿豆们已经敞开了自己的绿衣，好像在迎接客人们地到来。初战告捷，我心里甭提有多高兴了。</a:t>
            </a:r>
            <a:endParaRPr lang="zh-CN" altLang="en-US" sz="4000" b="1" dirty="0"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000100" y="4000504"/>
            <a:ext cx="7215238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72000" y="3357562"/>
            <a:ext cx="3429024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000100" y="4643446"/>
            <a:ext cx="2500330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857224" y="4643446"/>
            <a:ext cx="685804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（拟人的写法，</a:t>
            </a:r>
            <a:endParaRPr lang="en-US" altLang="zh-CN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形象地写出绿豆开始变化。）</a:t>
            </a:r>
            <a:endParaRPr lang="zh-CN" altLang="en-US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28662" y="857232"/>
            <a:ext cx="7572428" cy="4507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fontAlgn="auto">
              <a:lnSpc>
                <a:spcPts val="5000"/>
              </a:lnSpc>
            </a:pPr>
            <a:r>
              <a:rPr lang="en-US" altLang="zh-CN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10</a:t>
            </a: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月</a:t>
            </a:r>
            <a:r>
              <a:rPr lang="en-US" altLang="zh-CN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22</a:t>
            </a: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日  星期四  小雨  　　</a:t>
            </a:r>
            <a:endParaRPr lang="zh-CN" altLang="en-US" sz="4000" b="1" dirty="0">
              <a:solidFill>
                <a:srgbClr val="0000CC"/>
              </a:solidFill>
              <a:latin typeface="+mn-ea"/>
              <a:cs typeface="楷体" panose="02010609060101010101" pitchFamily="49" charset="-122"/>
              <a:sym typeface="+mn-ea"/>
            </a:endParaRPr>
          </a:p>
          <a:p>
            <a:pPr indent="720090" fontAlgn="auto">
              <a:lnSpc>
                <a:spcPts val="5000"/>
              </a:lnSpc>
            </a:pPr>
            <a:r>
              <a:rPr lang="zh-CN" altLang="en-US" sz="4000" b="1" dirty="0">
                <a:latin typeface="+mn-ea"/>
                <a:cs typeface="楷体" panose="02010609060101010101" pitchFamily="49" charset="-122"/>
                <a:sym typeface="+mn-ea"/>
              </a:rPr>
              <a:t> 下午放学一回到家，我就连忙拿起瓶子一看，高兴得欢呼起来。绿豆们的腰间上露出了一颗约莫一厘米的幼芽，白白的，就像条蠕动的蚕宝宝，样子十分可爱，招人喜欢。 </a:t>
            </a:r>
            <a:endParaRPr lang="zh-CN" altLang="en-US" sz="4000" b="1" dirty="0"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143108" y="3357562"/>
            <a:ext cx="6000792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000100" y="4071942"/>
            <a:ext cx="7143800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928662" y="4714884"/>
            <a:ext cx="7143800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928662" y="5286388"/>
            <a:ext cx="3286148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28663" y="4786322"/>
            <a:ext cx="6786609" cy="1651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（拟人、比</a:t>
            </a:r>
            <a:endParaRPr lang="en-US" altLang="zh-CN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喻的写法</a:t>
            </a:r>
            <a:r>
              <a:rPr lang="zh-CN" altLang="en-US" sz="4000" b="1" dirty="0">
                <a:ln w="0"/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描述绿豆的样子</a:t>
            </a:r>
            <a:r>
              <a:rPr lang="zh-CN" altLang="en-US" sz="4000" b="1" dirty="0">
                <a:solidFill>
                  <a:srgbClr val="C00000"/>
                </a:solidFill>
                <a:latin typeface="+mn-ea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sz="4000" b="1" dirty="0">
                <a:ln w="0"/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4000" b="1" dirty="0">
              <a:ln w="0"/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28662" y="785794"/>
            <a:ext cx="7358114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fontAlgn="auto">
              <a:lnSpc>
                <a:spcPts val="5000"/>
              </a:lnSpc>
            </a:pPr>
            <a:r>
              <a:rPr lang="en-US" altLang="zh-CN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10</a:t>
            </a: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月</a:t>
            </a:r>
            <a:r>
              <a:rPr lang="en-US" altLang="zh-CN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24</a:t>
            </a: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日   星期五    阴  　　</a:t>
            </a:r>
            <a:endParaRPr lang="zh-CN" altLang="en-US" sz="4000" b="1" dirty="0">
              <a:solidFill>
                <a:srgbClr val="0000CC"/>
              </a:solidFill>
              <a:latin typeface="+mn-ea"/>
              <a:cs typeface="楷体" panose="02010609060101010101" pitchFamily="49" charset="-122"/>
              <a:sym typeface="+mn-ea"/>
            </a:endParaRPr>
          </a:p>
          <a:p>
            <a:pPr indent="720090" fontAlgn="auto">
              <a:lnSpc>
                <a:spcPts val="5000"/>
              </a:lnSpc>
            </a:pP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 今天，幼芽又长高了一厘米，绿豆们各个昂首挺胸的，好像在炫耀自己的幼芽。  　　</a:t>
            </a:r>
            <a:endParaRPr lang="zh-CN" altLang="en-US" sz="4000" b="1" dirty="0">
              <a:solidFill>
                <a:srgbClr val="0000CC"/>
              </a:solidFill>
              <a:latin typeface="+mn-ea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    我真希望绿豆们可以马上长大，生出青翠欲滴的叶子，开出美丽的小花，长出更多更可</a:t>
            </a:r>
            <a:endParaRPr lang="en-US" altLang="zh-CN" sz="4000" b="1" dirty="0">
              <a:solidFill>
                <a:srgbClr val="0000CC"/>
              </a:solidFill>
              <a:latin typeface="+mn-ea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楷体" panose="02010609060101010101" pitchFamily="49" charset="-122"/>
                <a:sym typeface="+mn-ea"/>
              </a:rPr>
              <a:t>爱的小绿豆。</a:t>
            </a:r>
            <a:endParaRPr lang="zh-CN" altLang="en-US" sz="4000" b="1" dirty="0">
              <a:solidFill>
                <a:srgbClr val="0000CC"/>
              </a:solidFill>
              <a:latin typeface="+mn-ea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071538" y="2714620"/>
            <a:ext cx="7215238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000100" y="3286124"/>
            <a:ext cx="3929090" cy="15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86380" y="2643182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（拟人句）</a:t>
            </a:r>
            <a:endParaRPr lang="zh-CN" altLang="en-US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7620" y="5214950"/>
            <a:ext cx="3272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（作者愿望）</a:t>
            </a:r>
            <a:endParaRPr lang="zh-CN" altLang="en-US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>
                <a:solidFill>
                  <a:srgbClr val="FF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谈话激趣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857224" y="857232"/>
            <a:ext cx="7643866" cy="130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latin typeface="+mn-ea"/>
                <a:cs typeface="楷体" panose="02010609060101010101" pitchFamily="49" charset="-122"/>
                <a:sym typeface="+mn-ea"/>
              </a:rPr>
              <a:t>作家叶圣陶经过一段时间的观察，了解了爬山虎向上爬的秘密。</a:t>
            </a:r>
            <a:r>
              <a:rPr lang="zh-CN" altLang="en-US" sz="4000" b="1" dirty="0">
                <a:latin typeface="+mn-ea"/>
                <a:cs typeface="黑体" panose="02010609060101010101" pitchFamily="49" charset="-122"/>
                <a:sym typeface="+mn-ea"/>
              </a:rPr>
              <a:t> </a:t>
            </a:r>
            <a:endParaRPr lang="zh-CN" altLang="en-US" sz="4000" b="1" dirty="0">
              <a:latin typeface="+mn-ea"/>
              <a:cs typeface="黑体" panose="02010609060101010101" pitchFamily="49" charset="-122"/>
            </a:endParaRPr>
          </a:p>
        </p:txBody>
      </p:sp>
      <p:pic>
        <p:nvPicPr>
          <p:cNvPr id="8" name="图片 7" descr="152386255471895372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2976" y="2143116"/>
            <a:ext cx="7215238" cy="392909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-4769"/>
            <a:ext cx="9137650" cy="6862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98哦_副本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57884" y="2714620"/>
            <a:ext cx="2571768" cy="32147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0100" y="857232"/>
            <a:ext cx="7358114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本文作者以连续日记的形式，认真记录了绿豆发芽的过程，同时融入了作者的感受以及心情的变化，最后表达了作者</a:t>
            </a:r>
            <a:endParaRPr lang="en-US" altLang="zh-CN" sz="40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的愿望。作者观察细</a:t>
            </a:r>
            <a:endParaRPr lang="en-US" altLang="zh-CN" sz="40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致、记录完整。语言</a:t>
            </a:r>
            <a:endParaRPr lang="en-US" altLang="zh-CN" sz="40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幽默，佳句不断，是</a:t>
            </a:r>
            <a:endParaRPr lang="en-US" altLang="zh-CN" sz="40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一篇较好的观察日记。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53672006b7a22a2f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8662" y="3143248"/>
            <a:ext cx="7643866" cy="307183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>
                <a:solidFill>
                  <a:srgbClr val="FF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尝试写稿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857232"/>
            <a:ext cx="7746084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黑体" panose="02010609060101010101" pitchFamily="49" charset="-122"/>
                <a:sym typeface="+mn-ea"/>
              </a:rPr>
              <a:t>    同学们，你观察的是什么呢？</a:t>
            </a:r>
            <a:endParaRPr lang="zh-CN" altLang="en-US" sz="4000" b="1" dirty="0">
              <a:solidFill>
                <a:srgbClr val="0000CC"/>
              </a:solidFill>
              <a:latin typeface="+mn-ea"/>
              <a:cs typeface="黑体" panose="02010609060101010101" pitchFamily="49" charset="-122"/>
              <a:sym typeface="+mn-ea"/>
            </a:endParaRPr>
          </a:p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0000CC"/>
                </a:solidFill>
                <a:latin typeface="+mn-ea"/>
                <a:cs typeface="黑体" panose="02010609060101010101" pitchFamily="49" charset="-122"/>
                <a:sym typeface="+mn-ea"/>
              </a:rPr>
              <a:t>根据刚才学习的方法，交流的写作技巧，拿起笔来把你的观察用日记的形式写下来吧。</a:t>
            </a:r>
            <a:endParaRPr lang="zh-CN" altLang="en-US" sz="4000" b="1" dirty="0">
              <a:solidFill>
                <a:srgbClr val="0000CC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20" y="116632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1538" y="3071810"/>
            <a:ext cx="7215185" cy="321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>
                <a:solidFill>
                  <a:srgbClr val="FF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整理日记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928670"/>
            <a:ext cx="7960968" cy="2622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66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请同学们读读自己的日记，有没有错别字，语句是否通顺，自己加以修改，整理出一篇习作，尽 量体现出观察细致入微。</a:t>
            </a:r>
            <a:endParaRPr lang="zh-CN" altLang="en-US" sz="40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69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5a8a3d212310274a_副本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71538" y="3429000"/>
            <a:ext cx="7286676" cy="2786082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>
                <a:solidFill>
                  <a:srgbClr val="FF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修改评议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857232"/>
            <a:ext cx="8032406" cy="3249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CC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请同学们在学习小组内互相交换日记，提出修改意见，也可以请求老师一起帮忙指导。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在小组内评一评，谁写的日记观察得很细致，内容记得准确、形象。 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48" y="-140677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83568" y="669144"/>
          <a:ext cx="8136904" cy="4272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4564"/>
                <a:gridCol w="4707530"/>
                <a:gridCol w="1361540"/>
                <a:gridCol w="543270"/>
              </a:tblGrid>
              <a:tr h="50854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《写观察日记》习作评价清单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27246">
                <a:tc>
                  <a:txBody>
                    <a:bodyPr/>
                    <a:lstStyle/>
                    <a:p>
                      <a:pPr algn="ctr"/>
                      <a:r>
                        <a:rPr lang="zh-CN" sz="2000" dirty="0">
                          <a:effectLst/>
                        </a:rPr>
                        <a:t>内容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dirty="0">
                          <a:effectLst/>
                        </a:rPr>
                        <a:t>要求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>
                          <a:effectLst/>
                        </a:rPr>
                        <a:t>星级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627246">
                <a:tc>
                  <a:txBody>
                    <a:bodyPr/>
                    <a:lstStyle/>
                    <a:p>
                      <a:pPr algn="ctr"/>
                      <a:r>
                        <a:rPr lang="zh-CN" sz="2000">
                          <a:effectLst/>
                        </a:rPr>
                        <a:t>细致观察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dirty="0">
                          <a:effectLst/>
                        </a:rPr>
                        <a:t>观察细致，文章体现了记录卡上的所有信息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  <a:sym typeface="Wingdings" panose="05000000000000000000" pitchFamily="2" charset="2"/>
                        </a:rPr>
                        <a:t>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627246">
                <a:tc>
                  <a:txBody>
                    <a:bodyPr/>
                    <a:lstStyle/>
                    <a:p>
                      <a:pPr algn="ctr"/>
                      <a:r>
                        <a:rPr lang="zh-CN" sz="2000">
                          <a:effectLst/>
                        </a:rPr>
                        <a:t>富有想象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dirty="0">
                          <a:effectLst/>
                        </a:rPr>
                        <a:t>有观察者当时的想法和心情。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  <a:sym typeface="Wingdings" panose="05000000000000000000" pitchFamily="2" charset="2"/>
                        </a:rPr>
                        <a:t>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627246">
                <a:tc>
                  <a:txBody>
                    <a:bodyPr/>
                    <a:lstStyle/>
                    <a:p>
                      <a:pPr algn="ctr"/>
                      <a:r>
                        <a:rPr lang="zh-CN" sz="2000" dirty="0">
                          <a:effectLst/>
                        </a:rPr>
                        <a:t>语言生动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dirty="0">
                          <a:effectLst/>
                        </a:rPr>
                        <a:t>观察对象的变化写得准确、形象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  <a:sym typeface="Wingdings" panose="05000000000000000000" pitchFamily="2" charset="2"/>
                        </a:rPr>
                        <a:t>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627246">
                <a:tc>
                  <a:txBody>
                    <a:bodyPr/>
                    <a:lstStyle/>
                    <a:p>
                      <a:pPr algn="ctr"/>
                      <a:r>
                        <a:rPr lang="zh-CN" sz="2000">
                          <a:effectLst/>
                        </a:rPr>
                        <a:t>语句通顺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语句通顺，无错别字。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  <a:sym typeface="Wingdings" panose="05000000000000000000" pitchFamily="2" charset="2"/>
                        </a:rPr>
                        <a:t>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627246">
                <a:tc>
                  <a:txBody>
                    <a:bodyPr/>
                    <a:lstStyle/>
                    <a:p>
                      <a:pPr algn="ctr"/>
                      <a:r>
                        <a:rPr lang="zh-CN" sz="2000" dirty="0">
                          <a:effectLst/>
                        </a:rPr>
                        <a:t>整体精美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dirty="0">
                          <a:effectLst/>
                        </a:rPr>
                        <a:t>附上图画或照片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  <a:sym typeface="Wingdings" panose="05000000000000000000" pitchFamily="2" charset="2"/>
                        </a:rPr>
                        <a:t>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acd00c3481a3879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7224" y="1571612"/>
            <a:ext cx="7572428" cy="464347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誊写作文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857232"/>
            <a:ext cx="8176992" cy="2618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 dirty="0">
                <a:solidFill>
                  <a:srgbClr val="0000CC"/>
                </a:solidFill>
              </a:rPr>
              <a:t>    请同学们把修改完善的习作誊写在作文本上。</a:t>
            </a:r>
            <a:r>
              <a:rPr lang="zh-CN" altLang="zh-CN" sz="3600" b="1" dirty="0">
                <a:solidFill>
                  <a:srgbClr val="0000CC"/>
                </a:solidFill>
              </a:rPr>
              <a:t>给自己的习作配上插图（或剪辑照片）。</a:t>
            </a:r>
            <a:endParaRPr lang="zh-CN" altLang="zh-CN" sz="3600" b="1" dirty="0">
              <a:solidFill>
                <a:srgbClr val="0000CC"/>
              </a:solidFill>
            </a:endParaRPr>
          </a:p>
          <a:p>
            <a:pPr>
              <a:lnSpc>
                <a:spcPts val="5000"/>
              </a:lnSpc>
            </a:pPr>
            <a:endParaRPr lang="zh-CN" altLang="en-US" sz="3600" b="1" dirty="0">
              <a:solidFill>
                <a:srgbClr val="0000CC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62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4972" y="140677"/>
            <a:ext cx="2242922" cy="7078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49" y="140677"/>
            <a:ext cx="23895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>
                <a:solidFill>
                  <a:srgbClr val="FF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习作总结</a:t>
            </a:r>
            <a:endParaRPr lang="zh-CN" altLang="en-US" sz="4000" b="1" cap="none" spc="0" dirty="0">
              <a:solidFill>
                <a:srgbClr val="FF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1089108"/>
            <a:ext cx="8424936" cy="514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+mn-ea"/>
              </a:rPr>
              <a:t>    同学们，这次习作课，我们学习了写观察日记这样的文章，我们在介绍事物的时候，要注意不断进行观察，抓住特点来写，详略得当，准确形象做到中心突出，感情真挚。</a:t>
            </a:r>
            <a:r>
              <a:rPr lang="zh-CN" altLang="en-US" sz="4000" b="1" kern="100" dirty="0">
                <a:solidFill>
                  <a:srgbClr val="C00000"/>
                </a:solidFill>
                <a:latin typeface="+mn-ea"/>
                <a:cs typeface="Times New Roman" panose="02020603050405020304"/>
              </a:rPr>
              <a:t>愿大家多观察，爱聆听，善思考，勤描写，做个有心人，写出更多、更精彩的观察日记吧</a:t>
            </a:r>
            <a:r>
              <a:rPr lang="en-US" altLang="zh-CN" sz="4000" b="1" kern="100" dirty="0">
                <a:solidFill>
                  <a:srgbClr val="C00000"/>
                </a:solidFill>
                <a:latin typeface="+mn-ea"/>
                <a:cs typeface="Times New Roman" panose="02020603050405020304"/>
              </a:rPr>
              <a:t>!</a:t>
            </a:r>
            <a:endParaRPr lang="zh-CN" altLang="en-US" sz="40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1" y="23421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662" y="785794"/>
            <a:ext cx="7429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latin typeface="+mn-ea"/>
                <a:cs typeface="楷体" panose="02010609060101010101" pitchFamily="49" charset="-122"/>
                <a:sym typeface="+mn-ea"/>
              </a:rPr>
              <a:t>昆虫学家法布尔观察了很久，终于看到了蟋蟀修筑住宅的全过程。</a:t>
            </a:r>
            <a:endParaRPr lang="zh-CN" altLang="en-US" sz="4000" b="1" dirty="0">
              <a:latin typeface="+mn-ea"/>
            </a:endParaRPr>
          </a:p>
        </p:txBody>
      </p:sp>
      <p:pic>
        <p:nvPicPr>
          <p:cNvPr id="9" name="图片 8" descr="图片1ttt_副本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71538" y="2071678"/>
            <a:ext cx="7286676" cy="40005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487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0100" y="785795"/>
            <a:ext cx="7429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>
                <a:latin typeface="+mn-ea"/>
                <a:cs typeface="楷体" panose="02010609060101010101" pitchFamily="49" charset="-122"/>
                <a:sym typeface="+mn-ea"/>
              </a:rPr>
              <a:t>比安基更是用日记的形式，记下了燕子窝的变化。</a:t>
            </a:r>
            <a:r>
              <a:rPr lang="zh-CN" altLang="en-US" sz="4000" b="1" dirty="0">
                <a:latin typeface="+mn-ea"/>
                <a:cs typeface="楷体_GB2312" panose="02010609030101010101" charset="-122"/>
                <a:sym typeface="+mn-ea"/>
              </a:rPr>
              <a:t> </a:t>
            </a:r>
            <a:endParaRPr lang="zh-CN" altLang="en-US" sz="4000" b="1" dirty="0">
              <a:latin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1539" y="2071678"/>
            <a:ext cx="7215238" cy="407196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520" y="260648"/>
            <a:ext cx="2592288" cy="646331"/>
          </a:xfrm>
          <a:prstGeom prst="rect">
            <a:avLst/>
          </a:prstGeom>
          <a:noFill/>
          <a:ln>
            <a:solidFill>
              <a:srgbClr val="CC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33CC"/>
                </a:solidFill>
                <a:latin typeface="Broadway" panose="04040905080B02020502" pitchFamily="82" charset="0"/>
              </a:rPr>
              <a:t>学做记录卡</a:t>
            </a:r>
            <a:endParaRPr lang="zh-CN" altLang="en-US" sz="3600" dirty="0">
              <a:solidFill>
                <a:srgbClr val="FF33CC"/>
              </a:solidFill>
              <a:latin typeface="Broadway" panose="04040905080B02020502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552" y="4122946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爬山虎向上爬的过程：茎上伸出细丝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细丝的头上变成小圆片巴住墙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细丝弯下去，把嫩茎拉一把</a:t>
            </a:r>
            <a:endParaRPr lang="zh-CN" altLang="zh-CN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图片 6" descr="wen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V="1">
            <a:off x="2051720" y="1700808"/>
            <a:ext cx="4873794" cy="1855326"/>
          </a:xfrm>
          <a:prstGeom prst="ellipse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8941" y="613131"/>
            <a:ext cx="4713299" cy="375197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1560" y="4797152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蟋蟀住宅的修建过程：动工时间（选址）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怎样挖掘（内部、外部）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不断修整</a:t>
            </a:r>
            <a:endParaRPr lang="zh-CN" altLang="zh-CN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-4769"/>
            <a:ext cx="9137650" cy="686276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2e7f5325d1653d084a46d4e4760b3f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25562" y="1124744"/>
            <a:ext cx="64928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7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图片 1" descr="C:\Users\DELLIN~1\AppData\Local\Temp\WeChat Files\1afde9aa52a09db10c2f70a5bff1207.jpg"/>
          <p:cNvPicPr>
            <a:picLocks noChangeAspect="1" noChangeArrowheads="1"/>
          </p:cNvPicPr>
          <p:nvPr/>
        </p:nvPicPr>
        <p:blipFill>
          <a:blip r:embed="rId1">
            <a:grayscl/>
          </a:blip>
          <a:srcRect/>
          <a:stretch>
            <a:fillRect/>
          </a:stretch>
        </p:blipFill>
        <p:spPr bwMode="auto">
          <a:xfrm>
            <a:off x="1331640" y="1124163"/>
            <a:ext cx="6731307" cy="410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347864" y="404664"/>
            <a:ext cx="2236510" cy="584775"/>
          </a:xfrm>
          <a:prstGeom prst="rect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33CC"/>
                </a:solidFill>
              </a:rPr>
              <a:t>泡豆流程图</a:t>
            </a:r>
            <a:endParaRPr lang="zh-CN" altLang="en-US" sz="3200" dirty="0">
              <a:solidFill>
                <a:srgbClr val="FF33CC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91313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2685</Words>
  <Application>WPS 演示</Application>
  <PresentationFormat>全屏显示(4:3)</PresentationFormat>
  <Paragraphs>210</Paragraphs>
  <Slides>36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63" baseType="lpstr">
      <vt:lpstr>Arial</vt:lpstr>
      <vt:lpstr>宋体</vt:lpstr>
      <vt:lpstr>Wingdings</vt:lpstr>
      <vt:lpstr>Alibaba Sans Medium</vt:lpstr>
      <vt:lpstr>方正莎儿硬笔繁体</vt:lpstr>
      <vt:lpstr>微软雅黑 Light</vt:lpstr>
      <vt:lpstr>阿里巴巴普惠体 R</vt:lpstr>
      <vt:lpstr>Calibri</vt:lpstr>
      <vt:lpstr>方正姚体</vt:lpstr>
      <vt:lpstr>等线</vt:lpstr>
      <vt:lpstr>Broadway</vt:lpstr>
      <vt:lpstr>Gabriola</vt:lpstr>
      <vt:lpstr>黑体</vt:lpstr>
      <vt:lpstr>楷体</vt:lpstr>
      <vt:lpstr>楷体_GB2312</vt:lpstr>
      <vt:lpstr>新宋体</vt:lpstr>
      <vt:lpstr>华文楷体</vt:lpstr>
      <vt:lpstr>Segoe Print</vt:lpstr>
      <vt:lpstr>微软雅黑</vt:lpstr>
      <vt:lpstr>Arial Unicode MS</vt:lpstr>
      <vt:lpstr>Algerian</vt:lpstr>
      <vt:lpstr>Times New Roman</vt:lpstr>
      <vt:lpstr>Alibaba Sans Medium</vt:lpstr>
      <vt:lpstr>方正莎儿硬笔繁体</vt:lpstr>
      <vt:lpstr>阿里巴巴普惠体 R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KKUser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Administrator</cp:lastModifiedBy>
  <cp:revision>50</cp:revision>
  <dcterms:created xsi:type="dcterms:W3CDTF">2019-07-29T06:43:00Z</dcterms:created>
  <dcterms:modified xsi:type="dcterms:W3CDTF">2021-10-09T02:59:08Z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