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25" r:id="rId3"/>
    <p:sldId id="320" r:id="rId4"/>
    <p:sldId id="321" r:id="rId5"/>
    <p:sldId id="323" r:id="rId6"/>
    <p:sldId id="324" r:id="rId7"/>
    <p:sldId id="313" r:id="rId8"/>
    <p:sldId id="319" r:id="rId9"/>
    <p:sldId id="306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Administrator\Desktop\u=2543767188,293182383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63688" y="2492896"/>
            <a:ext cx="5328591" cy="291995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908720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叶圣陶先生的二三事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4128" y="17008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张中行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75856" y="551723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55576" y="1412776"/>
            <a:ext cx="7920880" cy="4128459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71600" y="1604798"/>
            <a:ext cx="7488832" cy="3648405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187624" y="1660158"/>
            <a:ext cx="712879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上节课我们了解了叶圣陶先生生活和工作中的几件小事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知道了叶圣陶先生宽厚待人、严于律己的做人品质和力求完美、一丝不苟的作文态度。我们除了学习叶老先生的优秀品质外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对于他的写文章的主张我们必须要学习学习再学习。本节课我们一起来探讨一下文章的写作特点和叶老先生的语文观。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思考探讨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8640960" cy="45365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611560" y="1556792"/>
            <a:ext cx="8064896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本文记叙的都是叶圣陶先生日常生活与工作中的小事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作者却给予极高的评价。找出文中评价性的语句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对照所记叙的事情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谈谈你的看法。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左传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说不朽有三种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居第一位的是立德。在这方面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就我熟悉的一些前辈说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叶圣陶先生总当排在最前列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凡是同叶圣陶先生有些交往的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无不为他的待人厚而深受感动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文字之外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日常交往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他同样是一以贯之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宽厚待人。在我认识的一些前辈和同辈里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重视语文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努力求完美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并且以身作则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鞠躬尽瘁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叶圣陶先生应该说是第一位。这些语句从品德、待人、律己方面概括了叶圣陶的过人之处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有些句子在结构上总领全段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使文章层次清晰。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思考探究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043608" y="1196752"/>
            <a:ext cx="7200800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作者用了一个什么词来表述叶圣陶先生的语文主张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这种风格具体讲是什么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用原文回答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“写话”。平易自然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鲜明简洁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细致恳切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顺口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悦耳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说像话还不够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就是话。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为什么叶圣陶先生的文学主张应该得到高度重视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作者从哪些方面进行了论述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从历史来看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用白话代替文言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言文一致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是大势所趋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是从理论到实践都已有了答案的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所以是不成问题”。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从现实看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叶先生的主张是切中时症的。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941033" y="2956264"/>
            <a:ext cx="7111014" cy="655468"/>
          </a:xfrm>
          <a:custGeom>
            <a:avLst/>
            <a:gdLst>
              <a:gd name="connsiteX0" fmla="*/ 0 w 7111014"/>
              <a:gd name="connsiteY0" fmla="*/ 0 h 655468"/>
              <a:gd name="connsiteX1" fmla="*/ 1944210 w 7111014"/>
              <a:gd name="connsiteY1" fmla="*/ 585926 h 655468"/>
              <a:gd name="connsiteX2" fmla="*/ 3817398 w 7111014"/>
              <a:gd name="connsiteY2" fmla="*/ 417251 h 655468"/>
              <a:gd name="connsiteX3" fmla="*/ 7111014 w 7111014"/>
              <a:gd name="connsiteY3" fmla="*/ 648070 h 655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1014" h="655468">
                <a:moveTo>
                  <a:pt x="0" y="0"/>
                </a:moveTo>
                <a:cubicBezTo>
                  <a:pt x="653988" y="258192"/>
                  <a:pt x="1307977" y="516384"/>
                  <a:pt x="1944210" y="585926"/>
                </a:cubicBezTo>
                <a:cubicBezTo>
                  <a:pt x="2580443" y="655468"/>
                  <a:pt x="2956264" y="406894"/>
                  <a:pt x="3817398" y="417251"/>
                </a:cubicBezTo>
                <a:cubicBezTo>
                  <a:pt x="4678532" y="427608"/>
                  <a:pt x="5894773" y="537839"/>
                  <a:pt x="7111014" y="648070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66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2204864"/>
            <a:ext cx="615950" cy="609600"/>
          </a:xfrm>
          <a:prstGeom prst="rect">
            <a:avLst/>
          </a:prstGeom>
          <a:noFill/>
        </p:spPr>
      </p:pic>
      <p:sp>
        <p:nvSpPr>
          <p:cNvPr id="10" name="圆角矩形标注 9"/>
          <p:cNvSpPr/>
          <p:nvPr/>
        </p:nvSpPr>
        <p:spPr>
          <a:xfrm>
            <a:off x="1043608" y="2204864"/>
            <a:ext cx="7128792" cy="864096"/>
          </a:xfrm>
          <a:prstGeom prst="wedgeRoundRectCallout">
            <a:avLst>
              <a:gd name="adj1" fmla="val -783"/>
              <a:gd name="adj2" fmla="val -5565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043608" y="4581128"/>
            <a:ext cx="7344816" cy="1368152"/>
          </a:xfrm>
          <a:prstGeom prst="wedgeRoundRectCallout">
            <a:avLst>
              <a:gd name="adj1" fmla="val -7416"/>
              <a:gd name="adj2" fmla="val -56894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语句品析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1115616" y="1124744"/>
            <a:ext cx="7272808" cy="4745682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331640" y="1024861"/>
            <a:ext cx="6840760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作者在第一自然段末尾说“心里立即罩上双层的悲哀”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这“双层的悲哀”的含义是什么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旧年将去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叶老去世。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文章最后一自然段运用了什么表达方法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有何作用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抒情和议论。一方面表达对叶圣陶先生去世的哀痛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另一方面表现叶圣陶先生语文主张的深远影响。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1835696" y="2276872"/>
            <a:ext cx="3240360" cy="576064"/>
          </a:xfrm>
          <a:prstGeom prst="cloudCallout">
            <a:avLst>
              <a:gd name="adj1" fmla="val 20537"/>
              <a:gd name="adj2" fmla="val -68493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云形标注 12"/>
          <p:cNvSpPr/>
          <p:nvPr/>
        </p:nvSpPr>
        <p:spPr>
          <a:xfrm>
            <a:off x="1043608" y="3501008"/>
            <a:ext cx="7128792" cy="2376264"/>
          </a:xfrm>
          <a:prstGeom prst="cloudCallout">
            <a:avLst>
              <a:gd name="adj1" fmla="val 21383"/>
              <a:gd name="adj2" fmla="val -57051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写作方法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836712"/>
            <a:ext cx="8568952" cy="5688632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115616" y="1052736"/>
            <a:ext cx="7128792" cy="53322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一是在感情表达方面。本文是追忆故人的文章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对于叶圣陶先生的逝世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与其感情深厚的作者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内心有深重的悲哀。但在写作时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他是把这种感情过滤了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或者可以说是把感情潜藏在文章深处了。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二是在人物刻画方面。本文主旨是记人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文章没有精细的描写和专门的抒情笔墨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而以叙述为主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结合议论。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三是其文风。本文堪称实践叶先生语文主张的一个范例。其态度诚恳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叙述平实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语言朴素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所写正是简明而有条理的口头语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同时又不失其深挚。但因作者并非空泛地叙议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而是通过一件件具体事例来再现人物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所以仍有鲜明的形象性和动人的情感力量。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3" name="Picture 1" descr="C:\Users\Administrator\Desktop\QQ截图201612070957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624" y="1052736"/>
            <a:ext cx="6657975" cy="4752975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123728" y="1340768"/>
            <a:ext cx="352839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学习了本文后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叶老先生关于写文章要简洁的观点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对你有启发吗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拿出自己最近写过的作文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看看有没有累赘的地方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做些修改。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1" descr="C:\Users\Administrator\AppData\Roaming\Tencent\Users\1037696216\QQ\WinTemp\RichOle\0N4DS@[156T$FHGVV8QKFD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2420888"/>
            <a:ext cx="5200578" cy="1800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1129</Words>
  <Application>Kingsoft Office WPP</Application>
  <PresentationFormat>全屏显示(4:3)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78</cp:revision>
  <dcterms:created xsi:type="dcterms:W3CDTF">2015-11-21T07:20:00Z</dcterms:created>
  <dcterms:modified xsi:type="dcterms:W3CDTF">2017-02-07T02:44:19Z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