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22"/>
  </p:handoutMasterIdLst>
  <p:sldIdLst>
    <p:sldId id="523" r:id="rId4"/>
    <p:sldId id="718" r:id="rId6"/>
    <p:sldId id="749" r:id="rId7"/>
    <p:sldId id="750" r:id="rId8"/>
    <p:sldId id="767" r:id="rId9"/>
    <p:sldId id="768" r:id="rId10"/>
    <p:sldId id="769" r:id="rId11"/>
    <p:sldId id="770" r:id="rId12"/>
    <p:sldId id="751" r:id="rId13"/>
    <p:sldId id="721" r:id="rId14"/>
    <p:sldId id="752" r:id="rId15"/>
    <p:sldId id="754" r:id="rId16"/>
    <p:sldId id="760" r:id="rId17"/>
    <p:sldId id="761" r:id="rId18"/>
    <p:sldId id="762" r:id="rId19"/>
    <p:sldId id="763" r:id="rId20"/>
    <p:sldId id="765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微软雅黑" panose="020B050302020402020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90"/>
      </p:cViewPr>
      <p:guideLst>
        <p:guide orient="horz" pos="2556"/>
        <p:guide pos="5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1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40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49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49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0"/>
            <a:ext cx="4286250" cy="88960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9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9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29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48" y="4768341"/>
            <a:ext cx="2057722" cy="273906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423" y="4768341"/>
            <a:ext cx="3086582" cy="2739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959" y="4768341"/>
            <a:ext cx="2057722" cy="273906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2306" y="3652697"/>
            <a:ext cx="9156544" cy="1491968"/>
            <a:chOff x="-15784" y="4869160"/>
            <a:chExt cx="12206818" cy="19888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GIF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022"/>
          <a:stretch>
            <a:fillRect/>
          </a:stretch>
        </p:blipFill>
        <p:spPr>
          <a:xfrm>
            <a:off x="-8136" y="-7549"/>
            <a:ext cx="9100820" cy="4874260"/>
          </a:xfrm>
          <a:prstGeom prst="snip1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14420" y="1587500"/>
            <a:ext cx="3566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90265" y="757555"/>
            <a:ext cx="3478530" cy="829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趣味故事会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7525504" y="-50800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" y="2850647"/>
            <a:ext cx="1901190" cy="20161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89040" y="2124207"/>
            <a:ext cx="1063625" cy="1373505"/>
            <a:chOff x="4808" y="638"/>
            <a:chExt cx="4784" cy="682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8" y="638"/>
              <a:ext cx="4784" cy="68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8" y="6614"/>
              <a:ext cx="849" cy="69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95" y="439552"/>
            <a:ext cx="1374140" cy="168465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920875" y="757687"/>
            <a:ext cx="6758305" cy="1278255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风魔王：哈哈哈！我是威力无比的风魔王，我发起脾气来，能吹倒房屋，拔起大树，掀起波浪……哈哈哈！那儿有一片森林，我要冲过去！。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829435" y="2280285"/>
            <a:ext cx="4338320" cy="802640"/>
          </a:xfrm>
          <a:prstGeom prst="wedgeRectCallout">
            <a:avLst>
              <a:gd name="adj1" fmla="val 54124"/>
              <a:gd name="adj2" fmla="val 407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小树：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老树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爷爷，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风魔王要来了，这可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怎么办呢？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2265045" y="3574547"/>
            <a:ext cx="5290820" cy="911225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老树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爷爷：孩子们，别怕，手挽手，肩并肩，大家一起对付它！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71252"/>
            <a:ext cx="4131945" cy="14046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0720" y="926597"/>
            <a:ext cx="257175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小组交流，试讲故事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2143892"/>
            <a:ext cx="17068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组员讲故事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488565" y="223025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090" y="2144527"/>
            <a:ext cx="20116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其他组员评价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4013835" y="2818262"/>
            <a:ext cx="504190" cy="28829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766695" y="3328802"/>
            <a:ext cx="37947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他哪里讲得好，哪里还需改进</a:t>
            </a:r>
            <a:endParaRPr lang="zh-C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483860" y="222961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6170" y="2144527"/>
            <a:ext cx="20116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选出小组代表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  <p:bldP spid="6" grpId="0" bldLvl="0" animBg="1"/>
      <p:bldP spid="7" grpId="0" bldLvl="0" animBg="1"/>
      <p:bldP spid="100" grpId="0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71252"/>
            <a:ext cx="4131945" cy="14046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0720" y="926597"/>
            <a:ext cx="257175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 全班交流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170045" y="189751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6345555" y="250838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725" y="1811152"/>
            <a:ext cx="29260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8705" y="1811787"/>
            <a:ext cx="29260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学生对其提问、评价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1995" y="3022097"/>
            <a:ext cx="38404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评选出本班的“故事大王”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右箭头 16"/>
          <p:cNvSpPr/>
          <p:nvPr/>
        </p:nvSpPr>
        <p:spPr>
          <a:xfrm rot="5400000">
            <a:off x="6345555" y="366217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31995" y="4147317"/>
            <a:ext cx="38404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本班的“最佳评委”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右箭头 18"/>
          <p:cNvSpPr/>
          <p:nvPr/>
        </p:nvSpPr>
        <p:spPr>
          <a:xfrm rot="10800000">
            <a:off x="3665855" y="366090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3555" y="3482472"/>
            <a:ext cx="29260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tim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245" y="340492"/>
            <a:ext cx="2669540" cy="147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57350" y="2843662"/>
            <a:ext cx="52120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57350" y="2843662"/>
            <a:ext cx="52120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学生对其提问、评价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9150" y="2843662"/>
            <a:ext cx="68884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评选出本班的“故事大王”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9150" y="2843662"/>
            <a:ext cx="68884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评选出本班的“最佳评委”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7752"/>
            <a:ext cx="3933825" cy="21672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491105" y="2175007"/>
            <a:ext cx="4754880" cy="10147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30350" y="517022"/>
            <a:ext cx="6083300" cy="1383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有趣的故事大家都爱听，让我们组织一次“趣味故事会”，大家都来讲讲有趣的故事吧！</a:t>
            </a:r>
            <a:endParaRPr 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b="32652"/>
          <a:stretch>
            <a:fillRect/>
          </a:stretch>
        </p:blipFill>
        <p:spPr>
          <a:xfrm>
            <a:off x="1181735" y="2050547"/>
            <a:ext cx="6626225" cy="2391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94560" y="1157102"/>
            <a:ext cx="64554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你喜欢的故事的名字是什么呢</a:t>
            </a:r>
            <a:r>
              <a:rPr lang="en-US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en-US" sz="3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6110" y="2042927"/>
            <a:ext cx="6329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谁愿意来给大家讲一个？</a:t>
            </a:r>
            <a:endParaRPr lang="zh-CN" altLang="en-US" sz="32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3745" y="2846837"/>
            <a:ext cx="63296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老师也特别喜欢这个故事，我也想给大家讲一次，请同学们做评委，看看我俩</a:t>
            </a:r>
            <a:r>
              <a:rPr lang="zh-CN" sz="28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谁讲得好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r>
              <a:rPr lang="zh-CN" sz="28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好在哪儿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sz="28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范讲引领</a:t>
              </a:r>
              <a:endPara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96720" y="1312677"/>
            <a:ext cx="69824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说说你喜欢听谁的故事？为什么？</a:t>
            </a:r>
            <a:endParaRPr lang="en-US" altLang="en-US" sz="3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562" y="560572"/>
            <a:ext cx="6626149" cy="35500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507615" y="3151002"/>
            <a:ext cx="43472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如何讲好故事？</a:t>
            </a:r>
            <a:endParaRPr lang="zh-CN" altLang="en-US" sz="4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8194112" y="795615"/>
            <a:ext cx="777362" cy="96217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731770" y="1396497"/>
            <a:ext cx="6041390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1.</a:t>
            </a:r>
            <a:r>
              <a:rPr lang="zh-CN" altLang="en-US" sz="2400"/>
              <a:t>注意语气、表情的变化，加上适当的手势。</a:t>
            </a:r>
            <a:endParaRPr lang="zh-CN" altLang="en-US" sz="2400"/>
          </a:p>
        </p:txBody>
      </p:sp>
      <p:sp>
        <p:nvSpPr>
          <p:cNvPr id="12" name="圆角矩形 11"/>
          <p:cNvSpPr/>
          <p:nvPr/>
        </p:nvSpPr>
        <p:spPr>
          <a:xfrm>
            <a:off x="2654935" y="2521082"/>
            <a:ext cx="3598545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2</a:t>
            </a:r>
            <a:r>
              <a:rPr lang="zh-CN" altLang="en-US" sz="2800"/>
              <a:t>.</a:t>
            </a:r>
            <a:r>
              <a:rPr lang="zh-CN" altLang="en-US" sz="2400"/>
              <a:t>故事要生动、有趣。</a:t>
            </a:r>
            <a:endParaRPr lang="zh-CN" altLang="en-US" sz="2400"/>
          </a:p>
        </p:txBody>
      </p:sp>
      <p:sp>
        <p:nvSpPr>
          <p:cNvPr id="13" name="圆角矩形 12"/>
          <p:cNvSpPr/>
          <p:nvPr/>
        </p:nvSpPr>
        <p:spPr>
          <a:xfrm>
            <a:off x="2654935" y="3479297"/>
            <a:ext cx="3598545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3</a:t>
            </a:r>
            <a:r>
              <a:rPr lang="zh-CN" altLang="en-US" sz="2800"/>
              <a:t>.</a:t>
            </a:r>
            <a:r>
              <a:rPr lang="zh-CN" altLang="en-US" sz="2400"/>
              <a:t>表情要自然、大方。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921007"/>
            <a:ext cx="2120900" cy="2690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640" y="2429642"/>
            <a:ext cx="1620520" cy="23558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4" name="文本框 3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讲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  <a:endPara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919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422"/>
          <a:stretch>
            <a:fillRect/>
          </a:stretch>
        </p:blipFill>
        <p:spPr>
          <a:xfrm flipH="1">
            <a:off x="211455" y="1847982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88820" y="1751462"/>
            <a:ext cx="6827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除了讲故事外，我们在</a:t>
            </a:r>
            <a:r>
              <a:rPr lang="zh-CN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听故事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的时候，应该注意些什么呢？</a:t>
            </a:r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  <a:endPara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919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463040" y="907547"/>
            <a:ext cx="564134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1.认真听，记住故事的主要内容。</a:t>
            </a:r>
            <a:endParaRPr lang="zh-CN" altLang="en-US" sz="2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459872"/>
            <a:ext cx="117157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" y="3367537"/>
            <a:ext cx="1114425" cy="1143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463040" y="2221362"/>
            <a:ext cx="755777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2.听懂故事的来龙去脉，能说出故事哪里有趣。</a:t>
            </a:r>
            <a:endParaRPr lang="zh-CN" altLang="en-US" sz="28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" y="1986412"/>
            <a:ext cx="1238250" cy="1171575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463040" y="3587882"/>
            <a:ext cx="470154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3.有问题等听完后再提出来。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5990" y="1416817"/>
            <a:ext cx="5733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试着分角色朗读下面这段话，注意</a:t>
            </a:r>
            <a:r>
              <a:rPr lang="zh-CN" sz="36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语气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，可适当做出</a:t>
            </a:r>
            <a:r>
              <a:rPr lang="zh-CN" sz="36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动作和表情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使故事更精彩！</a:t>
            </a:r>
            <a:endParaRPr lang="zh-CN" sz="3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语言训练</a:t>
              </a:r>
              <a:endPara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WPS 演示</Application>
  <PresentationFormat>全屏显示(16:9)</PresentationFormat>
  <Paragraphs>80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Arial Unicode MS</vt:lpstr>
      <vt:lpstr>Calibri</vt:lpstr>
      <vt:lpstr>Times New Roman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131</cp:revision>
  <dcterms:created xsi:type="dcterms:W3CDTF">2017-03-17T02:28:00Z</dcterms:created>
  <dcterms:modified xsi:type="dcterms:W3CDTF">2019-01-16T09:57:48Z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