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82" r:id="rId1"/>
    <p:sldMasterId id="2147483696" r:id="rId2"/>
  </p:sldMasterIdLst>
  <p:notesMasterIdLst>
    <p:notesMasterId r:id="rId39"/>
  </p:notesMasterIdLst>
  <p:handoutMasterIdLst>
    <p:handoutMasterId r:id="rId40"/>
  </p:handoutMasterIdLst>
  <p:sldIdLst>
    <p:sldId id="319" r:id="rId3"/>
    <p:sldId id="329" r:id="rId4"/>
    <p:sldId id="361" r:id="rId5"/>
    <p:sldId id="362" r:id="rId6"/>
    <p:sldId id="363" r:id="rId7"/>
    <p:sldId id="340" r:id="rId8"/>
    <p:sldId id="341" r:id="rId9"/>
    <p:sldId id="378" r:id="rId10"/>
    <p:sldId id="379" r:id="rId11"/>
    <p:sldId id="380" r:id="rId12"/>
    <p:sldId id="418" r:id="rId13"/>
    <p:sldId id="419" r:id="rId14"/>
    <p:sldId id="344" r:id="rId15"/>
    <p:sldId id="382" r:id="rId16"/>
    <p:sldId id="345" r:id="rId17"/>
    <p:sldId id="385" r:id="rId18"/>
    <p:sldId id="386" r:id="rId19"/>
    <p:sldId id="331" r:id="rId20"/>
    <p:sldId id="364" r:id="rId21"/>
    <p:sldId id="416" r:id="rId22"/>
    <p:sldId id="420" r:id="rId23"/>
    <p:sldId id="421" r:id="rId24"/>
    <p:sldId id="422" r:id="rId25"/>
    <p:sldId id="423" r:id="rId26"/>
    <p:sldId id="424" r:id="rId27"/>
    <p:sldId id="366" r:id="rId28"/>
    <p:sldId id="394" r:id="rId29"/>
    <p:sldId id="395" r:id="rId30"/>
    <p:sldId id="396" r:id="rId31"/>
    <p:sldId id="397" r:id="rId32"/>
    <p:sldId id="398" r:id="rId33"/>
    <p:sldId id="403" r:id="rId34"/>
    <p:sldId id="404" r:id="rId35"/>
    <p:sldId id="405" r:id="rId36"/>
    <p:sldId id="406" r:id="rId37"/>
    <p:sldId id="367" r:id="rId38"/>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7481" autoAdjust="0"/>
  </p:normalViewPr>
  <p:slideViewPr>
    <p:cSldViewPr snapToGrid="0">
      <p:cViewPr varScale="1">
        <p:scale>
          <a:sx n="77" d="100"/>
          <a:sy n="77" d="100"/>
        </p:scale>
        <p:origin x="-17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522E8B-E00A-40C4-9074-93C5273A744F}"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B250AF-84E9-4AAC-B111-0B88AC8E1D8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522E8B-E00A-40C4-9074-93C5273A744F}"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250AF-84E9-4AAC-B111-0B88AC8E1D8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229995" y="29273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第二单元</a:t>
            </a:r>
          </a:p>
        </p:txBody>
      </p:sp>
      <p:sp>
        <p:nvSpPr>
          <p:cNvPr id="4" name="文本框 3"/>
          <p:cNvSpPr txBox="1"/>
          <p:nvPr/>
        </p:nvSpPr>
        <p:spPr>
          <a:xfrm>
            <a:off x="1887220" y="230124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6 </a:t>
            </a:r>
            <a:r>
              <a:rPr lang="zh-CN" altLang="en-US" sz="3600">
                <a:latin typeface="方正大标宋简体" panose="03000509000000000000" charset="-122"/>
                <a:ea typeface="方正大标宋简体" panose="03000509000000000000" charset="-122"/>
              </a:rPr>
              <a:t>变色龙</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2405" y="925195"/>
            <a:ext cx="6830695" cy="2009775"/>
          </a:xfrm>
          <a:prstGeom prst="rect">
            <a:avLst/>
          </a:prstGeom>
          <a:noFill/>
        </p:spPr>
        <p:txBody>
          <a:bodyPr wrap="square" rtlCol="0">
            <a:spAutoFit/>
          </a:bodyPr>
          <a:lstStyle/>
          <a:p>
            <a:pPr algn="l" fontAlgn="auto">
              <a:lnSpc>
                <a:spcPct val="130000"/>
              </a:lnSpc>
            </a:pPr>
            <a:r>
              <a:rPr lang="zh-CN" altLang="en-US" sz="2400"/>
              <a:t>6.写出句子所用的修辞方法，并简析它的表达作用。</a:t>
            </a:r>
          </a:p>
          <a:p>
            <a:pPr algn="l" fontAlgn="auto">
              <a:lnSpc>
                <a:spcPct val="130000"/>
              </a:lnSpc>
            </a:pPr>
            <a:r>
              <a:rPr lang="zh-CN" altLang="en-US" sz="2400"/>
              <a:t>（1）商店和饭馆的门无精打采地敞着，面对着上帝创造的这个世界，就跟许多饥饿的嘴巴一样；门口连一个乞丐也没有</a:t>
            </a:r>
          </a:p>
        </p:txBody>
      </p:sp>
      <p:sp>
        <p:nvSpPr>
          <p:cNvPr id="14" name="文本框 13"/>
          <p:cNvSpPr txBox="1"/>
          <p:nvPr/>
        </p:nvSpPr>
        <p:spPr>
          <a:xfrm>
            <a:off x="1790065" y="2934970"/>
            <a:ext cx="6175375" cy="1050290"/>
          </a:xfrm>
          <a:prstGeom prst="rect">
            <a:avLst/>
          </a:prstGeom>
          <a:noFill/>
        </p:spPr>
        <p:txBody>
          <a:bodyPr wrap="square" rtlCol="0">
            <a:spAutoFit/>
          </a:bodyPr>
          <a:lstStyle/>
          <a:p>
            <a:pPr fontAlgn="auto">
              <a:lnSpc>
                <a:spcPct val="130000"/>
              </a:lnSpc>
            </a:pPr>
            <a:r>
              <a:rPr lang="en-US" altLang="zh-CN" sz="2400" b="1">
                <a:solidFill>
                  <a:srgbClr val="FF0000"/>
                </a:solidFill>
              </a:rPr>
              <a:t>拟人、比喻。作用：描写社会环境的冷清，市场萧条的景象，揭示了沙皇统治的黑暗。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660" y="1184910"/>
            <a:ext cx="6992620" cy="2009775"/>
          </a:xfrm>
          <a:prstGeom prst="rect">
            <a:avLst/>
          </a:prstGeom>
          <a:noFill/>
        </p:spPr>
        <p:txBody>
          <a:bodyPr wrap="square" rtlCol="0">
            <a:spAutoFit/>
          </a:bodyPr>
          <a:lstStyle/>
          <a:p>
            <a:pPr algn="l" fontAlgn="auto">
              <a:lnSpc>
                <a:spcPct val="130000"/>
              </a:lnSpc>
            </a:pPr>
            <a:r>
              <a:rPr lang="zh-CN" altLang="en-US" sz="2400"/>
              <a:t>（2）在木柴厂门口，他看见那个敞开了坎肩的人举起右手，把一个血淋淋的手指头伸给人们看。他那半醉的脸上现出这样的神气：“我要揭你的皮，坏蛋！”就连那手指头也像是一面胜利的旗帜。</a:t>
            </a:r>
          </a:p>
        </p:txBody>
      </p:sp>
      <p:sp>
        <p:nvSpPr>
          <p:cNvPr id="14" name="文本框 13"/>
          <p:cNvSpPr txBox="1"/>
          <p:nvPr/>
        </p:nvSpPr>
        <p:spPr>
          <a:xfrm>
            <a:off x="1541780" y="3194685"/>
            <a:ext cx="6175375" cy="1050290"/>
          </a:xfrm>
          <a:prstGeom prst="rect">
            <a:avLst/>
          </a:prstGeom>
          <a:noFill/>
        </p:spPr>
        <p:txBody>
          <a:bodyPr wrap="square" rtlCol="0">
            <a:spAutoFit/>
          </a:bodyPr>
          <a:lstStyle/>
          <a:p>
            <a:pPr fontAlgn="auto">
              <a:lnSpc>
                <a:spcPct val="130000"/>
              </a:lnSpc>
            </a:pPr>
            <a:r>
              <a:rPr lang="en-US" altLang="zh-CN" sz="2400" b="1">
                <a:solidFill>
                  <a:srgbClr val="FF0000"/>
                </a:solidFill>
              </a:rPr>
              <a:t>比喻。作用：表现赫留金把手指头作为要求主持公道的证据和要求赔偿的本钱。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8430" y="849630"/>
            <a:ext cx="6992620" cy="2489200"/>
          </a:xfrm>
          <a:prstGeom prst="rect">
            <a:avLst/>
          </a:prstGeom>
          <a:noFill/>
        </p:spPr>
        <p:txBody>
          <a:bodyPr wrap="square" rtlCol="0">
            <a:spAutoFit/>
          </a:bodyPr>
          <a:lstStyle/>
          <a:p>
            <a:pPr algn="l" fontAlgn="auto">
              <a:lnSpc>
                <a:spcPct val="130000"/>
              </a:lnSpc>
            </a:pPr>
            <a:r>
              <a:rPr lang="zh-CN" altLang="en-US" sz="2400"/>
              <a:t>7.概括说明警官奥楚蔑洛夫对小狗和赫留金的态度不断发生变化的直接原因是什么？</a:t>
            </a:r>
          </a:p>
          <a:p>
            <a:pPr algn="l" fontAlgn="auto">
              <a:lnSpc>
                <a:spcPct val="130000"/>
              </a:lnSpc>
            </a:pPr>
            <a:endParaRPr lang="zh-CN" altLang="en-US" sz="2400"/>
          </a:p>
          <a:p>
            <a:pPr algn="l" fontAlgn="auto">
              <a:lnSpc>
                <a:spcPct val="130000"/>
              </a:lnSpc>
            </a:pPr>
            <a:endParaRPr lang="zh-CN" altLang="en-US" sz="2400"/>
          </a:p>
          <a:p>
            <a:pPr algn="l" fontAlgn="auto">
              <a:lnSpc>
                <a:spcPct val="130000"/>
              </a:lnSpc>
            </a:pPr>
            <a:r>
              <a:rPr lang="zh-CN" altLang="en-US" sz="2400"/>
              <a:t>8.文章以“变色龙”为题，试分析其妙处。</a:t>
            </a:r>
          </a:p>
        </p:txBody>
      </p:sp>
      <p:sp>
        <p:nvSpPr>
          <p:cNvPr id="14" name="文本框 13"/>
          <p:cNvSpPr txBox="1"/>
          <p:nvPr/>
        </p:nvSpPr>
        <p:spPr>
          <a:xfrm>
            <a:off x="1731010" y="2040890"/>
            <a:ext cx="6175375" cy="570865"/>
          </a:xfrm>
          <a:prstGeom prst="rect">
            <a:avLst/>
          </a:prstGeom>
          <a:noFill/>
        </p:spPr>
        <p:txBody>
          <a:bodyPr wrap="square" rtlCol="0">
            <a:spAutoFit/>
          </a:bodyPr>
          <a:lstStyle/>
          <a:p>
            <a:pPr fontAlgn="auto">
              <a:lnSpc>
                <a:spcPct val="130000"/>
              </a:lnSpc>
            </a:pPr>
            <a:r>
              <a:rPr lang="en-US" altLang="zh-CN" sz="2400" b="1">
                <a:solidFill>
                  <a:srgbClr val="FF0000"/>
                </a:solidFill>
              </a:rPr>
              <a:t>因狗的主人（身份）的变化而变化。</a:t>
            </a:r>
          </a:p>
        </p:txBody>
      </p:sp>
      <p:sp>
        <p:nvSpPr>
          <p:cNvPr id="2" name="文本框 1"/>
          <p:cNvSpPr txBox="1"/>
          <p:nvPr/>
        </p:nvSpPr>
        <p:spPr>
          <a:xfrm>
            <a:off x="1731010" y="3422650"/>
            <a:ext cx="6175375" cy="1529715"/>
          </a:xfrm>
          <a:prstGeom prst="rect">
            <a:avLst/>
          </a:prstGeom>
          <a:noFill/>
        </p:spPr>
        <p:txBody>
          <a:bodyPr wrap="square" rtlCol="0">
            <a:spAutoFit/>
          </a:bodyPr>
          <a:lstStyle/>
          <a:p>
            <a:pPr fontAlgn="auto">
              <a:lnSpc>
                <a:spcPct val="130000"/>
              </a:lnSpc>
            </a:pPr>
            <a:r>
              <a:rPr lang="en-US" altLang="zh-CN" sz="2400" b="1">
                <a:solidFill>
                  <a:srgbClr val="FF0000"/>
                </a:solidFill>
              </a:rPr>
              <a:t>它与小说主人公奥楚蔑洛夫狡猾善变、见风使舵的个性特点相吻合，不仅生动形象，而且具有讽刺效果。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2330" y="16065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913765" y="1088390"/>
            <a:ext cx="7317105" cy="5408295"/>
          </a:xfrm>
          <a:prstGeom prst="rect">
            <a:avLst/>
          </a:prstGeom>
          <a:noFill/>
        </p:spPr>
        <p:txBody>
          <a:bodyPr wrap="square" rtlCol="0">
            <a:spAutoFit/>
          </a:bodyPr>
          <a:lstStyle/>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嗯!不错……”奥楚蔑洛夫严厉地说，咳了一声，拧起眉头，“不错……这是谁家的狗?我绝不轻易放过这件事!我要拿点儿颜色出来给那些放出狗来到处乱跑的人看看。那些老爷既然不愿意遵守法令，现在就得管管他们。等到他，那个混蛋，受了罚，拿出钱来，他才会知道放出这种狗来，放出这种野畜生来，会有什么下场。我要好好地教训他一顿!叶尔德林，”警官对巡警说，“去调查一下，这是谁的狗，打个报告上来!这条狗呢，把它弄死好了。马上去办，别拖!这多半是条疯狗……请问，这到底是谁家的狗?”</a:t>
            </a: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“这好像是席加洛夫将军家的狗。”人群里有人说。</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6210" y="487045"/>
            <a:ext cx="6691630" cy="5688965"/>
          </a:xfrm>
          <a:prstGeom prst="rect">
            <a:avLst/>
          </a:prstGeom>
          <a:noFill/>
        </p:spPr>
        <p:txBody>
          <a:bodyPr wrap="square" rtlCol="0">
            <a:spAutoFit/>
          </a:bodyPr>
          <a:lstStyle/>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席加洛夫将军?哦!……叶尔德林，帮我把大衣脱下来……真要命，天这么热，看样子多半要下雨了……只是有一件事我还不懂：它怎么会咬着你的?”奥楚蔑洛夫对赫留金说，“难道它够得着你的手指头?它是那么小;你呢，却长得这么魁梧!你那手指头一定是给小钉子弄破的，后来却异想天开，想得到一笔什么赔偿费了。你这种人啊……是出了名的!我可知道你们这些鬼东西是什么玩意儿!”</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36395" y="1658620"/>
            <a:ext cx="6764655" cy="1210945"/>
          </a:xfrm>
          <a:prstGeom prst="rect">
            <a:avLst/>
          </a:prstGeom>
          <a:noFill/>
        </p:spPr>
        <p:txBody>
          <a:bodyPr wrap="square" rtlCol="0">
            <a:spAutoFit/>
          </a:bodyPr>
          <a:lstStyle/>
          <a:p>
            <a:pPr fontAlgn="auto">
              <a:lnSpc>
                <a:spcPct val="130000"/>
              </a:lnSpc>
            </a:pPr>
            <a:r>
              <a:rPr lang="zh-CN" altLang="en-US" sz="2800"/>
              <a:t>1.上文第一自然段和第三自然段是什么关系?那么第二自然段有何作用?</a:t>
            </a:r>
          </a:p>
        </p:txBody>
      </p:sp>
      <p:sp>
        <p:nvSpPr>
          <p:cNvPr id="16" name="文本框 15"/>
          <p:cNvSpPr txBox="1"/>
          <p:nvPr/>
        </p:nvSpPr>
        <p:spPr>
          <a:xfrm>
            <a:off x="2207895" y="2999105"/>
            <a:ext cx="4982845" cy="553085"/>
          </a:xfrm>
          <a:prstGeom prst="rect">
            <a:avLst/>
          </a:prstGeom>
          <a:noFill/>
        </p:spPr>
        <p:txBody>
          <a:bodyPr wrap="square" rtlCol="0">
            <a:spAutoFit/>
          </a:bodyPr>
          <a:lstStyle/>
          <a:p>
            <a:pPr fontAlgn="auto">
              <a:lnSpc>
                <a:spcPct val="125000"/>
              </a:lnSpc>
            </a:pPr>
            <a:r>
              <a:rPr lang="zh-CN" altLang="en-US" sz="2400" b="1">
                <a:solidFill>
                  <a:srgbClr val="FF0000"/>
                </a:solidFill>
              </a:rPr>
              <a:t>对比关系;过渡，承上启下。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25855" y="660400"/>
            <a:ext cx="7812405" cy="4569460"/>
          </a:xfrm>
          <a:prstGeom prst="rect">
            <a:avLst/>
          </a:prstGeom>
          <a:noFill/>
        </p:spPr>
        <p:txBody>
          <a:bodyPr wrap="square" rtlCol="0">
            <a:spAutoFit/>
          </a:bodyPr>
          <a:lstStyle/>
          <a:p>
            <a:pPr fontAlgn="auto">
              <a:lnSpc>
                <a:spcPct val="130000"/>
              </a:lnSpc>
            </a:pPr>
            <a:r>
              <a:rPr lang="zh-CN" altLang="en-US" sz="2800"/>
              <a:t>2.文段所用的刻画人物的主要方法是：</a:t>
            </a:r>
            <a:r>
              <a:rPr lang="zh-CN" altLang="en-US" sz="2800" u="sng"/>
              <a:t>                   </a:t>
            </a:r>
            <a:r>
              <a:rPr lang="zh-CN" altLang="en-US" sz="2800"/>
              <a:t>。</a:t>
            </a:r>
          </a:p>
          <a:p>
            <a:pPr fontAlgn="auto">
              <a:lnSpc>
                <a:spcPct val="130000"/>
              </a:lnSpc>
            </a:pPr>
            <a:r>
              <a:rPr lang="zh-CN" altLang="en-US" sz="2800"/>
              <a:t>3.第一自然段中“严厉地说”“咳了一声”“拧起眉头”，刻画出一个</a:t>
            </a:r>
            <a:r>
              <a:rPr lang="zh-CN" altLang="en-US" sz="2800" u="sng"/>
              <a:t>                                              </a:t>
            </a:r>
            <a:r>
              <a:rPr lang="zh-CN" altLang="en-US" sz="2800"/>
              <a:t>的形象;“绝不轻易放过”“拿点儿颜色出来”“管管”“好好地教训”，刻画了一个</a:t>
            </a:r>
            <a:r>
              <a:rPr lang="zh-CN" altLang="en-US" sz="2800" u="sng"/>
              <a:t>                                      </a:t>
            </a:r>
          </a:p>
          <a:p>
            <a:pPr fontAlgn="auto">
              <a:lnSpc>
                <a:spcPct val="130000"/>
              </a:lnSpc>
            </a:pPr>
            <a:r>
              <a:rPr lang="zh-CN" altLang="en-US" sz="2800" u="sng"/>
              <a:t>                                         </a:t>
            </a:r>
            <a:r>
              <a:rPr lang="zh-CN" altLang="en-US" sz="2800"/>
              <a:t>的形象;“打个报告”“把它弄死”“马上去办”，刻画了一个居高临下、八面威风的上司的形象。</a:t>
            </a:r>
          </a:p>
        </p:txBody>
      </p:sp>
      <p:sp>
        <p:nvSpPr>
          <p:cNvPr id="16" name="文本框 15"/>
          <p:cNvSpPr txBox="1"/>
          <p:nvPr/>
        </p:nvSpPr>
        <p:spPr>
          <a:xfrm>
            <a:off x="7198360" y="746125"/>
            <a:ext cx="1605280" cy="553085"/>
          </a:xfrm>
          <a:prstGeom prst="rect">
            <a:avLst/>
          </a:prstGeom>
          <a:noFill/>
        </p:spPr>
        <p:txBody>
          <a:bodyPr wrap="square" rtlCol="0">
            <a:spAutoFit/>
          </a:bodyPr>
          <a:lstStyle/>
          <a:p>
            <a:pPr fontAlgn="auto">
              <a:lnSpc>
                <a:spcPct val="125000"/>
              </a:lnSpc>
            </a:pPr>
            <a:r>
              <a:rPr lang="en-US" altLang="zh-CN" sz="2400" b="1">
                <a:solidFill>
                  <a:srgbClr val="FF0000"/>
                </a:solidFill>
              </a:rPr>
              <a:t>语言描写</a:t>
            </a:r>
          </a:p>
        </p:txBody>
      </p:sp>
      <p:sp>
        <p:nvSpPr>
          <p:cNvPr id="3" name="文本框 2"/>
          <p:cNvSpPr txBox="1"/>
          <p:nvPr/>
        </p:nvSpPr>
        <p:spPr>
          <a:xfrm>
            <a:off x="4664075" y="1964690"/>
            <a:ext cx="4139565" cy="398780"/>
          </a:xfrm>
          <a:prstGeom prst="rect">
            <a:avLst/>
          </a:prstGeom>
          <a:noFill/>
        </p:spPr>
        <p:txBody>
          <a:bodyPr wrap="square" rtlCol="0">
            <a:spAutoFit/>
          </a:bodyPr>
          <a:lstStyle/>
          <a:p>
            <a:pPr fontAlgn="auto">
              <a:lnSpc>
                <a:spcPct val="125000"/>
              </a:lnSpc>
            </a:pPr>
            <a:r>
              <a:rPr lang="en-US" altLang="zh-CN" sz="1600" b="1">
                <a:solidFill>
                  <a:srgbClr val="FF0000"/>
                </a:solidFill>
              </a:rPr>
              <a:t>装腔作势，官气十足，盛气凌人的警官老爷</a:t>
            </a:r>
          </a:p>
        </p:txBody>
      </p:sp>
      <p:sp>
        <p:nvSpPr>
          <p:cNvPr id="4" name="文本框 3"/>
          <p:cNvSpPr txBox="1"/>
          <p:nvPr/>
        </p:nvSpPr>
        <p:spPr>
          <a:xfrm>
            <a:off x="985520" y="3520440"/>
            <a:ext cx="4884420" cy="533400"/>
          </a:xfrm>
          <a:prstGeom prst="rect">
            <a:avLst/>
          </a:prstGeom>
          <a:noFill/>
        </p:spPr>
        <p:txBody>
          <a:bodyPr wrap="square" rtlCol="0">
            <a:spAutoFit/>
          </a:bodyPr>
          <a:lstStyle/>
          <a:p>
            <a:pPr fontAlgn="auto">
              <a:lnSpc>
                <a:spcPct val="125000"/>
              </a:lnSpc>
            </a:pPr>
            <a:r>
              <a:rPr lang="en-US" altLang="zh-CN" sz="2300" b="1">
                <a:solidFill>
                  <a:srgbClr val="FF0000"/>
                </a:solidFill>
              </a:rPr>
              <a:t>居高临下、八面威风的上司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2550" y="189865"/>
            <a:ext cx="7331075" cy="5128895"/>
          </a:xfrm>
          <a:prstGeom prst="rect">
            <a:avLst/>
          </a:prstGeom>
          <a:noFill/>
        </p:spPr>
        <p:txBody>
          <a:bodyPr wrap="square" rtlCol="0">
            <a:spAutoFit/>
          </a:bodyPr>
          <a:lstStyle/>
          <a:p>
            <a:pPr fontAlgn="auto">
              <a:lnSpc>
                <a:spcPct val="130000"/>
              </a:lnSpc>
            </a:pPr>
            <a:r>
              <a:rPr lang="zh-CN" altLang="en-US" sz="2800"/>
              <a:t>4.“我要拿点儿颜色出来”这个“颜色”的意思是：</a:t>
            </a:r>
            <a:r>
              <a:rPr lang="zh-CN" altLang="en-US" sz="2800" u="sng"/>
              <a:t>                                                                           </a:t>
            </a:r>
            <a:r>
              <a:rPr lang="zh-CN" altLang="en-US" sz="2800"/>
              <a:t>。        </a:t>
            </a:r>
          </a:p>
          <a:p>
            <a:pPr fontAlgn="auto">
              <a:lnSpc>
                <a:spcPct val="130000"/>
              </a:lnSpc>
            </a:pPr>
            <a:r>
              <a:rPr lang="zh-CN" altLang="en-US" sz="2800"/>
              <a:t>5.语段中有许多省略号，分析下面句子中的省略号有什么作用?</a:t>
            </a: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“嗯!不错……”</a:t>
            </a: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“这多半是条疯狗……请问”</a:t>
            </a: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“席加洛夫将军?哦!……叶尔德林”</a:t>
            </a: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“……只是有一件事我还不懂”</a:t>
            </a:r>
          </a:p>
          <a:p>
            <a:pPr fontAlgn="auto">
              <a:lnSpc>
                <a:spcPct val="130000"/>
              </a:lnSpc>
            </a:pPr>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“你这种人啊……是出了名的”</a:t>
            </a:r>
            <a:r>
              <a:rPr lang="zh-CN" altLang="en-US" sz="2800"/>
              <a:t> </a:t>
            </a:r>
          </a:p>
        </p:txBody>
      </p:sp>
      <p:sp>
        <p:nvSpPr>
          <p:cNvPr id="16" name="文本框 15"/>
          <p:cNvSpPr txBox="1"/>
          <p:nvPr/>
        </p:nvSpPr>
        <p:spPr>
          <a:xfrm>
            <a:off x="2801620" y="815975"/>
            <a:ext cx="6504940" cy="553085"/>
          </a:xfrm>
          <a:prstGeom prst="rect">
            <a:avLst/>
          </a:prstGeom>
          <a:noFill/>
        </p:spPr>
        <p:txBody>
          <a:bodyPr wrap="square" rtlCol="0">
            <a:spAutoFit/>
          </a:bodyPr>
          <a:lstStyle/>
          <a:p>
            <a:pPr fontAlgn="auto">
              <a:lnSpc>
                <a:spcPct val="125000"/>
              </a:lnSpc>
            </a:pPr>
            <a:r>
              <a:rPr lang="en-US" altLang="zh-CN" sz="2400" b="1">
                <a:solidFill>
                  <a:srgbClr val="FF0000"/>
                </a:solidFill>
              </a:rPr>
              <a:t>指显示给人看的厉害的脸色或行动</a:t>
            </a:r>
          </a:p>
        </p:txBody>
      </p:sp>
      <p:sp>
        <p:nvSpPr>
          <p:cNvPr id="2" name="文本框 1"/>
          <p:cNvSpPr txBox="1"/>
          <p:nvPr/>
        </p:nvSpPr>
        <p:spPr>
          <a:xfrm>
            <a:off x="1501140" y="5318760"/>
            <a:ext cx="6504940" cy="1476375"/>
          </a:xfrm>
          <a:prstGeom prst="rect">
            <a:avLst/>
          </a:prstGeom>
          <a:noFill/>
        </p:spPr>
        <p:txBody>
          <a:bodyPr wrap="square" rtlCol="0">
            <a:spAutoFit/>
          </a:bodyPr>
          <a:lstStyle/>
          <a:p>
            <a:pPr fontAlgn="auto">
              <a:lnSpc>
                <a:spcPct val="125000"/>
              </a:lnSpc>
            </a:pPr>
            <a:r>
              <a:rPr lang="en-US" altLang="zh-CN" sz="2400" b="1">
                <a:solidFill>
                  <a:srgbClr val="FF0000"/>
                </a:solidFill>
              </a:rPr>
              <a:t>第一句是装腔作势;第二句是思考狗主人的问题;第三句是盘算对策;第四句是思考托词和借口;第五句是虚张声势。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39165" y="22606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085215" y="1424940"/>
            <a:ext cx="6973570" cy="2691130"/>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推荐阅读：《套中人》——契诃夫</a:t>
            </a:r>
          </a:p>
          <a:p>
            <a:pPr algn="l" fontAlgn="auto">
              <a:lnSpc>
                <a:spcPct val="130000"/>
              </a:lnSpc>
            </a:pPr>
            <a:r>
              <a:rPr lang="en-US" sz="2600">
                <a:sym typeface="+mn-ea"/>
              </a:rPr>
              <a:t>	</a:t>
            </a:r>
            <a:r>
              <a:rPr sz="2600">
                <a:sym typeface="+mn-ea"/>
              </a:rPr>
              <a:t>作品介绍：《套中人》在契诃夫的创作中占有重要的地位，小说塑造了一个性格孤僻，胆小怕事，恐惧变革，想做一个纯粹的现行制度的“守法良民”——别里科夫。</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66775" y="298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7" name="文本框 6"/>
          <p:cNvSpPr txBox="1"/>
          <p:nvPr/>
        </p:nvSpPr>
        <p:spPr>
          <a:xfrm>
            <a:off x="1277620" y="1495425"/>
            <a:ext cx="6992620" cy="5262245"/>
          </a:xfrm>
          <a:prstGeom prst="rect">
            <a:avLst/>
          </a:prstGeom>
          <a:noFill/>
        </p:spPr>
        <p:txBody>
          <a:bodyPr wrap="square" rtlCol="0">
            <a:spAutoFit/>
          </a:bodyPr>
          <a:lstStyle/>
          <a:p>
            <a:pPr fontAlgn="auto">
              <a:lnSpc>
                <a:spcPct val="120000"/>
              </a:lnSpc>
            </a:pPr>
            <a:r>
              <a:rPr sz="2000"/>
              <a:t>1.(北大附中中考模拟) 下列关于文学名著的表述，有错误的一项是（              ）</a:t>
            </a:r>
          </a:p>
          <a:p>
            <a:pPr fontAlgn="auto">
              <a:lnSpc>
                <a:spcPct val="120000"/>
              </a:lnSpc>
            </a:pPr>
            <a:r>
              <a:rPr sz="2000"/>
              <a:t>A．北宋哲学家周敦颐在《爱莲说》中将“莲”比作“君子”，表明了自己的人生态度：在污浊的世间永远保持清白的操守和正直的品德。</a:t>
            </a:r>
          </a:p>
          <a:p>
            <a:pPr fontAlgn="auto">
              <a:lnSpc>
                <a:spcPct val="120000"/>
              </a:lnSpc>
            </a:pPr>
            <a:r>
              <a:rPr sz="2000"/>
              <a:t>B．林冲是《水浒》中的人物，绰号“豹子头”。他武艺高强，安分守己，但懦弱隐忍，逆来顺受，因被高俅陷害，被一步步逼上梁山。</a:t>
            </a:r>
          </a:p>
          <a:p>
            <a:pPr fontAlgn="auto">
              <a:lnSpc>
                <a:spcPct val="120000"/>
              </a:lnSpc>
            </a:pPr>
            <a:r>
              <a:rPr sz="2000"/>
              <a:t>C．《鲁滨逊漂流记》的主人公鲁滨逊热衷于航海，性格坚毅。他在小人国、大人国历险多年，历尽千辛万苦，终于得到了可观的财富。</a:t>
            </a:r>
          </a:p>
          <a:p>
            <a:pPr fontAlgn="auto">
              <a:lnSpc>
                <a:spcPct val="120000"/>
              </a:lnSpc>
            </a:pPr>
            <a:r>
              <a:rPr sz="2000"/>
              <a:t>D．俄国作家契诃夫的《变色龙》运用夸张手法描写了奥楚蔑洛夫对小狗态度的多次变化，淋漓尽致地刻画了一个媚上欺下、见风使舵、趋炎附势的小人形象。</a:t>
            </a:r>
          </a:p>
        </p:txBody>
      </p:sp>
      <p:sp>
        <p:nvSpPr>
          <p:cNvPr id="2" name="文本框 1"/>
          <p:cNvSpPr txBox="1"/>
          <p:nvPr/>
        </p:nvSpPr>
        <p:spPr>
          <a:xfrm>
            <a:off x="1113790" y="850265"/>
            <a:ext cx="3126105" cy="645160"/>
          </a:xfrm>
          <a:prstGeom prst="rect">
            <a:avLst/>
          </a:prstGeom>
          <a:noFill/>
        </p:spPr>
        <p:txBody>
          <a:bodyPr wrap="square" rtlCol="0">
            <a:spAutoFit/>
          </a:bodyPr>
          <a:lstStyle/>
          <a:p>
            <a:r>
              <a:rPr lang="zh-CN" altLang="en-US" sz="3600" b="1"/>
              <a:t>积累与运用</a:t>
            </a:r>
          </a:p>
        </p:txBody>
      </p:sp>
      <p:sp>
        <p:nvSpPr>
          <p:cNvPr id="13" name="文本框 12"/>
          <p:cNvSpPr txBox="1"/>
          <p:nvPr/>
        </p:nvSpPr>
        <p:spPr>
          <a:xfrm>
            <a:off x="2451100" y="1798955"/>
            <a:ext cx="840105"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10604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223010" y="1918970"/>
            <a:ext cx="7184390" cy="4009390"/>
          </a:xfrm>
          <a:prstGeom prst="rect">
            <a:avLst/>
          </a:prstGeom>
          <a:noFill/>
        </p:spPr>
        <p:txBody>
          <a:bodyPr wrap="square" rtlCol="0">
            <a:spAutoFit/>
          </a:bodyPr>
          <a:lstStyle/>
          <a:p>
            <a:pPr fontAlgn="auto">
              <a:lnSpc>
                <a:spcPct val="130000"/>
              </a:lnSpc>
            </a:pPr>
            <a:r>
              <a:rPr lang="en-US" sz="2800"/>
              <a:t>	</a:t>
            </a:r>
            <a:r>
              <a:rPr sz="2800"/>
              <a:t>契诃夫是具有世界声誉的</a:t>
            </a:r>
            <a:r>
              <a:rPr sz="2800" u="sng"/>
              <a:t>                    </a:t>
            </a:r>
            <a:r>
              <a:rPr sz="2800"/>
              <a:t>大师，一生写了九百多篇短篇小说。《</a:t>
            </a:r>
            <a:r>
              <a:rPr sz="2800" u="sng"/>
              <a:t>           </a:t>
            </a:r>
            <a:r>
              <a:rPr sz="2800"/>
              <a:t>》《</a:t>
            </a:r>
            <a:r>
              <a:rPr sz="2800" u="sng"/>
              <a:t>                                        </a:t>
            </a:r>
            <a:r>
              <a:rPr sz="2800"/>
              <a:t>》《</a:t>
            </a:r>
            <a:r>
              <a:rPr sz="2800" u="sng">
                <a:sym typeface="+mn-ea"/>
              </a:rPr>
              <a:t>                 </a:t>
            </a:r>
            <a:r>
              <a:rPr sz="2800"/>
              <a:t>》均是脍炙人口的名篇。他的作品常取材于俄国中下等阶层的“小人物”，通过一些日常的平凡事情，描写小市民、小官吏的自私、虚伪、庸俗之丑态。</a:t>
            </a:r>
          </a:p>
        </p:txBody>
      </p:sp>
      <p:sp>
        <p:nvSpPr>
          <p:cNvPr id="2" name="文本框 1"/>
          <p:cNvSpPr txBox="1"/>
          <p:nvPr/>
        </p:nvSpPr>
        <p:spPr>
          <a:xfrm>
            <a:off x="1223010" y="1185545"/>
            <a:ext cx="3126105" cy="645160"/>
          </a:xfrm>
          <a:prstGeom prst="rect">
            <a:avLst/>
          </a:prstGeom>
          <a:noFill/>
        </p:spPr>
        <p:txBody>
          <a:bodyPr wrap="square" rtlCol="0">
            <a:spAutoFit/>
          </a:bodyPr>
          <a:lstStyle/>
          <a:p>
            <a:r>
              <a:rPr lang="zh-CN" altLang="en-US" sz="3600" b="1"/>
              <a:t>走近作者</a:t>
            </a:r>
          </a:p>
        </p:txBody>
      </p:sp>
      <p:sp>
        <p:nvSpPr>
          <p:cNvPr id="14" name="文本框 13"/>
          <p:cNvSpPr txBox="1"/>
          <p:nvPr/>
        </p:nvSpPr>
        <p:spPr>
          <a:xfrm>
            <a:off x="6290945" y="2051685"/>
            <a:ext cx="1548130" cy="460375"/>
          </a:xfrm>
          <a:prstGeom prst="rect">
            <a:avLst/>
          </a:prstGeom>
          <a:noFill/>
        </p:spPr>
        <p:txBody>
          <a:bodyPr wrap="square" rtlCol="0">
            <a:spAutoFit/>
          </a:bodyPr>
          <a:lstStyle/>
          <a:p>
            <a:r>
              <a:rPr lang="zh-CN" altLang="en-US" sz="2400" b="1">
                <a:solidFill>
                  <a:srgbClr val="FF0000"/>
                </a:solidFill>
              </a:rPr>
              <a:t>短篇小说</a:t>
            </a:r>
          </a:p>
        </p:txBody>
      </p:sp>
      <p:sp>
        <p:nvSpPr>
          <p:cNvPr id="4" name="文本框 3"/>
          <p:cNvSpPr txBox="1"/>
          <p:nvPr/>
        </p:nvSpPr>
        <p:spPr>
          <a:xfrm>
            <a:off x="7042785" y="2603500"/>
            <a:ext cx="1235075" cy="460375"/>
          </a:xfrm>
          <a:prstGeom prst="rect">
            <a:avLst/>
          </a:prstGeom>
          <a:noFill/>
        </p:spPr>
        <p:txBody>
          <a:bodyPr wrap="square" rtlCol="0">
            <a:spAutoFit/>
          </a:bodyPr>
          <a:lstStyle/>
          <a:p>
            <a:r>
              <a:rPr lang="zh-CN" altLang="en-US" sz="2400" b="1">
                <a:solidFill>
                  <a:srgbClr val="FF0000"/>
                </a:solidFill>
              </a:rPr>
              <a:t>万卡</a:t>
            </a:r>
          </a:p>
        </p:txBody>
      </p:sp>
      <p:sp>
        <p:nvSpPr>
          <p:cNvPr id="5" name="文本框 4"/>
          <p:cNvSpPr txBox="1"/>
          <p:nvPr/>
        </p:nvSpPr>
        <p:spPr>
          <a:xfrm>
            <a:off x="2218055" y="3198495"/>
            <a:ext cx="2738755" cy="460375"/>
          </a:xfrm>
          <a:prstGeom prst="rect">
            <a:avLst/>
          </a:prstGeom>
          <a:noFill/>
        </p:spPr>
        <p:txBody>
          <a:bodyPr wrap="square" rtlCol="0">
            <a:spAutoFit/>
          </a:bodyPr>
          <a:lstStyle/>
          <a:p>
            <a:r>
              <a:rPr lang="zh-CN" altLang="en-US" sz="2400" b="1">
                <a:solidFill>
                  <a:srgbClr val="FF0000"/>
                </a:solidFill>
              </a:rPr>
              <a:t>小公务员之死</a:t>
            </a:r>
          </a:p>
        </p:txBody>
      </p:sp>
      <p:sp>
        <p:nvSpPr>
          <p:cNvPr id="6" name="文本框 5"/>
          <p:cNvSpPr txBox="1"/>
          <p:nvPr/>
        </p:nvSpPr>
        <p:spPr>
          <a:xfrm>
            <a:off x="5817235" y="3198495"/>
            <a:ext cx="1132840" cy="460375"/>
          </a:xfrm>
          <a:prstGeom prst="rect">
            <a:avLst/>
          </a:prstGeom>
          <a:noFill/>
        </p:spPr>
        <p:txBody>
          <a:bodyPr wrap="square" rtlCol="0">
            <a:spAutoFit/>
          </a:bodyPr>
          <a:lstStyle/>
          <a:p>
            <a:r>
              <a:rPr lang="zh-CN" altLang="en-US" sz="2400" b="1">
                <a:solidFill>
                  <a:srgbClr val="FF0000"/>
                </a:solidFill>
              </a:rPr>
              <a:t>套中人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P spid="14"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1595" y="124460"/>
            <a:ext cx="7423785" cy="6326505"/>
          </a:xfrm>
          <a:prstGeom prst="rect">
            <a:avLst/>
          </a:prstGeom>
          <a:noFill/>
        </p:spPr>
        <p:txBody>
          <a:bodyPr wrap="square" rtlCol="0">
            <a:spAutoFit/>
          </a:bodyPr>
          <a:lstStyle/>
          <a:p>
            <a:pPr fontAlgn="auto">
              <a:lnSpc>
                <a:spcPct val="120000"/>
              </a:lnSpc>
            </a:pPr>
            <a:r>
              <a:rPr sz="2600"/>
              <a:t>2.(南开中学中考模拟) 文学常识和名著阅读。</a:t>
            </a:r>
          </a:p>
          <a:p>
            <a:pPr fontAlgn="auto">
              <a:lnSpc>
                <a:spcPct val="120000"/>
              </a:lnSpc>
            </a:pPr>
            <a:r>
              <a:rPr lang="zh-CN" sz="2600"/>
              <a:t>（</a:t>
            </a:r>
            <a:r>
              <a:rPr lang="en-US" altLang="zh-CN" sz="2600"/>
              <a:t>1</a:t>
            </a:r>
            <a:r>
              <a:rPr lang="zh-CN" altLang="en-US" sz="2600"/>
              <a:t>）</a:t>
            </a:r>
            <a:r>
              <a:rPr sz="2600"/>
              <a:t>阅读下面的文字，在括号内填写恰当的内容。</a:t>
            </a:r>
          </a:p>
          <a:p>
            <a:pPr fontAlgn="auto">
              <a:lnSpc>
                <a:spcPct val="120000"/>
              </a:lnSpc>
            </a:pPr>
            <a:r>
              <a:rPr sz="2600"/>
              <a:t>文学作品中的典型形象往往具有相似性。安徒生笔下的丑小鸭始终不屈地奋斗，成为一只美丽高贵的天鹅，让我们联想到</a:t>
            </a:r>
            <a:r>
              <a:rPr sz="2600" u="sng"/>
              <a:t>                    </a:t>
            </a:r>
            <a:r>
              <a:rPr sz="2600"/>
              <a:t>(填写作者)笔下的杜小康，在一场暴风雨之后突然长大；清代长篇小说《 </a:t>
            </a:r>
            <a:r>
              <a:rPr sz="2600" u="sng"/>
              <a:t>                        </a:t>
            </a:r>
            <a:r>
              <a:rPr sz="2600"/>
              <a:t>》(填写作品)中的范进醉心功名利禄，引出一幕幕啼笑皆非的悲喜剧，让我们联想到孔乙己深受科举毒害，最终造成了他的悲剧命运；契诃夫作品《变色龙》中的警官</a:t>
            </a:r>
          </a:p>
          <a:p>
            <a:pPr fontAlgn="auto">
              <a:lnSpc>
                <a:spcPct val="120000"/>
              </a:lnSpc>
            </a:pPr>
            <a:r>
              <a:rPr sz="2600" u="sng"/>
              <a:t>                                   </a:t>
            </a:r>
            <a:r>
              <a:rPr sz="2600"/>
              <a:t>(填写人物)见风使舵、媚上欺下，让我们联想起《我的叔叔于勒》中的菲利普夫妇，他们也同样具有“变色龙”的特征。</a:t>
            </a:r>
          </a:p>
        </p:txBody>
      </p:sp>
      <p:sp>
        <p:nvSpPr>
          <p:cNvPr id="16" name="文本框 15"/>
          <p:cNvSpPr txBox="1"/>
          <p:nvPr/>
        </p:nvSpPr>
        <p:spPr>
          <a:xfrm>
            <a:off x="5348605" y="1992630"/>
            <a:ext cx="1186180" cy="553085"/>
          </a:xfrm>
          <a:prstGeom prst="rect">
            <a:avLst/>
          </a:prstGeom>
          <a:noFill/>
        </p:spPr>
        <p:txBody>
          <a:bodyPr wrap="square" rtlCol="0">
            <a:spAutoFit/>
          </a:bodyPr>
          <a:lstStyle/>
          <a:p>
            <a:pPr fontAlgn="auto">
              <a:lnSpc>
                <a:spcPct val="125000"/>
              </a:lnSpc>
            </a:pPr>
            <a:r>
              <a:rPr lang="en-US" altLang="zh-CN" sz="2400" b="1">
                <a:solidFill>
                  <a:srgbClr val="FF0000"/>
                </a:solidFill>
              </a:rPr>
              <a:t>曹文轩</a:t>
            </a:r>
          </a:p>
        </p:txBody>
      </p:sp>
      <p:sp>
        <p:nvSpPr>
          <p:cNvPr id="4" name="文本框 3"/>
          <p:cNvSpPr txBox="1"/>
          <p:nvPr/>
        </p:nvSpPr>
        <p:spPr>
          <a:xfrm>
            <a:off x="3303270" y="3011170"/>
            <a:ext cx="1527175" cy="553085"/>
          </a:xfrm>
          <a:prstGeom prst="rect">
            <a:avLst/>
          </a:prstGeom>
          <a:noFill/>
        </p:spPr>
        <p:txBody>
          <a:bodyPr wrap="square" rtlCol="0">
            <a:spAutoFit/>
          </a:bodyPr>
          <a:lstStyle/>
          <a:p>
            <a:pPr fontAlgn="auto">
              <a:lnSpc>
                <a:spcPct val="125000"/>
              </a:lnSpc>
            </a:pPr>
            <a:r>
              <a:rPr lang="en-US" altLang="zh-CN" sz="2400" b="1">
                <a:solidFill>
                  <a:srgbClr val="FF0000"/>
                </a:solidFill>
              </a:rPr>
              <a:t>儒林外史</a:t>
            </a:r>
          </a:p>
        </p:txBody>
      </p:sp>
      <p:sp>
        <p:nvSpPr>
          <p:cNvPr id="6" name="文本框 5"/>
          <p:cNvSpPr txBox="1"/>
          <p:nvPr/>
        </p:nvSpPr>
        <p:spPr>
          <a:xfrm>
            <a:off x="1742440" y="4846955"/>
            <a:ext cx="2165350" cy="553085"/>
          </a:xfrm>
          <a:prstGeom prst="rect">
            <a:avLst/>
          </a:prstGeom>
          <a:noFill/>
        </p:spPr>
        <p:txBody>
          <a:bodyPr wrap="square" rtlCol="0">
            <a:spAutoFit/>
          </a:bodyPr>
          <a:lstStyle/>
          <a:p>
            <a:pPr fontAlgn="auto">
              <a:lnSpc>
                <a:spcPct val="125000"/>
              </a:lnSpc>
            </a:pPr>
            <a:r>
              <a:rPr lang="en-US" altLang="zh-CN" sz="2400" b="1">
                <a:solidFill>
                  <a:srgbClr val="FF0000"/>
                </a:solidFill>
              </a:rPr>
              <a:t>奥楚蔑洛夫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8415" y="664845"/>
            <a:ext cx="7390765" cy="4887595"/>
          </a:xfrm>
          <a:prstGeom prst="rect">
            <a:avLst/>
          </a:prstGeom>
          <a:noFill/>
        </p:spPr>
        <p:txBody>
          <a:bodyPr wrap="square" rtlCol="0">
            <a:spAutoFit/>
          </a:bodyPr>
          <a:lstStyle/>
          <a:p>
            <a:pPr fontAlgn="auto">
              <a:lnSpc>
                <a:spcPct val="120000"/>
              </a:lnSpc>
            </a:pPr>
            <a:r>
              <a:rPr lang="zh-CN" sz="2600"/>
              <a:t>（</a:t>
            </a:r>
            <a:r>
              <a:rPr lang="en-US" altLang="zh-CN" sz="2600"/>
              <a:t>2</a:t>
            </a:r>
            <a:r>
              <a:rPr lang="zh-CN" altLang="en-US" sz="2600"/>
              <a:t>）（</a:t>
            </a:r>
            <a:r>
              <a:rPr sz="2600"/>
              <a:t>名著中人物具有个性化的语言特征，请选择其中一位，结合相关情节写上一段你对这位人物的评论。</a:t>
            </a:r>
          </a:p>
          <a:p>
            <a:pPr fontAlgn="auto">
              <a:lnSpc>
                <a:spcPct val="120000"/>
              </a:lnSpc>
            </a:pPr>
            <a:r>
              <a:rPr lang="en-US" sz="2600"/>
              <a:t>	</a:t>
            </a:r>
            <a:r>
              <a:rPr sz="2600">
                <a:latin typeface="楷体" panose="02010609060101010101" charset="-122"/>
                <a:ea typeface="楷体" panose="02010609060101010101" charset="-122"/>
                <a:cs typeface="楷体" panose="02010609060101010101" charset="-122"/>
              </a:rPr>
              <a:t>鲁智深：“呸！俺只道那个郑大官人，却原来是杀猪的郑屠，这个腌臜泼才，投托着俺小种经略相公门下做个肉铺户，却原来这等欺负人！”</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格列佛：“我永远不做人家的工具，使一个自由、勇敢的民族沦为奴隶。”</a:t>
            </a: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简·爱：“你以为，因为我穷、低微、不美、矮小，我就没有灵魂没有心吗？你想错了！”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442720" y="1344930"/>
            <a:ext cx="6653530" cy="3784600"/>
          </a:xfrm>
          <a:prstGeom prst="rect">
            <a:avLst/>
          </a:prstGeom>
          <a:noFill/>
        </p:spPr>
        <p:txBody>
          <a:bodyPr wrap="square" rtlCol="0">
            <a:spAutoFit/>
          </a:bodyPr>
          <a:lstStyle/>
          <a:p>
            <a:pPr fontAlgn="auto">
              <a:lnSpc>
                <a:spcPct val="125000"/>
              </a:lnSpc>
            </a:pPr>
            <a:r>
              <a:rPr lang="en-US" altLang="zh-CN" sz="2400" b="1">
                <a:solidFill>
                  <a:srgbClr val="FF0000"/>
                </a:solidFill>
              </a:rPr>
              <a:t>示例：鲁智深：在得知郑屠欺凌金氏父女后，怒不可遏，最终三拳打死郑关西。从怒斥郑屠，痛恨欺负弱小的言语中，可见他是一个疾恶如仇、见义勇为、侠肝义胆的人。格列佛：在小人国拒绝皇帝想征服对手的野心，不愿意沦为皇帝的工具。从直言不讳陈述自己的观点中，可见他有独立的人格和强烈的正义感，是一个为人坦诚，尊重对手的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5745" y="426720"/>
            <a:ext cx="7423785" cy="5367020"/>
          </a:xfrm>
          <a:prstGeom prst="rect">
            <a:avLst/>
          </a:prstGeom>
          <a:noFill/>
        </p:spPr>
        <p:txBody>
          <a:bodyPr wrap="square" rtlCol="0">
            <a:spAutoFit/>
          </a:bodyPr>
          <a:lstStyle/>
          <a:p>
            <a:pPr fontAlgn="auto">
              <a:lnSpc>
                <a:spcPct val="120000"/>
              </a:lnSpc>
            </a:pPr>
            <a:r>
              <a:rPr sz="2600"/>
              <a:t>3.(2018重庆B) 综合性学习。</a:t>
            </a:r>
          </a:p>
          <a:p>
            <a:pPr fontAlgn="auto">
              <a:lnSpc>
                <a:spcPct val="120000"/>
              </a:lnSpc>
            </a:pPr>
            <a:r>
              <a:rPr sz="2600"/>
              <a:t>  班上准备举办“音乐带我飞”的主题晚会，请你完成下列任务。</a:t>
            </a:r>
          </a:p>
          <a:p>
            <a:pPr fontAlgn="auto">
              <a:lnSpc>
                <a:spcPct val="120000"/>
              </a:lnSpc>
            </a:pPr>
            <a:r>
              <a:rPr lang="zh-CN" sz="2600"/>
              <a:t>（</a:t>
            </a:r>
            <a:r>
              <a:rPr lang="en-US" altLang="zh-CN" sz="2600"/>
              <a:t>1</a:t>
            </a:r>
            <a:r>
              <a:rPr lang="zh-CN" altLang="en-US" sz="2600"/>
              <a:t>）</a:t>
            </a:r>
            <a:r>
              <a:rPr sz="2600"/>
              <a:t>晚会拟用一副对联来渲染气氛，现已确定好了上联，请你从下面选项中，选出最合适的下联。</a:t>
            </a:r>
          </a:p>
          <a:p>
            <a:pPr fontAlgn="auto">
              <a:lnSpc>
                <a:spcPct val="120000"/>
              </a:lnSpc>
            </a:pPr>
            <a:r>
              <a:rPr sz="2600"/>
              <a:t>上联：笛音飘声声传情</a:t>
            </a:r>
          </a:p>
          <a:p>
            <a:pPr fontAlgn="auto">
              <a:lnSpc>
                <a:spcPct val="120000"/>
              </a:lnSpc>
            </a:pPr>
            <a:r>
              <a:rPr sz="2600"/>
              <a:t>下联：选           项</a:t>
            </a:r>
          </a:p>
          <a:p>
            <a:pPr fontAlgn="auto">
              <a:lnSpc>
                <a:spcPct val="120000"/>
              </a:lnSpc>
            </a:pPr>
            <a:r>
              <a:rPr sz="2600"/>
              <a:t>A．丝竹韵悠悠绵长 </a:t>
            </a:r>
          </a:p>
          <a:p>
            <a:pPr fontAlgn="auto">
              <a:lnSpc>
                <a:spcPct val="120000"/>
              </a:lnSpc>
            </a:pPr>
            <a:r>
              <a:rPr sz="2600"/>
              <a:t>B．鼓点响阵阵送暖</a:t>
            </a:r>
          </a:p>
          <a:p>
            <a:pPr fontAlgn="auto">
              <a:lnSpc>
                <a:spcPct val="120000"/>
              </a:lnSpc>
            </a:pPr>
            <a:r>
              <a:rPr sz="2600"/>
              <a:t>C．琴音起首首入梦 </a:t>
            </a:r>
          </a:p>
          <a:p>
            <a:pPr fontAlgn="auto">
              <a:lnSpc>
                <a:spcPct val="120000"/>
              </a:lnSpc>
            </a:pPr>
            <a:r>
              <a:rPr sz="2600"/>
              <a:t>D．琵琶响嘈嘈切切</a:t>
            </a:r>
          </a:p>
        </p:txBody>
      </p:sp>
      <p:sp>
        <p:nvSpPr>
          <p:cNvPr id="16" name="文本框 15"/>
          <p:cNvSpPr txBox="1"/>
          <p:nvPr/>
        </p:nvSpPr>
        <p:spPr>
          <a:xfrm>
            <a:off x="3088640" y="3300730"/>
            <a:ext cx="1186180"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4775" y="988695"/>
            <a:ext cx="7423785" cy="1050290"/>
          </a:xfrm>
          <a:prstGeom prst="rect">
            <a:avLst/>
          </a:prstGeom>
          <a:noFill/>
        </p:spPr>
        <p:txBody>
          <a:bodyPr wrap="square" rtlCol="0">
            <a:spAutoFit/>
          </a:bodyPr>
          <a:lstStyle/>
          <a:p>
            <a:pPr fontAlgn="auto">
              <a:lnSpc>
                <a:spcPct val="120000"/>
              </a:lnSpc>
            </a:pPr>
            <a:r>
              <a:rPr lang="zh-CN" sz="2600"/>
              <a:t>（</a:t>
            </a:r>
            <a:r>
              <a:rPr lang="en-US" altLang="zh-CN" sz="2600"/>
              <a:t>2</a:t>
            </a:r>
            <a:r>
              <a:rPr lang="zh-CN" altLang="en-US" sz="2600"/>
              <a:t>）</a:t>
            </a:r>
            <a:r>
              <a:rPr sz="2600"/>
              <a:t>晚会共有三项活动，请你策划另外两项活动，并填入下表。要求：句式与“活动三”基本一致。</a:t>
            </a:r>
          </a:p>
        </p:txBody>
      </p:sp>
      <p:pic>
        <p:nvPicPr>
          <p:cNvPr id="2" name="图片 1"/>
          <p:cNvPicPr>
            <a:picLocks noChangeAspect="1"/>
          </p:cNvPicPr>
          <p:nvPr/>
        </p:nvPicPr>
        <p:blipFill>
          <a:blip r:embed="rId3"/>
          <a:stretch>
            <a:fillRect/>
          </a:stretch>
        </p:blipFill>
        <p:spPr>
          <a:xfrm>
            <a:off x="1902460" y="2192655"/>
            <a:ext cx="5635625" cy="225171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0975" y="740410"/>
            <a:ext cx="6925945" cy="2009775"/>
          </a:xfrm>
          <a:prstGeom prst="rect">
            <a:avLst/>
          </a:prstGeom>
          <a:noFill/>
        </p:spPr>
        <p:txBody>
          <a:bodyPr wrap="square" rtlCol="0">
            <a:spAutoFit/>
          </a:bodyPr>
          <a:lstStyle/>
          <a:p>
            <a:pPr fontAlgn="auto">
              <a:lnSpc>
                <a:spcPct val="120000"/>
              </a:lnSpc>
            </a:pPr>
            <a:r>
              <a:rPr lang="zh-CN" sz="2600"/>
              <a:t>（</a:t>
            </a:r>
            <a:r>
              <a:rPr lang="en-US" altLang="zh-CN" sz="2600"/>
              <a:t>3</a:t>
            </a:r>
            <a:r>
              <a:rPr lang="zh-CN" altLang="en-US" sz="2600"/>
              <a:t>）</a:t>
            </a:r>
            <a:r>
              <a:rPr sz="2600"/>
              <a:t>王丽是班上出了名的“麦霸”，在“歌声大秀场”活动中连续唱了三首歌，还意犹未尽。作为主持人，你想让更多的同学参与进来，你该怎么说呢？</a:t>
            </a:r>
          </a:p>
        </p:txBody>
      </p:sp>
      <p:sp>
        <p:nvSpPr>
          <p:cNvPr id="16" name="文本框 15"/>
          <p:cNvSpPr txBox="1"/>
          <p:nvPr/>
        </p:nvSpPr>
        <p:spPr>
          <a:xfrm>
            <a:off x="1681480" y="2914015"/>
            <a:ext cx="6594475" cy="1476375"/>
          </a:xfrm>
          <a:prstGeom prst="rect">
            <a:avLst/>
          </a:prstGeom>
          <a:noFill/>
        </p:spPr>
        <p:txBody>
          <a:bodyPr wrap="square" rtlCol="0">
            <a:spAutoFit/>
          </a:bodyPr>
          <a:lstStyle/>
          <a:p>
            <a:pPr fontAlgn="auto">
              <a:lnSpc>
                <a:spcPct val="125000"/>
              </a:lnSpc>
            </a:pPr>
            <a:r>
              <a:rPr lang="en-US" altLang="zh-CN" sz="2400" b="1">
                <a:solidFill>
                  <a:srgbClr val="FF0000"/>
                </a:solidFill>
              </a:rPr>
              <a:t>示例：王丽，你的歌唱得真好，大家还想免费再听呢，但你何不歇一歇，既可让嗓子得到及时的休息，还可以吊吊大家的胃口，多好呀！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9840" y="955675"/>
            <a:ext cx="7380605" cy="4569460"/>
          </a:xfrm>
          <a:prstGeom prst="rect">
            <a:avLst/>
          </a:prstGeom>
          <a:noFill/>
        </p:spPr>
        <p:txBody>
          <a:bodyPr wrap="square" rtlCol="0">
            <a:spAutoFit/>
          </a:bodyPr>
          <a:lstStyle/>
          <a:p>
            <a:pPr fontAlgn="auto">
              <a:lnSpc>
                <a:spcPct val="130000"/>
              </a:lnSpc>
            </a:pPr>
            <a:r>
              <a:rPr sz="2800"/>
              <a:t>(2018荆门) </a:t>
            </a:r>
          </a:p>
          <a:p>
            <a:pPr algn="ctr" fontAlgn="auto">
              <a:lnSpc>
                <a:spcPct val="130000"/>
              </a:lnSpc>
            </a:pPr>
            <a:r>
              <a:rPr sz="2800">
                <a:latin typeface="黑体" panose="02010609060101010101" charset="-122"/>
                <a:ea typeface="黑体" panose="02010609060101010101" charset="-122"/>
              </a:rPr>
              <a:t>两张纸条</a:t>
            </a:r>
          </a:p>
          <a:p>
            <a:pPr fontAlgn="auto">
              <a:lnSpc>
                <a:spcPct val="130000"/>
              </a:lnSpc>
            </a:pPr>
            <a:r>
              <a:rPr lang="en-US" sz="2800"/>
              <a:t>	</a:t>
            </a:r>
            <a:r>
              <a:rPr sz="2800">
                <a:latin typeface="楷体" panose="02010609060101010101" charset="-122"/>
                <a:ea typeface="楷体" panose="02010609060101010101" charset="-122"/>
                <a:cs typeface="楷体" panose="02010609060101010101" charset="-122"/>
              </a:rPr>
              <a:t>那天，我妈骑三轮从外面回来，一进门就说，她遇着好人了。</a:t>
            </a:r>
          </a:p>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坐在沙发上，还自顾自絮叨起来。</a:t>
            </a:r>
          </a:p>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当我听见“那人把我的三轮碰歪了”，我这才把头转向母亲，发现她衣服上粘满尘土。我妈却仿佛捡了大便宜似的，仍滔滔不绝。</a:t>
            </a:r>
          </a:p>
        </p:txBody>
      </p:sp>
      <p:sp>
        <p:nvSpPr>
          <p:cNvPr id="2" name="文本框 1"/>
          <p:cNvSpPr txBox="1"/>
          <p:nvPr/>
        </p:nvSpPr>
        <p:spPr>
          <a:xfrm>
            <a:off x="1107440" y="180975"/>
            <a:ext cx="312610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95070" y="749300"/>
            <a:ext cx="7284720"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马路上一个人也没有，他却制住车子，跑过来扶我，问我摔坏了没有。我踢蹬踢蹬腿，再甩甩胳膊，说，没事儿。他仍然不走，非让我走几步。确定我真的没事后，又把我搀到车上，说，骑上去试试，看车摔坏了没有。</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你说一个大男人家怎么婆婆妈妈的，于是，我推开他说，快走吧，我也该回家做饭了。我蹬起三轮就走了。哪曾想，他又追了上来，塞给我一张纸条，说是他的手机号……</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08710" y="262890"/>
            <a:ext cx="7143750" cy="633158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这时，我忙不迭地问我妈，纸条呢？我妈说扔了。说完，站起身来就往厨房走。我妈突然哎哟一声。我问怎么了，她朝我摆摆手说，没事儿。可是，第二天，我妈就起不来床了。</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我把我妈送进医院。当我把做B超，CT等检查单拿给医生时，医生说得马上做手术。</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在办理住院手续时不停地抱怨母亲，狠狠地想，一定把那个“好人”找出来。面对一笔不菲的费用，我用命令的语气对妈说，你再好好想想那纸条。我妈迟迟疑疑地说，想不起来了，一边不停地在各个衣兜里摸来摸去。我妈突然颤抖着声音喊，找着了。真是老天有眼。</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4595" y="653415"/>
            <a:ext cx="7285990" cy="477139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我用发颤的手指按下那个号码。关机。一连几天，都是这两个字。这就是您老人家遇见的好人！</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我妈却仍然辩护说，兴许人家手机没电了呢。但明显没了底气。</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u="sng">
                <a:latin typeface="楷体" panose="02010609060101010101" charset="-122"/>
                <a:ea typeface="楷体" panose="02010609060101010101" charset="-122"/>
                <a:cs typeface="楷体" panose="02010609060101010101" charset="-122"/>
              </a:rPr>
              <a:t>那天是个很好的天气。然而，阳光有多明媚，我心里就有多阴晦。</a:t>
            </a:r>
            <a:r>
              <a:rPr sz="2600">
                <a:latin typeface="楷体" panose="02010609060101010101" charset="-122"/>
                <a:ea typeface="楷体" panose="02010609060101010101" charset="-122"/>
                <a:cs typeface="楷体" panose="02010609060101010101" charset="-122"/>
              </a:rPr>
              <a:t>但我不敢再埋怨我妈。这件事情以后，她在我面前像个债务人似的，一天到晚大气都不敢喘，让人心疼。</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58240" y="632460"/>
            <a:ext cx="7260590" cy="5811520"/>
          </a:xfrm>
          <a:prstGeom prst="rect">
            <a:avLst/>
          </a:prstGeom>
          <a:noFill/>
        </p:spPr>
        <p:txBody>
          <a:bodyPr wrap="square" rtlCol="0">
            <a:spAutoFit/>
          </a:bodyPr>
          <a:lstStyle/>
          <a:p>
            <a:pPr fontAlgn="auto">
              <a:lnSpc>
                <a:spcPct val="130000"/>
              </a:lnSpc>
            </a:pPr>
            <a:r>
              <a:rPr lang="en-US" sz="2600"/>
              <a:t>	</a:t>
            </a:r>
            <a:r>
              <a:rPr sz="2600"/>
              <a:t>《变色龙》作于1884年，作品发表前，正是俄国民主党人刺杀亚历山大二世(1881)之后，亚历山大三世一上台，在竭力强化警察统治的同时，也搞了一些掩人耳目的法令，给残暴的专制主义蒙上一层面纱。1880年成立的治安最高委员会头目洛雷斯·麦里可夫后来当上了内务大臣，这是一个典型的两面派，人民称他为“狼嘴狐尾”。契诃夫刻画的警官奥楚蔑洛夫正是沙皇专制警官统治的化身。因此，这篇作品讽刺、揭露的不仅仅是一个普通的孤立的警官，是那个崇拜官爵的俄国社会，是那个穷凶极恶的沙皇专制主义。</a:t>
            </a:r>
          </a:p>
        </p:txBody>
      </p:sp>
      <p:sp>
        <p:nvSpPr>
          <p:cNvPr id="2" name="文本框 1"/>
          <p:cNvSpPr txBox="1"/>
          <p:nvPr/>
        </p:nvSpPr>
        <p:spPr>
          <a:xfrm>
            <a:off x="1020445" y="84455"/>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3020" y="263525"/>
            <a:ext cx="7284720" cy="633158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出院后一天，我家门铃响了，我开门一看，</a:t>
            </a:r>
            <a:r>
              <a:rPr sz="2600" u="sng">
                <a:latin typeface="楷体" panose="02010609060101010101" charset="-122"/>
                <a:ea typeface="楷体" panose="02010609060101010101" charset="-122"/>
                <a:cs typeface="楷体" panose="02010609060101010101" charset="-122"/>
              </a:rPr>
              <a:t>一位头发花白，脊背略为佝偻的大叔，手里拎着一口袋水果，拘谨地站在我家门前。</a:t>
            </a:r>
            <a:r>
              <a:rPr sz="2600">
                <a:latin typeface="楷体" panose="02010609060101010101" charset="-122"/>
                <a:ea typeface="楷体" panose="02010609060101010101" charset="-122"/>
                <a:cs typeface="楷体" panose="02010609060101010101" charset="-122"/>
              </a:rPr>
              <a:t>没等我开口，母亲急慌着把他让进屋里。</a:t>
            </a:r>
            <a:r>
              <a:rPr lang="en-US" sz="2600">
                <a:latin typeface="楷体" panose="02010609060101010101" charset="-122"/>
                <a:ea typeface="楷体" panose="02010609060101010101" charset="-122"/>
                <a:cs typeface="楷体" panose="02010609060101010101" charset="-122"/>
              </a:rPr>
              <a:t>	</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他吞吞吐吐地说，家里出了点事，一直脱不开身……</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我明白了，打断他说，您啥也别说了，十万元的住院费。</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我妈连忙打圆场，你是怎么找到这里的？他说，那天您走后，我不放心，悄悄跟着，您进了家门才离开。他忽而把头转向我说，您请假照顾大娘，单位要扣钱的吧，一并算到我头上。</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52195" y="180975"/>
            <a:ext cx="7545705" cy="6249670"/>
          </a:xfrm>
          <a:prstGeom prst="rect">
            <a:avLst/>
          </a:prstGeom>
          <a:noFill/>
        </p:spPr>
        <p:txBody>
          <a:bodyPr wrap="square" rtlCol="0">
            <a:spAutoFit/>
          </a:bodyPr>
          <a:lstStyle/>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我妈接过去说，这可使不得，要不这样吧，十万，咱们一人摊一半。再说，那天要不是我急着回家做饭，也不会……</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他说，这钱怎么能让您拿呢？稍作犹豫，他不好意思地接着说，我一下拿不出这么多，我先给您打个欠条行不行？您放心，我一定尽快还清。</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我没好气地说，又来一张没用的纸条？</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他的脸腾地红了，说，对不起，那天我手机丢了，换了新号。</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说完，他一瘸一拐地走向书桌，准备给我打欠条。他注意到，我有意无意看着他不太自然的走姿，于是，提起裤脚，坦然地说，两条假腿，车祸中没的，撞他的人跑了。……</a:t>
            </a:r>
          </a:p>
          <a:p>
            <a:pPr algn="r" fontAlgn="auto">
              <a:lnSpc>
                <a:spcPct val="110000"/>
              </a:lnSpc>
            </a:pPr>
            <a:r>
              <a:rPr sz="2600">
                <a:latin typeface="楷体" panose="02010609060101010101" charset="-122"/>
                <a:ea typeface="楷体" panose="02010609060101010101" charset="-122"/>
                <a:cs typeface="楷体" panose="02010609060101010101" charset="-122"/>
              </a:rPr>
              <a:t>(选自《小小说月刊》，有删节)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2312035" y="696595"/>
            <a:ext cx="4871085" cy="4569460"/>
          </a:xfrm>
          <a:prstGeom prst="rect">
            <a:avLst/>
          </a:prstGeom>
          <a:noFill/>
        </p:spPr>
        <p:txBody>
          <a:bodyPr wrap="square" rtlCol="0">
            <a:spAutoFit/>
          </a:bodyPr>
          <a:lstStyle/>
          <a:p>
            <a:pPr fontAlgn="auto">
              <a:lnSpc>
                <a:spcPct val="130000"/>
              </a:lnSpc>
            </a:pPr>
            <a:r>
              <a:rPr sz="2800"/>
              <a:t>4.文章中，随着情节的发展，“我”的心理发生了五次变化，请根据示例进行概括。</a:t>
            </a:r>
          </a:p>
          <a:p>
            <a:pPr fontAlgn="auto">
              <a:lnSpc>
                <a:spcPct val="130000"/>
              </a:lnSpc>
            </a:pPr>
            <a:r>
              <a:rPr sz="2800"/>
              <a:t>（1）冷淡   </a:t>
            </a:r>
          </a:p>
          <a:p>
            <a:pPr fontAlgn="auto">
              <a:lnSpc>
                <a:spcPct val="130000"/>
              </a:lnSpc>
            </a:pPr>
            <a:r>
              <a:rPr sz="2800"/>
              <a:t>（2）  </a:t>
            </a:r>
          </a:p>
          <a:p>
            <a:pPr fontAlgn="auto">
              <a:lnSpc>
                <a:spcPct val="130000"/>
              </a:lnSpc>
            </a:pPr>
            <a:r>
              <a:rPr sz="2800"/>
              <a:t>（3） </a:t>
            </a:r>
          </a:p>
          <a:p>
            <a:pPr fontAlgn="auto">
              <a:lnSpc>
                <a:spcPct val="130000"/>
              </a:lnSpc>
            </a:pPr>
            <a:r>
              <a:rPr sz="2800"/>
              <a:t>（4）</a:t>
            </a:r>
          </a:p>
          <a:p>
            <a:pPr fontAlgn="auto">
              <a:lnSpc>
                <a:spcPct val="130000"/>
              </a:lnSpc>
            </a:pPr>
            <a:r>
              <a:rPr sz="2800"/>
              <a:t>（5）纠结</a:t>
            </a:r>
          </a:p>
        </p:txBody>
      </p:sp>
      <p:sp>
        <p:nvSpPr>
          <p:cNvPr id="16" name="文本框 15"/>
          <p:cNvSpPr txBox="1"/>
          <p:nvPr/>
        </p:nvSpPr>
        <p:spPr>
          <a:xfrm>
            <a:off x="3268345" y="2947035"/>
            <a:ext cx="811530" cy="553085"/>
          </a:xfrm>
          <a:prstGeom prst="rect">
            <a:avLst/>
          </a:prstGeom>
          <a:noFill/>
        </p:spPr>
        <p:txBody>
          <a:bodyPr wrap="square" rtlCol="0">
            <a:spAutoFit/>
          </a:bodyPr>
          <a:lstStyle/>
          <a:p>
            <a:pPr fontAlgn="auto">
              <a:lnSpc>
                <a:spcPct val="125000"/>
              </a:lnSpc>
            </a:pPr>
            <a:r>
              <a:rPr lang="zh-CN" altLang="en-US" sz="2400" b="1">
                <a:solidFill>
                  <a:srgbClr val="FF0000"/>
                </a:solidFill>
              </a:rPr>
              <a:t>焦急 </a:t>
            </a:r>
          </a:p>
        </p:txBody>
      </p:sp>
      <p:sp>
        <p:nvSpPr>
          <p:cNvPr id="3" name="文本框 2"/>
          <p:cNvSpPr txBox="1"/>
          <p:nvPr/>
        </p:nvSpPr>
        <p:spPr>
          <a:xfrm>
            <a:off x="3268345" y="3566160"/>
            <a:ext cx="832485" cy="553085"/>
          </a:xfrm>
          <a:prstGeom prst="rect">
            <a:avLst/>
          </a:prstGeom>
          <a:noFill/>
        </p:spPr>
        <p:txBody>
          <a:bodyPr wrap="square" rtlCol="0">
            <a:spAutoFit/>
          </a:bodyPr>
          <a:lstStyle/>
          <a:p>
            <a:pPr fontAlgn="auto">
              <a:lnSpc>
                <a:spcPct val="125000"/>
              </a:lnSpc>
            </a:pPr>
            <a:r>
              <a:rPr lang="zh-CN" altLang="en-US" sz="2400" b="1">
                <a:solidFill>
                  <a:srgbClr val="FF0000"/>
                </a:solidFill>
              </a:rPr>
              <a:t>埋怨</a:t>
            </a:r>
          </a:p>
        </p:txBody>
      </p:sp>
      <p:sp>
        <p:nvSpPr>
          <p:cNvPr id="4" name="文本框 3"/>
          <p:cNvSpPr txBox="1"/>
          <p:nvPr/>
        </p:nvSpPr>
        <p:spPr>
          <a:xfrm>
            <a:off x="3268345" y="4032885"/>
            <a:ext cx="832485" cy="553085"/>
          </a:xfrm>
          <a:prstGeom prst="rect">
            <a:avLst/>
          </a:prstGeom>
          <a:noFill/>
        </p:spPr>
        <p:txBody>
          <a:bodyPr wrap="square" rtlCol="0">
            <a:spAutoFit/>
          </a:bodyPr>
          <a:lstStyle/>
          <a:p>
            <a:pPr fontAlgn="auto">
              <a:lnSpc>
                <a:spcPct val="125000"/>
              </a:lnSpc>
            </a:pPr>
            <a:r>
              <a:rPr lang="zh-CN" altLang="en-US" sz="2400" b="1">
                <a:solidFill>
                  <a:srgbClr val="FF0000"/>
                </a:solidFill>
              </a:rPr>
              <a:t>愤怒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3360" y="1195705"/>
            <a:ext cx="6676390" cy="1770380"/>
          </a:xfrm>
          <a:prstGeom prst="rect">
            <a:avLst/>
          </a:prstGeom>
          <a:noFill/>
        </p:spPr>
        <p:txBody>
          <a:bodyPr wrap="square" rtlCol="0">
            <a:spAutoFit/>
          </a:bodyPr>
          <a:lstStyle/>
          <a:p>
            <a:pPr fontAlgn="auto">
              <a:lnSpc>
                <a:spcPct val="130000"/>
              </a:lnSpc>
            </a:pPr>
            <a:r>
              <a:rPr sz="2800"/>
              <a:t>5.结合语境，品味下列语句。</a:t>
            </a:r>
          </a:p>
          <a:p>
            <a:pPr fontAlgn="auto">
              <a:lnSpc>
                <a:spcPct val="130000"/>
              </a:lnSpc>
            </a:pPr>
            <a:r>
              <a:rPr lang="en-US" sz="2800"/>
              <a:t>	</a:t>
            </a:r>
            <a:r>
              <a:rPr sz="2800">
                <a:latin typeface="楷体" panose="02010609060101010101" charset="-122"/>
                <a:ea typeface="楷体" panose="02010609060101010101" charset="-122"/>
                <a:cs typeface="楷体" panose="02010609060101010101" charset="-122"/>
              </a:rPr>
              <a:t>那天是个很好的天气。然而，阳光有多明媚，我心里就有多阴晦。 </a:t>
            </a:r>
          </a:p>
        </p:txBody>
      </p:sp>
      <p:sp>
        <p:nvSpPr>
          <p:cNvPr id="16" name="文本框 15"/>
          <p:cNvSpPr txBox="1"/>
          <p:nvPr/>
        </p:nvSpPr>
        <p:spPr>
          <a:xfrm>
            <a:off x="1749425" y="3053080"/>
            <a:ext cx="6143625" cy="1476375"/>
          </a:xfrm>
          <a:prstGeom prst="rect">
            <a:avLst/>
          </a:prstGeom>
          <a:noFill/>
        </p:spPr>
        <p:txBody>
          <a:bodyPr wrap="square" rtlCol="0">
            <a:spAutoFit/>
          </a:bodyPr>
          <a:lstStyle/>
          <a:p>
            <a:pPr fontAlgn="auto">
              <a:lnSpc>
                <a:spcPct val="125000"/>
              </a:lnSpc>
            </a:pPr>
            <a:r>
              <a:rPr lang="zh-CN" altLang="en-US" sz="2400" b="1">
                <a:solidFill>
                  <a:srgbClr val="FF0000"/>
                </a:solidFill>
              </a:rPr>
              <a:t>运用反衬(对比)的手法，表现了“我”在母亲车祸后，既心疼母亲，又愤怒被人欺骗的郁闷心情。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9855" y="497840"/>
            <a:ext cx="6633845" cy="1210945"/>
          </a:xfrm>
          <a:prstGeom prst="rect">
            <a:avLst/>
          </a:prstGeom>
          <a:noFill/>
        </p:spPr>
        <p:txBody>
          <a:bodyPr wrap="square" rtlCol="0">
            <a:spAutoFit/>
          </a:bodyPr>
          <a:lstStyle/>
          <a:p>
            <a:pPr fontAlgn="auto">
              <a:lnSpc>
                <a:spcPct val="130000"/>
              </a:lnSpc>
            </a:pPr>
            <a:r>
              <a:rPr sz="2800"/>
              <a:t>6.从全文看，以“两张纸条”为题有什么好处？请简要分析。</a:t>
            </a:r>
          </a:p>
        </p:txBody>
      </p:sp>
      <p:sp>
        <p:nvSpPr>
          <p:cNvPr id="16" name="文本框 15"/>
          <p:cNvSpPr txBox="1"/>
          <p:nvPr/>
        </p:nvSpPr>
        <p:spPr>
          <a:xfrm>
            <a:off x="1624965" y="1708785"/>
            <a:ext cx="6143625" cy="3784600"/>
          </a:xfrm>
          <a:prstGeom prst="rect">
            <a:avLst/>
          </a:prstGeom>
          <a:noFill/>
        </p:spPr>
        <p:txBody>
          <a:bodyPr wrap="square" rtlCol="0">
            <a:spAutoFit/>
          </a:bodyPr>
          <a:lstStyle/>
          <a:p>
            <a:pPr fontAlgn="auto">
              <a:lnSpc>
                <a:spcPct val="125000"/>
              </a:lnSpc>
            </a:pPr>
            <a:r>
              <a:rPr lang="zh-CN" altLang="en-US" sz="2400" b="1">
                <a:solidFill>
                  <a:srgbClr val="FF0000"/>
                </a:solidFill>
              </a:rPr>
              <a:t>①标题新颖别致，引起读者的阅读兴趣。②线索作用，纸条贯穿全文，由“失号码条”到“得号码条”，最后“打欠条”，使文章结构连贯，推动情节的发展。③刻画人物形象，正是通过这两张纸条的展示，揭示大叔诚信、善良的性格。④深化文章主题，大叔作为车祸的受害者，始终坚守诚信的美德，发人深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4305" y="208915"/>
            <a:ext cx="7008495" cy="1770380"/>
          </a:xfrm>
          <a:prstGeom prst="rect">
            <a:avLst/>
          </a:prstGeom>
          <a:noFill/>
        </p:spPr>
        <p:txBody>
          <a:bodyPr wrap="square" rtlCol="0">
            <a:spAutoFit/>
          </a:bodyPr>
          <a:lstStyle/>
          <a:p>
            <a:pPr fontAlgn="auto">
              <a:lnSpc>
                <a:spcPct val="130000"/>
              </a:lnSpc>
            </a:pPr>
            <a:r>
              <a:rPr sz="2800"/>
              <a:t>7.小说以省略号结尾，给人以意犹未尽之感。如果将情节补充完整，你认为“我”还会要求“大叔”还钱吗？请作出选择并简要说明理由。</a:t>
            </a:r>
          </a:p>
        </p:txBody>
      </p:sp>
      <p:sp>
        <p:nvSpPr>
          <p:cNvPr id="16" name="文本框 15"/>
          <p:cNvSpPr txBox="1"/>
          <p:nvPr/>
        </p:nvSpPr>
        <p:spPr>
          <a:xfrm>
            <a:off x="1553845" y="1979295"/>
            <a:ext cx="7009130" cy="4707890"/>
          </a:xfrm>
          <a:prstGeom prst="rect">
            <a:avLst/>
          </a:prstGeom>
          <a:noFill/>
        </p:spPr>
        <p:txBody>
          <a:bodyPr wrap="square" rtlCol="0">
            <a:spAutoFit/>
          </a:bodyPr>
          <a:lstStyle/>
          <a:p>
            <a:pPr fontAlgn="auto">
              <a:lnSpc>
                <a:spcPct val="125000"/>
              </a:lnSpc>
            </a:pPr>
            <a:r>
              <a:rPr lang="zh-CN" altLang="en-US" sz="2400" b="1">
                <a:solidFill>
                  <a:srgbClr val="FF0000"/>
                </a:solidFill>
              </a:rPr>
              <a:t>示例一：不会。结尾处既点出了大叔同样是车祸受害者、生活十分困难的事实，也通过“有意无意”的神态描写，暗示了“我”态度的变化。“我”放弃让大叔还钱情节的补充，更能表现出对善良、诚信美德的褒扬。示例二：会。从全文来看，“我”的家庭并不富裕，十万元并不是个小数目，情节中也有“母亲”“一人摊一半”的暗示，而且“我”的态度一直比较恶劣。通过要求“还钱”这一结尾的补充，更能流露出对当下社会伦理道德日益沦丧的忧虑与反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59510" y="76835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615440" y="2142490"/>
            <a:ext cx="6152515" cy="1210945"/>
          </a:xfrm>
          <a:prstGeom prst="rect">
            <a:avLst/>
          </a:prstGeom>
          <a:noFill/>
        </p:spPr>
        <p:txBody>
          <a:bodyPr wrap="square" rtlCol="0">
            <a:spAutoFit/>
          </a:bodyPr>
          <a:lstStyle/>
          <a:p>
            <a:pPr fontAlgn="auto">
              <a:lnSpc>
                <a:spcPct val="130000"/>
              </a:lnSpc>
            </a:pPr>
            <a:r>
              <a:rPr sz="2800"/>
              <a:t> </a:t>
            </a:r>
            <a:r>
              <a:rPr lang="en-US" sz="2800"/>
              <a:t>	</a:t>
            </a:r>
            <a:r>
              <a:rPr sz="2800"/>
              <a:t>展开合理的现象，为《变色龙》故事续写一个结尾。</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2105" y="1772920"/>
            <a:ext cx="5696585" cy="2889885"/>
          </a:xfrm>
          <a:prstGeom prst="rect">
            <a:avLst/>
          </a:prstGeom>
          <a:noFill/>
        </p:spPr>
        <p:txBody>
          <a:bodyPr wrap="square" rtlCol="0">
            <a:spAutoFit/>
          </a:bodyPr>
          <a:lstStyle/>
          <a:p>
            <a:pPr fontAlgn="auto">
              <a:lnSpc>
                <a:spcPct val="130000"/>
              </a:lnSpc>
            </a:pPr>
            <a:r>
              <a:rPr lang="en-US" sz="2800"/>
              <a:t>	</a:t>
            </a:r>
            <a:r>
              <a:rPr sz="2800"/>
              <a:t>《变色龙》通过对见风使舵、欺下媚上的警官奥楚蔑洛夫这个沙皇专制统治的忠实走狗的刻画，巧妙地揭露了</a:t>
            </a:r>
            <a:r>
              <a:rPr sz="2800" u="sng"/>
              <a:t>                                          </a:t>
            </a:r>
            <a:r>
              <a:rPr sz="2800"/>
              <a:t>，批判它反人民的实质。</a:t>
            </a:r>
          </a:p>
        </p:txBody>
      </p:sp>
      <p:sp>
        <p:nvSpPr>
          <p:cNvPr id="2" name="文本框 1"/>
          <p:cNvSpPr txBox="1"/>
          <p:nvPr/>
        </p:nvSpPr>
        <p:spPr>
          <a:xfrm>
            <a:off x="1212850" y="889000"/>
            <a:ext cx="3126105" cy="645160"/>
          </a:xfrm>
          <a:prstGeom prst="rect">
            <a:avLst/>
          </a:prstGeom>
          <a:noFill/>
        </p:spPr>
        <p:txBody>
          <a:bodyPr wrap="square" rtlCol="0">
            <a:spAutoFit/>
          </a:bodyPr>
          <a:lstStyle/>
          <a:p>
            <a:r>
              <a:rPr lang="zh-CN" altLang="en-US" sz="3600" b="1"/>
              <a:t>主要内容</a:t>
            </a:r>
          </a:p>
        </p:txBody>
      </p:sp>
      <p:sp>
        <p:nvSpPr>
          <p:cNvPr id="14" name="文本框 13"/>
          <p:cNvSpPr txBox="1"/>
          <p:nvPr/>
        </p:nvSpPr>
        <p:spPr>
          <a:xfrm>
            <a:off x="3346450" y="3646170"/>
            <a:ext cx="3811270" cy="429895"/>
          </a:xfrm>
          <a:prstGeom prst="rect">
            <a:avLst/>
          </a:prstGeom>
          <a:noFill/>
        </p:spPr>
        <p:txBody>
          <a:bodyPr wrap="square" rtlCol="0">
            <a:spAutoFit/>
          </a:bodyPr>
          <a:lstStyle/>
          <a:p>
            <a:r>
              <a:rPr lang="zh-CN" altLang="en-US" sz="2200" b="1">
                <a:solidFill>
                  <a:srgbClr val="FF0000"/>
                </a:solidFill>
              </a:rPr>
              <a:t>俄国警察制度的反动和虚伪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35623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447165" y="1446530"/>
            <a:ext cx="624967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吏呼一何怒，妇啼一何苦。</a:t>
            </a:r>
          </a:p>
          <a:p>
            <a:pPr algn="r" fontAlgn="auto">
              <a:lnSpc>
                <a:spcPct val="130000"/>
              </a:lnSpc>
            </a:pPr>
            <a:r>
              <a:rPr sz="2800"/>
              <a:t>(杜甫《石壕吏》) </a:t>
            </a:r>
          </a:p>
        </p:txBody>
      </p:sp>
      <p:pic>
        <p:nvPicPr>
          <p:cNvPr id="5" name="图片 4"/>
          <p:cNvPicPr>
            <a:picLocks noChangeAspect="1"/>
          </p:cNvPicPr>
          <p:nvPr/>
        </p:nvPicPr>
        <p:blipFill>
          <a:blip r:embed="rId3"/>
          <a:stretch>
            <a:fillRect/>
          </a:stretch>
        </p:blipFill>
        <p:spPr>
          <a:xfrm>
            <a:off x="2136140" y="3346450"/>
            <a:ext cx="4429125" cy="185293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78635" y="1070610"/>
            <a:ext cx="7109460" cy="4009390"/>
          </a:xfrm>
          <a:prstGeom prst="rect">
            <a:avLst/>
          </a:prstGeom>
          <a:noFill/>
        </p:spPr>
        <p:txBody>
          <a:bodyPr wrap="square" rtlCol="0">
            <a:spAutoFit/>
          </a:bodyPr>
          <a:lstStyle/>
          <a:p>
            <a:pPr fontAlgn="auto">
              <a:lnSpc>
                <a:spcPct val="130000"/>
              </a:lnSpc>
            </a:pPr>
            <a:r>
              <a:rPr lang="zh-CN" altLang="en-US" sz="2800"/>
              <a:t>2.给下列加点字注音。</a:t>
            </a:r>
          </a:p>
          <a:p>
            <a:pPr fontAlgn="auto">
              <a:lnSpc>
                <a:spcPct val="130000"/>
              </a:lnSpc>
            </a:pPr>
            <a:r>
              <a:rPr lang="zh-CN" altLang="en-US" sz="2800"/>
              <a:t>魁梧（           ）洋溢</a:t>
            </a:r>
            <a:r>
              <a:rPr lang="zh-CN" altLang="en-US" sz="2800">
                <a:sym typeface="+mn-ea"/>
              </a:rPr>
              <a:t>（           ）</a:t>
            </a:r>
            <a:endParaRPr lang="zh-CN" altLang="en-US" sz="2800"/>
          </a:p>
          <a:p>
            <a:pPr fontAlgn="auto">
              <a:lnSpc>
                <a:spcPct val="130000"/>
              </a:lnSpc>
            </a:pPr>
            <a:r>
              <a:rPr lang="zh-CN" altLang="en-US" sz="2800"/>
              <a:t>径自</a:t>
            </a:r>
            <a:r>
              <a:rPr lang="zh-CN" altLang="en-US" sz="2800">
                <a:sym typeface="+mn-ea"/>
              </a:rPr>
              <a:t>（           ）</a:t>
            </a:r>
            <a:r>
              <a:rPr lang="zh-CN" altLang="en-US" sz="2800"/>
              <a:t>胚子</a:t>
            </a:r>
            <a:r>
              <a:rPr lang="zh-CN" altLang="en-US" sz="2800">
                <a:sym typeface="+mn-ea"/>
              </a:rPr>
              <a:t>（           ）</a:t>
            </a:r>
            <a:endParaRPr lang="zh-CN" altLang="en-US" sz="2800"/>
          </a:p>
          <a:p>
            <a:pPr fontAlgn="auto">
              <a:lnSpc>
                <a:spcPct val="130000"/>
              </a:lnSpc>
            </a:pPr>
            <a:r>
              <a:rPr lang="zh-CN" altLang="en-US" sz="2800"/>
              <a:t>筛</a:t>
            </a:r>
            <a:r>
              <a:rPr lang="zh-CN" altLang="en-US" sz="2800">
                <a:sym typeface="+mn-ea"/>
              </a:rPr>
              <a:t>（           ）    </a:t>
            </a:r>
            <a:r>
              <a:rPr lang="zh-CN" altLang="en-US" sz="2800"/>
              <a:t>无赖</a:t>
            </a:r>
            <a:r>
              <a:rPr lang="zh-CN" altLang="en-US" sz="2800">
                <a:sym typeface="+mn-ea"/>
              </a:rPr>
              <a:t>（           ）</a:t>
            </a:r>
            <a:endParaRPr lang="zh-CN" altLang="en-US" sz="2800"/>
          </a:p>
          <a:p>
            <a:pPr fontAlgn="auto">
              <a:lnSpc>
                <a:spcPct val="130000"/>
              </a:lnSpc>
            </a:pPr>
            <a:r>
              <a:rPr lang="zh-CN" altLang="en-US" sz="2800"/>
              <a:t>调解</a:t>
            </a:r>
            <a:r>
              <a:rPr lang="zh-CN" altLang="en-US" sz="2800">
                <a:sym typeface="+mn-ea"/>
              </a:rPr>
              <a:t>（           ）</a:t>
            </a:r>
            <a:r>
              <a:rPr lang="zh-CN" altLang="en-US" sz="2800"/>
              <a:t>戳到</a:t>
            </a:r>
            <a:r>
              <a:rPr lang="zh-CN" altLang="en-US" sz="2800">
                <a:sym typeface="+mn-ea"/>
              </a:rPr>
              <a:t>（           ）</a:t>
            </a:r>
            <a:endParaRPr lang="zh-CN" altLang="en-US" sz="2800"/>
          </a:p>
          <a:p>
            <a:pPr fontAlgn="auto">
              <a:lnSpc>
                <a:spcPct val="130000"/>
              </a:lnSpc>
            </a:pPr>
            <a:r>
              <a:rPr lang="zh-CN" altLang="en-US" sz="2800"/>
              <a:t>逮捕</a:t>
            </a:r>
            <a:r>
              <a:rPr lang="zh-CN" altLang="en-US" sz="2800">
                <a:sym typeface="+mn-ea"/>
              </a:rPr>
              <a:t>（           ）</a:t>
            </a:r>
            <a:r>
              <a:rPr lang="zh-CN" altLang="en-US" sz="2800"/>
              <a:t>恐吓</a:t>
            </a:r>
            <a:r>
              <a:rPr lang="zh-CN" altLang="en-US" sz="2800">
                <a:sym typeface="+mn-ea"/>
              </a:rPr>
              <a:t>（           ）</a:t>
            </a:r>
            <a:endParaRPr lang="zh-CN" altLang="en-US" sz="2800"/>
          </a:p>
          <a:p>
            <a:pPr fontAlgn="auto">
              <a:lnSpc>
                <a:spcPct val="130000"/>
              </a:lnSpc>
            </a:pPr>
            <a:r>
              <a:rPr lang="zh-CN" altLang="en-US" sz="2800"/>
              <a:t>吓唬</a:t>
            </a:r>
            <a:r>
              <a:rPr lang="zh-CN" altLang="en-US" sz="2800">
                <a:sym typeface="+mn-ea"/>
              </a:rPr>
              <a:t>（           ）</a:t>
            </a:r>
            <a:r>
              <a:rPr lang="zh-CN" altLang="en-US" sz="2800"/>
              <a:t>畜生</a:t>
            </a:r>
            <a:r>
              <a:rPr lang="zh-CN" altLang="en-US" sz="2800">
                <a:sym typeface="+mn-ea"/>
              </a:rPr>
              <a:t>（           ）</a:t>
            </a:r>
            <a:endParaRPr lang="zh-CN" altLang="en-US" sz="2800"/>
          </a:p>
        </p:txBody>
      </p:sp>
      <p:sp>
        <p:nvSpPr>
          <p:cNvPr id="2" name="文本框 1"/>
          <p:cNvSpPr txBox="1"/>
          <p:nvPr/>
        </p:nvSpPr>
        <p:spPr>
          <a:xfrm>
            <a:off x="1898015" y="2077720"/>
            <a:ext cx="426720" cy="368300"/>
          </a:xfrm>
          <a:prstGeom prst="rect">
            <a:avLst/>
          </a:prstGeom>
          <a:noFill/>
        </p:spPr>
        <p:txBody>
          <a:bodyPr wrap="square" rtlCol="0">
            <a:spAutoFit/>
          </a:bodyPr>
          <a:lstStyle/>
          <a:p>
            <a:r>
              <a:rPr lang="zh-CN" altLang="en-US"/>
              <a:t>•</a:t>
            </a:r>
          </a:p>
        </p:txBody>
      </p:sp>
      <p:sp>
        <p:nvSpPr>
          <p:cNvPr id="16" name="文本框 15"/>
          <p:cNvSpPr txBox="1"/>
          <p:nvPr/>
        </p:nvSpPr>
        <p:spPr>
          <a:xfrm>
            <a:off x="3049905" y="1704975"/>
            <a:ext cx="747395" cy="460375"/>
          </a:xfrm>
          <a:prstGeom prst="rect">
            <a:avLst/>
          </a:prstGeom>
          <a:noFill/>
        </p:spPr>
        <p:txBody>
          <a:bodyPr wrap="square" rtlCol="0">
            <a:spAutoFit/>
          </a:bodyPr>
          <a:lstStyle/>
          <a:p>
            <a:r>
              <a:rPr lang="zh-CN" altLang="en-US" sz="2400">
                <a:solidFill>
                  <a:srgbClr val="FF0000"/>
                </a:solidFill>
              </a:rPr>
              <a:t>kuí</a:t>
            </a:r>
          </a:p>
        </p:txBody>
      </p:sp>
      <p:sp>
        <p:nvSpPr>
          <p:cNvPr id="23" name="文本框 22"/>
          <p:cNvSpPr txBox="1"/>
          <p:nvPr/>
        </p:nvSpPr>
        <p:spPr>
          <a:xfrm>
            <a:off x="4610735" y="1988820"/>
            <a:ext cx="426720" cy="368300"/>
          </a:xfrm>
          <a:prstGeom prst="rect">
            <a:avLst/>
          </a:prstGeom>
          <a:noFill/>
        </p:spPr>
        <p:txBody>
          <a:bodyPr wrap="square" rtlCol="0">
            <a:spAutoFit/>
          </a:bodyPr>
          <a:lstStyle/>
          <a:p>
            <a:r>
              <a:rPr lang="zh-CN" altLang="en-US"/>
              <a:t>•</a:t>
            </a:r>
          </a:p>
        </p:txBody>
      </p:sp>
      <p:sp>
        <p:nvSpPr>
          <p:cNvPr id="28" name="文本框 27"/>
          <p:cNvSpPr txBox="1"/>
          <p:nvPr/>
        </p:nvSpPr>
        <p:spPr>
          <a:xfrm>
            <a:off x="1898015" y="2562225"/>
            <a:ext cx="426720" cy="368300"/>
          </a:xfrm>
          <a:prstGeom prst="rect">
            <a:avLst/>
          </a:prstGeom>
          <a:noFill/>
        </p:spPr>
        <p:txBody>
          <a:bodyPr wrap="square" rtlCol="0">
            <a:spAutoFit/>
          </a:bodyPr>
          <a:lstStyle/>
          <a:p>
            <a:r>
              <a:rPr lang="zh-CN" altLang="en-US"/>
              <a:t>•</a:t>
            </a:r>
          </a:p>
        </p:txBody>
      </p:sp>
      <p:sp>
        <p:nvSpPr>
          <p:cNvPr id="29" name="文本框 28"/>
          <p:cNvSpPr txBox="1"/>
          <p:nvPr/>
        </p:nvSpPr>
        <p:spPr>
          <a:xfrm>
            <a:off x="4184015" y="2648585"/>
            <a:ext cx="426720" cy="368300"/>
          </a:xfrm>
          <a:prstGeom prst="rect">
            <a:avLst/>
          </a:prstGeom>
          <a:noFill/>
        </p:spPr>
        <p:txBody>
          <a:bodyPr wrap="square" rtlCol="0">
            <a:spAutoFit/>
          </a:bodyPr>
          <a:lstStyle/>
          <a:p>
            <a:r>
              <a:rPr lang="zh-CN" altLang="en-US"/>
              <a:t>•</a:t>
            </a:r>
          </a:p>
        </p:txBody>
      </p:sp>
      <p:sp>
        <p:nvSpPr>
          <p:cNvPr id="35" name="文本框 34"/>
          <p:cNvSpPr txBox="1"/>
          <p:nvPr/>
        </p:nvSpPr>
        <p:spPr>
          <a:xfrm>
            <a:off x="1898015" y="3180080"/>
            <a:ext cx="426720" cy="368300"/>
          </a:xfrm>
          <a:prstGeom prst="rect">
            <a:avLst/>
          </a:prstGeom>
          <a:noFill/>
        </p:spPr>
        <p:txBody>
          <a:bodyPr wrap="square" rtlCol="0">
            <a:spAutoFit/>
          </a:bodyPr>
          <a:lstStyle/>
          <a:p>
            <a:r>
              <a:rPr lang="zh-CN" altLang="en-US"/>
              <a:t>•</a:t>
            </a:r>
          </a:p>
        </p:txBody>
      </p:sp>
      <p:sp>
        <p:nvSpPr>
          <p:cNvPr id="36" name="文本框 35"/>
          <p:cNvSpPr txBox="1"/>
          <p:nvPr/>
        </p:nvSpPr>
        <p:spPr>
          <a:xfrm>
            <a:off x="4521200" y="3180080"/>
            <a:ext cx="426720" cy="368300"/>
          </a:xfrm>
          <a:prstGeom prst="rect">
            <a:avLst/>
          </a:prstGeom>
          <a:noFill/>
        </p:spPr>
        <p:txBody>
          <a:bodyPr wrap="square" rtlCol="0">
            <a:spAutoFit/>
          </a:bodyPr>
          <a:lstStyle/>
          <a:p>
            <a:r>
              <a:rPr lang="zh-CN" altLang="en-US"/>
              <a:t>•</a:t>
            </a:r>
          </a:p>
        </p:txBody>
      </p:sp>
      <p:sp>
        <p:nvSpPr>
          <p:cNvPr id="37" name="文本框 36"/>
          <p:cNvSpPr txBox="1"/>
          <p:nvPr/>
        </p:nvSpPr>
        <p:spPr>
          <a:xfrm>
            <a:off x="1898015" y="3674745"/>
            <a:ext cx="426720" cy="368300"/>
          </a:xfrm>
          <a:prstGeom prst="rect">
            <a:avLst/>
          </a:prstGeom>
          <a:noFill/>
        </p:spPr>
        <p:txBody>
          <a:bodyPr wrap="square" rtlCol="0">
            <a:spAutoFit/>
          </a:bodyPr>
          <a:lstStyle/>
          <a:p>
            <a:r>
              <a:rPr lang="zh-CN" altLang="en-US"/>
              <a:t>•</a:t>
            </a:r>
          </a:p>
        </p:txBody>
      </p:sp>
      <p:sp>
        <p:nvSpPr>
          <p:cNvPr id="38" name="文本框 37"/>
          <p:cNvSpPr txBox="1"/>
          <p:nvPr/>
        </p:nvSpPr>
        <p:spPr>
          <a:xfrm>
            <a:off x="4184015" y="3674745"/>
            <a:ext cx="426720" cy="368300"/>
          </a:xfrm>
          <a:prstGeom prst="rect">
            <a:avLst/>
          </a:prstGeom>
          <a:noFill/>
        </p:spPr>
        <p:txBody>
          <a:bodyPr wrap="square" rtlCol="0">
            <a:spAutoFit/>
          </a:bodyPr>
          <a:lstStyle/>
          <a:p>
            <a:r>
              <a:rPr lang="zh-CN" altLang="en-US"/>
              <a:t>•</a:t>
            </a:r>
          </a:p>
        </p:txBody>
      </p:sp>
      <p:sp>
        <p:nvSpPr>
          <p:cNvPr id="39" name="文本框 38"/>
          <p:cNvSpPr txBox="1"/>
          <p:nvPr/>
        </p:nvSpPr>
        <p:spPr>
          <a:xfrm>
            <a:off x="1898015" y="4244975"/>
            <a:ext cx="426720" cy="368300"/>
          </a:xfrm>
          <a:prstGeom prst="rect">
            <a:avLst/>
          </a:prstGeom>
          <a:noFill/>
        </p:spPr>
        <p:txBody>
          <a:bodyPr wrap="square" rtlCol="0">
            <a:spAutoFit/>
          </a:bodyPr>
          <a:lstStyle/>
          <a:p>
            <a:r>
              <a:rPr lang="zh-CN" altLang="en-US"/>
              <a:t>•</a:t>
            </a:r>
          </a:p>
        </p:txBody>
      </p:sp>
      <p:sp>
        <p:nvSpPr>
          <p:cNvPr id="40" name="文本框 39"/>
          <p:cNvSpPr txBox="1"/>
          <p:nvPr/>
        </p:nvSpPr>
        <p:spPr>
          <a:xfrm>
            <a:off x="4521200" y="4244975"/>
            <a:ext cx="426720" cy="368300"/>
          </a:xfrm>
          <a:prstGeom prst="rect">
            <a:avLst/>
          </a:prstGeom>
          <a:noFill/>
        </p:spPr>
        <p:txBody>
          <a:bodyPr wrap="square" rtlCol="0">
            <a:spAutoFit/>
          </a:bodyPr>
          <a:lstStyle/>
          <a:p>
            <a:r>
              <a:rPr lang="zh-CN" altLang="en-US"/>
              <a:t>•</a:t>
            </a:r>
          </a:p>
        </p:txBody>
      </p:sp>
      <p:sp>
        <p:nvSpPr>
          <p:cNvPr id="41" name="文本框 40"/>
          <p:cNvSpPr txBox="1"/>
          <p:nvPr/>
        </p:nvSpPr>
        <p:spPr>
          <a:xfrm>
            <a:off x="1898015" y="4776470"/>
            <a:ext cx="426720" cy="368300"/>
          </a:xfrm>
          <a:prstGeom prst="rect">
            <a:avLst/>
          </a:prstGeom>
          <a:noFill/>
        </p:spPr>
        <p:txBody>
          <a:bodyPr wrap="square" rtlCol="0">
            <a:spAutoFit/>
          </a:bodyPr>
          <a:lstStyle/>
          <a:p>
            <a:r>
              <a:rPr lang="zh-CN" altLang="en-US"/>
              <a:t>•</a:t>
            </a:r>
          </a:p>
        </p:txBody>
      </p:sp>
      <p:sp>
        <p:nvSpPr>
          <p:cNvPr id="42" name="文本框 41"/>
          <p:cNvSpPr txBox="1"/>
          <p:nvPr/>
        </p:nvSpPr>
        <p:spPr>
          <a:xfrm>
            <a:off x="4281170" y="4776470"/>
            <a:ext cx="426720" cy="368300"/>
          </a:xfrm>
          <a:prstGeom prst="rect">
            <a:avLst/>
          </a:prstGeom>
          <a:noFill/>
        </p:spPr>
        <p:txBody>
          <a:bodyPr wrap="square" rtlCol="0">
            <a:spAutoFit/>
          </a:bodyPr>
          <a:lstStyle/>
          <a:p>
            <a:r>
              <a:rPr lang="zh-CN" altLang="en-US"/>
              <a:t>•</a:t>
            </a:r>
          </a:p>
        </p:txBody>
      </p:sp>
      <p:sp>
        <p:nvSpPr>
          <p:cNvPr id="43" name="文本框 42"/>
          <p:cNvSpPr txBox="1"/>
          <p:nvPr/>
        </p:nvSpPr>
        <p:spPr>
          <a:xfrm>
            <a:off x="5437505" y="1704975"/>
            <a:ext cx="747395" cy="460375"/>
          </a:xfrm>
          <a:prstGeom prst="rect">
            <a:avLst/>
          </a:prstGeom>
          <a:noFill/>
        </p:spPr>
        <p:txBody>
          <a:bodyPr wrap="square" rtlCol="0">
            <a:spAutoFit/>
          </a:bodyPr>
          <a:lstStyle/>
          <a:p>
            <a:r>
              <a:rPr lang="zh-CN" altLang="en-US" sz="2400">
                <a:solidFill>
                  <a:srgbClr val="FF0000"/>
                </a:solidFill>
              </a:rPr>
              <a:t>yì</a:t>
            </a:r>
          </a:p>
        </p:txBody>
      </p:sp>
      <p:sp>
        <p:nvSpPr>
          <p:cNvPr id="44" name="文本框 43"/>
          <p:cNvSpPr txBox="1"/>
          <p:nvPr/>
        </p:nvSpPr>
        <p:spPr>
          <a:xfrm>
            <a:off x="3049905" y="2275840"/>
            <a:ext cx="747395" cy="460375"/>
          </a:xfrm>
          <a:prstGeom prst="rect">
            <a:avLst/>
          </a:prstGeom>
          <a:noFill/>
        </p:spPr>
        <p:txBody>
          <a:bodyPr wrap="square" rtlCol="0">
            <a:spAutoFit/>
          </a:bodyPr>
          <a:lstStyle/>
          <a:p>
            <a:r>
              <a:rPr lang="zh-CN" altLang="en-US" sz="2400">
                <a:solidFill>
                  <a:srgbClr val="FF0000"/>
                </a:solidFill>
              </a:rPr>
              <a:t>jìng</a:t>
            </a:r>
          </a:p>
        </p:txBody>
      </p:sp>
      <p:sp>
        <p:nvSpPr>
          <p:cNvPr id="45" name="文本框 44"/>
          <p:cNvSpPr txBox="1"/>
          <p:nvPr/>
        </p:nvSpPr>
        <p:spPr>
          <a:xfrm>
            <a:off x="5437505" y="2275840"/>
            <a:ext cx="747395" cy="460375"/>
          </a:xfrm>
          <a:prstGeom prst="rect">
            <a:avLst/>
          </a:prstGeom>
          <a:noFill/>
        </p:spPr>
        <p:txBody>
          <a:bodyPr wrap="square" rtlCol="0">
            <a:spAutoFit/>
          </a:bodyPr>
          <a:lstStyle/>
          <a:p>
            <a:r>
              <a:rPr lang="zh-CN" altLang="en-US" sz="2400">
                <a:solidFill>
                  <a:srgbClr val="FF0000"/>
                </a:solidFill>
              </a:rPr>
              <a:t>pēi</a:t>
            </a:r>
          </a:p>
        </p:txBody>
      </p:sp>
      <p:sp>
        <p:nvSpPr>
          <p:cNvPr id="46" name="文本框 45"/>
          <p:cNvSpPr txBox="1"/>
          <p:nvPr/>
        </p:nvSpPr>
        <p:spPr>
          <a:xfrm>
            <a:off x="2654935" y="2845435"/>
            <a:ext cx="747395" cy="460375"/>
          </a:xfrm>
          <a:prstGeom prst="rect">
            <a:avLst/>
          </a:prstGeom>
          <a:noFill/>
        </p:spPr>
        <p:txBody>
          <a:bodyPr wrap="square" rtlCol="0">
            <a:spAutoFit/>
          </a:bodyPr>
          <a:lstStyle/>
          <a:p>
            <a:r>
              <a:rPr lang="zh-CN" altLang="en-US" sz="2400">
                <a:solidFill>
                  <a:srgbClr val="FF0000"/>
                </a:solidFill>
              </a:rPr>
              <a:t>shāi</a:t>
            </a:r>
          </a:p>
        </p:txBody>
      </p:sp>
      <p:sp>
        <p:nvSpPr>
          <p:cNvPr id="47" name="文本框 46"/>
          <p:cNvSpPr txBox="1"/>
          <p:nvPr/>
        </p:nvSpPr>
        <p:spPr>
          <a:xfrm>
            <a:off x="5367655" y="2845435"/>
            <a:ext cx="747395" cy="460375"/>
          </a:xfrm>
          <a:prstGeom prst="rect">
            <a:avLst/>
          </a:prstGeom>
          <a:noFill/>
        </p:spPr>
        <p:txBody>
          <a:bodyPr wrap="square" rtlCol="0">
            <a:spAutoFit/>
          </a:bodyPr>
          <a:lstStyle/>
          <a:p>
            <a:r>
              <a:rPr lang="zh-CN" altLang="en-US" sz="2400">
                <a:solidFill>
                  <a:srgbClr val="FF0000"/>
                </a:solidFill>
              </a:rPr>
              <a:t>lài</a:t>
            </a:r>
          </a:p>
        </p:txBody>
      </p:sp>
      <p:sp>
        <p:nvSpPr>
          <p:cNvPr id="48" name="文本框 47"/>
          <p:cNvSpPr txBox="1"/>
          <p:nvPr/>
        </p:nvSpPr>
        <p:spPr>
          <a:xfrm>
            <a:off x="3049905" y="3404870"/>
            <a:ext cx="747395" cy="460375"/>
          </a:xfrm>
          <a:prstGeom prst="rect">
            <a:avLst/>
          </a:prstGeom>
          <a:noFill/>
        </p:spPr>
        <p:txBody>
          <a:bodyPr wrap="square" rtlCol="0">
            <a:spAutoFit/>
          </a:bodyPr>
          <a:lstStyle/>
          <a:p>
            <a:r>
              <a:rPr lang="zh-CN" altLang="en-US" sz="2400">
                <a:solidFill>
                  <a:srgbClr val="FF0000"/>
                </a:solidFill>
              </a:rPr>
              <a:t>tiáo</a:t>
            </a:r>
          </a:p>
        </p:txBody>
      </p:sp>
      <p:sp>
        <p:nvSpPr>
          <p:cNvPr id="49" name="文本框 48"/>
          <p:cNvSpPr txBox="1"/>
          <p:nvPr/>
        </p:nvSpPr>
        <p:spPr>
          <a:xfrm>
            <a:off x="5335270" y="3404870"/>
            <a:ext cx="952500" cy="460375"/>
          </a:xfrm>
          <a:prstGeom prst="rect">
            <a:avLst/>
          </a:prstGeom>
          <a:noFill/>
        </p:spPr>
        <p:txBody>
          <a:bodyPr wrap="square" rtlCol="0">
            <a:spAutoFit/>
          </a:bodyPr>
          <a:lstStyle/>
          <a:p>
            <a:r>
              <a:rPr lang="zh-CN" altLang="en-US" sz="2400">
                <a:solidFill>
                  <a:srgbClr val="FF0000"/>
                </a:solidFill>
              </a:rPr>
              <a:t>chuō</a:t>
            </a:r>
          </a:p>
        </p:txBody>
      </p:sp>
      <p:sp>
        <p:nvSpPr>
          <p:cNvPr id="50" name="文本框 49"/>
          <p:cNvSpPr txBox="1"/>
          <p:nvPr/>
        </p:nvSpPr>
        <p:spPr>
          <a:xfrm>
            <a:off x="3136265" y="3973195"/>
            <a:ext cx="952500" cy="460375"/>
          </a:xfrm>
          <a:prstGeom prst="rect">
            <a:avLst/>
          </a:prstGeom>
          <a:noFill/>
        </p:spPr>
        <p:txBody>
          <a:bodyPr wrap="square" rtlCol="0">
            <a:spAutoFit/>
          </a:bodyPr>
          <a:lstStyle/>
          <a:p>
            <a:r>
              <a:rPr lang="zh-CN" altLang="en-US" sz="2400">
                <a:solidFill>
                  <a:srgbClr val="FF0000"/>
                </a:solidFill>
              </a:rPr>
              <a:t>dài</a:t>
            </a:r>
          </a:p>
        </p:txBody>
      </p:sp>
      <p:sp>
        <p:nvSpPr>
          <p:cNvPr id="51" name="文本框 50"/>
          <p:cNvSpPr txBox="1"/>
          <p:nvPr/>
        </p:nvSpPr>
        <p:spPr>
          <a:xfrm>
            <a:off x="5367655" y="3973195"/>
            <a:ext cx="952500" cy="460375"/>
          </a:xfrm>
          <a:prstGeom prst="rect">
            <a:avLst/>
          </a:prstGeom>
          <a:noFill/>
        </p:spPr>
        <p:txBody>
          <a:bodyPr wrap="square" rtlCol="0">
            <a:spAutoFit/>
          </a:bodyPr>
          <a:lstStyle/>
          <a:p>
            <a:r>
              <a:rPr lang="zh-CN" altLang="en-US" sz="2400">
                <a:solidFill>
                  <a:srgbClr val="FF0000"/>
                </a:solidFill>
              </a:rPr>
              <a:t>hè</a:t>
            </a:r>
          </a:p>
        </p:txBody>
      </p:sp>
      <p:sp>
        <p:nvSpPr>
          <p:cNvPr id="52" name="文本框 51"/>
          <p:cNvSpPr txBox="1"/>
          <p:nvPr/>
        </p:nvSpPr>
        <p:spPr>
          <a:xfrm>
            <a:off x="3136265" y="4533265"/>
            <a:ext cx="952500" cy="460375"/>
          </a:xfrm>
          <a:prstGeom prst="rect">
            <a:avLst/>
          </a:prstGeom>
          <a:noFill/>
        </p:spPr>
        <p:txBody>
          <a:bodyPr wrap="square" rtlCol="0">
            <a:spAutoFit/>
          </a:bodyPr>
          <a:lstStyle/>
          <a:p>
            <a:r>
              <a:rPr lang="zh-CN" altLang="en-US" sz="2400">
                <a:solidFill>
                  <a:srgbClr val="FF0000"/>
                </a:solidFill>
              </a:rPr>
              <a:t>xià</a:t>
            </a:r>
          </a:p>
        </p:txBody>
      </p:sp>
      <p:sp>
        <p:nvSpPr>
          <p:cNvPr id="53" name="文本框 52"/>
          <p:cNvSpPr txBox="1"/>
          <p:nvPr/>
        </p:nvSpPr>
        <p:spPr>
          <a:xfrm>
            <a:off x="5367655" y="4533265"/>
            <a:ext cx="952500" cy="460375"/>
          </a:xfrm>
          <a:prstGeom prst="rect">
            <a:avLst/>
          </a:prstGeom>
          <a:noFill/>
        </p:spPr>
        <p:txBody>
          <a:bodyPr wrap="square" rtlCol="0">
            <a:spAutoFit/>
          </a:bodyPr>
          <a:lstStyle/>
          <a:p>
            <a:r>
              <a:rPr lang="zh-CN" altLang="en-US" sz="2400">
                <a:solidFill>
                  <a:srgbClr val="FF0000"/>
                </a:solidFill>
              </a:rPr>
              <a:t>chù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linds(horizontal)">
                                      <p:cBhvr>
                                        <p:cTn id="19" dur="500"/>
                                        <p:tgtEl>
                                          <p:spTgt spid="2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blinds(horizontal)">
                                      <p:cBhvr>
                                        <p:cTn id="22" dur="500"/>
                                        <p:tgtEl>
                                          <p:spTgt spid="3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linds(horizontal)">
                                      <p:cBhvr>
                                        <p:cTn id="25" dur="500"/>
                                        <p:tgtEl>
                                          <p:spTgt spid="3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blinds(horizontal)">
                                      <p:cBhvr>
                                        <p:cTn id="28" dur="500"/>
                                        <p:tgtEl>
                                          <p:spTgt spid="3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blinds(horizontal)">
                                      <p:cBhvr>
                                        <p:cTn id="31" dur="500"/>
                                        <p:tgtEl>
                                          <p:spTgt spid="3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linds(horizontal)">
                                      <p:cBhvr>
                                        <p:cTn id="37" dur="500"/>
                                        <p:tgtEl>
                                          <p:spTgt spid="4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blinds(horizontal)">
                                      <p:cBhvr>
                                        <p:cTn id="40" dur="500"/>
                                        <p:tgtEl>
                                          <p:spTgt spid="41"/>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blinds(horizontal)">
                                      <p:cBhvr>
                                        <p:cTn id="43" dur="500"/>
                                        <p:tgtEl>
                                          <p:spTgt spid="4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ppt_x"/>
                                          </p:val>
                                        </p:tav>
                                        <p:tav tm="100000">
                                          <p:val>
                                            <p:strVal val="#ppt_x"/>
                                          </p:val>
                                        </p:tav>
                                      </p:tavLst>
                                    </p:anim>
                                    <p:anim calcmode="lin" valueType="num">
                                      <p:cBhvr additive="base">
                                        <p:cTn id="61"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500" fill="hold"/>
                                        <p:tgtEl>
                                          <p:spTgt spid="45"/>
                                        </p:tgtEl>
                                        <p:attrNameLst>
                                          <p:attrName>ppt_x</p:attrName>
                                        </p:attrNameLst>
                                      </p:cBhvr>
                                      <p:tavLst>
                                        <p:tav tm="0">
                                          <p:val>
                                            <p:strVal val="#ppt_x"/>
                                          </p:val>
                                        </p:tav>
                                        <p:tav tm="100000">
                                          <p:val>
                                            <p:strVal val="#ppt_x"/>
                                          </p:val>
                                        </p:tav>
                                      </p:tavLst>
                                    </p:anim>
                                    <p:anim calcmode="lin" valueType="num">
                                      <p:cBhvr additive="base">
                                        <p:cTn id="6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fill="hold"/>
                                        <p:tgtEl>
                                          <p:spTgt spid="46"/>
                                        </p:tgtEl>
                                        <p:attrNameLst>
                                          <p:attrName>ppt_x</p:attrName>
                                        </p:attrNameLst>
                                      </p:cBhvr>
                                      <p:tavLst>
                                        <p:tav tm="0">
                                          <p:val>
                                            <p:strVal val="#ppt_x"/>
                                          </p:val>
                                        </p:tav>
                                        <p:tav tm="100000">
                                          <p:val>
                                            <p:strVal val="#ppt_x"/>
                                          </p:val>
                                        </p:tav>
                                      </p:tavLst>
                                    </p:anim>
                                    <p:anim calcmode="lin" valueType="num">
                                      <p:cBhvr additive="base">
                                        <p:cTn id="7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additive="base">
                                        <p:cTn id="78" dur="500" fill="hold"/>
                                        <p:tgtEl>
                                          <p:spTgt spid="47"/>
                                        </p:tgtEl>
                                        <p:attrNameLst>
                                          <p:attrName>ppt_x</p:attrName>
                                        </p:attrNameLst>
                                      </p:cBhvr>
                                      <p:tavLst>
                                        <p:tav tm="0">
                                          <p:val>
                                            <p:strVal val="#ppt_x"/>
                                          </p:val>
                                        </p:tav>
                                        <p:tav tm="100000">
                                          <p:val>
                                            <p:strVal val="#ppt_x"/>
                                          </p:val>
                                        </p:tav>
                                      </p:tavLst>
                                    </p:anim>
                                    <p:anim calcmode="lin" valueType="num">
                                      <p:cBhvr additive="base">
                                        <p:cTn id="7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ppt_x"/>
                                          </p:val>
                                        </p:tav>
                                        <p:tav tm="100000">
                                          <p:val>
                                            <p:strVal val="#ppt_x"/>
                                          </p:val>
                                        </p:tav>
                                      </p:tavLst>
                                    </p:anim>
                                    <p:anim calcmode="lin" valueType="num">
                                      <p:cBhvr additive="base">
                                        <p:cTn id="8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50"/>
                                        </p:tgtEl>
                                        <p:attrNameLst>
                                          <p:attrName>style.visibility</p:attrName>
                                        </p:attrNameLst>
                                      </p:cBhvr>
                                      <p:to>
                                        <p:strVal val="visible"/>
                                      </p:to>
                                    </p:set>
                                    <p:anim calcmode="lin" valueType="num">
                                      <p:cBhvr additive="base">
                                        <p:cTn id="96" dur="500" fill="hold"/>
                                        <p:tgtEl>
                                          <p:spTgt spid="50"/>
                                        </p:tgtEl>
                                        <p:attrNameLst>
                                          <p:attrName>ppt_x</p:attrName>
                                        </p:attrNameLst>
                                      </p:cBhvr>
                                      <p:tavLst>
                                        <p:tav tm="0">
                                          <p:val>
                                            <p:strVal val="#ppt_x"/>
                                          </p:val>
                                        </p:tav>
                                        <p:tav tm="100000">
                                          <p:val>
                                            <p:strVal val="#ppt_x"/>
                                          </p:val>
                                        </p:tav>
                                      </p:tavLst>
                                    </p:anim>
                                    <p:anim calcmode="lin" valueType="num">
                                      <p:cBhvr additive="base">
                                        <p:cTn id="97"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51"/>
                                        </p:tgtEl>
                                        <p:attrNameLst>
                                          <p:attrName>style.visibility</p:attrName>
                                        </p:attrNameLst>
                                      </p:cBhvr>
                                      <p:to>
                                        <p:strVal val="visible"/>
                                      </p:to>
                                    </p:set>
                                    <p:anim calcmode="lin" valueType="num">
                                      <p:cBhvr additive="base">
                                        <p:cTn id="102" dur="500" fill="hold"/>
                                        <p:tgtEl>
                                          <p:spTgt spid="51"/>
                                        </p:tgtEl>
                                        <p:attrNameLst>
                                          <p:attrName>ppt_x</p:attrName>
                                        </p:attrNameLst>
                                      </p:cBhvr>
                                      <p:tavLst>
                                        <p:tav tm="0">
                                          <p:val>
                                            <p:strVal val="#ppt_x"/>
                                          </p:val>
                                        </p:tav>
                                        <p:tav tm="100000">
                                          <p:val>
                                            <p:strVal val="#ppt_x"/>
                                          </p:val>
                                        </p:tav>
                                      </p:tavLst>
                                    </p:anim>
                                    <p:anim calcmode="lin" valueType="num">
                                      <p:cBhvr additive="base">
                                        <p:cTn id="103"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52"/>
                                        </p:tgtEl>
                                        <p:attrNameLst>
                                          <p:attrName>style.visibility</p:attrName>
                                        </p:attrNameLst>
                                      </p:cBhvr>
                                      <p:to>
                                        <p:strVal val="visible"/>
                                      </p:to>
                                    </p:set>
                                    <p:anim calcmode="lin" valueType="num">
                                      <p:cBhvr additive="base">
                                        <p:cTn id="108" dur="500" fill="hold"/>
                                        <p:tgtEl>
                                          <p:spTgt spid="52"/>
                                        </p:tgtEl>
                                        <p:attrNameLst>
                                          <p:attrName>ppt_x</p:attrName>
                                        </p:attrNameLst>
                                      </p:cBhvr>
                                      <p:tavLst>
                                        <p:tav tm="0">
                                          <p:val>
                                            <p:strVal val="#ppt_x"/>
                                          </p:val>
                                        </p:tav>
                                        <p:tav tm="100000">
                                          <p:val>
                                            <p:strVal val="#ppt_x"/>
                                          </p:val>
                                        </p:tav>
                                      </p:tavLst>
                                    </p:anim>
                                    <p:anim calcmode="lin" valueType="num">
                                      <p:cBhvr additive="base">
                                        <p:cTn id="10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500" fill="hold"/>
                                        <p:tgtEl>
                                          <p:spTgt spid="53"/>
                                        </p:tgtEl>
                                        <p:attrNameLst>
                                          <p:attrName>ppt_x</p:attrName>
                                        </p:attrNameLst>
                                      </p:cBhvr>
                                      <p:tavLst>
                                        <p:tav tm="0">
                                          <p:val>
                                            <p:strVal val="#ppt_x"/>
                                          </p:val>
                                        </p:tav>
                                        <p:tav tm="100000">
                                          <p:val>
                                            <p:strVal val="#ppt_x"/>
                                          </p:val>
                                        </p:tav>
                                      </p:tavLst>
                                    </p:anim>
                                    <p:anim calcmode="lin" valueType="num">
                                      <p:cBhvr additive="base">
                                        <p:cTn id="115"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6" grpId="0"/>
      <p:bldP spid="23" grpId="0"/>
      <p:bldP spid="28" grpId="0"/>
      <p:bldP spid="29"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40510" y="436880"/>
            <a:ext cx="7348220" cy="5688965"/>
          </a:xfrm>
          <a:prstGeom prst="rect">
            <a:avLst/>
          </a:prstGeom>
          <a:noFill/>
        </p:spPr>
        <p:txBody>
          <a:bodyPr wrap="square" rtlCol="0">
            <a:spAutoFit/>
          </a:bodyPr>
          <a:lstStyle/>
          <a:p>
            <a:pPr fontAlgn="auto">
              <a:lnSpc>
                <a:spcPct val="130000"/>
              </a:lnSpc>
            </a:pPr>
            <a:r>
              <a:rPr lang="zh-CN" altLang="en-US" sz="2800"/>
              <a:t>3.下列对契诃夫以“变色龙”作为小说题目的用意表述正确的一项是（       ）</a:t>
            </a:r>
          </a:p>
          <a:p>
            <a:pPr fontAlgn="auto">
              <a:lnSpc>
                <a:spcPct val="130000"/>
              </a:lnSpc>
            </a:pPr>
            <a:r>
              <a:rPr lang="zh-CN" altLang="en-US" sz="2800"/>
              <a:t>A.说警官奥楚蔑洛夫像变色龙一样，一会脱下大衣，一会又穿上大衣。</a:t>
            </a:r>
          </a:p>
          <a:p>
            <a:pPr fontAlgn="auto">
              <a:lnSpc>
                <a:spcPct val="130000"/>
              </a:lnSpc>
            </a:pPr>
            <a:r>
              <a:rPr lang="zh-CN" altLang="en-US" sz="2800"/>
              <a:t>B.讽刺沙皇制度下，统治阶级的走狗奥楚蔑洛夫趋炎附势、狡诈多变的性格。</a:t>
            </a:r>
          </a:p>
          <a:p>
            <a:pPr fontAlgn="auto">
              <a:lnSpc>
                <a:spcPct val="130000"/>
              </a:lnSpc>
            </a:pPr>
            <a:r>
              <a:rPr lang="zh-CN" altLang="en-US" sz="2800"/>
              <a:t>C.讽刺奥楚蔑洛夫一会儿怕狗的主人，一会儿又不怕狗的主人的多变性格。</a:t>
            </a:r>
          </a:p>
          <a:p>
            <a:pPr fontAlgn="auto">
              <a:lnSpc>
                <a:spcPct val="130000"/>
              </a:lnSpc>
            </a:pPr>
            <a:r>
              <a:rPr lang="zh-CN" altLang="en-US" sz="2800"/>
              <a:t>D.说明当时的社会制度迫使人们不得不经常改变自己的态度。</a:t>
            </a:r>
          </a:p>
        </p:txBody>
      </p:sp>
      <p:sp>
        <p:nvSpPr>
          <p:cNvPr id="14" name="文本框 13"/>
          <p:cNvSpPr txBox="1"/>
          <p:nvPr/>
        </p:nvSpPr>
        <p:spPr>
          <a:xfrm>
            <a:off x="5733415" y="1148715"/>
            <a:ext cx="1007110" cy="460375"/>
          </a:xfrm>
          <a:prstGeom prst="rect">
            <a:avLst/>
          </a:prstGeom>
          <a:noFill/>
        </p:spPr>
        <p:txBody>
          <a:bodyPr wrap="square" rtlCol="0">
            <a:spAutoFit/>
          </a:bodyPr>
          <a:lstStyle/>
          <a:p>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2865" y="512445"/>
            <a:ext cx="7256780" cy="5128895"/>
          </a:xfrm>
          <a:prstGeom prst="rect">
            <a:avLst/>
          </a:prstGeom>
          <a:noFill/>
        </p:spPr>
        <p:txBody>
          <a:bodyPr wrap="square" rtlCol="0">
            <a:spAutoFit/>
          </a:bodyPr>
          <a:lstStyle/>
          <a:p>
            <a:pPr algn="l" fontAlgn="auto">
              <a:lnSpc>
                <a:spcPct val="130000"/>
              </a:lnSpc>
            </a:pPr>
            <a:r>
              <a:rPr lang="zh-CN" altLang="en-US" sz="2800"/>
              <a:t>4.写出下列各句的人物描写方法。</a:t>
            </a:r>
          </a:p>
          <a:p>
            <a:pPr algn="l" fontAlgn="auto">
              <a:lnSpc>
                <a:spcPct val="130000"/>
              </a:lnSpc>
            </a:pPr>
            <a:r>
              <a:rPr lang="zh-CN" altLang="en-US" sz="2800"/>
              <a:t>（1）它后边跟着追来一个人，穿着浆硬的花布衬衫和敞着怀的坎肩。（                         ）</a:t>
            </a:r>
          </a:p>
          <a:p>
            <a:pPr algn="l" fontAlgn="auto">
              <a:lnSpc>
                <a:spcPct val="130000"/>
              </a:lnSpc>
            </a:pPr>
            <a:r>
              <a:rPr lang="zh-CN" altLang="en-US" sz="2800"/>
              <a:t>（2）警官奥楚蔑洛夫穿着新的军大衣，提着小包，穿过市场的广场。</a:t>
            </a:r>
            <a:r>
              <a:rPr lang="zh-CN" altLang="en-US" sz="2800">
                <a:sym typeface="+mn-ea"/>
              </a:rPr>
              <a:t>（                         ）</a:t>
            </a:r>
            <a:endParaRPr lang="zh-CN" altLang="en-US" sz="2800"/>
          </a:p>
          <a:p>
            <a:pPr algn="l" fontAlgn="auto">
              <a:lnSpc>
                <a:spcPct val="130000"/>
              </a:lnSpc>
            </a:pPr>
            <a:r>
              <a:rPr lang="zh-CN" altLang="en-US" sz="2800"/>
              <a:t>（3）“你在这儿干什么？你究竟为什么举着那个手指头？……谁在嚷？”</a:t>
            </a:r>
            <a:r>
              <a:rPr lang="zh-CN" altLang="en-US" sz="2800">
                <a:sym typeface="+mn-ea"/>
              </a:rPr>
              <a:t>（                         ）</a:t>
            </a:r>
            <a:endParaRPr lang="zh-CN" altLang="en-US" sz="2800"/>
          </a:p>
          <a:p>
            <a:pPr algn="l" fontAlgn="auto">
              <a:lnSpc>
                <a:spcPct val="130000"/>
              </a:lnSpc>
            </a:pPr>
            <a:r>
              <a:rPr lang="zh-CN" altLang="en-US" sz="2800"/>
              <a:t>（4）他那半醉的脸上现出这样的神气：“我要揭你的皮，坏蛋！”</a:t>
            </a:r>
            <a:r>
              <a:rPr lang="zh-CN" altLang="en-US" sz="2800">
                <a:sym typeface="+mn-ea"/>
              </a:rPr>
              <a:t>（                         ）</a:t>
            </a:r>
            <a:endParaRPr lang="zh-CN" altLang="en-US" sz="2800"/>
          </a:p>
        </p:txBody>
      </p:sp>
      <p:sp>
        <p:nvSpPr>
          <p:cNvPr id="14" name="文本框 13"/>
          <p:cNvSpPr txBox="1"/>
          <p:nvPr/>
        </p:nvSpPr>
        <p:spPr>
          <a:xfrm>
            <a:off x="5949950" y="1750060"/>
            <a:ext cx="1641475" cy="460375"/>
          </a:xfrm>
          <a:prstGeom prst="rect">
            <a:avLst/>
          </a:prstGeom>
          <a:noFill/>
        </p:spPr>
        <p:txBody>
          <a:bodyPr wrap="square" rtlCol="0">
            <a:spAutoFit/>
          </a:bodyPr>
          <a:lstStyle/>
          <a:p>
            <a:r>
              <a:rPr lang="en-US" altLang="zh-CN" sz="2400" b="1">
                <a:solidFill>
                  <a:srgbClr val="FF0000"/>
                </a:solidFill>
              </a:rPr>
              <a:t>肖像 动作</a:t>
            </a:r>
          </a:p>
        </p:txBody>
      </p:sp>
      <p:sp>
        <p:nvSpPr>
          <p:cNvPr id="2" name="文本框 1"/>
          <p:cNvSpPr txBox="1"/>
          <p:nvPr/>
        </p:nvSpPr>
        <p:spPr>
          <a:xfrm>
            <a:off x="6036310" y="2846705"/>
            <a:ext cx="1555115" cy="460375"/>
          </a:xfrm>
          <a:prstGeom prst="rect">
            <a:avLst/>
          </a:prstGeom>
          <a:noFill/>
        </p:spPr>
        <p:txBody>
          <a:bodyPr wrap="square" rtlCol="0">
            <a:spAutoFit/>
          </a:bodyPr>
          <a:lstStyle/>
          <a:p>
            <a:r>
              <a:rPr lang="en-US" altLang="zh-CN" sz="2400" b="1">
                <a:solidFill>
                  <a:srgbClr val="FF0000"/>
                </a:solidFill>
              </a:rPr>
              <a:t>肖像 动作</a:t>
            </a:r>
          </a:p>
        </p:txBody>
      </p:sp>
      <p:sp>
        <p:nvSpPr>
          <p:cNvPr id="3" name="文本框 2"/>
          <p:cNvSpPr txBox="1"/>
          <p:nvPr/>
        </p:nvSpPr>
        <p:spPr>
          <a:xfrm>
            <a:off x="6776720" y="3982085"/>
            <a:ext cx="1016000" cy="460375"/>
          </a:xfrm>
          <a:prstGeom prst="rect">
            <a:avLst/>
          </a:prstGeom>
          <a:noFill/>
        </p:spPr>
        <p:txBody>
          <a:bodyPr wrap="square" rtlCol="0">
            <a:spAutoFit/>
          </a:bodyPr>
          <a:lstStyle/>
          <a:p>
            <a:r>
              <a:rPr lang="en-US" altLang="zh-CN" sz="2400" b="1">
                <a:solidFill>
                  <a:srgbClr val="FF0000"/>
                </a:solidFill>
              </a:rPr>
              <a:t>语言</a:t>
            </a:r>
          </a:p>
        </p:txBody>
      </p:sp>
      <p:sp>
        <p:nvSpPr>
          <p:cNvPr id="4" name="文本框 3"/>
          <p:cNvSpPr txBox="1"/>
          <p:nvPr/>
        </p:nvSpPr>
        <p:spPr>
          <a:xfrm>
            <a:off x="5843905" y="5060950"/>
            <a:ext cx="1016000" cy="460375"/>
          </a:xfrm>
          <a:prstGeom prst="rect">
            <a:avLst/>
          </a:prstGeom>
          <a:noFill/>
        </p:spPr>
        <p:txBody>
          <a:bodyPr wrap="square" rtlCol="0">
            <a:spAutoFit/>
          </a:bodyPr>
          <a:lstStyle/>
          <a:p>
            <a:r>
              <a:rPr lang="en-US" altLang="zh-CN" sz="2400" b="1">
                <a:solidFill>
                  <a:srgbClr val="FF0000"/>
                </a:solidFill>
              </a:rPr>
              <a:t>神态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82420" y="668655"/>
            <a:ext cx="6630035" cy="4569460"/>
          </a:xfrm>
          <a:prstGeom prst="rect">
            <a:avLst/>
          </a:prstGeom>
          <a:noFill/>
        </p:spPr>
        <p:txBody>
          <a:bodyPr wrap="square" rtlCol="0">
            <a:spAutoFit/>
          </a:bodyPr>
          <a:lstStyle/>
          <a:p>
            <a:pPr algn="l" fontAlgn="auto">
              <a:lnSpc>
                <a:spcPct val="130000"/>
              </a:lnSpc>
            </a:pPr>
            <a:r>
              <a:rPr lang="zh-CN" altLang="en-US" sz="2800"/>
              <a:t>5．作者塑造奥楚蔑洛夫这个人物典型的社会意义是（        ）</a:t>
            </a:r>
          </a:p>
          <a:p>
            <a:pPr algn="l" fontAlgn="auto">
              <a:lnSpc>
                <a:spcPct val="130000"/>
              </a:lnSpc>
            </a:pPr>
            <a:r>
              <a:rPr lang="zh-CN" altLang="en-US" sz="2800"/>
              <a:t>A．揭露走狗奴才的丑恶灵魂。</a:t>
            </a:r>
          </a:p>
          <a:p>
            <a:pPr algn="l" fontAlgn="auto">
              <a:lnSpc>
                <a:spcPct val="130000"/>
              </a:lnSpc>
            </a:pPr>
            <a:r>
              <a:rPr lang="zh-CN" altLang="en-US" sz="2800"/>
              <a:t>B．抨击腐败无能的沙皇统治。</a:t>
            </a:r>
          </a:p>
          <a:p>
            <a:pPr algn="l" fontAlgn="auto">
              <a:lnSpc>
                <a:spcPct val="130000"/>
              </a:lnSpc>
            </a:pPr>
            <a:r>
              <a:rPr lang="zh-CN" altLang="en-US" sz="2800"/>
              <a:t>C．说明变色龙善于根据环境情况迅速变色以求得自身隐蔽的特征。</a:t>
            </a:r>
          </a:p>
          <a:p>
            <a:pPr algn="l" fontAlgn="auto">
              <a:lnSpc>
                <a:spcPct val="130000"/>
              </a:lnSpc>
            </a:pPr>
            <a:r>
              <a:rPr lang="zh-CN" altLang="en-US" sz="2800"/>
              <a:t>D．揭露沙皇统治的黑暗，影射沙皇专制的虚伪和专横。</a:t>
            </a:r>
          </a:p>
        </p:txBody>
      </p:sp>
      <p:sp>
        <p:nvSpPr>
          <p:cNvPr id="14" name="文本框 13"/>
          <p:cNvSpPr txBox="1"/>
          <p:nvPr/>
        </p:nvSpPr>
        <p:spPr>
          <a:xfrm>
            <a:off x="3981450" y="1231265"/>
            <a:ext cx="788670" cy="570865"/>
          </a:xfrm>
          <a:prstGeom prst="rect">
            <a:avLst/>
          </a:prstGeom>
          <a:noFill/>
        </p:spPr>
        <p:txBody>
          <a:bodyPr wrap="square" rtlCol="0">
            <a:spAutoFit/>
          </a:bodyPr>
          <a:lstStyle/>
          <a:p>
            <a:pPr fontAlgn="auto">
              <a:lnSpc>
                <a:spcPct val="130000"/>
              </a:lnSpc>
            </a:pPr>
            <a:r>
              <a:rPr lang="en-US" altLang="zh-CN" sz="2400" b="1">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1851</Words>
  <Application>WPS 演示</Application>
  <PresentationFormat>全屏显示(4:3)</PresentationFormat>
  <Paragraphs>187</Paragraphs>
  <Slides>36</Slides>
  <Notes>36</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2019-01-17T11:47:02Z</dcterms:created>
  <dcterms:modified xsi:type="dcterms:W3CDTF">2019-01-23T06:31:08Z</dcterms:modified>
</cp:coreProperties>
</file>