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6"/>
  </p:notesMasterIdLst>
  <p:sldIdLst>
    <p:sldId id="278" r:id="rId2"/>
    <p:sldId id="260" r:id="rId3"/>
    <p:sldId id="262" r:id="rId4"/>
    <p:sldId id="264" r:id="rId5"/>
    <p:sldId id="265" r:id="rId6"/>
    <p:sldId id="266" r:id="rId7"/>
    <p:sldId id="267" r:id="rId8"/>
    <p:sldId id="279" r:id="rId9"/>
    <p:sldId id="268" r:id="rId10"/>
    <p:sldId id="269" r:id="rId11"/>
    <p:sldId id="270" r:id="rId12"/>
    <p:sldId id="271" r:id="rId13"/>
    <p:sldId id="282" r:id="rId14"/>
    <p:sldId id="283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000000"/>
    <a:srgbClr val="0033CC"/>
    <a:srgbClr val="CC00CC"/>
    <a:srgbClr val="F21232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4" autoAdjust="0"/>
  </p:normalViewPr>
  <p:slideViewPr>
    <p:cSldViewPr>
      <p:cViewPr>
        <p:scale>
          <a:sx n="76" d="100"/>
          <a:sy n="76" d="100"/>
        </p:scale>
        <p:origin x="-112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50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2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4D953-8636-463F-B88C-ECE767676F4E}" type="datetimeFigureOut">
              <a:rPr lang="zh-CN" altLang="en-US" smtClean="0"/>
              <a:t>2015/10/28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86B45-D529-4154-88F8-D566CA9141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806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89544-D905-4CF6-821F-435E7557D08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BC99-3EF5-4218-BA4C-E600156644D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2ADC6-28F6-4AA3-8819-724C83604B7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A0A4F-948D-44CC-9442-BFB73BFA9E2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64E31-241D-4C27-8A62-F7AB6F82AC0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700BC-B036-4223-8299-F411CF16618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0AC7D-9844-4C4A-A6E6-D0EDAFCA294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3506A-AAFE-4090-9671-D7B819FBDC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2CA78-72A2-48F9-A7B0-856703A57AC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7F8C-CA07-4CAD-8919-A3BF38CCC02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25835-9DA7-4DEE-A631-96D8F56B60B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BEF0270-1546-4DAB-ACAD-33A9DAF04DF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05928"/>
            <a:ext cx="1219200" cy="1585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810000"/>
            <a:ext cx="7772400" cy="1362075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顾迈南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3400" y="1905000"/>
            <a:ext cx="8077200" cy="142398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3d extrusionH="57150">
              <a:bevelT w="38100" h="38100" prst="angle"/>
            </a:sp3d>
          </a:bodyPr>
          <a:lstStyle/>
          <a:p>
            <a:pPr algn="ctr"/>
            <a:r>
              <a:rPr lang="zh-CN" altLang="en-US" sz="6600" b="1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“两弹”元勋邓稼先</a:t>
            </a:r>
            <a:endParaRPr lang="zh-CN" altLang="en-US" sz="6600" b="1" dirty="0">
              <a:ln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10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381000" y="1524000"/>
            <a:ext cx="8534400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（</a:t>
            </a:r>
            <a:r>
              <a:rPr kumimoji="1" lang="en-US" altLang="zh-CN" sz="2800" b="1" dirty="0">
                <a:solidFill>
                  <a:srgbClr val="C00000"/>
                </a:solidFill>
                <a:latin typeface="宋体" charset="-122"/>
              </a:rPr>
              <a:t>2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）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宋体" charset="-122"/>
              </a:rPr>
              <a:t>工作上身先士卒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、不求名利，甘当无名英雄。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宋体" charset="-122"/>
              </a:rPr>
              <a:t>在艰苦条件下，鼓励周围的年轻人。哪里有困难就到哪里</a:t>
            </a:r>
            <a:r>
              <a:rPr kumimoji="1" lang="zh-CN" altLang="en-US" sz="2400" b="1" dirty="0" smtClean="0">
                <a:latin typeface="宋体" charset="-122"/>
              </a:rPr>
              <a:t>去，哪个岗位的工作最危险就出现在哪里。</a:t>
            </a:r>
            <a:endParaRPr kumimoji="1" lang="en-US" altLang="zh-CN" sz="2400" b="1" dirty="0"/>
          </a:p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2060"/>
                </a:solidFill>
              </a:rPr>
              <a:t>（</a:t>
            </a:r>
            <a:r>
              <a:rPr kumimoji="1" lang="zh-CN" altLang="en-US" sz="2400" b="1" dirty="0">
                <a:solidFill>
                  <a:srgbClr val="002060"/>
                </a:solidFill>
              </a:rPr>
              <a:t>身先士卒：比喻领导带头，走在群众前面。）</a:t>
            </a:r>
            <a:endParaRPr kumimoji="1" lang="zh-CN" altLang="en-US" sz="2400" b="1" dirty="0">
              <a:solidFill>
                <a:srgbClr val="002060"/>
              </a:solidFill>
              <a:latin typeface="宋体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400" b="1" dirty="0">
              <a:latin typeface="宋体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00"/>
                </a:solidFill>
                <a:latin typeface="宋体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896707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83728" y="1295400"/>
            <a:ext cx="8534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C00000"/>
                </a:solidFill>
                <a:latin typeface="Verdana" pitchFamily="34" charset="0"/>
              </a:rPr>
              <a:t>（</a:t>
            </a:r>
            <a:r>
              <a:rPr kumimoji="1" lang="en-US" altLang="zh-CN" sz="2800" b="1" dirty="0">
                <a:solidFill>
                  <a:srgbClr val="C00000"/>
                </a:solidFill>
                <a:latin typeface="宋体" charset="-122"/>
              </a:rPr>
              <a:t>3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Verdana" pitchFamily="34" charset="0"/>
              </a:rPr>
              <a:t>）待人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宋体" charset="-122"/>
              </a:rPr>
              <a:t>谦虚真诚，平易近人。</a:t>
            </a:r>
            <a:endParaRPr kumimoji="1" lang="en-US" altLang="zh-CN" sz="2800" b="1" dirty="0">
              <a:solidFill>
                <a:srgbClr val="C0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在国外资料严密封锁的情况下，边读书边讲授。年轻人叫他邓老师，他说“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你们甭叫我邓老师，咱们一块干吧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Verdana" pitchFamily="34" charset="0"/>
              </a:rPr>
              <a:t>!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Verdana" pitchFamily="34" charset="0"/>
              </a:rPr>
              <a:t>”</a:t>
            </a:r>
            <a:r>
              <a:rPr kumimoji="1" lang="en-US" altLang="zh-CN" sz="2800" b="1" dirty="0">
                <a:solidFill>
                  <a:srgbClr val="000000"/>
                </a:solidFill>
                <a:latin typeface="Verdana" pitchFamily="34" charset="0"/>
              </a:rPr>
              <a:t/>
            </a:r>
            <a:br>
              <a:rPr kumimoji="1" lang="en-US" altLang="zh-CN" sz="2800" b="1" dirty="0">
                <a:solidFill>
                  <a:srgbClr val="000000"/>
                </a:solidFill>
                <a:latin typeface="Verdana" pitchFamily="34" charset="0"/>
              </a:rPr>
            </a:br>
            <a:endParaRPr kumimoji="1" lang="zh-CN" altLang="en-US" sz="3200" b="1" dirty="0">
              <a:solidFill>
                <a:srgbClr val="00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31750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272746" y="1433512"/>
            <a:ext cx="85344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C00000"/>
                </a:solidFill>
                <a:latin typeface="Verdana" pitchFamily="34" charset="0"/>
              </a:rPr>
              <a:t>（</a:t>
            </a:r>
            <a:r>
              <a:rPr kumimoji="1" lang="en-US" altLang="zh-CN" sz="2800" b="1" dirty="0">
                <a:solidFill>
                  <a:srgbClr val="C00000"/>
                </a:solidFill>
                <a:latin typeface="宋体" charset="-122"/>
              </a:rPr>
              <a:t>4</a:t>
            </a:r>
            <a:r>
              <a:rPr kumimoji="1" lang="zh-CN" altLang="en-US" sz="2800" b="1" dirty="0">
                <a:solidFill>
                  <a:srgbClr val="C00000"/>
                </a:solidFill>
                <a:latin typeface="Verdana" pitchFamily="34" charset="0"/>
              </a:rPr>
              <a:t>）搞科研能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自主创造、胆识过人、判断稳健、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宋体" charset="-122"/>
              </a:rPr>
              <a:t>意志坚强。</a:t>
            </a:r>
            <a:endParaRPr kumimoji="1" lang="zh-CN" altLang="en-US" sz="2800" b="1" dirty="0">
              <a:solidFill>
                <a:srgbClr val="C0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</a:rPr>
              <a:t>苏联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撤走专家，他带领团队自主研制。为把一个问题弄个水落石出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</a:rPr>
              <a:t>，一天三班倒，对数据精益求精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。</a:t>
            </a:r>
            <a:r>
              <a:rPr kumimoji="1" lang="zh-CN" altLang="en-US" sz="2400" b="1" dirty="0">
                <a:solidFill>
                  <a:srgbClr val="000000"/>
                </a:solidFill>
                <a:latin typeface="Verdana" pitchFamily="34" charset="0"/>
              </a:rPr>
              <a:t>地下核装置试验危急时刻，带领大家讨论到天亮，并做出处理决定，顺利排除故障。</a:t>
            </a:r>
          </a:p>
        </p:txBody>
      </p:sp>
    </p:spTree>
    <p:extLst>
      <p:ext uri="{BB962C8B-B14F-4D97-AF65-F5344CB8AC3E}">
        <p14:creationId xmlns:p14="http://schemas.microsoft.com/office/powerpoint/2010/main" val="42654050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8356"/>
            <a:ext cx="8229600" cy="4686320"/>
          </a:xfrm>
        </p:spPr>
        <p:txBody>
          <a:bodyPr>
            <a:normAutofit fontScale="85000" lnSpcReduction="20000"/>
          </a:bodyPr>
          <a:lstStyle/>
          <a:p>
            <a:pPr marL="0" indent="0">
              <a:buFont typeface="Wingdings 2" pitchFamily="18" charset="2"/>
              <a:buNone/>
            </a:pPr>
            <a:r>
              <a:rPr lang="en-US" altLang="zh-CN" sz="2800" dirty="0" smtClean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、思考：中国成功研制“两弹”是在怎样艰苦的环境下完成的？请找出来，并谈谈感受。</a:t>
            </a:r>
            <a:endParaRPr lang="zh-CN" altLang="en-US" sz="2800" dirty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lnSpc>
                <a:spcPct val="120000"/>
              </a:lnSpc>
              <a:buFont typeface="Wingdings 2" pitchFamily="18" charset="2"/>
              <a:buNone/>
            </a:pP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物质条件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：</a:t>
            </a:r>
            <a:endParaRPr lang="en-US" altLang="zh-CN" sz="2800" dirty="0" smtClean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sz="2800" dirty="0" smtClean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社会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环境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：</a:t>
            </a:r>
            <a:endParaRPr lang="en-US" altLang="zh-CN" sz="2800" dirty="0" smtClean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lnSpc>
                <a:spcPct val="120000"/>
              </a:lnSpc>
              <a:buFont typeface="Wingdings 2" pitchFamily="18" charset="2"/>
              <a:buNone/>
            </a:pPr>
            <a:endParaRPr lang="en-US" altLang="zh-CN" sz="2800" dirty="0" smtClean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lnSpc>
                <a:spcPct val="120000"/>
              </a:lnSpc>
              <a:buFont typeface="Wingdings 2" pitchFamily="18" charset="2"/>
              <a:buNone/>
            </a:pP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自然环境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：</a:t>
            </a:r>
            <a:endParaRPr lang="en-US" altLang="zh-CN" sz="2800" dirty="0" smtClean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lnSpc>
                <a:spcPct val="150000"/>
              </a:lnSpc>
              <a:buFont typeface="Wingdings 2" pitchFamily="18" charset="2"/>
              <a:buNone/>
            </a:pPr>
            <a:endParaRPr lang="en-US" altLang="zh-CN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lnSpc>
                <a:spcPct val="150000"/>
              </a:lnSpc>
              <a:buFont typeface="Wingdings 2" pitchFamily="18" charset="2"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环境</a:t>
            </a:r>
            <a:r>
              <a:rPr lang="zh-CN" altLang="en-US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的艰辛，烘托邓稼先为祖国奋斗一生的伟大科学家形象。</a:t>
            </a:r>
            <a:endParaRPr lang="en-US" altLang="zh-CN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Font typeface="Wingdings 2" pitchFamily="18" charset="2"/>
              <a:buNone/>
            </a:pPr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  <a:p>
            <a:pPr marL="0" indent="0"/>
            <a:endParaRPr lang="zh-CN" altLang="en-US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1200" y="1657350"/>
            <a:ext cx="6781800" cy="7810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研究院开始时“只是一片庄稼地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”，科技人员寥寥无几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7734" y="2590800"/>
            <a:ext cx="6745266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苏联毁约、国外资料严密封锁</a:t>
            </a:r>
          </a:p>
        </p:txBody>
      </p:sp>
      <p:sp>
        <p:nvSpPr>
          <p:cNvPr id="6" name="矩形 5"/>
          <p:cNvSpPr/>
          <p:nvPr/>
        </p:nvSpPr>
        <p:spPr>
          <a:xfrm>
            <a:off x="2051137" y="3429000"/>
            <a:ext cx="6711863" cy="692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戈壁的风刀霜剑、零下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几度的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严寒，风雪弥漫的荒原。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56495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262" y="0"/>
            <a:ext cx="4921878" cy="655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形标注 1"/>
          <p:cNvSpPr/>
          <p:nvPr/>
        </p:nvSpPr>
        <p:spPr>
          <a:xfrm>
            <a:off x="17745" y="762000"/>
            <a:ext cx="4191000" cy="2874723"/>
          </a:xfrm>
          <a:prstGeom prst="wedgeEllipseCallout">
            <a:avLst>
              <a:gd name="adj1" fmla="val 52576"/>
              <a:gd name="adj2" fmla="val 66302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Thanks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！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07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40750" cy="1143000"/>
          </a:xfrm>
        </p:spPr>
        <p:txBody>
          <a:bodyPr/>
          <a:lstStyle/>
          <a:p>
            <a:pPr algn="l"/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“两弹”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84508" y="1371600"/>
            <a:ext cx="3631584" cy="4097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24399" y="1371600"/>
            <a:ext cx="3799651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940" name="TextBox 2"/>
          <p:cNvSpPr txBox="1">
            <a:spLocks noChangeArrowheads="1"/>
          </p:cNvSpPr>
          <p:nvPr/>
        </p:nvSpPr>
        <p:spPr bwMode="auto">
          <a:xfrm>
            <a:off x="1219200" y="5653085"/>
            <a:ext cx="236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原子弹（</a:t>
            </a:r>
            <a:r>
              <a:rPr lang="en-US" altLang="zh-CN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1964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9941" name="TextBox 3"/>
          <p:cNvSpPr txBox="1">
            <a:spLocks noChangeArrowheads="1"/>
          </p:cNvSpPr>
          <p:nvPr/>
        </p:nvSpPr>
        <p:spPr bwMode="auto">
          <a:xfrm>
            <a:off x="5638799" y="5791200"/>
            <a:ext cx="23296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氢弹（</a:t>
            </a:r>
            <a:r>
              <a:rPr lang="en-US" altLang="zh-CN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1967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9794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345770" y="457200"/>
            <a:ext cx="854075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</a:b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活动一：人物介绍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/>
            </a:r>
            <a:br>
              <a:rPr lang="zh-CN" alt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</a:br>
            <a:endParaRPr lang="zh-CN" altLang="en-US" sz="3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05200" y="2057400"/>
            <a:ext cx="5410200" cy="31094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邓稼先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1924—1986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），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安徽怀宁人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，我国研制和发展核武器的重要技术领导人，为成功研制原子弹、氢弹和新型核武器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作出重大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贡献，把中国国防自卫武器引领到世界先进水平。</a:t>
            </a:r>
            <a:r>
              <a:rPr lang="en-US" altLang="zh-CN" sz="24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1999</a:t>
            </a:r>
            <a:r>
              <a:rPr lang="zh-CN" altLang="en-US" sz="24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年党中央、国务院、中央军委给他追授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“两弹一星功勋奖章”。</a:t>
            </a:r>
            <a:endParaRPr lang="zh-CN" altLang="en-US" sz="24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674" y="1828800"/>
            <a:ext cx="2879725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37199" y="5533098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“两弹元勋”</a:t>
            </a:r>
            <a:endParaRPr lang="zh-CN" altLang="en-US" sz="2000" b="1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8671142" y="6400800"/>
            <a:ext cx="472858" cy="4572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10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13680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540750" cy="1143000"/>
          </a:xfrm>
        </p:spPr>
        <p:txBody>
          <a:bodyPr/>
          <a:lstStyle/>
          <a:p>
            <a:pPr algn="l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字词积累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540750" cy="388620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altLang="zh-CN" sz="28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元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勋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(    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xūn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)           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彭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桓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武（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huán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en-US" altLang="zh-CN" sz="28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王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淦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昌（ 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gàn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           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惶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恐（ 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huáng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en-US" altLang="zh-CN" sz="28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胆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怯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（  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qiè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           许德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珩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héng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en-US" altLang="zh-CN" sz="28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欺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凌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（  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líng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           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和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泥（ 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huó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en-US" altLang="zh-CN" sz="28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聂荣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臻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（  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zhēn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           浩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瀚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(    </a:t>
            </a:r>
            <a:r>
              <a:rPr lang="en-US" altLang="zh-CN" sz="2800" dirty="0" err="1">
                <a:latin typeface="华文中宋" panose="02010600040101010101" pitchFamily="2" charset="-122"/>
                <a:ea typeface="华文中宋" panose="02010600040101010101" pitchFamily="2" charset="-122"/>
              </a:rPr>
              <a:t>hàn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)    </a:t>
            </a:r>
            <a:endPara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zh-CN" altLang="en-US" sz="2800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蓦地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 </a:t>
            </a:r>
            <a:r>
              <a:rPr lang="en-US" altLang="zh-CN" sz="28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mò</a:t>
            </a:r>
            <a:r>
              <a:rPr lang="en-US" altLang="zh-CN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en-US" altLang="zh-CN" sz="2800" dirty="0" err="1">
                <a:latin typeface="华文中宋" panose="02010600040101010101" pitchFamily="2" charset="-122"/>
                <a:ea typeface="华文中宋" panose="02010600040101010101" pitchFamily="2" charset="-122"/>
              </a:rPr>
              <a:t>dì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）           </a:t>
            </a:r>
            <a:r>
              <a:rPr lang="zh-CN" altLang="en-US" sz="28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皱纹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 </a:t>
            </a:r>
            <a:r>
              <a:rPr lang="en-US" altLang="zh-CN" sz="2800" dirty="0" err="1">
                <a:latin typeface="华文中宋" panose="02010600040101010101" pitchFamily="2" charset="-122"/>
                <a:ea typeface="华文中宋" panose="02010600040101010101" pitchFamily="2" charset="-122"/>
              </a:rPr>
              <a:t>zhòu</a:t>
            </a:r>
            <a:r>
              <a:rPr lang="en-US" altLang="zh-CN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800" dirty="0" err="1">
                <a:latin typeface="华文中宋" panose="02010600040101010101" pitchFamily="2" charset="-122"/>
                <a:ea typeface="华文中宋" panose="02010600040101010101" pitchFamily="2" charset="-122"/>
              </a:rPr>
              <a:t>wén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en-US" altLang="zh-CN" sz="28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altLang="zh-CN" sz="2800" dirty="0" smtClean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altLang="zh-CN" sz="28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1117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Box 2"/>
          <p:cNvSpPr txBox="1">
            <a:spLocks noChangeArrowheads="1"/>
          </p:cNvSpPr>
          <p:nvPr/>
        </p:nvSpPr>
        <p:spPr bwMode="auto">
          <a:xfrm>
            <a:off x="1066800" y="2514600"/>
            <a:ext cx="576103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比喻突出地显露才能和本领。</a:t>
            </a:r>
            <a:endParaRPr lang="en-US" altLang="zh-CN" sz="2400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形容隐藏起来或不公开出现。</a:t>
            </a:r>
            <a:endParaRPr lang="en-US" altLang="zh-CN" sz="2400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经受艰辛困苦。</a:t>
            </a:r>
            <a:endParaRPr lang="en-US" altLang="zh-CN" sz="2400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泛指大的功劳。</a:t>
            </a:r>
            <a:endParaRPr lang="en-US" altLang="zh-CN" sz="2400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形容旅途或野外生活艰苦。</a:t>
            </a:r>
            <a:endParaRPr lang="en-US" altLang="zh-CN" sz="2400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形容气候寒冷，比喻环境恶劣。</a:t>
            </a:r>
            <a:endParaRPr lang="en-US" altLang="zh-CN" sz="2400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形容稀少，没有几个。</a:t>
            </a:r>
            <a:endParaRPr lang="en-US" altLang="zh-CN" sz="2400" dirty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形容旅途辛苦劳累。</a:t>
            </a:r>
            <a:endParaRPr lang="en-US" altLang="zh-CN" sz="2400" dirty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dirty="0">
              <a:latin typeface="华文中宋" pitchFamily="2" charset="-122"/>
              <a:ea typeface="华文中宋" pitchFamily="2" charset="-122"/>
            </a:endParaRPr>
          </a:p>
          <a:p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6082" name="TextBox 4"/>
          <p:cNvSpPr txBox="1">
            <a:spLocks noChangeArrowheads="1"/>
          </p:cNvSpPr>
          <p:nvPr/>
        </p:nvSpPr>
        <p:spPr bwMode="auto">
          <a:xfrm>
            <a:off x="5029200" y="2514600"/>
            <a:ext cx="259238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（崭露头角）      </a:t>
            </a:r>
          </a:p>
          <a:p>
            <a:r>
              <a:rPr lang="zh-CN" altLang="en-US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（销声匿迹 ）   </a:t>
            </a:r>
          </a:p>
          <a:p>
            <a:r>
              <a:rPr lang="zh-CN" altLang="en-US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含辛茹苦 ）    </a:t>
            </a:r>
            <a:endParaRPr lang="zh-CN" altLang="en-US" sz="24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汗马功劳 ）      </a:t>
            </a:r>
            <a:endParaRPr lang="zh-CN" altLang="en-US" sz="2400" b="1" dirty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（风餐露宿 ）   </a:t>
            </a:r>
          </a:p>
          <a:p>
            <a:r>
              <a:rPr lang="zh-CN" altLang="en-US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（风刀霜剑）</a:t>
            </a:r>
          </a:p>
          <a:p>
            <a:r>
              <a:rPr lang="zh-CN" altLang="en-US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（寥寥无几）</a:t>
            </a:r>
          </a:p>
          <a:p>
            <a:r>
              <a:rPr lang="zh-CN" altLang="en-US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（风尘仆仆）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08972" y="268905"/>
            <a:ext cx="701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销声</a:t>
            </a:r>
            <a:r>
              <a:rPr lang="zh-CN" altLang="en-US" sz="24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匿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迹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  </a:t>
            </a:r>
            <a:r>
              <a:rPr lang="en-US" altLang="zh-CN" sz="2400" dirty="0" err="1">
                <a:latin typeface="华文中宋" panose="02010600040101010101" pitchFamily="2" charset="-122"/>
                <a:ea typeface="华文中宋" panose="02010600040101010101" pitchFamily="2" charset="-122"/>
              </a:rPr>
              <a:t>nì</a:t>
            </a:r>
            <a:r>
              <a:rPr lang="en-US" altLang="zh-CN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        风尘</a:t>
            </a:r>
            <a:r>
              <a:rPr lang="zh-CN" altLang="en-US" sz="24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仆仆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  </a:t>
            </a:r>
            <a:r>
              <a:rPr lang="en-US" altLang="zh-CN" sz="24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pú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endParaRPr lang="en-US" altLang="zh-CN" sz="2400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寥寥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无几 </a:t>
            </a:r>
            <a:r>
              <a:rPr lang="zh-CN" altLang="en-US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 </a:t>
            </a:r>
            <a:r>
              <a:rPr lang="en-US" altLang="zh-CN" sz="2400" dirty="0" err="1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liáo</a:t>
            </a:r>
            <a:r>
              <a:rPr lang="en-US" altLang="zh-CN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       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风餐</a:t>
            </a:r>
            <a:r>
              <a:rPr lang="zh-CN" altLang="en-US" sz="24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露宿</a:t>
            </a:r>
            <a:r>
              <a:rPr lang="zh-CN" altLang="en-US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 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lù</a:t>
            </a:r>
            <a:r>
              <a:rPr lang="en-US" altLang="zh-CN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sù</a:t>
            </a:r>
            <a:r>
              <a:rPr lang="en-US" altLang="zh-CN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            含辛</a:t>
            </a:r>
            <a:r>
              <a:rPr lang="zh-CN" altLang="en-US" sz="24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茹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苦</a:t>
            </a:r>
            <a:r>
              <a:rPr lang="zh-CN" altLang="en-US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  </a:t>
            </a:r>
            <a:r>
              <a:rPr lang="en-US" altLang="zh-CN" sz="2400" dirty="0" err="1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rú</a:t>
            </a:r>
            <a:r>
              <a:rPr lang="en-US" altLang="zh-CN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en-US" altLang="zh-CN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       </a:t>
            </a:r>
            <a:r>
              <a:rPr lang="zh-CN" altLang="en-US" sz="24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崭露</a:t>
            </a:r>
            <a:r>
              <a:rPr lang="zh-CN" altLang="en-US" sz="2400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头角</a:t>
            </a:r>
            <a:r>
              <a:rPr lang="zh-CN" altLang="en-US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dirty="0" err="1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zhǎn</a:t>
            </a:r>
            <a:r>
              <a:rPr lang="en-US" altLang="zh-CN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lù</a:t>
            </a:r>
            <a:r>
              <a:rPr lang="zh-CN" altLang="en-US" sz="2400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24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汗马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功劳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dirty="0" err="1">
                <a:latin typeface="华文中宋" panose="02010600040101010101" pitchFamily="2" charset="-122"/>
                <a:ea typeface="华文中宋" panose="02010600040101010101" pitchFamily="2" charset="-122"/>
              </a:rPr>
              <a:t>hàn</a:t>
            </a:r>
            <a:r>
              <a:rPr lang="en-US" altLang="zh-CN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400" dirty="0" err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mǎ</a:t>
            </a:r>
            <a:r>
              <a:rPr lang="en-US" altLang="zh-CN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       风刀</a:t>
            </a:r>
            <a:r>
              <a:rPr lang="zh-CN" altLang="en-US" sz="2400" dirty="0" smtClean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霜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剑</a:t>
            </a: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400" dirty="0" err="1">
                <a:latin typeface="华文中宋" panose="02010600040101010101" pitchFamily="2" charset="-122"/>
                <a:ea typeface="华文中宋" panose="02010600040101010101" pitchFamily="2" charset="-122"/>
              </a:rPr>
              <a:t>shuāng</a:t>
            </a:r>
            <a:r>
              <a:rPr lang="zh-CN" altLang="en-US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 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lvl="0"/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678343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6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60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60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2000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0"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7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73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algn="l"/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人物通讯</a:t>
            </a:r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>
          <a:xfrm>
            <a:off x="304800" y="1676400"/>
            <a:ext cx="8540750" cy="38862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endParaRPr lang="en-US" altLang="zh-CN" dirty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buFont typeface="Wingdings 2" pitchFamily="18" charset="2"/>
              <a:buNone/>
            </a:pP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人物通讯与一般的记叙文相比，要求所举事例绝对真实，不仅叙述故事情节，还应着重刻画人，注重刻画人物的性格特征，表现人物的思想品质。</a:t>
            </a:r>
          </a:p>
          <a:p>
            <a:pPr marL="0" indent="0">
              <a:buFont typeface="Wingdings 2" pitchFamily="18" charset="2"/>
              <a:buNone/>
            </a:pPr>
            <a:endParaRPr lang="zh-CN" altLang="en-US" sz="3200" dirty="0" smtClean="0"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7710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lvl="0" algn="l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</a:pPr>
            <a:r>
              <a:rPr lang="zh-CN" altLang="en-US" sz="3600" dirty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活动二：理清思路</a:t>
            </a:r>
            <a:r>
              <a:rPr lang="en-US" altLang="zh-CN" sz="2800" dirty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2800" dirty="0" smtClean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700" b="1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（自主思考，小组交流，提问回答）</a:t>
            </a:r>
            <a:endParaRPr lang="zh-CN" altLang="en-US" sz="2700" dirty="0" smtClean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Font typeface="Wingdings 2" pitchFamily="18" charset="2"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、文章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结构形式有何特点</a:t>
            </a:r>
            <a:r>
              <a:rPr lang="en-US" altLang="zh-CN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?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各部分主要内容是</a:t>
            </a:r>
            <a:r>
              <a:rPr lang="en-US" altLang="zh-CN" sz="28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?</a:t>
            </a:r>
          </a:p>
          <a:p>
            <a:pPr marL="0" indent="0">
              <a:buFont typeface="Wingdings 2" pitchFamily="18" charset="2"/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2400" b="1" dirty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zh-CN" altLang="en-US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结构形式：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由一个引子和冠以小标题的三部分主体内容组成 。</a:t>
            </a:r>
            <a:endParaRPr lang="en-US" altLang="zh-CN" sz="2400" b="1" dirty="0" smtClean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Font typeface="Wingdings 2" pitchFamily="18" charset="2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主要内容：</a:t>
            </a:r>
            <a:endParaRPr lang="en-US" altLang="zh-CN" sz="2400" b="1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Font typeface="Wingdings 2" pitchFamily="18" charset="2"/>
              <a:buNone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引子：以美国科学家“失踪” 引出邓稼先“失踪”。</a:t>
            </a: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buFont typeface="Wingdings 2" pitchFamily="18" charset="2"/>
              <a:buNone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（一）：接受使命，参加原子弹研制，销声匿迹。</a:t>
            </a: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 marL="0" indent="0">
              <a:buFont typeface="Wingdings 2" pitchFamily="18" charset="2"/>
              <a:buNone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（二）：艰苦创业，完成原子弹理论设计，爆破成功。</a:t>
            </a:r>
          </a:p>
          <a:p>
            <a:pPr marL="0" indent="0">
              <a:buFont typeface="Wingdings 2" pitchFamily="18" charset="2"/>
              <a:buNone/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（三）：再接再励，完成氢弹理论设计，爆破成功。</a:t>
            </a:r>
            <a:r>
              <a:rPr lang="en-US" altLang="zh-CN" sz="2400" dirty="0" smtClean="0">
                <a:latin typeface="华文中宋" pitchFamily="2" charset="-122"/>
                <a:ea typeface="华文中宋" pitchFamily="2" charset="-122"/>
              </a:rPr>
              <a:t>                  </a:t>
            </a:r>
            <a:endParaRPr lang="zh-CN" altLang="en-US" sz="2400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流程图: 过程 1"/>
          <p:cNvSpPr/>
          <p:nvPr/>
        </p:nvSpPr>
        <p:spPr>
          <a:xfrm>
            <a:off x="8686800" y="6477000"/>
            <a:ext cx="457200" cy="381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10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06206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533400" y="1066800"/>
            <a:ext cx="891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、三</a:t>
            </a:r>
            <a:r>
              <a:rPr kumimoji="1" lang="zh-CN" altLang="en-US" sz="28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个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小标题位置</a:t>
            </a:r>
            <a:r>
              <a:rPr kumimoji="1" lang="zh-CN" altLang="en-US" sz="28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可以互换吗？为什么？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09600" y="1989138"/>
            <a:ext cx="7848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00"/>
                </a:solidFill>
                <a:latin typeface="宋体" charset="-122"/>
              </a:rPr>
              <a:t>不能。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宋体" charset="-122"/>
              </a:rPr>
              <a:t>作者写作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思路是以邓稼先参与</a:t>
            </a:r>
            <a:r>
              <a:rPr kumimoji="1" lang="zh-CN" altLang="en-US" sz="2800" b="1" dirty="0">
                <a:solidFill>
                  <a:srgbClr val="C00000"/>
                </a:solidFill>
                <a:latin typeface="Times New Roman" pitchFamily="18" charset="0"/>
              </a:rPr>
              <a:t>“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两弹</a:t>
            </a:r>
            <a:r>
              <a:rPr kumimoji="1" lang="zh-CN" altLang="en-US" sz="2800" b="1" dirty="0">
                <a:solidFill>
                  <a:srgbClr val="C00000"/>
                </a:solidFill>
                <a:latin typeface="Times New Roman" pitchFamily="18" charset="0"/>
              </a:rPr>
              <a:t>”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研制工作的过程为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宋体" charset="-122"/>
              </a:rPr>
              <a:t>顺序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。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宋体" charset="-122"/>
              </a:rPr>
              <a:t>从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charset="-122"/>
              </a:rPr>
              <a:t>接受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宋体" charset="-122"/>
              </a:rPr>
              <a:t>使命到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charset="-122"/>
              </a:rPr>
              <a:t>原子弹研制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宋体" charset="-122"/>
              </a:rPr>
              <a:t>，再到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charset="-122"/>
              </a:rPr>
              <a:t>氢弹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宋体" charset="-122"/>
              </a:rPr>
              <a:t>研制。</a:t>
            </a:r>
            <a:endParaRPr kumimoji="1" lang="zh-CN" altLang="en-US" sz="28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8763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04800" y="1676400"/>
            <a:ext cx="86106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、课文</a:t>
            </a:r>
            <a:r>
              <a:rPr kumimoji="1" lang="zh-CN" altLang="en-US" sz="28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表现邓稼先哪些可贵精神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？划出具体事例。</a:t>
            </a:r>
            <a:endParaRPr kumimoji="1" lang="en-US" altLang="zh-CN" sz="2800" b="1" dirty="0" smtClean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C00000"/>
                </a:solidFill>
                <a:latin typeface="Verdana" pitchFamily="34" charset="0"/>
              </a:rPr>
              <a:t>（</a:t>
            </a:r>
            <a:r>
              <a:rPr kumimoji="1" lang="en-US" altLang="zh-CN" sz="2800" b="1" dirty="0">
                <a:solidFill>
                  <a:srgbClr val="C00000"/>
                </a:solidFill>
                <a:latin typeface="宋体" charset="-122"/>
              </a:rPr>
              <a:t>1</a:t>
            </a:r>
            <a:r>
              <a:rPr kumimoji="1" lang="zh-CN" altLang="en-US" sz="2800" b="1" dirty="0">
                <a:solidFill>
                  <a:srgbClr val="C00000"/>
                </a:solidFill>
                <a:latin typeface="Verdana" pitchFamily="34" charset="0"/>
              </a:rPr>
              <a:t>）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对</a:t>
            </a:r>
            <a:r>
              <a:rPr kumimoji="1" lang="zh-CN" altLang="en-US" sz="2800" b="1" dirty="0" smtClean="0">
                <a:solidFill>
                  <a:srgbClr val="C00000"/>
                </a:solidFill>
                <a:latin typeface="宋体" charset="-122"/>
              </a:rPr>
              <a:t>祖国民族</a:t>
            </a:r>
            <a:r>
              <a:rPr kumimoji="1" lang="zh-CN" altLang="en-US" sz="2800" b="1" dirty="0">
                <a:solidFill>
                  <a:srgbClr val="C00000"/>
                </a:solidFill>
                <a:latin typeface="宋体" charset="-122"/>
              </a:rPr>
              <a:t>鞠躬尽瘁，无私奉献。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Verdana" pitchFamily="34" charset="0"/>
              </a:rPr>
              <a:t>1950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年回国，</a:t>
            </a:r>
            <a:r>
              <a:rPr kumimoji="1" lang="en-US" altLang="zh-CN" sz="2400" b="1" dirty="0">
                <a:solidFill>
                  <a:srgbClr val="000000"/>
                </a:solidFill>
                <a:latin typeface="Verdana" pitchFamily="34" charset="0"/>
              </a:rPr>
              <a:t>1958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年崭露头角，为研制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</a:rPr>
              <a:t>原子弹的工作激动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又喜悦，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</a:rPr>
              <a:t>并从此销声匿迹。</a:t>
            </a: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2060"/>
                </a:solidFill>
              </a:rPr>
              <a:t>（</a:t>
            </a:r>
            <a:r>
              <a:rPr kumimoji="1" lang="zh-CN" altLang="en-US" sz="2400" b="1" dirty="0">
                <a:solidFill>
                  <a:srgbClr val="002060"/>
                </a:solidFill>
              </a:rPr>
              <a:t>鞠躬尽瘁：指小心谨慎，贡献出全部力量。） </a:t>
            </a:r>
            <a:endParaRPr kumimoji="1" lang="zh-CN" altLang="en-US" sz="2400" b="1" dirty="0">
              <a:solidFill>
                <a:srgbClr val="002060"/>
              </a:solidFill>
              <a:latin typeface="宋体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Verdana" pitchFamily="34" charset="0"/>
              </a:rPr>
              <a:t/>
            </a:r>
            <a:br>
              <a:rPr kumimoji="1" lang="zh-CN" altLang="en-US" sz="2800" b="1" dirty="0">
                <a:solidFill>
                  <a:srgbClr val="FF0000"/>
                </a:solidFill>
                <a:latin typeface="Verdana" pitchFamily="34" charset="0"/>
              </a:rPr>
            </a:br>
            <a:r>
              <a:rPr kumimoji="1" lang="zh-CN" altLang="en-US" sz="3600" b="1" dirty="0">
                <a:solidFill>
                  <a:srgbClr val="FF0000"/>
                </a:solidFill>
                <a:latin typeface="Verdana" pitchFamily="34" charset="0"/>
              </a:rPr>
              <a:t/>
            </a:r>
            <a:br>
              <a:rPr kumimoji="1" lang="zh-CN" altLang="en-US" sz="3600" b="1" dirty="0">
                <a:solidFill>
                  <a:srgbClr val="FF0000"/>
                </a:solidFill>
                <a:latin typeface="Verdana" pitchFamily="34" charset="0"/>
              </a:rPr>
            </a:br>
            <a:endParaRPr kumimoji="1" lang="zh-CN" altLang="en-US" sz="3600" b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2400" y="304800"/>
            <a:ext cx="85725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活动三：合作探究</a:t>
            </a:r>
            <a: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en-US" altLang="zh-CN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400" dirty="0" smtClean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（小组交流，小组展示，提问回答）</a:t>
            </a:r>
            <a:endParaRPr lang="zh-CN" altLang="en-US" sz="2400" dirty="0">
              <a:solidFill>
                <a:srgbClr val="00206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8686800" y="6477000"/>
            <a:ext cx="457200" cy="381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25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435329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1071</TotalTime>
  <Words>651</Words>
  <Paragraphs>80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暗香扑面</vt:lpstr>
      <vt:lpstr>顾迈南</vt:lpstr>
      <vt:lpstr>“两弹”</vt:lpstr>
      <vt:lpstr> 活动一：人物介绍 </vt:lpstr>
      <vt:lpstr>字词积累</vt:lpstr>
      <vt:lpstr>PowerPoint 演示文稿</vt:lpstr>
      <vt:lpstr>人物通讯</vt:lpstr>
      <vt:lpstr>活动二：理清思路 （自主思考，小组交流，提问回答）</vt:lpstr>
      <vt:lpstr>PowerPoint 演示文稿</vt:lpstr>
      <vt:lpstr>活动三：合作探究 （小组交流，小组展示，提问回答）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lastPrinted>1601-01-01T00:00:00Z</cp:lastPrinted>
  <dcterms:created xsi:type="dcterms:W3CDTF">1601-01-01T00:00:00Z</dcterms:created>
  <dcterms:modified xsi:type="dcterms:W3CDTF">2018-11-13T05:54:34Z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