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7"/>
  </p:notesMasterIdLst>
  <p:handoutMasterIdLst>
    <p:handoutMasterId r:id="rId38"/>
  </p:handoutMasterIdLst>
  <p:sldIdLst>
    <p:sldId id="373" r:id="rId2"/>
    <p:sldId id="374" r:id="rId3"/>
    <p:sldId id="256" r:id="rId4"/>
    <p:sldId id="275" r:id="rId5"/>
    <p:sldId id="331" r:id="rId6"/>
    <p:sldId id="368" r:id="rId7"/>
    <p:sldId id="378" r:id="rId8"/>
    <p:sldId id="405" r:id="rId9"/>
    <p:sldId id="403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6" r:id="rId19"/>
    <p:sldId id="415" r:id="rId20"/>
    <p:sldId id="396" r:id="rId21"/>
    <p:sldId id="268" r:id="rId22"/>
    <p:sldId id="397" r:id="rId23"/>
    <p:sldId id="334" r:id="rId24"/>
    <p:sldId id="314" r:id="rId25"/>
    <p:sldId id="330" r:id="rId26"/>
    <p:sldId id="335" r:id="rId27"/>
    <p:sldId id="340" r:id="rId28"/>
    <p:sldId id="338" r:id="rId29"/>
    <p:sldId id="349" r:id="rId30"/>
    <p:sldId id="398" r:id="rId31"/>
    <p:sldId id="399" r:id="rId32"/>
    <p:sldId id="400" r:id="rId33"/>
    <p:sldId id="401" r:id="rId34"/>
    <p:sldId id="402" r:id="rId35"/>
    <p:sldId id="339" r:id="rId36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  <a:srgbClr val="FF00FF"/>
    <a:srgbClr val="00FFFF"/>
    <a:srgbClr val="244242"/>
    <a:srgbClr val="00FF00"/>
    <a:srgbClr val="0000FF"/>
    <a:srgbClr val="FAFAF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7" autoAdjust="0"/>
    <p:restoredTop sz="96370" autoAdjust="0"/>
  </p:normalViewPr>
  <p:slideViewPr>
    <p:cSldViewPr showGuides="1">
      <p:cViewPr>
        <p:scale>
          <a:sx n="100" d="100"/>
          <a:sy n="100" d="100"/>
        </p:scale>
        <p:origin x="-1692" y="-1734"/>
      </p:cViewPr>
      <p:guideLst>
        <p:guide orient="horz" pos="448"/>
        <p:guide pos="5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B04C9D-ECE4-437D-BA1C-452544FED379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88721-036F-41EF-8CC8-7FD891081E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B2CD81-FB6D-4868-838F-E4CADC1B3E61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28A6CE64-6ACC-4F43-BE56-4DA653823F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页脚占位符 1"/>
          <p:cNvSpPr>
            <a:spLocks noGrp="1" noChangeArrowheads="1"/>
          </p:cNvSpPr>
          <p:nvPr>
            <p:ph type="ftr" sz="quarter" idx="4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580" name="页眉占位符 2"/>
          <p:cNvSpPr>
            <a:spLocks noGrp="1" noChangeArrowheads="1"/>
          </p:cNvSpPr>
          <p:nvPr>
            <p:ph type="hdr" sz="quarter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页脚占位符 1"/>
          <p:cNvSpPr>
            <a:spLocks noGrp="1" noChangeArrowheads="1"/>
          </p:cNvSpPr>
          <p:nvPr>
            <p:ph type="ftr" sz="quarter" idx="4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6628" name="页眉占位符 2"/>
          <p:cNvSpPr>
            <a:spLocks noGrp="1" noChangeArrowheads="1"/>
          </p:cNvSpPr>
          <p:nvPr>
            <p:ph type="hdr" sz="quarter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页眉占位符 3"/>
          <p:cNvSpPr>
            <a:spLocks noGrp="1" noChangeArrowheads="1"/>
          </p:cNvSpPr>
          <p:nvPr>
            <p:ph type="hdr" sz="quarter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9700" name="页脚占位符 4"/>
          <p:cNvSpPr>
            <a:spLocks noGrp="1" noChangeArrowheads="1"/>
          </p:cNvSpPr>
          <p:nvPr>
            <p:ph type="ftr" sz="quarter" idx="4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页眉占位符 3"/>
          <p:cNvSpPr>
            <a:spLocks noGrp="1" noChangeArrowheads="1"/>
          </p:cNvSpPr>
          <p:nvPr>
            <p:ph type="hdr" sz="quarter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3796" name="页脚占位符 4"/>
          <p:cNvSpPr>
            <a:spLocks noGrp="1" noChangeArrowheads="1"/>
          </p:cNvSpPr>
          <p:nvPr>
            <p:ph type="ftr" sz="quarter" idx="4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35838;&#20214;\&#24066;&#22330;&#23567;&#23398;2020&#24180;\17%20&#36339;&#27700;&#12304;&#25252;&#30524;&#29256;&#12305;\&#32902;.wmv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35838;&#20214;\&#24066;&#22330;&#23567;&#23398;2020&#24180;\17%20&#36339;&#27700;&#12304;&#25252;&#30524;&#29256;&#12305;\&#40485;.wmv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00188" y="1889125"/>
            <a:ext cx="611187" cy="595313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b="12419"/>
          <a:stretch>
            <a:fillRect/>
          </a:stretch>
        </p:blipFill>
        <p:spPr>
          <a:xfrm>
            <a:off x="5076056" y="843558"/>
            <a:ext cx="2699859" cy="351676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8" name="文本框 10"/>
          <p:cNvSpPr txBox="1">
            <a:spLocks noChangeArrowheads="1"/>
          </p:cNvSpPr>
          <p:nvPr/>
        </p:nvSpPr>
        <p:spPr bwMode="auto">
          <a:xfrm>
            <a:off x="1500188" y="1747838"/>
            <a:ext cx="30257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en-US" altLang="zh-CN" sz="4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跳水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188" y="1492250"/>
            <a:ext cx="7146925" cy="1076325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找出描写孩子的句子，再圈画</a:t>
            </a:r>
            <a:endParaRPr lang="en-US" altLang="zh-CN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zh-CN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出描述他</a:t>
            </a:r>
            <a:r>
              <a:rPr lang="zh-CN" altLang="en-US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行为变化</a:t>
            </a:r>
            <a:r>
              <a:rPr lang="zh-CN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和</a:t>
            </a:r>
            <a:r>
              <a:rPr lang="zh-CN" altLang="en-US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心情变化</a:t>
            </a:r>
            <a:r>
              <a:rPr lang="zh-CN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的关键词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5608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113" y="4763"/>
            <a:ext cx="45608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/>
          <p:nvPr/>
        </p:nvSpPr>
        <p:spPr>
          <a:xfrm>
            <a:off x="3348038" y="2932113"/>
            <a:ext cx="287337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995738" y="2941638"/>
            <a:ext cx="288925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3900" y="3240088"/>
            <a:ext cx="287338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16063" y="3219450"/>
            <a:ext cx="392112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06800" y="3130550"/>
            <a:ext cx="374650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94138" y="3168650"/>
            <a:ext cx="374650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对话气泡: 圆角矩形 17"/>
          <p:cNvSpPr/>
          <p:nvPr/>
        </p:nvSpPr>
        <p:spPr>
          <a:xfrm>
            <a:off x="1270000" y="1489075"/>
            <a:ext cx="2260600" cy="1060450"/>
          </a:xfrm>
          <a:prstGeom prst="wedgeRoundRectCallout">
            <a:avLst>
              <a:gd name="adj1" fmla="val 47712"/>
              <a:gd name="adj2" fmla="val 8692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爬第一根横木的动作</a:t>
            </a:r>
          </a:p>
        </p:txBody>
      </p:sp>
      <p:sp>
        <p:nvSpPr>
          <p:cNvPr id="19" name="椭圆 18"/>
          <p:cNvSpPr/>
          <p:nvPr/>
        </p:nvSpPr>
        <p:spPr>
          <a:xfrm>
            <a:off x="1979613" y="3579813"/>
            <a:ext cx="376237" cy="287337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40000" y="3579813"/>
            <a:ext cx="376238" cy="287337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对话气泡: 圆角矩形 20"/>
          <p:cNvSpPr/>
          <p:nvPr/>
        </p:nvSpPr>
        <p:spPr>
          <a:xfrm flipH="1">
            <a:off x="4356100" y="2571750"/>
            <a:ext cx="2184400" cy="1152525"/>
          </a:xfrm>
          <a:prstGeom prst="wedgeRoundRectCallout">
            <a:avLst>
              <a:gd name="adj1" fmla="val 139599"/>
              <a:gd name="adj2" fmla="val 4593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爬上桅杆顶端的动作</a:t>
            </a:r>
          </a:p>
        </p:txBody>
      </p:sp>
      <p:sp>
        <p:nvSpPr>
          <p:cNvPr id="22" name="椭圆 21"/>
          <p:cNvSpPr/>
          <p:nvPr/>
        </p:nvSpPr>
        <p:spPr>
          <a:xfrm>
            <a:off x="3763963" y="4156075"/>
            <a:ext cx="376237" cy="28733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42988" y="4443413"/>
            <a:ext cx="376237" cy="288925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11413" y="4371975"/>
            <a:ext cx="376237" cy="28733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637213" y="484188"/>
            <a:ext cx="374650" cy="287337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716713" y="484188"/>
            <a:ext cx="376237" cy="287337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对话气泡: 圆角矩形 26"/>
          <p:cNvSpPr/>
          <p:nvPr/>
        </p:nvSpPr>
        <p:spPr>
          <a:xfrm flipH="1">
            <a:off x="6975475" y="1058863"/>
            <a:ext cx="2185988" cy="1152525"/>
          </a:xfrm>
          <a:prstGeom prst="wedgeRoundRectCallout">
            <a:avLst>
              <a:gd name="adj1" fmla="val 77045"/>
              <a:gd name="adj2" fmla="val -7354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在最高的横木上的动作</a:t>
            </a:r>
          </a:p>
        </p:txBody>
      </p:sp>
      <p:sp>
        <p:nvSpPr>
          <p:cNvPr id="29" name="标注: 下箭头 28"/>
          <p:cNvSpPr/>
          <p:nvPr/>
        </p:nvSpPr>
        <p:spPr>
          <a:xfrm>
            <a:off x="103188" y="157163"/>
            <a:ext cx="1241425" cy="60325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/>
              <a:t>行为变化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116013" y="1131888"/>
            <a:ext cx="6345237" cy="158432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孩子爬上了第一根横木，接着他又爬到桅杆的顶端，最后他走到最高的横木上。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注: 下箭头 6"/>
          <p:cNvSpPr/>
          <p:nvPr/>
        </p:nvSpPr>
        <p:spPr>
          <a:xfrm>
            <a:off x="103188" y="157163"/>
            <a:ext cx="1241425" cy="60325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/>
              <a:t>心情变化</a:t>
            </a:r>
          </a:p>
        </p:txBody>
      </p:sp>
      <p:sp>
        <p:nvSpPr>
          <p:cNvPr id="8" name="椭圆 7"/>
          <p:cNvSpPr/>
          <p:nvPr/>
        </p:nvSpPr>
        <p:spPr>
          <a:xfrm>
            <a:off x="2884488" y="1995488"/>
            <a:ext cx="392112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08175" y="2355850"/>
            <a:ext cx="719138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28875" y="2932113"/>
            <a:ext cx="774700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16238" y="4156075"/>
            <a:ext cx="512762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27988" y="411163"/>
            <a:ext cx="687387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箭头: 下 3"/>
          <p:cNvSpPr/>
          <p:nvPr/>
        </p:nvSpPr>
        <p:spPr>
          <a:xfrm>
            <a:off x="3851275" y="627063"/>
            <a:ext cx="865188" cy="865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开心</a:t>
            </a:r>
          </a:p>
        </p:txBody>
      </p:sp>
      <p:sp>
        <p:nvSpPr>
          <p:cNvPr id="14" name="箭头: 下 13"/>
          <p:cNvSpPr/>
          <p:nvPr/>
        </p:nvSpPr>
        <p:spPr>
          <a:xfrm>
            <a:off x="3875088" y="1563688"/>
            <a:ext cx="863600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尴尬</a:t>
            </a:r>
          </a:p>
        </p:txBody>
      </p:sp>
      <p:sp>
        <p:nvSpPr>
          <p:cNvPr id="15" name="箭头: 下 14"/>
          <p:cNvSpPr/>
          <p:nvPr/>
        </p:nvSpPr>
        <p:spPr>
          <a:xfrm>
            <a:off x="3863975" y="2489200"/>
            <a:ext cx="863600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生气</a:t>
            </a:r>
          </a:p>
        </p:txBody>
      </p:sp>
      <p:sp>
        <p:nvSpPr>
          <p:cNvPr id="16" name="箭头: 下 15"/>
          <p:cNvSpPr/>
          <p:nvPr/>
        </p:nvSpPr>
        <p:spPr>
          <a:xfrm>
            <a:off x="3863975" y="3384550"/>
            <a:ext cx="863600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愤怒</a:t>
            </a:r>
          </a:p>
        </p:txBody>
      </p:sp>
      <p:sp>
        <p:nvSpPr>
          <p:cNvPr id="17" name="箭头: 下 16"/>
          <p:cNvSpPr/>
          <p:nvPr/>
        </p:nvSpPr>
        <p:spPr>
          <a:xfrm>
            <a:off x="3875088" y="4303713"/>
            <a:ext cx="863600" cy="865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害怕</a:t>
            </a:r>
          </a:p>
        </p:txBody>
      </p:sp>
      <p:sp>
        <p:nvSpPr>
          <p:cNvPr id="18" name="椭圆 17"/>
          <p:cNvSpPr/>
          <p:nvPr/>
        </p:nvSpPr>
        <p:spPr>
          <a:xfrm>
            <a:off x="7812088" y="1131888"/>
            <a:ext cx="863600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255713" y="1595438"/>
            <a:ext cx="6845300" cy="100806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哪些原因引起了孩子的这些变化呢？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思想气泡: 云 1"/>
          <p:cNvSpPr/>
          <p:nvPr/>
        </p:nvSpPr>
        <p:spPr>
          <a:xfrm>
            <a:off x="357188" y="150813"/>
            <a:ext cx="1800225" cy="1349375"/>
          </a:xfrm>
          <a:prstGeom prst="cloudCallout">
            <a:avLst>
              <a:gd name="adj1" fmla="val -37089"/>
              <a:gd name="adj2" fmla="val 80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/>
              <a:t>猴子的表现</a:t>
            </a:r>
          </a:p>
        </p:txBody>
      </p:sp>
      <p:sp>
        <p:nvSpPr>
          <p:cNvPr id="4" name="思想气泡: 云 3"/>
          <p:cNvSpPr/>
          <p:nvPr/>
        </p:nvSpPr>
        <p:spPr>
          <a:xfrm>
            <a:off x="4356100" y="700088"/>
            <a:ext cx="2592388" cy="1511300"/>
          </a:xfrm>
          <a:prstGeom prst="cloudCallout">
            <a:avLst>
              <a:gd name="adj1" fmla="val 56879"/>
              <a:gd name="adj2" fmla="val -5378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孩子害怕的原因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192838" y="1851025"/>
            <a:ext cx="2808287" cy="12969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桅杆一般高六七米，相当于三层楼房的高度</a:t>
            </a:r>
          </a:p>
        </p:txBody>
      </p:sp>
      <p:sp>
        <p:nvSpPr>
          <p:cNvPr id="8" name="思想气泡: 云 7"/>
          <p:cNvSpPr/>
          <p:nvPr/>
        </p:nvSpPr>
        <p:spPr>
          <a:xfrm>
            <a:off x="1943100" y="1395413"/>
            <a:ext cx="2592388" cy="1511300"/>
          </a:xfrm>
          <a:prstGeom prst="cloudCallout">
            <a:avLst>
              <a:gd name="adj1" fmla="val -44679"/>
              <a:gd name="adj2" fmla="val 585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水手的三次笑</a:t>
            </a:r>
          </a:p>
        </p:txBody>
      </p:sp>
      <p:sp>
        <p:nvSpPr>
          <p:cNvPr id="9" name="椭圆 8"/>
          <p:cNvSpPr/>
          <p:nvPr/>
        </p:nvSpPr>
        <p:spPr>
          <a:xfrm>
            <a:off x="1331913" y="1492250"/>
            <a:ext cx="719137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850" y="2355850"/>
            <a:ext cx="719138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16013" y="3003550"/>
            <a:ext cx="719137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449263" y="484188"/>
            <a:ext cx="8113712" cy="2778125"/>
            <a:chOff x="251520" y="987574"/>
            <a:chExt cx="8007557" cy="2775407"/>
          </a:xfrm>
        </p:grpSpPr>
        <p:sp>
          <p:nvSpPr>
            <p:cNvPr id="3" name="文本框 3"/>
            <p:cNvSpPr txBox="1">
              <a:spLocks noChangeArrowheads="1"/>
            </p:cNvSpPr>
            <p:nvPr/>
          </p:nvSpPr>
          <p:spPr bwMode="auto">
            <a:xfrm>
              <a:off x="553898" y="1923283"/>
              <a:ext cx="7705179" cy="1839698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    课文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多次描写水手们，把相关的语句找出来，说说这些语句是怎么推动情节发展的。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16388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987574"/>
              <a:ext cx="435430" cy="432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9275" y="782638"/>
            <a:ext cx="80454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水手们一次又一次的大笑，伤害了孩子的自尊心，纵容了猴子，猴子肆无忌惮地戏弄孩子，导致孩子情绪的变化越来越强烈，因而失去理智走上横木，事情发展到高潮。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4705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763"/>
            <a:ext cx="44275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思想气泡: 云 1"/>
          <p:cNvSpPr/>
          <p:nvPr/>
        </p:nvSpPr>
        <p:spPr>
          <a:xfrm>
            <a:off x="357188" y="411163"/>
            <a:ext cx="1585912" cy="1136650"/>
          </a:xfrm>
          <a:prstGeom prst="cloudCallout">
            <a:avLst>
              <a:gd name="adj1" fmla="val -37089"/>
              <a:gd name="adj2" fmla="val 80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/>
              <a:t>猴子的表现</a:t>
            </a:r>
          </a:p>
        </p:txBody>
      </p:sp>
      <p:sp>
        <p:nvSpPr>
          <p:cNvPr id="4" name="思想气泡: 云 3"/>
          <p:cNvSpPr/>
          <p:nvPr/>
        </p:nvSpPr>
        <p:spPr>
          <a:xfrm>
            <a:off x="2124075" y="123825"/>
            <a:ext cx="2592388" cy="1511300"/>
          </a:xfrm>
          <a:prstGeom prst="cloudCallout">
            <a:avLst>
              <a:gd name="adj1" fmla="val 53003"/>
              <a:gd name="adj2" fmla="val 6382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孩子害怕的原因</a:t>
            </a:r>
          </a:p>
        </p:txBody>
      </p:sp>
      <p:sp>
        <p:nvSpPr>
          <p:cNvPr id="8" name="思想气泡: 云 7"/>
          <p:cNvSpPr/>
          <p:nvPr/>
        </p:nvSpPr>
        <p:spPr>
          <a:xfrm>
            <a:off x="1943100" y="1395413"/>
            <a:ext cx="2592388" cy="1511300"/>
          </a:xfrm>
          <a:prstGeom prst="cloudCallout">
            <a:avLst>
              <a:gd name="adj1" fmla="val -44679"/>
              <a:gd name="adj2" fmla="val 585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水手的三次笑</a:t>
            </a:r>
          </a:p>
        </p:txBody>
      </p:sp>
      <p:sp>
        <p:nvSpPr>
          <p:cNvPr id="9" name="椭圆 8"/>
          <p:cNvSpPr/>
          <p:nvPr/>
        </p:nvSpPr>
        <p:spPr>
          <a:xfrm>
            <a:off x="1331913" y="1492250"/>
            <a:ext cx="719137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850" y="2355850"/>
            <a:ext cx="719138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16013" y="3003550"/>
            <a:ext cx="719137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867400" y="1131888"/>
            <a:ext cx="3265488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16463" y="1422400"/>
            <a:ext cx="3263900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16463" y="1851025"/>
            <a:ext cx="3263900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7524750" y="1635125"/>
            <a:ext cx="1619250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1500" y="673100"/>
            <a:ext cx="807085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由“气得脸都红了”到“气极了”，水手的惊叫吓醒了孩子，他开始紧张、害怕，使自己的处境更危险，事态变得更严重。最后，水手们救起了跳水的孩子，事情终于有了圆满的结局。水手是贯穿全文的线索，推动着情节一步步向前发展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6088" y="563563"/>
            <a:ext cx="8251825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列夫</a:t>
            </a:r>
            <a:r>
              <a:rPr lang="en-US" altLang="zh-CN" sz="30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0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托尔斯泰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1828—1910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），出身于贵族家庭，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1844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年入喀山大学，受到卢梭、孟德斯鸠等启蒙思想家的影响。他是</a:t>
            </a:r>
            <a:r>
              <a:rPr lang="zh-CN" altLang="en-US" sz="3000" b="1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俄国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最伟大的文学家之一，也是世界文学史上最杰出的作家之一。他描写俄国战争的作品被列宁称为“俄国十月革命的镜子”。</a:t>
            </a:r>
            <a:endParaRPr lang="en-US" altLang="zh-CN" sz="30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主要作品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：长篇小说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安娜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卡列尼娜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战争与和平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复活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等。</a:t>
            </a:r>
          </a:p>
        </p:txBody>
      </p:sp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1189038" y="0"/>
            <a:ext cx="23034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566738" y="968375"/>
            <a:ext cx="79216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思考：船长为什么用枪逼着孩子跳海？</a:t>
            </a:r>
            <a:endParaRPr lang="en-US" altLang="zh-CN" sz="32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735138"/>
            <a:ext cx="8093075" cy="237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FFFF"/>
                </a:solidFill>
                <a:latin typeface="+mn-ea"/>
                <a:ea typeface="+mn-ea"/>
              </a:rPr>
              <a:t>    横木高、窄，孩子随时可能掉到甲板上，那么必死无疑，只能往海里跳，而且要立刻跳，多站一秒就多一份的危险，因此用枪逼迫孩子，使孩子不犹豫，马上跳下来。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13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课文讲解</a:t>
            </a:r>
          </a:p>
        </p:txBody>
      </p:sp>
      <p:sp>
        <p:nvSpPr>
          <p:cNvPr id="2" name="矩形 1"/>
          <p:cNvSpPr/>
          <p:nvPr/>
        </p:nvSpPr>
        <p:spPr>
          <a:xfrm>
            <a:off x="592138" y="787400"/>
            <a:ext cx="8027987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    一艘环游世界的帆船正往回航行。这一天风平浪静，水手们都在甲板上。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2224088" y="785813"/>
            <a:ext cx="1928812" cy="604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环游世界</a:t>
            </a:r>
          </a:p>
        </p:txBody>
      </p:sp>
      <p:sp>
        <p:nvSpPr>
          <p:cNvPr id="14" name="矩形 13"/>
          <p:cNvSpPr/>
          <p:nvPr/>
        </p:nvSpPr>
        <p:spPr>
          <a:xfrm>
            <a:off x="998538" y="1371600"/>
            <a:ext cx="2020887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风平浪静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2775" y="1917700"/>
            <a:ext cx="77755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这两个词语能不能删掉？为什么？</a:t>
            </a:r>
            <a:endParaRPr lang="en-US" altLang="zh-CN" sz="32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77850" y="2505075"/>
            <a:ext cx="80422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    环游世界，且安全返航，说明船长一定经验丰富。正因“风平浪静”，孩子跳进水里才能被水手迅速救起。这两处都为后文埋下了伏笔。</a:t>
            </a:r>
            <a:endParaRPr lang="en-US" altLang="zh-CN" sz="3200" b="1">
              <a:solidFill>
                <a:srgbClr val="00FF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755650" y="979488"/>
            <a:ext cx="75612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孩子终于获救了，我们不由长长地舒了一口气，你想对他说点什么？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755650" y="2441575"/>
            <a:ext cx="7632700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FFFF"/>
                </a:solidFill>
                <a:latin typeface="+mn-ea"/>
                <a:ea typeface="+mn-ea"/>
              </a:rPr>
              <a:t>    为了一顶帽子，你一时冲动，险些付出了生命的代价，以后做事千万要三思而后行啊！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755650" y="1223963"/>
            <a:ext cx="7632700" cy="2871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这个故事太惊险了，结局总算是有惊无险。船长在紧急关头智救孩子，他的思维过程值得我们去细细思索，他的优秀品质更让我们钦佩不已。</a:t>
            </a:r>
          </a:p>
        </p:txBody>
      </p:sp>
      <p:sp>
        <p:nvSpPr>
          <p:cNvPr id="23555" name="文本框 13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AutoShape 2"/>
          <p:cNvSpPr/>
          <p:nvPr/>
        </p:nvSpPr>
        <p:spPr bwMode="auto">
          <a:xfrm>
            <a:off x="806450" y="987425"/>
            <a:ext cx="207963" cy="3744913"/>
          </a:xfrm>
          <a:prstGeom prst="leftBrace">
            <a:avLst>
              <a:gd name="adj1" fmla="val 142512"/>
              <a:gd name="adj2" fmla="val 50000"/>
            </a:avLst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文本框 1"/>
          <p:cNvSpPr txBox="1">
            <a:spLocks noChangeArrowheads="1"/>
          </p:cNvSpPr>
          <p:nvPr/>
        </p:nvSpPr>
        <p:spPr bwMode="auto">
          <a:xfrm>
            <a:off x="214313" y="1841500"/>
            <a:ext cx="677862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跳水</a:t>
            </a:r>
            <a:endParaRPr lang="en-US" altLang="zh-CN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2" name="文本框 13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板书设计</a:t>
            </a:r>
          </a:p>
        </p:txBody>
      </p:sp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900113" y="522288"/>
            <a:ext cx="4881562" cy="1049337"/>
            <a:chOff x="1259632" y="684633"/>
            <a:chExt cx="4882279" cy="1049781"/>
          </a:xfrm>
        </p:grpSpPr>
        <p:sp>
          <p:nvSpPr>
            <p:cNvPr id="24609" name="Text Box 15"/>
            <p:cNvSpPr txBox="1">
              <a:spLocks noChangeArrowheads="1"/>
            </p:cNvSpPr>
            <p:nvPr/>
          </p:nvSpPr>
          <p:spPr bwMode="auto">
            <a:xfrm>
              <a:off x="1259632" y="1123454"/>
              <a:ext cx="3095625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起因：水手</a:t>
              </a:r>
            </a:p>
          </p:txBody>
        </p:sp>
        <p:sp>
          <p:nvSpPr>
            <p:cNvPr id="5" name="箭头: 右 4"/>
            <p:cNvSpPr/>
            <p:nvPr/>
          </p:nvSpPr>
          <p:spPr>
            <a:xfrm>
              <a:off x="3491985" y="1308784"/>
              <a:ext cx="978044" cy="268402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611" name="Text Box 15"/>
            <p:cNvSpPr txBox="1">
              <a:spLocks noChangeArrowheads="1"/>
            </p:cNvSpPr>
            <p:nvPr/>
          </p:nvSpPr>
          <p:spPr bwMode="auto">
            <a:xfrm>
              <a:off x="3046286" y="684633"/>
              <a:ext cx="1961059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（取乐）</a:t>
              </a:r>
            </a:p>
          </p:txBody>
        </p:sp>
        <p:sp>
          <p:nvSpPr>
            <p:cNvPr id="24612" name="Text Box 15"/>
            <p:cNvSpPr txBox="1">
              <a:spLocks noChangeArrowheads="1"/>
            </p:cNvSpPr>
            <p:nvPr/>
          </p:nvSpPr>
          <p:spPr bwMode="auto">
            <a:xfrm>
              <a:off x="4180852" y="1150214"/>
              <a:ext cx="1961059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猴子</a:t>
              </a:r>
            </a:p>
          </p:txBody>
        </p:sp>
      </p:grpSp>
      <p:sp>
        <p:nvSpPr>
          <p:cNvPr id="54" name="Text Box 15"/>
          <p:cNvSpPr txBox="1">
            <a:spLocks noChangeArrowheads="1"/>
          </p:cNvSpPr>
          <p:nvPr/>
        </p:nvSpPr>
        <p:spPr bwMode="auto">
          <a:xfrm>
            <a:off x="900113" y="2578100"/>
            <a:ext cx="1368425" cy="584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经过</a:t>
            </a:r>
          </a:p>
        </p:txBody>
      </p:sp>
      <p:sp>
        <p:nvSpPr>
          <p:cNvPr id="55" name="AutoShape 2"/>
          <p:cNvSpPr/>
          <p:nvPr/>
        </p:nvSpPr>
        <p:spPr bwMode="auto">
          <a:xfrm>
            <a:off x="1952625" y="1658938"/>
            <a:ext cx="207963" cy="2443162"/>
          </a:xfrm>
          <a:prstGeom prst="leftBrace">
            <a:avLst>
              <a:gd name="adj1" fmla="val 74115"/>
              <a:gd name="adj2" fmla="val 50000"/>
            </a:avLst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61"/>
          <p:cNvGrpSpPr>
            <a:grpSpLocks/>
          </p:cNvGrpSpPr>
          <p:nvPr/>
        </p:nvGrpSpPr>
        <p:grpSpPr bwMode="auto">
          <a:xfrm>
            <a:off x="2166938" y="1498600"/>
            <a:ext cx="4883150" cy="1576388"/>
            <a:chOff x="1259632" y="612625"/>
            <a:chExt cx="4882279" cy="1576092"/>
          </a:xfrm>
        </p:grpSpPr>
        <p:sp>
          <p:nvSpPr>
            <p:cNvPr id="24603" name="Text Box 15"/>
            <p:cNvSpPr txBox="1">
              <a:spLocks noChangeArrowheads="1"/>
            </p:cNvSpPr>
            <p:nvPr/>
          </p:nvSpPr>
          <p:spPr bwMode="auto">
            <a:xfrm>
              <a:off x="1259632" y="1123454"/>
              <a:ext cx="3095625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发展：猴子</a:t>
              </a:r>
            </a:p>
          </p:txBody>
        </p:sp>
        <p:sp>
          <p:nvSpPr>
            <p:cNvPr id="64" name="箭头: 右 63"/>
            <p:cNvSpPr/>
            <p:nvPr/>
          </p:nvSpPr>
          <p:spPr>
            <a:xfrm>
              <a:off x="3583317" y="1137989"/>
              <a:ext cx="979312" cy="268237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605" name="Text Box 15"/>
            <p:cNvSpPr txBox="1">
              <a:spLocks noChangeArrowheads="1"/>
            </p:cNvSpPr>
            <p:nvPr/>
          </p:nvSpPr>
          <p:spPr bwMode="auto">
            <a:xfrm>
              <a:off x="3046286" y="612625"/>
              <a:ext cx="1961059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（戏弄）</a:t>
              </a:r>
            </a:p>
          </p:txBody>
        </p:sp>
        <p:sp>
          <p:nvSpPr>
            <p:cNvPr id="24606" name="Text Box 15"/>
            <p:cNvSpPr txBox="1">
              <a:spLocks noChangeArrowheads="1"/>
            </p:cNvSpPr>
            <p:nvPr/>
          </p:nvSpPr>
          <p:spPr bwMode="auto">
            <a:xfrm>
              <a:off x="4180852" y="1150214"/>
              <a:ext cx="1961059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孩子</a:t>
              </a:r>
            </a:p>
          </p:txBody>
        </p:sp>
        <p:sp>
          <p:nvSpPr>
            <p:cNvPr id="67" name="箭头: 右 66"/>
            <p:cNvSpPr/>
            <p:nvPr/>
          </p:nvSpPr>
          <p:spPr>
            <a:xfrm rot="10800000">
              <a:off x="3583317" y="1388767"/>
              <a:ext cx="979312" cy="268237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608" name="Text Box 15"/>
            <p:cNvSpPr txBox="1">
              <a:spLocks noChangeArrowheads="1"/>
            </p:cNvSpPr>
            <p:nvPr/>
          </p:nvSpPr>
          <p:spPr bwMode="auto">
            <a:xfrm>
              <a:off x="3046286" y="1604517"/>
              <a:ext cx="1961059" cy="584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（追赶）</a:t>
              </a:r>
            </a:p>
          </p:txBody>
        </p:sp>
      </p:grp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2160588" y="3106738"/>
            <a:ext cx="5219700" cy="10779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高潮：孩子走上横木，陷入险境</a:t>
            </a: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900113" y="4160838"/>
            <a:ext cx="6911975" cy="585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结果：船长命令孩子跳水，孩子获救</a:t>
            </a:r>
          </a:p>
        </p:txBody>
      </p:sp>
      <p:sp>
        <p:nvSpPr>
          <p:cNvPr id="71" name="AutoShape 2"/>
          <p:cNvSpPr/>
          <p:nvPr/>
        </p:nvSpPr>
        <p:spPr bwMode="auto">
          <a:xfrm rot="10800000">
            <a:off x="7489825" y="987425"/>
            <a:ext cx="207963" cy="3744913"/>
          </a:xfrm>
          <a:prstGeom prst="leftBrace">
            <a:avLst>
              <a:gd name="adj1" fmla="val 142512"/>
              <a:gd name="adj2" fmla="val 50000"/>
            </a:avLst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1"/>
          <p:cNvSpPr txBox="1">
            <a:spLocks noChangeArrowheads="1"/>
          </p:cNvSpPr>
          <p:nvPr/>
        </p:nvSpPr>
        <p:spPr bwMode="auto">
          <a:xfrm>
            <a:off x="7650163" y="1123950"/>
            <a:ext cx="1169987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船长机智解危局</a:t>
            </a:r>
            <a:endParaRPr lang="en-US" altLang="zh-CN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思维火花迸奇彩</a:t>
            </a:r>
            <a:endParaRPr lang="en-US" altLang="zh-CN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54" grpId="0"/>
      <p:bldP spid="55" grpId="0" animBg="1"/>
      <p:bldP spid="69" grpId="0"/>
      <p:bldP spid="70" grpId="0"/>
      <p:bldP spid="71" grpId="0" animBg="1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13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拓展延伸</a:t>
            </a:r>
          </a:p>
        </p:txBody>
      </p:sp>
      <p:sp>
        <p:nvSpPr>
          <p:cNvPr id="25605" name="矩形 1"/>
          <p:cNvSpPr>
            <a:spLocks noChangeArrowheads="1"/>
          </p:cNvSpPr>
          <p:nvPr/>
        </p:nvSpPr>
        <p:spPr bwMode="auto">
          <a:xfrm>
            <a:off x="811213" y="987425"/>
            <a:ext cx="752157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河狭水急，人急计生。</a:t>
            </a:r>
            <a:endParaRPr lang="en-US" altLang="zh-CN" sz="36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algn="r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增广贤文</a:t>
            </a:r>
            <a:r>
              <a:rPr lang="en-US" altLang="zh-CN" sz="3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6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1213" y="2563813"/>
            <a:ext cx="7632700" cy="178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FF00"/>
                </a:solidFill>
                <a:latin typeface="+mn-ea"/>
                <a:ea typeface="+mn-ea"/>
              </a:rPr>
              <a:t>【</a:t>
            </a: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译文</a:t>
            </a:r>
            <a:r>
              <a:rPr lang="en-US" altLang="zh-CN" sz="3200" b="1" dirty="0">
                <a:solidFill>
                  <a:srgbClr val="FFFF00"/>
                </a:solidFill>
                <a:latin typeface="+mn-ea"/>
                <a:ea typeface="+mn-ea"/>
              </a:rPr>
              <a:t>】</a:t>
            </a:r>
            <a:r>
              <a:rPr lang="zh-CN" altLang="en-US" sz="3200" b="1" dirty="0">
                <a:solidFill>
                  <a:srgbClr val="FFFF00"/>
                </a:solidFill>
                <a:latin typeface="+mn-ea"/>
                <a:ea typeface="+mn-ea"/>
              </a:rPr>
              <a:t>　</a:t>
            </a:r>
            <a:endParaRPr lang="en-US" altLang="zh-CN" sz="3200" b="1" dirty="0">
              <a:solidFill>
                <a:srgbClr val="FFFF00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FFFF"/>
                </a:solidFill>
                <a:latin typeface="+mn-ea"/>
                <a:ea typeface="+mn-ea"/>
              </a:rPr>
              <a:t>    </a:t>
            </a:r>
            <a:r>
              <a:rPr lang="zh-CN" altLang="en-US" sz="3200" b="1" dirty="0">
                <a:solidFill>
                  <a:srgbClr val="00FFFF"/>
                </a:solidFill>
                <a:latin typeface="+mn-ea"/>
                <a:ea typeface="+mn-ea"/>
              </a:rPr>
              <a:t>河道狭窄水流自然湍急，关键时刻人则会急中生智。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内容占位符 2"/>
          <p:cNvSpPr txBox="1"/>
          <p:nvPr/>
        </p:nvSpPr>
        <p:spPr bwMode="auto">
          <a:xfrm>
            <a:off x="923925" y="1095375"/>
            <a:ext cx="8424863" cy="7143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一、读句子，看拼音写字词。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568700" y="1773238"/>
            <a:ext cx="9540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逗</a:t>
            </a:r>
          </a:p>
        </p:txBody>
      </p:sp>
      <p:sp>
        <p:nvSpPr>
          <p:cNvPr id="28683" name="矩形 18"/>
          <p:cNvSpPr>
            <a:spLocks noChangeArrowheads="1"/>
          </p:cNvSpPr>
          <p:nvPr/>
        </p:nvSpPr>
        <p:spPr bwMode="auto">
          <a:xfrm>
            <a:off x="971550" y="1851025"/>
            <a:ext cx="7777163" cy="256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    孩子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dòu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（   ）猴子玩，猴子龇牙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liě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（   ）嘴做着怪样，抢过孩子的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mào</a:t>
            </a: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zi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（     ），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niǔ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（  ）着身子，不停地</a:t>
            </a:r>
            <a:r>
              <a:rPr lang="en-US" altLang="zh-CN" sz="3200" b="1" dirty="0" err="1">
                <a:solidFill>
                  <a:schemeClr val="bg1"/>
                </a:solidFill>
                <a:latin typeface="+mj-ea"/>
                <a:ea typeface="+mj-ea"/>
              </a:rPr>
              <a:t>sī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（   ）扯着。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629" name="文本框 17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随堂练习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308100" y="2416175"/>
            <a:ext cx="9556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咧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308100" y="3024188"/>
            <a:ext cx="13922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帽子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838575" y="3024188"/>
            <a:ext cx="1390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扭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90613" y="3679825"/>
            <a:ext cx="1390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20" grpId="0"/>
      <p:bldP spid="26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8"/>
          <p:cNvSpPr>
            <a:spLocks noChangeArrowheads="1"/>
          </p:cNvSpPr>
          <p:nvPr/>
        </p:nvSpPr>
        <p:spPr bwMode="auto">
          <a:xfrm>
            <a:off x="1187450" y="771525"/>
            <a:ext cx="7632700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①跳水  ②转危为安  ③相应的果断行动  ④船长  ⑤临危不乱</a:t>
            </a:r>
            <a:endParaRPr lang="en-US" altLang="zh-CN" sz="30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内容占位符 2"/>
          <p:cNvSpPr txBox="1"/>
          <p:nvPr/>
        </p:nvSpPr>
        <p:spPr bwMode="auto">
          <a:xfrm>
            <a:off x="1146175" y="195263"/>
            <a:ext cx="4824413" cy="649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chemeClr val="bg1"/>
                </a:solidFill>
                <a:latin typeface="+mj-ea"/>
                <a:ea typeface="+mj-ea"/>
              </a:rPr>
              <a:t>二、根据课文内容填空。</a:t>
            </a:r>
            <a:endParaRPr lang="en-US" altLang="zh-CN" sz="3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652" name="矩形 18"/>
          <p:cNvSpPr>
            <a:spLocks noChangeArrowheads="1"/>
          </p:cNvSpPr>
          <p:nvPr/>
        </p:nvSpPr>
        <p:spPr bwMode="auto">
          <a:xfrm>
            <a:off x="385763" y="1951038"/>
            <a:ext cx="83724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课文记叙了一艘帆船的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在孩子万分危急的时刻，命令孩子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，让孩子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的故事。表现了船长遇事冷静、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的品质，同时也告诉人们：在事情发展和变化的过程中，要根据情况的变化采取</a:t>
            </a:r>
            <a:r>
              <a:rPr lang="en-US" altLang="zh-CN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3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0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219700" y="1730375"/>
            <a:ext cx="4889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④</a:t>
            </a:r>
            <a:endParaRPr lang="zh-CN" altLang="en-US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671888" y="2320925"/>
            <a:ext cx="4889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zh-CN" altLang="en-US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970588" y="2320925"/>
            <a:ext cx="4889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②</a:t>
            </a:r>
            <a:endParaRPr lang="zh-CN" altLang="en-US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062413" y="2873375"/>
            <a:ext cx="4889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⑤</a:t>
            </a:r>
            <a:endParaRPr lang="zh-CN" altLang="en-US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124075" y="3971925"/>
            <a:ext cx="4889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③</a:t>
            </a:r>
            <a:endParaRPr lang="zh-CN" altLang="en-US" sz="3200" b="1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7" grpId="0"/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11188" y="703263"/>
            <a:ext cx="3311525" cy="6413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三、词语积累。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1682750" y="1492250"/>
            <a:ext cx="576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有关“镇定”的词语</a:t>
            </a:r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468313" y="2279650"/>
            <a:ext cx="820737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从容不迫  泰然自若  若无其事  处变不惊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临危不惧  气定神闲  面不改色  镇定自若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沉着冷静  不慌不忙  泰然处之  不动声色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2513013" y="201613"/>
            <a:ext cx="4392612" cy="576262"/>
          </a:xfrm>
          <a:prstGeom prst="roundRect">
            <a:avLst/>
          </a:prstGeom>
          <a:solidFill>
            <a:srgbClr val="FFFFCC"/>
          </a:solidFill>
          <a:ln w="38100" cmpd="dbl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</a:p>
        </p:txBody>
      </p:sp>
      <p:grpSp>
        <p:nvGrpSpPr>
          <p:cNvPr id="29701" name="组合 1"/>
          <p:cNvGrpSpPr>
            <a:grpSpLocks/>
          </p:cNvGrpSpPr>
          <p:nvPr/>
        </p:nvGrpSpPr>
        <p:grpSpPr bwMode="auto">
          <a:xfrm>
            <a:off x="503238" y="1033463"/>
            <a:ext cx="8137525" cy="1765300"/>
            <a:chOff x="251520" y="843558"/>
            <a:chExt cx="8137670" cy="1762681"/>
          </a:xfrm>
        </p:grpSpPr>
        <p:sp>
          <p:nvSpPr>
            <p:cNvPr id="27671" name="文本框 3"/>
            <p:cNvSpPr txBox="1">
              <a:spLocks noChangeArrowheads="1"/>
            </p:cNvSpPr>
            <p:nvPr/>
          </p:nvSpPr>
          <p:spPr bwMode="auto">
            <a:xfrm>
              <a:off x="683328" y="843558"/>
              <a:ext cx="7705862" cy="1762681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默读课文，想想这个故事的起因、经过和结果，把下面的内容填写完整，再讲讲这个故事。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9704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987574"/>
              <a:ext cx="435430" cy="432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935038" y="2859088"/>
            <a:ext cx="77057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参考答案：水手拿猴子取乐→（猴子逗孩子，孩子追猴子并走上横木，陷入险境）</a:t>
            </a:r>
            <a:r>
              <a:rPr lang="en-US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（船长命令孩子跳水，孩子得救）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31840" y="1560910"/>
            <a:ext cx="611187" cy="5953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75" name="文本框 10"/>
          <p:cNvSpPr txBox="1">
            <a:spLocks noChangeArrowheads="1"/>
          </p:cNvSpPr>
          <p:nvPr/>
        </p:nvSpPr>
        <p:spPr bwMode="auto">
          <a:xfrm>
            <a:off x="3131840" y="1419622"/>
            <a:ext cx="30241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17</a:t>
            </a: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跳水</a:t>
            </a:r>
          </a:p>
        </p:txBody>
      </p:sp>
      <p:sp>
        <p:nvSpPr>
          <p:cNvPr id="2" name="矩形 1"/>
          <p:cNvSpPr/>
          <p:nvPr/>
        </p:nvSpPr>
        <p:spPr>
          <a:xfrm>
            <a:off x="3347715" y="2643907"/>
            <a:ext cx="14205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</a:rPr>
              <a:t>小小说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4038" y="850900"/>
            <a:ext cx="81026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一艘轮船正在海上往回航行。一只猴子抢过孩子的帽子，挑逗孩子，孩子恼羞成怒，爬上桅杆去追猴子。孩子不知不觉中爬上了最高的横木，处境十分危险，所有人都不知所措。船长当机立断，用枪逼迫孩子跳入水中，最终孩子被水手们救出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"/>
          <p:cNvGrpSpPr>
            <a:grpSpLocks/>
          </p:cNvGrpSpPr>
          <p:nvPr/>
        </p:nvGrpSpPr>
        <p:grpSpPr bwMode="auto">
          <a:xfrm>
            <a:off x="449263" y="771525"/>
            <a:ext cx="8245475" cy="1173163"/>
            <a:chOff x="251520" y="843558"/>
            <a:chExt cx="8137670" cy="1172152"/>
          </a:xfrm>
        </p:grpSpPr>
        <p:sp>
          <p:nvSpPr>
            <p:cNvPr id="3" name="文本框 3"/>
            <p:cNvSpPr txBox="1">
              <a:spLocks noChangeArrowheads="1"/>
            </p:cNvSpPr>
            <p:nvPr/>
          </p:nvSpPr>
          <p:spPr bwMode="auto">
            <a:xfrm>
              <a:off x="683941" y="843558"/>
              <a:ext cx="7705249" cy="1172152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课文多次描写水手们，把相关的语句找出来，说说这些语句是怎么推动情节发展的。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31749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987574"/>
              <a:ext cx="435430" cy="432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6138" y="1995488"/>
            <a:ext cx="79025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参考答案：描写水手的句子有：</a:t>
            </a:r>
            <a:r>
              <a:rPr lang="en-US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这一天风平浪静，水手们都在甲板上。一只大猴子在人群里钻来钻去，模仿人的动作，惹得大家哈哈大笑。②水手们又大笑起来。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7538" y="593725"/>
            <a:ext cx="80454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③水手们笑得更欢了。④这时候，甲板上的水手全都吓呆了。⑤有个人吓得大叫了一声。⑥等孩子一浮上来，水手们就立刻抓住了他，把他救上了甲板。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7538" y="2938463"/>
            <a:ext cx="8045450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水手们一次又一次的大笑，伤害了孩子的自尊心，纵容了猴子，猴子肆无忌惮地戏弄孩子，导致孩子情绪的变化越来越强烈，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1500" y="673100"/>
            <a:ext cx="80708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由“气得脸都红了”到“气极了”，因而失去理智走上横木，事情发展到高潮。水手的惊叫吓醒了孩子，他开始紧张、害怕，使自己的处境更危险，事态变得更严重。最后，水手们救起了跳水的孩子，事情终于有了圆满的结局。水手是贯穿全文的线索，推动着情节一步步向前发展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67544" y="627534"/>
            <a:ext cx="7800156" cy="1103379"/>
            <a:chOff x="251520" y="843558"/>
            <a:chExt cx="7697641" cy="1102429"/>
          </a:xfrm>
          <a:solidFill>
            <a:srgbClr val="244242"/>
          </a:solidFill>
        </p:grpSpPr>
        <p:sp>
          <p:nvSpPr>
            <p:cNvPr id="3" name="文本框 3"/>
            <p:cNvSpPr txBox="1">
              <a:spLocks noChangeArrowheads="1"/>
            </p:cNvSpPr>
            <p:nvPr/>
          </p:nvSpPr>
          <p:spPr bwMode="auto">
            <a:xfrm>
              <a:off x="642371" y="843558"/>
              <a:ext cx="7306790" cy="1102429"/>
            </a:xfrm>
            <a:prstGeom prst="rect">
              <a:avLst/>
            </a:prstGeom>
            <a:grp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想一想：在那个危急时刻，船长的办法好在哪里？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37893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914235"/>
              <a:ext cx="435430" cy="432945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63600" y="1730375"/>
            <a:ext cx="74041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</a:rPr>
              <a:t>    参考答案：孩子在高高的横木上，如果让他往回走，紧张的孩子只要一失足，摔到甲板上就没命了。而海面上风平浪静，水手们都在甲板上，如果让孩子跳进海里，就有可能获救。船长的办法好在既安全又节省时间。</a:t>
            </a:r>
            <a:endParaRPr lang="en-US" altLang="zh-CN" sz="3200" b="1">
              <a:solidFill>
                <a:srgbClr val="00FF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2"/>
          <p:cNvSpPr txBox="1">
            <a:spLocks noChangeArrowheads="1"/>
          </p:cNvSpPr>
          <p:nvPr/>
        </p:nvSpPr>
        <p:spPr bwMode="auto">
          <a:xfrm>
            <a:off x="414338" y="1500188"/>
            <a:ext cx="83153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742950" indent="-742950" eaLnBrk="1" hangingPunct="1">
              <a:lnSpc>
                <a:spcPct val="120000"/>
              </a:lnSpc>
              <a:spcBef>
                <a:spcPts val="1000"/>
              </a:spcBef>
              <a:buFont typeface="Calibri" pitchFamily="34" charset="0"/>
              <a:buAutoNum type="arabicPeriod"/>
            </a:pP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</a:rPr>
              <a:t>熟读课文，会认会写课文中的生字词。</a:t>
            </a:r>
            <a:endParaRPr lang="en-US" altLang="zh-CN" sz="3600" b="1">
              <a:solidFill>
                <a:schemeClr val="bg1"/>
              </a:solidFill>
              <a:latin typeface="宋体" pitchFamily="2" charset="-122"/>
            </a:endParaRPr>
          </a:p>
          <a:p>
            <a:pPr marL="742950" indent="-742950" eaLnBrk="1" hangingPunct="1">
              <a:lnSpc>
                <a:spcPct val="120000"/>
              </a:lnSpc>
              <a:spcBef>
                <a:spcPts val="1000"/>
              </a:spcBef>
              <a:buFont typeface="Calibri" pitchFamily="34" charset="0"/>
              <a:buAutoNum type="arabicPeriod"/>
            </a:pP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</a:rPr>
              <a:t>课外阅读列夫</a:t>
            </a:r>
            <a:r>
              <a:rPr lang="en-US" altLang="zh-CN" sz="3600" b="1">
                <a:solidFill>
                  <a:schemeClr val="bg1"/>
                </a:solidFill>
                <a:latin typeface="宋体" pitchFamily="2" charset="-122"/>
              </a:rPr>
              <a:t>·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</a:rPr>
              <a:t>托尔斯泰的其他文学作品，并谈谈你的感受。</a:t>
            </a:r>
            <a:endParaRPr lang="zh-CN" altLang="zh-CN" sz="36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35843" name="文本框 10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课后作业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792163" y="1196975"/>
            <a:ext cx="75596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一艘  航行  放肆  帽子  桅杆</a:t>
            </a:r>
            <a:endParaRPr lang="en-US" altLang="zh-CN" sz="40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撕咬  挑逗  吓唬  钩住  扭着</a:t>
            </a:r>
            <a:endParaRPr lang="en-US" altLang="zh-CN" sz="40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龇牙咧嘴    船舱  海鸥  瞄准</a:t>
            </a:r>
            <a:endParaRPr lang="en-US" altLang="zh-CN" sz="40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608013" y="992188"/>
            <a:ext cx="7908925" cy="3641725"/>
          </a:xfrm>
          <a:prstGeom prst="roundRect">
            <a:avLst/>
          </a:prstGeom>
          <a:noFill/>
          <a:ln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0" name="文本框 13"/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字词学习</a:t>
            </a: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755576" y="1203598"/>
            <a:ext cx="75596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艘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航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行  放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肆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帽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子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桅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杆</a:t>
            </a:r>
            <a:endParaRPr lang="en-US" altLang="zh-CN" sz="40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撕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咬  挑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逗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吓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唬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钩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住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扭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着</a:t>
            </a:r>
            <a:endParaRPr lang="en-US" altLang="zh-CN" sz="40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龇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牙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咧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嘴    船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舱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海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鸥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瞄</a:t>
            </a:r>
            <a:r>
              <a: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准</a:t>
            </a:r>
            <a:endParaRPr lang="en-US" altLang="zh-CN" sz="40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3995738" y="969963"/>
            <a:ext cx="1441450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sì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529388" y="969963"/>
            <a:ext cx="1441450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wéi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71500" y="2074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sī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4095750" y="2074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hǔ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34988" y="3217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zī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598613" y="3217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liě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670675" y="3217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err="1">
                <a:solidFill>
                  <a:srgbClr val="00FFFF"/>
                </a:solidFill>
                <a:latin typeface="+mn-ea"/>
                <a:ea typeface="+mn-ea"/>
              </a:rPr>
              <a:t>miáo</a:t>
            </a:r>
            <a:endParaRPr lang="en-US" altLang="zh-CN" sz="3600" b="1" dirty="0">
              <a:solidFill>
                <a:srgbClr val="00FF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1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7"/>
          <p:cNvGrpSpPr>
            <a:grpSpLocks/>
          </p:cNvGrpSpPr>
          <p:nvPr/>
        </p:nvGrpSpPr>
        <p:grpSpPr bwMode="auto">
          <a:xfrm>
            <a:off x="428625" y="1409700"/>
            <a:ext cx="1025525" cy="1042988"/>
            <a:chOff x="2437" y="2032"/>
            <a:chExt cx="1244" cy="1264"/>
          </a:xfrm>
        </p:grpSpPr>
        <p:sp>
          <p:nvSpPr>
            <p:cNvPr id="519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9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9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23" name="文本框 64"/>
          <p:cNvSpPr txBox="1">
            <a:spLocks noChangeArrowheads="1"/>
          </p:cNvSpPr>
          <p:nvPr/>
        </p:nvSpPr>
        <p:spPr bwMode="auto">
          <a:xfrm>
            <a:off x="450850" y="1343025"/>
            <a:ext cx="9921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艘</a:t>
            </a:r>
          </a:p>
        </p:txBody>
      </p:sp>
      <p:grpSp>
        <p:nvGrpSpPr>
          <p:cNvPr id="5124" name="组合 7"/>
          <p:cNvGrpSpPr>
            <a:grpSpLocks/>
          </p:cNvGrpSpPr>
          <p:nvPr/>
        </p:nvGrpSpPr>
        <p:grpSpPr bwMode="auto">
          <a:xfrm>
            <a:off x="2841625" y="1412875"/>
            <a:ext cx="1025525" cy="1042988"/>
            <a:chOff x="2437" y="2032"/>
            <a:chExt cx="1244" cy="1264"/>
          </a:xfrm>
        </p:grpSpPr>
        <p:sp>
          <p:nvSpPr>
            <p:cNvPr id="518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9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9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25" name="文本框 92"/>
          <p:cNvSpPr txBox="1">
            <a:spLocks noChangeArrowheads="1"/>
          </p:cNvSpPr>
          <p:nvPr/>
        </p:nvSpPr>
        <p:spPr bwMode="auto">
          <a:xfrm>
            <a:off x="2855913" y="1343025"/>
            <a:ext cx="9937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肆</a:t>
            </a:r>
          </a:p>
        </p:txBody>
      </p:sp>
      <p:grpSp>
        <p:nvGrpSpPr>
          <p:cNvPr id="5126" name="组合 7"/>
          <p:cNvGrpSpPr>
            <a:grpSpLocks/>
          </p:cNvGrpSpPr>
          <p:nvPr/>
        </p:nvGrpSpPr>
        <p:grpSpPr bwMode="auto">
          <a:xfrm>
            <a:off x="1635125" y="1414463"/>
            <a:ext cx="1025525" cy="1042987"/>
            <a:chOff x="2437" y="2032"/>
            <a:chExt cx="1244" cy="1264"/>
          </a:xfrm>
        </p:grpSpPr>
        <p:cxnSp>
          <p:nvCxnSpPr>
            <p:cNvPr id="518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8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sp>
          <p:nvSpPr>
            <p:cNvPr id="518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</p:grp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4043363" y="1408113"/>
            <a:ext cx="1025525" cy="1042987"/>
            <a:chOff x="2437" y="2032"/>
            <a:chExt cx="1244" cy="1264"/>
          </a:xfrm>
        </p:grpSpPr>
        <p:sp>
          <p:nvSpPr>
            <p:cNvPr id="518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8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8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28" name="文本框 64"/>
          <p:cNvSpPr txBox="1">
            <a:spLocks noChangeArrowheads="1"/>
          </p:cNvSpPr>
          <p:nvPr/>
        </p:nvSpPr>
        <p:spPr bwMode="auto">
          <a:xfrm>
            <a:off x="4048125" y="1327150"/>
            <a:ext cx="1003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帽</a:t>
            </a:r>
          </a:p>
        </p:txBody>
      </p:sp>
      <p:sp>
        <p:nvSpPr>
          <p:cNvPr id="5129" name="文本框 86"/>
          <p:cNvSpPr txBox="1">
            <a:spLocks noChangeArrowheads="1"/>
          </p:cNvSpPr>
          <p:nvPr/>
        </p:nvSpPr>
        <p:spPr bwMode="auto">
          <a:xfrm>
            <a:off x="1654175" y="1320800"/>
            <a:ext cx="9937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航</a:t>
            </a:r>
          </a:p>
        </p:txBody>
      </p:sp>
      <p:grpSp>
        <p:nvGrpSpPr>
          <p:cNvPr id="5130" name="组合 3"/>
          <p:cNvGrpSpPr>
            <a:grpSpLocks/>
          </p:cNvGrpSpPr>
          <p:nvPr/>
        </p:nvGrpSpPr>
        <p:grpSpPr bwMode="auto">
          <a:xfrm>
            <a:off x="1042988" y="98425"/>
            <a:ext cx="2601912" cy="1030288"/>
            <a:chOff x="313350" y="139897"/>
            <a:chExt cx="2601650" cy="1030348"/>
          </a:xfrm>
        </p:grpSpPr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1085339" y="352924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</a:p>
          </p:txBody>
        </p:sp>
        <p:pic>
          <p:nvPicPr>
            <p:cNvPr id="5182" name="图片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3350" y="139897"/>
              <a:ext cx="872327" cy="1030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31" name="组合 7"/>
          <p:cNvGrpSpPr>
            <a:grpSpLocks/>
          </p:cNvGrpSpPr>
          <p:nvPr/>
        </p:nvGrpSpPr>
        <p:grpSpPr bwMode="auto">
          <a:xfrm>
            <a:off x="1646238" y="2852738"/>
            <a:ext cx="1025525" cy="1041400"/>
            <a:chOff x="2437" y="2032"/>
            <a:chExt cx="1244" cy="1264"/>
          </a:xfrm>
        </p:grpSpPr>
        <p:sp>
          <p:nvSpPr>
            <p:cNvPr id="517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7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8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32" name="文本框 64"/>
          <p:cNvSpPr txBox="1">
            <a:spLocks noChangeArrowheads="1"/>
          </p:cNvSpPr>
          <p:nvPr/>
        </p:nvSpPr>
        <p:spPr bwMode="auto">
          <a:xfrm>
            <a:off x="1643063" y="2778125"/>
            <a:ext cx="10429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钩</a:t>
            </a:r>
          </a:p>
        </p:txBody>
      </p:sp>
      <p:grpSp>
        <p:nvGrpSpPr>
          <p:cNvPr id="5133" name="组合 7"/>
          <p:cNvGrpSpPr>
            <a:grpSpLocks/>
          </p:cNvGrpSpPr>
          <p:nvPr/>
        </p:nvGrpSpPr>
        <p:grpSpPr bwMode="auto">
          <a:xfrm>
            <a:off x="2847975" y="2852738"/>
            <a:ext cx="1025525" cy="1042987"/>
            <a:chOff x="2437" y="2032"/>
            <a:chExt cx="1244" cy="1264"/>
          </a:xfrm>
        </p:grpSpPr>
        <p:cxnSp>
          <p:nvCxnSpPr>
            <p:cNvPr id="517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7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sp>
          <p:nvSpPr>
            <p:cNvPr id="517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</p:grpSp>
      <p:grpSp>
        <p:nvGrpSpPr>
          <p:cNvPr id="5134" name="组合 7"/>
          <p:cNvGrpSpPr>
            <a:grpSpLocks/>
          </p:cNvGrpSpPr>
          <p:nvPr/>
        </p:nvGrpSpPr>
        <p:grpSpPr bwMode="auto">
          <a:xfrm>
            <a:off x="4049713" y="2857500"/>
            <a:ext cx="1025525" cy="1041400"/>
            <a:chOff x="2437" y="2032"/>
            <a:chExt cx="1244" cy="1264"/>
          </a:xfrm>
        </p:grpSpPr>
        <p:sp>
          <p:nvSpPr>
            <p:cNvPr id="517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7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7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35" name="文本框 64"/>
          <p:cNvSpPr txBox="1">
            <a:spLocks noChangeArrowheads="1"/>
          </p:cNvSpPr>
          <p:nvPr/>
        </p:nvSpPr>
        <p:spPr bwMode="auto">
          <a:xfrm>
            <a:off x="4056063" y="2800350"/>
            <a:ext cx="10191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咧</a:t>
            </a:r>
          </a:p>
        </p:txBody>
      </p:sp>
      <p:sp>
        <p:nvSpPr>
          <p:cNvPr id="5136" name="文本框 86"/>
          <p:cNvSpPr txBox="1">
            <a:spLocks noChangeArrowheads="1"/>
          </p:cNvSpPr>
          <p:nvPr/>
        </p:nvSpPr>
        <p:spPr bwMode="auto">
          <a:xfrm>
            <a:off x="2862263" y="2786063"/>
            <a:ext cx="9937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扭</a:t>
            </a:r>
          </a:p>
        </p:txBody>
      </p:sp>
      <p:grpSp>
        <p:nvGrpSpPr>
          <p:cNvPr id="5137" name="组合 7"/>
          <p:cNvGrpSpPr>
            <a:grpSpLocks/>
          </p:cNvGrpSpPr>
          <p:nvPr/>
        </p:nvGrpSpPr>
        <p:grpSpPr bwMode="auto">
          <a:xfrm>
            <a:off x="427038" y="2851150"/>
            <a:ext cx="1025525" cy="1041400"/>
            <a:chOff x="2437" y="2032"/>
            <a:chExt cx="1244" cy="1264"/>
          </a:xfrm>
        </p:grpSpPr>
        <p:sp>
          <p:nvSpPr>
            <p:cNvPr id="516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7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7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38" name="文本框 64"/>
          <p:cNvSpPr txBox="1">
            <a:spLocks noChangeArrowheads="1"/>
          </p:cNvSpPr>
          <p:nvPr/>
        </p:nvSpPr>
        <p:spPr bwMode="auto">
          <a:xfrm>
            <a:off x="441325" y="2781300"/>
            <a:ext cx="10255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唬</a:t>
            </a:r>
          </a:p>
        </p:txBody>
      </p:sp>
      <p:grpSp>
        <p:nvGrpSpPr>
          <p:cNvPr id="5139" name="组合 7"/>
          <p:cNvGrpSpPr>
            <a:grpSpLocks/>
          </p:cNvGrpSpPr>
          <p:nvPr/>
        </p:nvGrpSpPr>
        <p:grpSpPr bwMode="auto">
          <a:xfrm>
            <a:off x="5241925" y="1408113"/>
            <a:ext cx="1025525" cy="1042987"/>
            <a:chOff x="2437" y="2032"/>
            <a:chExt cx="1244" cy="1264"/>
          </a:xfrm>
        </p:grpSpPr>
        <p:sp>
          <p:nvSpPr>
            <p:cNvPr id="516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6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6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40" name="文本框 64"/>
          <p:cNvSpPr txBox="1">
            <a:spLocks noChangeArrowheads="1"/>
          </p:cNvSpPr>
          <p:nvPr/>
        </p:nvSpPr>
        <p:spPr bwMode="auto">
          <a:xfrm>
            <a:off x="5246688" y="1327150"/>
            <a:ext cx="1003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桅</a:t>
            </a:r>
          </a:p>
        </p:txBody>
      </p:sp>
      <p:grpSp>
        <p:nvGrpSpPr>
          <p:cNvPr id="5141" name="组合 7"/>
          <p:cNvGrpSpPr>
            <a:grpSpLocks/>
          </p:cNvGrpSpPr>
          <p:nvPr/>
        </p:nvGrpSpPr>
        <p:grpSpPr bwMode="auto">
          <a:xfrm>
            <a:off x="5256213" y="2857500"/>
            <a:ext cx="1025525" cy="1041400"/>
            <a:chOff x="2437" y="2032"/>
            <a:chExt cx="1244" cy="1264"/>
          </a:xfrm>
        </p:grpSpPr>
        <p:sp>
          <p:nvSpPr>
            <p:cNvPr id="516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6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6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42" name="文本框 64"/>
          <p:cNvSpPr txBox="1">
            <a:spLocks noChangeArrowheads="1"/>
          </p:cNvSpPr>
          <p:nvPr/>
        </p:nvSpPr>
        <p:spPr bwMode="auto">
          <a:xfrm>
            <a:off x="5262563" y="2800350"/>
            <a:ext cx="10191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舱</a:t>
            </a:r>
          </a:p>
        </p:txBody>
      </p:sp>
      <p:grpSp>
        <p:nvGrpSpPr>
          <p:cNvPr id="5143" name="组合 7"/>
          <p:cNvGrpSpPr>
            <a:grpSpLocks/>
          </p:cNvGrpSpPr>
          <p:nvPr/>
        </p:nvGrpSpPr>
        <p:grpSpPr bwMode="auto">
          <a:xfrm>
            <a:off x="6454775" y="1408113"/>
            <a:ext cx="1025525" cy="1042987"/>
            <a:chOff x="2437" y="2032"/>
            <a:chExt cx="1244" cy="1264"/>
          </a:xfrm>
        </p:grpSpPr>
        <p:sp>
          <p:nvSpPr>
            <p:cNvPr id="516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6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6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44" name="文本框 64"/>
          <p:cNvSpPr txBox="1">
            <a:spLocks noChangeArrowheads="1"/>
          </p:cNvSpPr>
          <p:nvPr/>
        </p:nvSpPr>
        <p:spPr bwMode="auto">
          <a:xfrm>
            <a:off x="6459538" y="1327150"/>
            <a:ext cx="1003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撕</a:t>
            </a:r>
          </a:p>
        </p:txBody>
      </p:sp>
      <p:grpSp>
        <p:nvGrpSpPr>
          <p:cNvPr id="5145" name="组合 7"/>
          <p:cNvGrpSpPr>
            <a:grpSpLocks/>
          </p:cNvGrpSpPr>
          <p:nvPr/>
        </p:nvGrpSpPr>
        <p:grpSpPr bwMode="auto">
          <a:xfrm>
            <a:off x="6469063" y="2857500"/>
            <a:ext cx="1025525" cy="1041400"/>
            <a:chOff x="2437" y="2032"/>
            <a:chExt cx="1244" cy="1264"/>
          </a:xfrm>
        </p:grpSpPr>
        <p:sp>
          <p:nvSpPr>
            <p:cNvPr id="515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5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5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46" name="文本框 64"/>
          <p:cNvSpPr txBox="1">
            <a:spLocks noChangeArrowheads="1"/>
          </p:cNvSpPr>
          <p:nvPr/>
        </p:nvSpPr>
        <p:spPr bwMode="auto">
          <a:xfrm>
            <a:off x="6475413" y="2800350"/>
            <a:ext cx="10191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鸥</a:t>
            </a:r>
          </a:p>
        </p:txBody>
      </p:sp>
      <p:grpSp>
        <p:nvGrpSpPr>
          <p:cNvPr id="5147" name="组合 7"/>
          <p:cNvGrpSpPr>
            <a:grpSpLocks/>
          </p:cNvGrpSpPr>
          <p:nvPr/>
        </p:nvGrpSpPr>
        <p:grpSpPr bwMode="auto">
          <a:xfrm>
            <a:off x="7669213" y="1408113"/>
            <a:ext cx="1025525" cy="1042987"/>
            <a:chOff x="2437" y="2032"/>
            <a:chExt cx="1244" cy="1264"/>
          </a:xfrm>
        </p:grpSpPr>
        <p:sp>
          <p:nvSpPr>
            <p:cNvPr id="515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5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5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48" name="文本框 64"/>
          <p:cNvSpPr txBox="1">
            <a:spLocks noChangeArrowheads="1"/>
          </p:cNvSpPr>
          <p:nvPr/>
        </p:nvSpPr>
        <p:spPr bwMode="auto">
          <a:xfrm>
            <a:off x="7673975" y="1327150"/>
            <a:ext cx="1003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逗</a:t>
            </a:r>
          </a:p>
        </p:txBody>
      </p:sp>
      <p:grpSp>
        <p:nvGrpSpPr>
          <p:cNvPr id="5149" name="组合 7"/>
          <p:cNvGrpSpPr>
            <a:grpSpLocks/>
          </p:cNvGrpSpPr>
          <p:nvPr/>
        </p:nvGrpSpPr>
        <p:grpSpPr bwMode="auto">
          <a:xfrm>
            <a:off x="7683500" y="2857500"/>
            <a:ext cx="1025525" cy="1041400"/>
            <a:chOff x="2437" y="2032"/>
            <a:chExt cx="1244" cy="1264"/>
          </a:xfrm>
        </p:grpSpPr>
        <p:sp>
          <p:nvSpPr>
            <p:cNvPr id="515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2800">
                <a:solidFill>
                  <a:srgbClr val="00FF00"/>
                </a:solidFill>
                <a:latin typeface="Arial" charset="0"/>
              </a:endParaRPr>
            </a:p>
          </p:txBody>
        </p:sp>
        <p:cxnSp>
          <p:nvCxnSpPr>
            <p:cNvPr id="515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cxnSp>
          <p:nvCxnSpPr>
            <p:cNvPr id="515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5150" name="文本框 64"/>
          <p:cNvSpPr txBox="1">
            <a:spLocks noChangeArrowheads="1"/>
          </p:cNvSpPr>
          <p:nvPr/>
        </p:nvSpPr>
        <p:spPr bwMode="auto">
          <a:xfrm>
            <a:off x="7689850" y="2800350"/>
            <a:ext cx="10191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889000" y="2159000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结构：</a:t>
            </a:r>
            <a:endParaRPr lang="en-US" altLang="zh-CN" sz="3200" b="1">
              <a:solidFill>
                <a:srgbClr val="00FFFF"/>
              </a:solidFill>
              <a:latin typeface="宋体" pitchFamily="2" charset="-122"/>
            </a:endParaRPr>
          </a:p>
        </p:txBody>
      </p:sp>
      <p:sp>
        <p:nvSpPr>
          <p:cNvPr id="6147" name="文本框 2"/>
          <p:cNvSpPr txBox="1">
            <a:spLocks noChangeArrowheads="1"/>
          </p:cNvSpPr>
          <p:nvPr/>
        </p:nvSpPr>
        <p:spPr bwMode="auto">
          <a:xfrm>
            <a:off x="889000" y="2840038"/>
            <a:ext cx="15843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部首：</a:t>
            </a:r>
          </a:p>
        </p:txBody>
      </p:sp>
      <p:sp>
        <p:nvSpPr>
          <p:cNvPr id="6148" name="文本框 3"/>
          <p:cNvSpPr txBox="1">
            <a:spLocks noChangeArrowheads="1"/>
          </p:cNvSpPr>
          <p:nvPr/>
        </p:nvSpPr>
        <p:spPr bwMode="auto">
          <a:xfrm>
            <a:off x="900113" y="3609975"/>
            <a:ext cx="2254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书写指导：</a:t>
            </a:r>
          </a:p>
        </p:txBody>
      </p:sp>
      <p:sp>
        <p:nvSpPr>
          <p:cNvPr id="6149" name="文本框 4"/>
          <p:cNvSpPr txBox="1">
            <a:spLocks noChangeArrowheads="1"/>
          </p:cNvSpPr>
          <p:nvPr/>
        </p:nvSpPr>
        <p:spPr bwMode="auto">
          <a:xfrm>
            <a:off x="798513" y="1128713"/>
            <a:ext cx="1171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00FFFF"/>
                </a:solidFill>
                <a:latin typeface="宋体" pitchFamily="2" charset="-122"/>
              </a:rPr>
              <a:t>sì</a:t>
            </a:r>
          </a:p>
        </p:txBody>
      </p:sp>
      <p:sp>
        <p:nvSpPr>
          <p:cNvPr id="6150" name="文本框 17"/>
          <p:cNvSpPr txBox="1">
            <a:spLocks noChangeArrowheads="1"/>
          </p:cNvSpPr>
          <p:nvPr/>
        </p:nvSpPr>
        <p:spPr bwMode="auto">
          <a:xfrm>
            <a:off x="2027238" y="841375"/>
            <a:ext cx="11811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肆</a:t>
            </a:r>
          </a:p>
        </p:txBody>
      </p:sp>
      <p:grpSp>
        <p:nvGrpSpPr>
          <p:cNvPr id="6151" name="组合 3"/>
          <p:cNvGrpSpPr>
            <a:grpSpLocks/>
          </p:cNvGrpSpPr>
          <p:nvPr/>
        </p:nvGrpSpPr>
        <p:grpSpPr bwMode="auto">
          <a:xfrm>
            <a:off x="1085850" y="84138"/>
            <a:ext cx="4656138" cy="1071562"/>
            <a:chOff x="254763" y="359045"/>
            <a:chExt cx="4655603" cy="1072931"/>
          </a:xfrm>
        </p:grpSpPr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878193" y="614524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重难点字书写指导</a:t>
              </a:r>
            </a:p>
          </p:txBody>
        </p:sp>
        <p:pic>
          <p:nvPicPr>
            <p:cNvPr id="6157" name="图片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254763" y="359045"/>
              <a:ext cx="699653" cy="1072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2" name="文本框 9"/>
          <p:cNvSpPr txBox="1">
            <a:spLocks noChangeArrowheads="1"/>
          </p:cNvSpPr>
          <p:nvPr/>
        </p:nvSpPr>
        <p:spPr bwMode="auto">
          <a:xfrm>
            <a:off x="2138363" y="2154238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左右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6153" name="文本框 11"/>
          <p:cNvSpPr txBox="1">
            <a:spLocks noChangeArrowheads="1"/>
          </p:cNvSpPr>
          <p:nvPr/>
        </p:nvSpPr>
        <p:spPr bwMode="auto">
          <a:xfrm>
            <a:off x="2887663" y="3538538"/>
            <a:ext cx="561657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左部四横间距相等；右部横画布白均匀，竖挺直。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6154" name="文本框 12"/>
          <p:cNvSpPr txBox="1">
            <a:spLocks noChangeArrowheads="1"/>
          </p:cNvSpPr>
          <p:nvPr/>
        </p:nvSpPr>
        <p:spPr bwMode="auto">
          <a:xfrm>
            <a:off x="2138363" y="2846388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镸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pic>
        <p:nvPicPr>
          <p:cNvPr id="2" name="肆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2050" y="1058863"/>
            <a:ext cx="25527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889000" y="1855788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结构：</a:t>
            </a:r>
            <a:endParaRPr lang="en-US" altLang="zh-CN" sz="3200" b="1">
              <a:solidFill>
                <a:srgbClr val="00FFFF"/>
              </a:solidFill>
              <a:latin typeface="宋体" pitchFamily="2" charset="-122"/>
            </a:endParaRPr>
          </a:p>
        </p:txBody>
      </p:sp>
      <p:sp>
        <p:nvSpPr>
          <p:cNvPr id="7171" name="文本框 2"/>
          <p:cNvSpPr txBox="1">
            <a:spLocks noChangeArrowheads="1"/>
          </p:cNvSpPr>
          <p:nvPr/>
        </p:nvSpPr>
        <p:spPr bwMode="auto">
          <a:xfrm>
            <a:off x="889000" y="2536825"/>
            <a:ext cx="15843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部首：</a:t>
            </a: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900113" y="3306763"/>
            <a:ext cx="2254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FFFF"/>
                </a:solidFill>
                <a:latin typeface="宋体" pitchFamily="2" charset="-122"/>
              </a:rPr>
              <a:t>书写指导：</a:t>
            </a:r>
          </a:p>
        </p:txBody>
      </p:sp>
      <p:sp>
        <p:nvSpPr>
          <p:cNvPr id="7173" name="文本框 4"/>
          <p:cNvSpPr txBox="1">
            <a:spLocks noChangeArrowheads="1"/>
          </p:cNvSpPr>
          <p:nvPr/>
        </p:nvSpPr>
        <p:spPr bwMode="auto">
          <a:xfrm>
            <a:off x="798513" y="825500"/>
            <a:ext cx="1171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00FFFF"/>
                </a:solidFill>
                <a:latin typeface="宋体" pitchFamily="2" charset="-122"/>
              </a:rPr>
              <a:t>ōu</a:t>
            </a:r>
          </a:p>
        </p:txBody>
      </p:sp>
      <p:sp>
        <p:nvSpPr>
          <p:cNvPr id="7174" name="文本框 17"/>
          <p:cNvSpPr txBox="1">
            <a:spLocks noChangeArrowheads="1"/>
          </p:cNvSpPr>
          <p:nvPr/>
        </p:nvSpPr>
        <p:spPr bwMode="auto">
          <a:xfrm>
            <a:off x="2027238" y="538163"/>
            <a:ext cx="11811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鸥</a:t>
            </a:r>
          </a:p>
        </p:txBody>
      </p:sp>
      <p:sp>
        <p:nvSpPr>
          <p:cNvPr id="7175" name="文本框 6"/>
          <p:cNvSpPr txBox="1">
            <a:spLocks noChangeArrowheads="1"/>
          </p:cNvSpPr>
          <p:nvPr/>
        </p:nvSpPr>
        <p:spPr bwMode="auto">
          <a:xfrm>
            <a:off x="2138363" y="1851025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左右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7176" name="文本框 7"/>
          <p:cNvSpPr txBox="1">
            <a:spLocks noChangeArrowheads="1"/>
          </p:cNvSpPr>
          <p:nvPr/>
        </p:nvSpPr>
        <p:spPr bwMode="auto">
          <a:xfrm>
            <a:off x="2914650" y="3235325"/>
            <a:ext cx="561657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“鸟”形体较长，竖折折钩的竖在竖中线上。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7177" name="文本框 8"/>
          <p:cNvSpPr txBox="1">
            <a:spLocks noChangeArrowheads="1"/>
          </p:cNvSpPr>
          <p:nvPr/>
        </p:nvSpPr>
        <p:spPr bwMode="auto">
          <a:xfrm>
            <a:off x="2138363" y="2543175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鸟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</a:endParaRPr>
          </a:p>
        </p:txBody>
      </p:sp>
      <p:pic>
        <p:nvPicPr>
          <p:cNvPr id="10" name="鸥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84188"/>
            <a:ext cx="2590800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1720" y="2499742"/>
            <a:ext cx="46381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水手    猴子   孩子   船长</a:t>
            </a:r>
          </a:p>
        </p:txBody>
      </p:sp>
      <p:sp>
        <p:nvSpPr>
          <p:cNvPr id="9" name="矩形 8"/>
          <p:cNvSpPr/>
          <p:nvPr/>
        </p:nvSpPr>
        <p:spPr>
          <a:xfrm>
            <a:off x="1835696" y="1131590"/>
            <a:ext cx="534281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spc="50" dirty="0">
                <a:ln w="0"/>
                <a:solidFill>
                  <a:srgbClr val="FFFF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文中出现了哪些人物？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275606"/>
            <a:ext cx="204892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起因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283718"/>
            <a:ext cx="204892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经过</a:t>
            </a:r>
          </a:p>
        </p:txBody>
      </p:sp>
      <p:sp>
        <p:nvSpPr>
          <p:cNvPr id="5" name="矩形 4"/>
          <p:cNvSpPr/>
          <p:nvPr/>
        </p:nvSpPr>
        <p:spPr>
          <a:xfrm>
            <a:off x="487597" y="3313893"/>
            <a:ext cx="204892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结果</a:t>
            </a:r>
          </a:p>
        </p:txBody>
      </p:sp>
      <p:sp>
        <p:nvSpPr>
          <p:cNvPr id="6" name="矩形 5"/>
          <p:cNvSpPr/>
          <p:nvPr/>
        </p:nvSpPr>
        <p:spPr>
          <a:xfrm>
            <a:off x="2411760" y="1275606"/>
            <a:ext cx="385593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水手拿猴子取乐</a:t>
            </a:r>
          </a:p>
        </p:txBody>
      </p:sp>
      <p:sp>
        <p:nvSpPr>
          <p:cNvPr id="7" name="矩形 6"/>
          <p:cNvSpPr/>
          <p:nvPr/>
        </p:nvSpPr>
        <p:spPr>
          <a:xfrm>
            <a:off x="2051720" y="2283718"/>
            <a:ext cx="604867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猴子逗孩子，孩子追猴子遇险</a:t>
            </a:r>
          </a:p>
        </p:txBody>
      </p:sp>
      <p:sp>
        <p:nvSpPr>
          <p:cNvPr id="8" name="矩形 7"/>
          <p:cNvSpPr/>
          <p:nvPr/>
        </p:nvSpPr>
        <p:spPr>
          <a:xfrm>
            <a:off x="2483768" y="3307871"/>
            <a:ext cx="525658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50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船长逼孩子跳水，孩子脱险</a:t>
            </a:r>
          </a:p>
        </p:txBody>
      </p:sp>
      <p:sp>
        <p:nvSpPr>
          <p:cNvPr id="9" name="矩形 8"/>
          <p:cNvSpPr/>
          <p:nvPr/>
        </p:nvSpPr>
        <p:spPr>
          <a:xfrm>
            <a:off x="6873050" y="1275606"/>
            <a:ext cx="39946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1</a:t>
            </a:r>
            <a:endParaRPr lang="zh-CN" altLang="en-US" sz="32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00392" y="2264827"/>
            <a:ext cx="74571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2-4</a:t>
            </a:r>
            <a:endParaRPr lang="zh-CN" altLang="en-US" sz="32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2400" y="3291830"/>
            <a:ext cx="74571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5-6</a:t>
            </a:r>
            <a:endParaRPr lang="zh-CN" altLang="en-US" sz="32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上课课件&quot;,&quot;HeaderHeight&quot;:14.0,&quot;FooterHeight&quot;:0.0,&quot;SideMargin&quot;:9.5,&quot;TopMargin&quot;:0.0,&quot;BottomMargin&quot;:0.0,&quot;IntervalMargin&quot;:0.0,&quot;SettingType&quot;:&quot;Custom&quot;}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1447</Words>
  <Application>Microsoft Office PowerPoint</Application>
  <PresentationFormat>全屏显示(16:9)</PresentationFormat>
  <Paragraphs>153</Paragraphs>
  <Slides>35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Calibri</vt:lpstr>
      <vt:lpstr>宋体</vt:lpstr>
      <vt:lpstr>Arial</vt:lpstr>
      <vt:lpstr>等线</vt:lpstr>
      <vt:lpstr>楷体</vt:lpstr>
      <vt:lpstr>黑体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老百晓在线</cp:lastModifiedBy>
  <cp:revision>352</cp:revision>
  <dcterms:created xsi:type="dcterms:W3CDTF">2016-03-25T01:23:42Z</dcterms:created>
  <dcterms:modified xsi:type="dcterms:W3CDTF">2020-09-08T22:38:31Z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