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Default Extension="wdp" ContentType="image/vnd.ms-photo"/>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13"/>
  </p:notesMasterIdLst>
  <p:handoutMasterIdLst>
    <p:handoutMasterId r:id="rId14"/>
  </p:handoutMasterIdLst>
  <p:sldIdLst>
    <p:sldId id="523" r:id="rId2"/>
    <p:sldId id="601" r:id="rId3"/>
    <p:sldId id="540" r:id="rId4"/>
    <p:sldId id="602" r:id="rId5"/>
    <p:sldId id="603" r:id="rId6"/>
    <p:sldId id="621" r:id="rId7"/>
    <p:sldId id="618" r:id="rId8"/>
    <p:sldId id="622" r:id="rId9"/>
    <p:sldId id="623" r:id="rId10"/>
    <p:sldId id="624" r:id="rId11"/>
    <p:sldId id="625" r:id="rId12"/>
  </p:sldIdLst>
  <p:sldSz cx="9144000" cy="5143500" type="screen16x9"/>
  <p:notesSz cx="6858000" cy="9144000"/>
  <p:embeddedFontLst>
    <p:embeddedFont>
      <p:font typeface="黑体" pitchFamily="49" charset="-122"/>
      <p:regular r:id="rId15"/>
    </p:embeddedFont>
    <p:embeddedFont>
      <p:font typeface="微软雅黑" pitchFamily="34" charset="-122"/>
      <p:regular r:id="rId16"/>
      <p:bold r:id="rId17"/>
    </p:embeddedFont>
    <p:embeddedFont>
      <p:font typeface="楷体" pitchFamily="49" charset="-122"/>
      <p:regular r:id="rId18"/>
    </p:embeddedFont>
    <p:embeddedFont>
      <p:font typeface="Calibri" pitchFamily="34" charset="0"/>
      <p:regular r:id="rId19"/>
      <p:bold r:id="rId20"/>
      <p:italic r:id="rId21"/>
      <p:boldItalic r:id="rId22"/>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a:srgbClr val="FF7C80"/>
    <a:srgbClr val="FF6600"/>
    <a:srgbClr val="FF5050"/>
    <a:srgbClr val="FF0066"/>
    <a:srgbClr val="FF3300"/>
    <a:srgbClr val="FF0000"/>
    <a:srgbClr val="FFFFFF"/>
    <a:srgbClr val="D60093"/>
    <a:srgbClr val="0066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5" autoAdjust="0"/>
    <p:restoredTop sz="94660"/>
  </p:normalViewPr>
  <p:slideViewPr>
    <p:cSldViewPr>
      <p:cViewPr>
        <p:scale>
          <a:sx n="75" d="100"/>
          <a:sy n="75" d="100"/>
        </p:scale>
        <p:origin x="-1356" y="-354"/>
      </p:cViewPr>
      <p:guideLst>
        <p:guide orient="horz" pos="2471"/>
        <p:guide pos="5159"/>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65" d="100"/>
          <a:sy n="65" d="100"/>
        </p:scale>
        <p:origin x="-2502"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font" Target="fonts/font8.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pPr/>
              <a:t>2019/1/21 Monday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pPr/>
              <a:t>2019/1/21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11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pPr/>
              <a:t>2</a:t>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pic>
        <p:nvPicPr>
          <p:cNvPr id="32771" name="Picture 3"/>
          <p:cNvPicPr>
            <a:picLocks noChangeAspect="1" noChangeArrowheads="1"/>
          </p:cNvPicPr>
          <p:nvPr userDrawn="1"/>
        </p:nvPicPr>
        <p:blipFill>
          <a:blip r:embed="rId2" cstate="print"/>
          <a:srcRect/>
          <a:stretch>
            <a:fillRect/>
          </a:stretch>
        </p:blipFill>
        <p:spPr bwMode="auto">
          <a:xfrm>
            <a:off x="0" y="3588544"/>
            <a:ext cx="2204134" cy="1554956"/>
          </a:xfrm>
          <a:prstGeom prst="rect">
            <a:avLst/>
          </a:prstGeom>
          <a:noFill/>
          <a:ln w="9525">
            <a:noFill/>
            <a:miter lim="800000"/>
            <a:headEnd/>
            <a:tailEnd/>
          </a:ln>
          <a:effectLst/>
        </p:spPr>
      </p:pic>
      <p:pic>
        <p:nvPicPr>
          <p:cNvPr id="32774" name="Picture 6"/>
          <p:cNvPicPr>
            <a:picLocks noChangeAspect="1" noChangeArrowheads="1"/>
          </p:cNvPicPr>
          <p:nvPr userDrawn="1"/>
        </p:nvPicPr>
        <p:blipFill>
          <a:blip r:embed="rId3" cstate="print"/>
          <a:srcRect/>
          <a:stretch>
            <a:fillRect/>
          </a:stretch>
        </p:blipFill>
        <p:spPr bwMode="auto">
          <a:xfrm>
            <a:off x="6769004" y="3803320"/>
            <a:ext cx="2374996" cy="1456859"/>
          </a:xfrm>
          <a:prstGeom prst="rect">
            <a:avLst/>
          </a:prstGeom>
          <a:noFill/>
          <a:ln w="9525">
            <a:noFill/>
            <a:miter lim="800000"/>
            <a:headEnd/>
            <a:tailEnd/>
          </a:ln>
          <a:effectLst/>
        </p:spPr>
      </p:pic>
    </p:spTree>
  </p:cSld>
  <p:clrMapOvr>
    <a:masterClrMapping/>
  </p:clrMapOvr>
  <p:transition spd="slow" advTm="0">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3"/>
          <p:cNvPicPr>
            <a:picLocks noChangeAspect="1" noChangeArrowheads="1"/>
          </p:cNvPicPr>
          <p:nvPr userDrawn="1"/>
        </p:nvPicPr>
        <p:blipFill>
          <a:blip r:embed="rId10" cstate="print"/>
          <a:srcRect/>
          <a:stretch>
            <a:fillRect/>
          </a:stretch>
        </p:blipFill>
        <p:spPr bwMode="auto">
          <a:xfrm>
            <a:off x="0" y="3588544"/>
            <a:ext cx="2204134" cy="1554956"/>
          </a:xfrm>
          <a:prstGeom prst="rect">
            <a:avLst/>
          </a:prstGeom>
          <a:noFill/>
          <a:ln w="9525">
            <a:noFill/>
            <a:miter lim="800000"/>
            <a:headEnd/>
            <a:tailEnd/>
          </a:ln>
          <a:effectLst/>
        </p:spPr>
      </p:pic>
      <p:pic>
        <p:nvPicPr>
          <p:cNvPr id="5" name="Picture 6"/>
          <p:cNvPicPr>
            <a:picLocks noChangeAspect="1" noChangeArrowheads="1"/>
          </p:cNvPicPr>
          <p:nvPr userDrawn="1"/>
        </p:nvPicPr>
        <p:blipFill>
          <a:blip r:embed="rId11" cstate="print"/>
          <a:srcRect/>
          <a:stretch>
            <a:fillRect/>
          </a:stretch>
        </p:blipFill>
        <p:spPr bwMode="auto">
          <a:xfrm>
            <a:off x="6769004" y="3803320"/>
            <a:ext cx="2374996" cy="1456859"/>
          </a:xfrm>
          <a:prstGeom prst="rect">
            <a:avLst/>
          </a:prstGeom>
          <a:noFill/>
          <a:ln w="9525">
            <a:noFill/>
            <a:miter lim="800000"/>
            <a:headEnd/>
            <a:tailEnd/>
          </a:ln>
          <a:effec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xmlns="" Requires="p14">
      <p:transition spd="slow" p14:dur="1500">
        <p:random/>
      </p:transition>
    </mc:Choice>
    <mc:Fallback>
      <p:transition spd="slow">
        <p:random/>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microsoft.com/office/2007/relationships/hdphoto" Target="../media/image7.wdp"/></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microsoft.com/office/2007/relationships/hdphoto" Target="../media/image7.wdp"/></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microsoft.com/office/2007/relationships/hdphoto" Target="../media/image7.wdp"/></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image7.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microsoft.com/office/2007/relationships/hdphoto" Target="../media/image7.wdp"/></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microsoft.com/office/2007/relationships/hdphoto" Target="../media/image7.wdp"/></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microsoft.com/office/2007/relationships/hdphoto" Target="../media/image7.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750094" y="3053957"/>
            <a:ext cx="3851054" cy="438582"/>
          </a:xfrm>
          <a:prstGeom prst="rect">
            <a:avLst/>
          </a:prstGeom>
          <a:noFill/>
        </p:spPr>
        <p:txBody>
          <a:bodyPr wrap="none" lIns="68580" tIns="34290" rIns="68580" bIns="34290" rtlCol="0">
            <a:spAutoFit/>
          </a:bodyPr>
          <a:lstStyle/>
          <a:p>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苏教版</a:t>
            </a:r>
            <a:r>
              <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小学</a:t>
            </a:r>
            <a:r>
              <a:rPr lang="zh-CN" altLang="en-US" sz="2400" b="1" dirty="0" smtClean="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语文三年级下册</a:t>
            </a:r>
            <a:endParaRPr lang="zh-CN" altLang="en-US" sz="2400" b="1" dirty="0">
              <a:ln w="0"/>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3" name="等腰三角形 2"/>
          <p:cNvSpPr/>
          <p:nvPr/>
        </p:nvSpPr>
        <p:spPr>
          <a:xfrm rot="10800000">
            <a:off x="-4490" y="0"/>
            <a:ext cx="9144000" cy="2949791"/>
          </a:xfrm>
          <a:prstGeom prst="triangle">
            <a:avLst>
              <a:gd name="adj" fmla="val 49615"/>
            </a:avLst>
          </a:prstGeom>
          <a:grpFill/>
          <a:ln>
            <a:solidFill>
              <a:srgbClr val="92D05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TextBox 48"/>
          <p:cNvSpPr txBox="1"/>
          <p:nvPr/>
        </p:nvSpPr>
        <p:spPr>
          <a:xfrm>
            <a:off x="2553922" y="964395"/>
            <a:ext cx="3722370" cy="1798320"/>
          </a:xfrm>
          <a:prstGeom prst="triangle">
            <a:avLst/>
          </a:prstGeom>
          <a:solidFill>
            <a:schemeClr val="bg1"/>
          </a:solidFill>
          <a:effectLst>
            <a:outerShdw blurRad="50800" dist="38100" dir="5400000" algn="t" rotWithShape="0">
              <a:prstClr val="black">
                <a:alpha val="40000"/>
              </a:prstClr>
            </a:outerShdw>
            <a:softEdge rad="31750"/>
          </a:effectLst>
        </p:spPr>
        <p:txBody>
          <a:bodyPr wrap="none" lIns="68580" tIns="34290" rIns="68580" bIns="34290" rtlCol="0">
            <a:spAutoFit/>
          </a:bodyPr>
          <a:lstStyle/>
          <a:p>
            <a:r>
              <a:rPr lang="zh-CN" altLang="en-US" sz="54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习作</a:t>
            </a:r>
            <a:r>
              <a:rPr lang="en-US" altLang="zh-CN" sz="5400" b="1" dirty="0" smtClean="0">
                <a:ln w="19050">
                  <a:solidFill>
                    <a:schemeClr val="tx2">
                      <a:tint val="1000"/>
                    </a:schemeClr>
                  </a:solidFill>
                  <a:prstDash val="solid"/>
                </a:ln>
                <a:solidFill>
                  <a:srgbClr val="FF0000"/>
                </a:solidFill>
                <a:effectLst>
                  <a:glow rad="228600">
                    <a:schemeClr val="accent3">
                      <a:satMod val="175000"/>
                      <a:alpha val="40000"/>
                    </a:schemeClr>
                  </a:glow>
                  <a:outerShdw blurRad="50000" dist="50800" dir="7500000" algn="tl">
                    <a:srgbClr val="000000">
                      <a:shade val="5000"/>
                      <a:alpha val="35000"/>
                    </a:srgbClr>
                  </a:outerShdw>
                  <a:reflection blurRad="6350" stA="60000" endA="900" endPos="60000" dist="29997" dir="5400000" sy="-100000" algn="bl" rotWithShape="0"/>
                </a:effectLst>
                <a:latin typeface="黑体" panose="02010609060101010101" pitchFamily="49" charset="-122"/>
                <a:ea typeface="黑体" panose="02010609060101010101" pitchFamily="49" charset="-122"/>
              </a:rPr>
              <a:t>1</a:t>
            </a: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37074" y="411510"/>
            <a:ext cx="1694336" cy="1915417"/>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animBg="1"/>
      <p:bldP spid="14"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联系 1"/>
          <p:cNvSpPr/>
          <p:nvPr/>
        </p:nvSpPr>
        <p:spPr>
          <a:xfrm>
            <a:off x="3491739"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文本框 6"/>
          <p:cNvSpPr txBox="1"/>
          <p:nvPr/>
        </p:nvSpPr>
        <p:spPr>
          <a:xfrm>
            <a:off x="2321410" y="2357436"/>
            <a:ext cx="3804569" cy="484748"/>
          </a:xfrm>
          <a:prstGeom prst="rect">
            <a:avLst/>
          </a:prstGeom>
          <a:noFill/>
          <a:ln>
            <a:solidFill>
              <a:srgbClr val="00B050"/>
            </a:solidFill>
            <a:prstDash val="dash"/>
          </a:ln>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结尾点题，照应开头。</a:t>
            </a:r>
          </a:p>
        </p:txBody>
      </p:sp>
      <p:pic>
        <p:nvPicPr>
          <p:cNvPr id="3" name="图片 2"/>
          <p:cNvPicPr>
            <a:picLocks noChangeAspect="1"/>
          </p:cNvPicPr>
          <p:nvPr/>
        </p:nvPicPr>
        <p:blipFill>
          <a:blip r:embed="rId3" cstate="print">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304970" y="2420593"/>
            <a:ext cx="1909269" cy="2700965"/>
          </a:xfrm>
          <a:prstGeom prst="rect">
            <a:avLst/>
          </a:prstGeom>
        </p:spPr>
      </p:pic>
      <p:sp>
        <p:nvSpPr>
          <p:cNvPr id="6" name="矩形 5"/>
          <p:cNvSpPr/>
          <p:nvPr/>
        </p:nvSpPr>
        <p:spPr>
          <a:xfrm>
            <a:off x="1303286" y="964396"/>
            <a:ext cx="5840817" cy="484748"/>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小金鱼太可爱了，我特别喜欢它们。</a:t>
            </a:r>
            <a:endParaRPr lang="zh-CN" altLang="en-US" sz="27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联系 1"/>
          <p:cNvSpPr/>
          <p:nvPr/>
        </p:nvSpPr>
        <p:spPr>
          <a:xfrm>
            <a:off x="3491739"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文本框 6"/>
          <p:cNvSpPr txBox="1"/>
          <p:nvPr/>
        </p:nvSpPr>
        <p:spPr>
          <a:xfrm>
            <a:off x="2642922" y="857238"/>
            <a:ext cx="5626475" cy="2977739"/>
          </a:xfrm>
          <a:prstGeom prst="rect">
            <a:avLst/>
          </a:prstGeom>
          <a:noFill/>
          <a:ln>
            <a:solidFill>
              <a:srgbClr val="00B050"/>
            </a:solidFill>
            <a:prstDash val="dash"/>
          </a:ln>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    这篇习作抓住金鱼的特点，从金鱼的外形、活动、吃食、睡觉四个方面来给我们介绍金鱼。文中巧妙的运用了比喻的修辞方法使得文字通俗易懂描写的形象生动具体。全文采用首尾呼应的方式，使得习作结构完整，中心突出。</a:t>
            </a:r>
          </a:p>
        </p:txBody>
      </p:sp>
      <p:pic>
        <p:nvPicPr>
          <p:cNvPr id="3" name="图片 2"/>
          <p:cNvPicPr>
            <a:picLocks noChangeAspect="1"/>
          </p:cNvPicPr>
          <p:nvPr/>
        </p:nvPicPr>
        <p:blipFill>
          <a:blip r:embed="rId3" cstate="print">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304970" y="1510931"/>
            <a:ext cx="2552294" cy="3610627"/>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up)">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tretch>
            <a:fillRect/>
          </a:stretch>
        </p:blipFill>
        <p:spPr>
          <a:xfrm>
            <a:off x="2589337" y="3161113"/>
            <a:ext cx="3888938" cy="1825757"/>
          </a:xfrm>
          <a:prstGeom prst="rect">
            <a:avLst/>
          </a:prstGeom>
        </p:spPr>
      </p:pic>
      <p:sp>
        <p:nvSpPr>
          <p:cNvPr id="5" name="文本框 14"/>
          <p:cNvSpPr txBox="1"/>
          <p:nvPr/>
        </p:nvSpPr>
        <p:spPr>
          <a:xfrm>
            <a:off x="737075" y="312643"/>
            <a:ext cx="1155651" cy="530915"/>
          </a:xfrm>
          <a:prstGeom prst="rect">
            <a:avLst/>
          </a:prstGeom>
          <a:noFill/>
        </p:spPr>
        <p:txBody>
          <a:bodyPr wrap="square" lIns="68580" tIns="34290" rIns="68580" bIns="34290" rtlCol="0">
            <a:spAutoFit/>
          </a:bodyPr>
          <a:lstStyle/>
          <a:p>
            <a:r>
              <a:rPr lang="zh-CN" altLang="en-US" sz="3000" b="1" dirty="0" smtClean="0">
                <a:latin typeface="楷体" panose="02010609060101010101" pitchFamily="49" charset="-122"/>
                <a:ea typeface="楷体" panose="02010609060101010101" pitchFamily="49" charset="-122"/>
              </a:rPr>
              <a:t>习作</a:t>
            </a:r>
            <a:endParaRPr lang="zh-CN" altLang="en-US" sz="3000" b="1" dirty="0">
              <a:latin typeface="楷体" panose="02010609060101010101" pitchFamily="49" charset="-122"/>
              <a:ea typeface="楷体" panose="02010609060101010101" pitchFamily="49" charset="-122"/>
            </a:endParaRPr>
          </a:p>
        </p:txBody>
      </p:sp>
      <p:grpSp>
        <p:nvGrpSpPr>
          <p:cNvPr id="9" name="组合 8"/>
          <p:cNvGrpSpPr/>
          <p:nvPr/>
        </p:nvGrpSpPr>
        <p:grpSpPr>
          <a:xfrm>
            <a:off x="196944" y="303498"/>
            <a:ext cx="2268547" cy="594066"/>
            <a:chOff x="262558" y="404664"/>
            <a:chExt cx="3024336" cy="792088"/>
          </a:xfrm>
        </p:grpSpPr>
        <p:pic>
          <p:nvPicPr>
            <p:cNvPr id="3" name="图片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62558" y="404664"/>
              <a:ext cx="792088" cy="792088"/>
            </a:xfrm>
            <a:prstGeom prst="rect">
              <a:avLst/>
            </a:prstGeom>
          </p:spPr>
        </p:pic>
        <p:cxnSp>
          <p:nvCxnSpPr>
            <p:cNvPr id="7" name="直接连接符 6"/>
            <p:cNvCxnSpPr/>
            <p:nvPr/>
          </p:nvCxnSpPr>
          <p:spPr>
            <a:xfrm>
              <a:off x="658602" y="1124744"/>
              <a:ext cx="2628292"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14" name="Rectangle 11"/>
          <p:cNvSpPr>
            <a:spLocks noChangeArrowheads="1"/>
          </p:cNvSpPr>
          <p:nvPr/>
        </p:nvSpPr>
        <p:spPr bwMode="auto">
          <a:xfrm>
            <a:off x="553089" y="1339445"/>
            <a:ext cx="7234039" cy="1731243"/>
          </a:xfrm>
          <a:prstGeom prst="rect">
            <a:avLst/>
          </a:prstGeom>
          <a:noFill/>
          <a:ln w="9525">
            <a:noFill/>
            <a:miter lim="800000"/>
          </a:ln>
          <a:effectLst/>
        </p:spPr>
        <p:txBody>
          <a:bodyPr wrap="square" lIns="68580" tIns="34290" rIns="68580" bIns="34290">
            <a:spAutoFit/>
          </a:bodyPr>
          <a:lstStyle/>
          <a:p>
            <a:r>
              <a:rPr kumimoji="1" lang="zh-CN" altLang="en-US" sz="2700" b="1" dirty="0" smtClean="0">
                <a:solidFill>
                  <a:srgbClr val="FF0000"/>
                </a:solidFill>
                <a:latin typeface="楷体" panose="02010609060101010101" pitchFamily="49" charset="-122"/>
                <a:ea typeface="楷体" panose="02010609060101010101" pitchFamily="49" charset="-122"/>
              </a:rPr>
              <a:t>    读课文提供的片段，知道习作中的“它”是什么动物。在大家讨论交流片段的基础上，你也写一写自己喜欢的动物，然后修改自己的习作。</a:t>
            </a:r>
            <a:endParaRPr kumimoji="1" lang="zh-CN" altLang="en-US" sz="27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6"/>
          <p:cNvSpPr txBox="1"/>
          <p:nvPr/>
        </p:nvSpPr>
        <p:spPr>
          <a:xfrm>
            <a:off x="821017" y="1277316"/>
            <a:ext cx="2292631" cy="900246"/>
          </a:xfrm>
          <a:prstGeom prst="rect">
            <a:avLst/>
          </a:prstGeom>
          <a:noFill/>
        </p:spPr>
        <p:txBody>
          <a:bodyPr wrap="square" lIns="68580" tIns="34290" rIns="68580" bIns="34290" rtlCol="0" anchor="t">
            <a:spAutoFit/>
          </a:bodyPr>
          <a:lstStyle/>
          <a:p>
            <a:r>
              <a:rPr lang="en-US" altLang="zh-CN" sz="2700" dirty="0" smtClean="0">
                <a:latin typeface="楷体" panose="02010609060101010101" pitchFamily="49" charset="-122"/>
                <a:ea typeface="楷体" panose="02010609060101010101" pitchFamily="49" charset="-122"/>
              </a:rPr>
              <a:t>1.</a:t>
            </a:r>
            <a:r>
              <a:rPr lang="zh-CN" altLang="en-US" sz="2700" dirty="0" smtClean="0">
                <a:latin typeface="楷体" panose="02010609060101010101" pitchFamily="49" charset="-122"/>
                <a:ea typeface="楷体" panose="02010609060101010101" pitchFamily="49" charset="-122"/>
              </a:rPr>
              <a:t>习作前，先认真阅读例文。</a:t>
            </a:r>
            <a:endParaRPr lang="zh-CN" altLang="en-US" sz="2700" dirty="0">
              <a:solidFill>
                <a:srgbClr val="FF0000"/>
              </a:solidFill>
              <a:latin typeface="楷体" panose="02010609060101010101" pitchFamily="49" charset="-122"/>
              <a:ea typeface="楷体" panose="02010609060101010101" pitchFamily="49" charset="-122"/>
            </a:endParaRPr>
          </a:p>
        </p:txBody>
      </p:sp>
      <p:sp>
        <p:nvSpPr>
          <p:cNvPr id="10" name="文本框 14"/>
          <p:cNvSpPr txBox="1"/>
          <p:nvPr/>
        </p:nvSpPr>
        <p:spPr>
          <a:xfrm>
            <a:off x="807117" y="312643"/>
            <a:ext cx="1835806" cy="530915"/>
          </a:xfrm>
          <a:prstGeom prst="rect">
            <a:avLst/>
          </a:prstGeom>
          <a:noFill/>
        </p:spPr>
        <p:txBody>
          <a:bodyPr wrap="square" lIns="68580" tIns="34290" rIns="68580" bIns="34290" rtlCol="0">
            <a:spAutoFit/>
          </a:bodyPr>
          <a:lstStyle/>
          <a:p>
            <a:r>
              <a:rPr lang="zh-CN" altLang="en-US" sz="3000" b="1" dirty="0" smtClean="0">
                <a:solidFill>
                  <a:srgbClr val="7030A0"/>
                </a:solidFill>
                <a:latin typeface="楷体" panose="02010609060101010101" pitchFamily="49" charset="-122"/>
                <a:ea typeface="楷体" panose="02010609060101010101" pitchFamily="49" charset="-122"/>
              </a:rPr>
              <a:t>思路指导</a:t>
            </a:r>
            <a:endParaRPr lang="zh-CN" altLang="en-US" sz="3000" b="1" dirty="0">
              <a:solidFill>
                <a:srgbClr val="7030A0"/>
              </a:solidFill>
              <a:latin typeface="楷体" panose="02010609060101010101" pitchFamily="49" charset="-122"/>
              <a:ea typeface="楷体" panose="02010609060101010101" pitchFamily="49" charset="-122"/>
            </a:endParaRPr>
          </a:p>
        </p:txBody>
      </p:sp>
      <p:sp>
        <p:nvSpPr>
          <p:cNvPr id="2" name="流程图: 联系 1"/>
          <p:cNvSpPr/>
          <p:nvPr/>
        </p:nvSpPr>
        <p:spPr>
          <a:xfrm>
            <a:off x="3491739"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KSO_Shape"/>
          <p:cNvSpPr/>
          <p:nvPr/>
        </p:nvSpPr>
        <p:spPr>
          <a:xfrm>
            <a:off x="446431" y="411510"/>
            <a:ext cx="344656" cy="336333"/>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chemeClr val="accent1"/>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9" name="文本框 6"/>
          <p:cNvSpPr txBox="1"/>
          <p:nvPr/>
        </p:nvSpPr>
        <p:spPr>
          <a:xfrm>
            <a:off x="3125192" y="1125130"/>
            <a:ext cx="5626475" cy="1315745"/>
          </a:xfrm>
          <a:prstGeom prst="rect">
            <a:avLst/>
          </a:prstGeom>
          <a:noFill/>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    看看李文忠描写的小动物的特点是什么。然后联系自己的实际生活经验想一想这个“它”是什么动物。</a:t>
            </a:r>
          </a:p>
        </p:txBody>
      </p:sp>
      <p:sp>
        <p:nvSpPr>
          <p:cNvPr id="20" name="文本框 6"/>
          <p:cNvSpPr txBox="1"/>
          <p:nvPr/>
        </p:nvSpPr>
        <p:spPr>
          <a:xfrm>
            <a:off x="894778" y="2809957"/>
            <a:ext cx="1890456" cy="900246"/>
          </a:xfrm>
          <a:prstGeom prst="rect">
            <a:avLst/>
          </a:prstGeom>
          <a:noFill/>
        </p:spPr>
        <p:txBody>
          <a:bodyPr wrap="square" lIns="68580" tIns="34290" rIns="68580" bIns="34290" rtlCol="0" anchor="t">
            <a:spAutoFit/>
          </a:bodyPr>
          <a:lstStyle/>
          <a:p>
            <a:r>
              <a:rPr lang="en-US" altLang="zh-CN" sz="2700" dirty="0" smtClean="0">
                <a:latin typeface="楷体" panose="02010609060101010101" pitchFamily="49" charset="-122"/>
                <a:ea typeface="楷体" panose="02010609060101010101" pitchFamily="49" charset="-122"/>
              </a:rPr>
              <a:t>2.</a:t>
            </a:r>
            <a:r>
              <a:rPr lang="zh-CN" altLang="en-US" sz="2700" dirty="0" smtClean="0">
                <a:latin typeface="楷体" panose="02010609060101010101" pitchFamily="49" charset="-122"/>
                <a:ea typeface="楷体" panose="02010609060101010101" pitchFamily="49" charset="-122"/>
              </a:rPr>
              <a:t>回顾课文</a:t>
            </a:r>
            <a:r>
              <a:rPr lang="en-US" altLang="zh-CN" sz="2700" dirty="0" smtClean="0">
                <a:latin typeface="楷体" panose="02010609060101010101" pitchFamily="49" charset="-122"/>
                <a:ea typeface="楷体" panose="02010609060101010101" pitchFamily="49" charset="-122"/>
              </a:rPr>
              <a:t>《</a:t>
            </a:r>
            <a:r>
              <a:rPr lang="zh-CN" altLang="en-US" sz="2700" dirty="0" smtClean="0">
                <a:latin typeface="楷体" panose="02010609060101010101" pitchFamily="49" charset="-122"/>
                <a:ea typeface="楷体" panose="02010609060101010101" pitchFamily="49" charset="-122"/>
              </a:rPr>
              <a:t>燕子</a:t>
            </a:r>
            <a:r>
              <a:rPr lang="en-US" altLang="zh-CN" sz="2700" dirty="0" smtClean="0">
                <a:latin typeface="楷体" panose="02010609060101010101" pitchFamily="49" charset="-122"/>
                <a:ea typeface="楷体" panose="02010609060101010101" pitchFamily="49" charset="-122"/>
              </a:rPr>
              <a:t>》</a:t>
            </a:r>
            <a:r>
              <a:rPr lang="zh-CN" altLang="en-US" sz="2700" dirty="0" smtClean="0">
                <a:latin typeface="楷体" panose="02010609060101010101" pitchFamily="49" charset="-122"/>
                <a:ea typeface="楷体" panose="02010609060101010101" pitchFamily="49" charset="-122"/>
              </a:rPr>
              <a:t>。</a:t>
            </a:r>
            <a:endParaRPr lang="zh-CN" altLang="en-US" sz="2700" dirty="0">
              <a:solidFill>
                <a:srgbClr val="FF0000"/>
              </a:solidFill>
              <a:latin typeface="楷体" panose="02010609060101010101" pitchFamily="49" charset="-122"/>
              <a:ea typeface="楷体" panose="02010609060101010101" pitchFamily="49" charset="-122"/>
            </a:endParaRPr>
          </a:p>
        </p:txBody>
      </p:sp>
      <p:sp>
        <p:nvSpPr>
          <p:cNvPr id="21" name="文本框 6"/>
          <p:cNvSpPr txBox="1"/>
          <p:nvPr/>
        </p:nvSpPr>
        <p:spPr>
          <a:xfrm>
            <a:off x="3125470" y="2658745"/>
            <a:ext cx="5799455" cy="1315085"/>
          </a:xfrm>
          <a:prstGeom prst="rect">
            <a:avLst/>
          </a:prstGeom>
          <a:noFill/>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    想一想课文从哪几方面写燕子的，认真组织语言，想一想自己要从哪些方面介绍这个小动物。</a:t>
            </a:r>
            <a:endParaRPr lang="zh-CN" altLang="en-US" sz="27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up)">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9" grpId="0"/>
      <p:bldP spid="20" grpId="0"/>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联系 1"/>
          <p:cNvSpPr/>
          <p:nvPr/>
        </p:nvSpPr>
        <p:spPr>
          <a:xfrm>
            <a:off x="3491739"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文本框 6"/>
          <p:cNvSpPr txBox="1"/>
          <p:nvPr/>
        </p:nvSpPr>
        <p:spPr>
          <a:xfrm>
            <a:off x="606675" y="964395"/>
            <a:ext cx="3429470" cy="1315745"/>
          </a:xfrm>
          <a:prstGeom prst="rect">
            <a:avLst/>
          </a:prstGeom>
          <a:noFill/>
        </p:spPr>
        <p:txBody>
          <a:bodyPr wrap="square" lIns="68580" tIns="34290" rIns="68580" bIns="34290" rtlCol="0" anchor="t">
            <a:spAutoFit/>
          </a:bodyPr>
          <a:lstStyle/>
          <a:p>
            <a:r>
              <a:rPr lang="en-US" altLang="zh-CN" sz="2700" dirty="0" smtClean="0">
                <a:latin typeface="楷体" panose="02010609060101010101" pitchFamily="49" charset="-122"/>
                <a:ea typeface="楷体" panose="02010609060101010101" pitchFamily="49" charset="-122"/>
              </a:rPr>
              <a:t>2.</a:t>
            </a:r>
            <a:r>
              <a:rPr lang="zh-CN" altLang="en-US" sz="2700" dirty="0" smtClean="0">
                <a:latin typeface="楷体" panose="02010609060101010101" pitchFamily="49" charset="-122"/>
                <a:ea typeface="楷体" panose="02010609060101010101" pitchFamily="49" charset="-122"/>
              </a:rPr>
              <a:t>根据同桌交流的情况，选择自己喜欢的小动物来写一写。</a:t>
            </a:r>
            <a:endParaRPr lang="zh-CN" altLang="en-US" sz="2700" dirty="0">
              <a:solidFill>
                <a:srgbClr val="FF0000"/>
              </a:solidFill>
              <a:latin typeface="楷体" panose="02010609060101010101" pitchFamily="49" charset="-122"/>
              <a:ea typeface="楷体" panose="02010609060101010101" pitchFamily="49" charset="-122"/>
            </a:endParaRPr>
          </a:p>
        </p:txBody>
      </p:sp>
      <p:sp>
        <p:nvSpPr>
          <p:cNvPr id="11" name="文本框 6"/>
          <p:cNvSpPr txBox="1"/>
          <p:nvPr/>
        </p:nvSpPr>
        <p:spPr>
          <a:xfrm>
            <a:off x="4090035" y="964565"/>
            <a:ext cx="4260850" cy="1315085"/>
          </a:xfrm>
          <a:prstGeom prst="rect">
            <a:avLst/>
          </a:prstGeom>
          <a:noFill/>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    写完之后读给同桌听，请同桌提出修改意见，然后修改自己的习作。</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807117" y="312643"/>
            <a:ext cx="2050148" cy="530915"/>
          </a:xfrm>
          <a:prstGeom prst="rect">
            <a:avLst/>
          </a:prstGeom>
          <a:noFill/>
        </p:spPr>
        <p:txBody>
          <a:bodyPr wrap="square" lIns="68580" tIns="34290" rIns="68580" bIns="34290" rtlCol="0">
            <a:spAutoFit/>
          </a:bodyPr>
          <a:lstStyle/>
          <a:p>
            <a:r>
              <a:rPr lang="zh-CN" altLang="en-US" sz="3000" b="1" dirty="0" smtClean="0">
                <a:solidFill>
                  <a:srgbClr val="7030A0"/>
                </a:solidFill>
                <a:latin typeface="楷体" panose="02010609060101010101" pitchFamily="49" charset="-122"/>
                <a:ea typeface="楷体" panose="02010609060101010101" pitchFamily="49" charset="-122"/>
              </a:rPr>
              <a:t>范文展示</a:t>
            </a:r>
            <a:endParaRPr lang="zh-CN" altLang="en-US" sz="3000" b="1" dirty="0">
              <a:solidFill>
                <a:srgbClr val="7030A0"/>
              </a:solidFill>
              <a:latin typeface="楷体" panose="02010609060101010101" pitchFamily="49" charset="-122"/>
              <a:ea typeface="楷体" panose="02010609060101010101" pitchFamily="49" charset="-122"/>
            </a:endParaRPr>
          </a:p>
        </p:txBody>
      </p:sp>
      <p:sp>
        <p:nvSpPr>
          <p:cNvPr id="2" name="流程图: 联系 1"/>
          <p:cNvSpPr/>
          <p:nvPr/>
        </p:nvSpPr>
        <p:spPr>
          <a:xfrm>
            <a:off x="3491739"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KSO_Shape"/>
          <p:cNvSpPr/>
          <p:nvPr/>
        </p:nvSpPr>
        <p:spPr>
          <a:xfrm>
            <a:off x="446431" y="453219"/>
            <a:ext cx="344656" cy="336333"/>
          </a:xfrm>
          <a:custGeom>
            <a:avLst/>
            <a:gdLst/>
            <a:ahLst/>
            <a:cxnLst/>
            <a:rect l="l" t="t" r="r" b="b"/>
            <a:pathLst>
              <a:path w="900473" h="900473">
                <a:moveTo>
                  <a:pt x="347074" y="203047"/>
                </a:moveTo>
                <a:lnTo>
                  <a:pt x="692767" y="451973"/>
                </a:lnTo>
                <a:lnTo>
                  <a:pt x="347074" y="700898"/>
                </a:lnTo>
                <a:close/>
                <a:moveTo>
                  <a:pt x="450237" y="63807"/>
                </a:moveTo>
                <a:cubicBezTo>
                  <a:pt x="236817" y="63807"/>
                  <a:pt x="63807" y="236817"/>
                  <a:pt x="63807" y="450237"/>
                </a:cubicBezTo>
                <a:cubicBezTo>
                  <a:pt x="63807" y="663656"/>
                  <a:pt x="236817" y="836666"/>
                  <a:pt x="450237" y="836666"/>
                </a:cubicBezTo>
                <a:cubicBezTo>
                  <a:pt x="663656" y="836666"/>
                  <a:pt x="836666" y="663656"/>
                  <a:pt x="836666" y="450237"/>
                </a:cubicBezTo>
                <a:cubicBezTo>
                  <a:pt x="836666" y="236817"/>
                  <a:pt x="663656" y="63807"/>
                  <a:pt x="450237" y="63807"/>
                </a:cubicBezTo>
                <a:close/>
                <a:moveTo>
                  <a:pt x="450237" y="0"/>
                </a:moveTo>
                <a:cubicBezTo>
                  <a:pt x="698895" y="0"/>
                  <a:pt x="900473" y="201578"/>
                  <a:pt x="900473" y="450237"/>
                </a:cubicBezTo>
                <a:cubicBezTo>
                  <a:pt x="900473" y="698895"/>
                  <a:pt x="698895" y="900473"/>
                  <a:pt x="450237" y="900473"/>
                </a:cubicBezTo>
                <a:cubicBezTo>
                  <a:pt x="201578" y="900473"/>
                  <a:pt x="0" y="698895"/>
                  <a:pt x="0" y="450237"/>
                </a:cubicBezTo>
                <a:cubicBezTo>
                  <a:pt x="0" y="201578"/>
                  <a:pt x="201578" y="0"/>
                  <a:pt x="450237" y="0"/>
                </a:cubicBezTo>
                <a:close/>
              </a:path>
            </a:pathLst>
          </a:custGeom>
          <a:solidFill>
            <a:schemeClr val="accent2">
              <a:lumMod val="75000"/>
            </a:schemeClr>
          </a:solidFill>
          <a:ln w="12700">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9" name="文本框 6"/>
          <p:cNvSpPr txBox="1"/>
          <p:nvPr/>
        </p:nvSpPr>
        <p:spPr>
          <a:xfrm>
            <a:off x="1892726" y="3161114"/>
            <a:ext cx="5090620" cy="483870"/>
          </a:xfrm>
          <a:prstGeom prst="rect">
            <a:avLst/>
          </a:prstGeom>
          <a:noFill/>
          <a:ln>
            <a:solidFill>
              <a:srgbClr val="00B050"/>
            </a:solidFill>
            <a:prstDash val="dash"/>
          </a:ln>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第一自然段开门见山，点明题目。</a:t>
            </a:r>
          </a:p>
        </p:txBody>
      </p:sp>
      <p:pic>
        <p:nvPicPr>
          <p:cNvPr id="3" name="图片 2"/>
          <p:cNvPicPr>
            <a:picLocks noChangeAspect="1"/>
          </p:cNvPicPr>
          <p:nvPr/>
        </p:nvPicPr>
        <p:blipFill>
          <a:blip r:embed="rId3" cstate="print">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285162" y="2860503"/>
            <a:ext cx="1446808" cy="2046741"/>
          </a:xfrm>
          <a:prstGeom prst="rect">
            <a:avLst/>
          </a:prstGeom>
        </p:spPr>
      </p:pic>
      <p:sp>
        <p:nvSpPr>
          <p:cNvPr id="11" name="矩形 10"/>
          <p:cNvSpPr/>
          <p:nvPr/>
        </p:nvSpPr>
        <p:spPr>
          <a:xfrm>
            <a:off x="1035155" y="1130211"/>
            <a:ext cx="7073283" cy="1730375"/>
          </a:xfrm>
          <a:prstGeom prst="rect">
            <a:avLst/>
          </a:prstGeom>
        </p:spPr>
        <p:txBody>
          <a:bodyPr wrap="square" lIns="68580" tIns="34290" rIns="68580" bIns="34290">
            <a:spAutoFit/>
          </a:bodyPr>
          <a:lstStyle/>
          <a:p>
            <a:pPr algn="ctr"/>
            <a:r>
              <a:rPr lang="zh-CN" altLang="en-US" sz="2700" dirty="0" smtClean="0">
                <a:latin typeface="楷体" panose="02010609060101010101" pitchFamily="49" charset="-122"/>
                <a:ea typeface="楷体" panose="02010609060101010101" pitchFamily="49" charset="-122"/>
              </a:rPr>
              <a:t>可爱的小金鱼</a:t>
            </a:r>
          </a:p>
          <a:p>
            <a:r>
              <a:rPr lang="en-US" sz="2700" dirty="0" smtClean="0">
                <a:latin typeface="楷体" panose="02010609060101010101" pitchFamily="49" charset="-122"/>
                <a:ea typeface="楷体" panose="02010609060101010101" pitchFamily="49" charset="-122"/>
              </a:rPr>
              <a:t>    </a:t>
            </a:r>
            <a:r>
              <a:rPr lang="zh-CN" altLang="en-US" sz="2700" dirty="0" smtClean="0">
                <a:latin typeface="楷体" panose="02010609060101010101" pitchFamily="49" charset="-122"/>
                <a:ea typeface="楷体" panose="02010609060101010101" pitchFamily="49" charset="-122"/>
              </a:rPr>
              <a:t>我喜欢的动物有许多种，有大熊猫，有长颈鹿，有小白兔，真是数不胜数。我最喜欢的是小金鱼。</a:t>
            </a:r>
            <a:endParaRPr lang="zh-CN" altLang="en-US" sz="27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联系 1"/>
          <p:cNvSpPr/>
          <p:nvPr/>
        </p:nvSpPr>
        <p:spPr>
          <a:xfrm>
            <a:off x="3491739"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文本框 6"/>
          <p:cNvSpPr txBox="1"/>
          <p:nvPr/>
        </p:nvSpPr>
        <p:spPr>
          <a:xfrm>
            <a:off x="1839141" y="2893221"/>
            <a:ext cx="5680060" cy="899160"/>
          </a:xfrm>
          <a:prstGeom prst="rect">
            <a:avLst/>
          </a:prstGeom>
          <a:noFill/>
          <a:ln>
            <a:solidFill>
              <a:srgbClr val="00B050"/>
            </a:solidFill>
            <a:prstDash val="dash"/>
          </a:ln>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    两个比喻句生动形象地写出了小金鱼的眼睛和尾巴的特点。</a:t>
            </a:r>
          </a:p>
        </p:txBody>
      </p:sp>
      <p:pic>
        <p:nvPicPr>
          <p:cNvPr id="3" name="图片 2"/>
          <p:cNvPicPr>
            <a:picLocks noChangeAspect="1"/>
          </p:cNvPicPr>
          <p:nvPr/>
        </p:nvPicPr>
        <p:blipFill>
          <a:blip r:embed="rId3" cstate="print">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285162" y="2860503"/>
            <a:ext cx="1446808" cy="2046741"/>
          </a:xfrm>
          <a:prstGeom prst="rect">
            <a:avLst/>
          </a:prstGeom>
        </p:spPr>
      </p:pic>
      <p:sp>
        <p:nvSpPr>
          <p:cNvPr id="11" name="矩形 10"/>
          <p:cNvSpPr/>
          <p:nvPr/>
        </p:nvSpPr>
        <p:spPr>
          <a:xfrm>
            <a:off x="713845" y="857238"/>
            <a:ext cx="7073283" cy="1731243"/>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小金鱼有许多种类，五颜六色的，美丽极了。小金鱼长着一双鼓鼓的大眼睛，像两颗闪闪发光的宝石，小嘴巴圆圆的，身体胖胖的，尾巴像个小扇子似的，特别好看！</a:t>
            </a: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联系 1"/>
          <p:cNvSpPr/>
          <p:nvPr/>
        </p:nvSpPr>
        <p:spPr>
          <a:xfrm>
            <a:off x="3491739"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文本框 6"/>
          <p:cNvSpPr txBox="1"/>
          <p:nvPr/>
        </p:nvSpPr>
        <p:spPr>
          <a:xfrm>
            <a:off x="2214239" y="2625329"/>
            <a:ext cx="5131238" cy="899160"/>
          </a:xfrm>
          <a:prstGeom prst="rect">
            <a:avLst/>
          </a:prstGeom>
          <a:noFill/>
          <a:ln>
            <a:solidFill>
              <a:srgbClr val="00B050"/>
            </a:solidFill>
            <a:prstDash val="dash"/>
          </a:ln>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   “有时</a:t>
            </a:r>
            <a:r>
              <a:rPr lang="en-US" altLang="zh-CN" sz="2700" dirty="0" smtClean="0">
                <a:solidFill>
                  <a:srgbClr val="FF0000"/>
                </a:solidFill>
                <a:latin typeface="楷体" panose="02010609060101010101" pitchFamily="49" charset="-122"/>
                <a:ea typeface="楷体" panose="02010609060101010101" pitchFamily="49" charset="-122"/>
              </a:rPr>
              <a:t>……</a:t>
            </a:r>
            <a:r>
              <a:rPr lang="zh-CN" altLang="en-US" sz="2700" dirty="0" smtClean="0">
                <a:solidFill>
                  <a:srgbClr val="FF0000"/>
                </a:solidFill>
                <a:latin typeface="楷体" panose="02010609060101010101" pitchFamily="49" charset="-122"/>
                <a:ea typeface="楷体" panose="02010609060101010101" pitchFamily="49" charset="-122"/>
              </a:rPr>
              <a:t>有时</a:t>
            </a:r>
            <a:r>
              <a:rPr lang="en-US" altLang="zh-CN" sz="2700" dirty="0" smtClean="0">
                <a:solidFill>
                  <a:srgbClr val="FF0000"/>
                </a:solidFill>
                <a:latin typeface="楷体" panose="02010609060101010101" pitchFamily="49" charset="-122"/>
                <a:ea typeface="楷体" panose="02010609060101010101" pitchFamily="49" charset="-122"/>
              </a:rPr>
              <a:t>……”</a:t>
            </a:r>
            <a:r>
              <a:rPr lang="zh-CN" altLang="en-US" sz="2700" dirty="0" smtClean="0">
                <a:solidFill>
                  <a:srgbClr val="FF0000"/>
                </a:solidFill>
                <a:latin typeface="楷体" panose="02010609060101010101" pitchFamily="49" charset="-122"/>
                <a:ea typeface="楷体" panose="02010609060101010101" pitchFamily="49" charset="-122"/>
              </a:rPr>
              <a:t>写出了小金鱼生活得无忧无虑。</a:t>
            </a:r>
          </a:p>
        </p:txBody>
      </p:sp>
      <p:pic>
        <p:nvPicPr>
          <p:cNvPr id="3" name="图片 2"/>
          <p:cNvPicPr>
            <a:picLocks noChangeAspect="1"/>
          </p:cNvPicPr>
          <p:nvPr/>
        </p:nvPicPr>
        <p:blipFill>
          <a:blip r:embed="rId3" cstate="print">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304970" y="2723813"/>
            <a:ext cx="1694927" cy="2397744"/>
          </a:xfrm>
          <a:prstGeom prst="rect">
            <a:avLst/>
          </a:prstGeom>
        </p:spPr>
      </p:pic>
      <p:sp>
        <p:nvSpPr>
          <p:cNvPr id="6" name="矩形 5"/>
          <p:cNvSpPr/>
          <p:nvPr/>
        </p:nvSpPr>
        <p:spPr>
          <a:xfrm>
            <a:off x="1035358" y="589346"/>
            <a:ext cx="6858941" cy="1730375"/>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小金鱼玩的时候，总喜欢用自己的尾巴拍打另一条小金鱼的身体，有时它们你追我赶的像在跑步，有时它们躲在石头后面好像在玩捉迷藏。</a:t>
            </a:r>
            <a:endParaRPr lang="zh-CN" altLang="en-US" sz="27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联系 1"/>
          <p:cNvSpPr/>
          <p:nvPr/>
        </p:nvSpPr>
        <p:spPr>
          <a:xfrm>
            <a:off x="3491739"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文本框 6"/>
          <p:cNvSpPr txBox="1"/>
          <p:nvPr/>
        </p:nvSpPr>
        <p:spPr>
          <a:xfrm>
            <a:off x="2107068" y="2839643"/>
            <a:ext cx="5131238" cy="900247"/>
          </a:xfrm>
          <a:prstGeom prst="rect">
            <a:avLst/>
          </a:prstGeom>
          <a:noFill/>
          <a:ln>
            <a:solidFill>
              <a:srgbClr val="00B050"/>
            </a:solidFill>
            <a:prstDash val="dash"/>
          </a:ln>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   “一张一合、津津有味”写出了小金鱼吃食物的特点。</a:t>
            </a:r>
          </a:p>
        </p:txBody>
      </p:sp>
      <p:pic>
        <p:nvPicPr>
          <p:cNvPr id="3" name="图片 2"/>
          <p:cNvPicPr>
            <a:picLocks noChangeAspect="1"/>
          </p:cNvPicPr>
          <p:nvPr/>
        </p:nvPicPr>
        <p:blipFill>
          <a:blip r:embed="rId3" cstate="print">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304970" y="2723813"/>
            <a:ext cx="1694927" cy="2397744"/>
          </a:xfrm>
          <a:prstGeom prst="rect">
            <a:avLst/>
          </a:prstGeom>
        </p:spPr>
      </p:pic>
      <p:sp>
        <p:nvSpPr>
          <p:cNvPr id="6" name="矩形 5"/>
          <p:cNvSpPr/>
          <p:nvPr/>
        </p:nvSpPr>
        <p:spPr>
          <a:xfrm>
            <a:off x="1035358" y="589345"/>
            <a:ext cx="6858941" cy="2146742"/>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小金鱼特别爱吃鱼食，刚把鱼食投入水中，小金鱼立即游了过来，小嘴一张一合的，津津有味地吃了起来。吃饱了，它们又摇着尾巴在鱼缸里自由自在地游着，好像在感谢喂它们食物的主人。</a:t>
            </a:r>
            <a:endParaRPr lang="zh-CN" altLang="en-US" sz="27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联系 1"/>
          <p:cNvSpPr/>
          <p:nvPr/>
        </p:nvSpPr>
        <p:spPr>
          <a:xfrm>
            <a:off x="3491739" y="1923678"/>
            <a:ext cx="702169" cy="810090"/>
          </a:xfrm>
          <a:prstGeom prst="flowChartConnector">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文本框 6"/>
          <p:cNvSpPr txBox="1"/>
          <p:nvPr/>
        </p:nvSpPr>
        <p:spPr>
          <a:xfrm>
            <a:off x="2107068" y="2839643"/>
            <a:ext cx="5131238" cy="484748"/>
          </a:xfrm>
          <a:prstGeom prst="rect">
            <a:avLst/>
          </a:prstGeom>
          <a:noFill/>
          <a:ln>
            <a:solidFill>
              <a:srgbClr val="00B050"/>
            </a:solidFill>
            <a:prstDash val="dash"/>
          </a:ln>
        </p:spPr>
        <p:txBody>
          <a:bodyPr wrap="square" lIns="68580" tIns="34290" rIns="68580" bIns="34290" rtlCol="0" anchor="t">
            <a:spAutoFit/>
          </a:bodyPr>
          <a:lstStyle/>
          <a:p>
            <a:pPr algn="just"/>
            <a:r>
              <a:rPr lang="zh-CN" altLang="en-US" sz="2700" dirty="0" smtClean="0">
                <a:solidFill>
                  <a:srgbClr val="FF0000"/>
                </a:solidFill>
                <a:latin typeface="楷体" panose="02010609060101010101" pitchFamily="49" charset="-122"/>
                <a:ea typeface="楷体" panose="02010609060101010101" pitchFamily="49" charset="-122"/>
              </a:rPr>
              <a:t>睁着眼睛睡觉是金鱼的最大特点。</a:t>
            </a:r>
          </a:p>
        </p:txBody>
      </p:sp>
      <p:pic>
        <p:nvPicPr>
          <p:cNvPr id="3" name="图片 2"/>
          <p:cNvPicPr>
            <a:picLocks noChangeAspect="1"/>
          </p:cNvPicPr>
          <p:nvPr/>
        </p:nvPicPr>
        <p:blipFill>
          <a:blip r:embed="rId3" cstate="print">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tretch>
            <a:fillRect/>
          </a:stretch>
        </p:blipFill>
        <p:spPr>
          <a:xfrm>
            <a:off x="304970" y="2723813"/>
            <a:ext cx="1694927" cy="2397744"/>
          </a:xfrm>
          <a:prstGeom prst="rect">
            <a:avLst/>
          </a:prstGeom>
        </p:spPr>
      </p:pic>
      <p:sp>
        <p:nvSpPr>
          <p:cNvPr id="6" name="矩形 5"/>
          <p:cNvSpPr/>
          <p:nvPr/>
        </p:nvSpPr>
        <p:spPr>
          <a:xfrm>
            <a:off x="1035358" y="803659"/>
            <a:ext cx="6858941" cy="1315745"/>
          </a:xfrm>
          <a:prstGeom prst="rect">
            <a:avLst/>
          </a:prstGeom>
        </p:spPr>
        <p:txBody>
          <a:bodyPr wrap="square" lIns="68580" tIns="34290" rIns="68580" bIns="34290">
            <a:spAutoFit/>
          </a:bodyPr>
          <a:lstStyle/>
          <a:p>
            <a:r>
              <a:rPr lang="zh-CN" altLang="en-US" sz="2700" dirty="0" smtClean="0">
                <a:latin typeface="楷体" panose="02010609060101010101" pitchFamily="49" charset="-122"/>
                <a:ea typeface="楷体" panose="02010609060101010101" pitchFamily="49" charset="-122"/>
              </a:rPr>
              <a:t>    小金鱼睡觉的时候，两只大眼睛是张开的，因为它们没有眼皮，不能闭上眼睛，它们在鱼缸里一动不动的。</a:t>
            </a:r>
            <a:endParaRPr lang="zh-CN" altLang="en-US" sz="2700"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theme/theme1.xml><?xml version="1.0" encoding="utf-8"?>
<a:theme xmlns:a="http://schemas.openxmlformats.org/drawingml/2006/main" name="1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nchor="t">
        <a:spAutoFit/>
      </a:bodyPr>
      <a:lstStyle>
        <a:defPPr algn="just">
          <a:lnSpc>
            <a:spcPct val="130000"/>
          </a:lnSpc>
          <a:defRPr sz="3200" dirty="0" smtClean="0">
            <a:latin typeface="楷体" panose="02010609060101010101" pitchFamily="49" charset="-122"/>
            <a:ea typeface="楷体" panose="02010609060101010101" pitchFamily="49"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818</Words>
  <Application>Microsoft Office PowerPoint</Application>
  <PresentationFormat>全屏显示(16:9)</PresentationFormat>
  <Paragraphs>37</Paragraphs>
  <Slides>11</Slides>
  <Notes>11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11</vt:i4>
      </vt:variant>
    </vt:vector>
  </HeadingPairs>
  <TitlesOfParts>
    <vt:vector size="19" baseType="lpstr">
      <vt:lpstr>Arial</vt:lpstr>
      <vt:lpstr>宋体</vt:lpstr>
      <vt:lpstr>黑体</vt:lpstr>
      <vt:lpstr>Times New Roman</vt:lpstr>
      <vt:lpstr>微软雅黑</vt:lpstr>
      <vt:lpstr>楷体</vt:lpstr>
      <vt:lpstr>Calibri</vt:lpstr>
      <vt:lpstr>1_Office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vector>
  </TitlesOfParts>
  <Manager/>
  <Company/>
  <LinksUpToDate>false</LinksUpToDate>
  <SharedDoc>false</SharedDoc>
  <HyperlinkBase>www.wang26.cn</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
  <cp:revision>语文备课大师【全免费】</cp:revision>
  <dcterms:created xsi:type="dcterms:W3CDTF">2017-03-17T02:28:00Z</dcterms:created>
  <dcterms:modified xsi:type="dcterms:W3CDTF">2019-01-21T06:59:55Z</dcterms:modified>
  <cp:category>语文备课大师【全免费】</cp:category>
</cp:coreProperties>
</file>