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6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VertTx" preserve="1">
  <p:cSld name="标题，剪贴画与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竖排文字占位符 3"/>
          <p:cNvSpPr>
            <a:spLocks noGrp="1"/>
          </p:cNvSpPr>
          <p:nvPr>
            <p:ph type="body" orient="vert" sz="half" idx="2"/>
          </p:nvPr>
        </p:nvSpPr>
        <p:spPr>
          <a:xfrm>
            <a:off x="6172200" y="1825625"/>
            <a:ext cx="5181600" cy="43513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18288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Tx/>
            </a:pPr>
            <a:endParaRPr lang="zh-CN" altLang="en-US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741333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Tx/>
            </a:pPr>
            <a:endParaRPr lang="zh-CN" altLang="en-US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957733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Tx/>
            </a:pPr>
            <a:fld id="{9A0DB2DC-4C9A-4742-B13C-FB6460FD3503}" type="slidenum">
              <a:rPr lang="zh-CN" altLang="en-US" noProof="1" dirty="0"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</a:fld>
            <a:endParaRPr lang="zh-CN" altLang="en-US" noProof="1" dirty="0"/>
          </a:p>
        </p:txBody>
      </p:sp>
    </p:spTree>
  </p:cSld>
  <p:clrMapOvr>
    <a:masterClrMapping/>
  </p:clrMapOvr>
  <p:transition>
    <p:blinds/>
    <p:sndAc>
      <p:endSnd/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105156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4076700"/>
            <a:ext cx="105156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18288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Tx/>
            </a:pPr>
            <a:endParaRPr lang="zh-CN" altLang="en-US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741333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Tx/>
            </a:pPr>
            <a:endParaRPr lang="zh-CN" altLang="en-US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957733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buClrTx/>
            </a:pPr>
            <a:fld id="{9A0DB2DC-4C9A-4742-B13C-FB6460FD3503}" type="slidenum">
              <a:rPr lang="zh-CN" altLang="en-US" noProof="1" dirty="0"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</a:fld>
            <a:endParaRPr lang="zh-CN" altLang="en-US" noProof="1" dirty="0"/>
          </a:p>
        </p:txBody>
      </p:sp>
    </p:spTree>
  </p:cSld>
  <p:clrMapOvr>
    <a:masterClrMapping/>
  </p:clrMapOvr>
  <p:transition>
    <p:blinds/>
    <p:sndAc>
      <p:endSnd/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1556" name="标题 151555"/>
          <p:cNvSpPr>
            <a:spLocks noGrp="1"/>
          </p:cNvSpPr>
          <p:nvPr>
            <p:ph type="ctrTitle"/>
          </p:nvPr>
        </p:nvSpPr>
        <p:spPr/>
        <p:txBody>
          <a:bodyPr anchor="b"/>
          <a:p>
            <a:pPr defTabSz="914400" fontAlgn="base"/>
            <a:r>
              <a:rPr lang="en-US" altLang="zh-CN" sz="7200" b="1" strike="noStrike" kern="1200" baseline="0" noProof="1">
                <a:latin typeface="Comic Sans MS" panose="030F0702030302020204" pitchFamily="66" charset="0"/>
                <a:ea typeface="宋体" panose="02010600030101010101" pitchFamily="2" charset="-122"/>
              </a:rPr>
              <a:t>8</a:t>
            </a:r>
            <a:r>
              <a:rPr lang="zh-CN" altLang="en-US" sz="7200" b="1" strike="noStrike" kern="1200" baseline="0" noProof="1" dirty="0">
                <a:latin typeface="Comic Sans MS" panose="030F0702030302020204" pitchFamily="66" charset="0"/>
                <a:ea typeface="宋体" panose="02010600030101010101" pitchFamily="2" charset="-122"/>
              </a:rPr>
              <a:t>、青   年</a:t>
            </a:r>
            <a:endParaRPr lang="zh-CN" altLang="en-US" sz="7200" b="1" strike="noStrike" kern="1200" baseline="0" noProof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1557" name="副标题 151556"/>
          <p:cNvSpPr>
            <a:spLocks noGrp="1"/>
          </p:cNvSpPr>
          <p:nvPr>
            <p:ph type="subTitle" idx="1"/>
          </p:nvPr>
        </p:nvSpPr>
        <p:spPr/>
        <p:txBody>
          <a:bodyPr anchor="t"/>
          <a:p>
            <a:pPr defTabSz="914400" fontAlgn="base"/>
            <a:r>
              <a:rPr lang="en-US" altLang="zh-CN" strike="noStrike" kern="1200" baseline="0" noProof="1">
                <a:latin typeface="Comic Sans MS" panose="030F0702030302020204" pitchFamily="66" charset="0"/>
                <a:ea typeface="宋体" panose="02010600030101010101" pitchFamily="2" charset="-122"/>
              </a:rPr>
              <a:t>——【</a:t>
            </a:r>
            <a:r>
              <a:rPr lang="zh-CN" altLang="en-US" strike="noStrike" kern="1200" baseline="0" noProof="1" dirty="0">
                <a:latin typeface="Comic Sans MS" panose="030F0702030302020204" pitchFamily="66" charset="0"/>
                <a:ea typeface="宋体" panose="02010600030101010101" pitchFamily="2" charset="-122"/>
              </a:rPr>
              <a:t>日本</a:t>
            </a:r>
            <a:r>
              <a:rPr lang="en-US" altLang="zh-CN" strike="noStrike" kern="1200" baseline="0" noProof="1">
                <a:latin typeface="Comic Sans MS" panose="030F0702030302020204" pitchFamily="66" charset="0"/>
                <a:ea typeface="宋体" panose="02010600030101010101" pitchFamily="2" charset="-122"/>
              </a:rPr>
              <a:t>】</a:t>
            </a:r>
            <a:r>
              <a:rPr lang="zh-CN" altLang="en-US" strike="noStrike" kern="1200" baseline="0" noProof="1" dirty="0">
                <a:latin typeface="Comic Sans MS" panose="030F0702030302020204" pitchFamily="66" charset="0"/>
                <a:ea typeface="宋体" panose="02010600030101010101" pitchFamily="2" charset="-122"/>
              </a:rPr>
              <a:t>池田大作</a:t>
            </a:r>
            <a:endParaRPr lang="zh-CN" altLang="en-US" strike="noStrike" kern="1200" baseline="0" noProof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  <p:sndAc>
      <p:endSnd/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139265"/>
          <p:cNvSpPr>
            <a:spLocks noGrp="1"/>
          </p:cNvSpPr>
          <p:nvPr>
            <p:ph type="title"/>
          </p:nvPr>
        </p:nvSpPr>
        <p:spPr/>
        <p:txBody>
          <a:bodyPr anchor="b"/>
          <a:p>
            <a:r>
              <a:rPr lang="zh-CN" altLang="en-US" sz="5400" b="1" dirty="0">
                <a:solidFill>
                  <a:srgbClr val="6600CC"/>
                </a:solidFill>
                <a:ea typeface="隶书" pitchFamily="49" charset="-122"/>
              </a:rPr>
              <a:t>读出自己</a:t>
            </a:r>
            <a:endParaRPr lang="zh-CN" altLang="en-US" sz="5400" b="1" dirty="0">
              <a:solidFill>
                <a:srgbClr val="6600CC"/>
              </a:solidFill>
              <a:ea typeface="隶书" pitchFamily="49" charset="-122"/>
            </a:endParaRPr>
          </a:p>
        </p:txBody>
      </p:sp>
      <p:sp>
        <p:nvSpPr>
          <p:cNvPr id="24578" name="文本占位符 139266"/>
          <p:cNvSpPr>
            <a:spLocks noGrp="1"/>
          </p:cNvSpPr>
          <p:nvPr>
            <p:ph idx="1"/>
          </p:nvPr>
        </p:nvSpPr>
        <p:spPr/>
        <p:txBody>
          <a:bodyPr anchor="t"/>
          <a:p>
            <a:r>
              <a:rPr lang="zh-CN" altLang="en-US" dirty="0"/>
              <a:t>从文章中读出自己熟悉的生活或场景，读出和自己思想感情相通的某一个情节或人物形象，甚至读出触动自己心灵的一个时代或一段历史，这就是欣赏。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ransition>
    <p:blinds/>
    <p:sndAc>
      <p:endSnd/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标题 140289"/>
          <p:cNvSpPr>
            <a:spLocks noGrp="1"/>
          </p:cNvSpPr>
          <p:nvPr>
            <p:ph type="title"/>
          </p:nvPr>
        </p:nvSpPr>
        <p:spPr>
          <a:xfrm>
            <a:off x="1803400" y="1062038"/>
            <a:ext cx="8540750" cy="1143000"/>
          </a:xfrm>
        </p:spPr>
        <p:txBody>
          <a:bodyPr anchor="b"/>
          <a:p>
            <a:r>
              <a:rPr lang="zh-CN" altLang="en-US" sz="5400" b="1" dirty="0">
                <a:solidFill>
                  <a:srgbClr val="6600CC"/>
                </a:solidFill>
                <a:ea typeface="隶书" pitchFamily="49" charset="-122"/>
              </a:rPr>
              <a:t>读出问题</a:t>
            </a:r>
            <a:endParaRPr lang="zh-CN" altLang="en-US" sz="5400" b="1" dirty="0">
              <a:solidFill>
                <a:srgbClr val="6600CC"/>
              </a:solidFill>
              <a:ea typeface="隶书" pitchFamily="49" charset="-122"/>
            </a:endParaRPr>
          </a:p>
        </p:txBody>
      </p:sp>
      <p:sp>
        <p:nvSpPr>
          <p:cNvPr id="25602" name="文本占位符 140290"/>
          <p:cNvSpPr>
            <a:spLocks noGrp="1"/>
          </p:cNvSpPr>
          <p:nvPr>
            <p:ph idx="1"/>
          </p:nvPr>
        </p:nvSpPr>
        <p:spPr>
          <a:xfrm>
            <a:off x="1803400" y="2667000"/>
            <a:ext cx="8540750" cy="2590800"/>
          </a:xfrm>
        </p:spPr>
        <p:txBody>
          <a:bodyPr anchor="t"/>
          <a:p>
            <a:r>
              <a:rPr lang="zh-CN" altLang="en-US" dirty="0"/>
              <a:t>就是研究，对于一个没有走进去的人是提不出任何问题的，问题越多，恰恰就能证明你读懂了，因为你已经在以研究的眼光去看课文，还包括质疑某一段、某一句甚至某一个词。</a:t>
            </a:r>
            <a:endParaRPr lang="zh-CN" altLang="en-US" dirty="0"/>
          </a:p>
        </p:txBody>
      </p:sp>
    </p:spTree>
  </p:cSld>
  <p:clrMapOvr>
    <a:masterClrMapping/>
  </p:clrMapOvr>
  <p:transition>
    <p:blinds/>
    <p:sndAc>
      <p:endSnd/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141313"/>
          <p:cNvSpPr txBox="1"/>
          <p:nvPr/>
        </p:nvSpPr>
        <p:spPr>
          <a:xfrm>
            <a:off x="4191000" y="841375"/>
            <a:ext cx="2928620" cy="9728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5400" b="1" dirty="0">
                <a:solidFill>
                  <a:srgbClr val="6600CC"/>
                </a:solidFill>
                <a:latin typeface="Arial" panose="020B0604020202020204" pitchFamily="34" charset="0"/>
                <a:ea typeface="隶书" pitchFamily="49" charset="-122"/>
              </a:rPr>
              <a:t>疑难解析</a:t>
            </a:r>
            <a:endParaRPr lang="zh-CN" altLang="en-US" sz="5400" b="1">
              <a:solidFill>
                <a:srgbClr val="6600CC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141315" name="文本框 141314"/>
          <p:cNvSpPr txBox="1"/>
          <p:nvPr/>
        </p:nvSpPr>
        <p:spPr>
          <a:xfrm>
            <a:off x="2112963" y="2060575"/>
            <a:ext cx="7512050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、我坚信，青春并不仅仅意味着年龄或身体的年轻。只有终生恪守青年时代的信念，矢志不移，孜孜以求，才是真正的青春的光彩。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1316" name="文本框 141315"/>
          <p:cNvSpPr txBox="1"/>
          <p:nvPr/>
        </p:nvSpPr>
        <p:spPr>
          <a:xfrm>
            <a:off x="1992313" y="3789363"/>
            <a:ext cx="7704137" cy="944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只有坚守信念，不断追求，去实现理想才是青春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的真正含义。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/>
      <p:bldP spid="1413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标题 156673"/>
          <p:cNvSpPr>
            <a:spLocks noGrp="1"/>
          </p:cNvSpPr>
          <p:nvPr>
            <p:ph type="title"/>
          </p:nvPr>
        </p:nvSpPr>
        <p:spPr>
          <a:xfrm>
            <a:off x="1981200" y="1709738"/>
            <a:ext cx="8229600" cy="1143000"/>
          </a:xfrm>
        </p:spPr>
        <p:txBody>
          <a:bodyPr anchor="b"/>
          <a:p>
            <a:pPr algn="l"/>
            <a:r>
              <a:rPr lang="en-US" altLang="zh-CN" sz="2800" b="1"/>
              <a:t>2</a:t>
            </a:r>
            <a:r>
              <a:rPr lang="zh-CN" altLang="en-US" sz="2800" b="1" dirty="0"/>
              <a:t>、有一个思想家曾说过：浅薄的知识的外衣，与全身挂满垃圾想站立起来的猿猴没有什么区别。</a:t>
            </a:r>
            <a:endParaRPr lang="zh-CN" altLang="en-US" sz="2800" b="1" dirty="0"/>
          </a:p>
        </p:txBody>
      </p:sp>
      <p:sp>
        <p:nvSpPr>
          <p:cNvPr id="156675" name="内容占位符 156674"/>
          <p:cNvSpPr>
            <a:spLocks noGrp="1"/>
          </p:cNvSpPr>
          <p:nvPr>
            <p:ph idx="1"/>
          </p:nvPr>
        </p:nvSpPr>
        <p:spPr>
          <a:xfrm>
            <a:off x="1992313" y="3138488"/>
            <a:ext cx="7416800" cy="1839912"/>
          </a:xfrm>
        </p:spPr>
        <p:txBody>
          <a:bodyPr anchor="t"/>
          <a:p>
            <a:r>
              <a:rPr lang="zh-CN" altLang="en-US" sz="2800" dirty="0"/>
              <a:t>形象而通俗地告诫青年：知识对于青年的重要，对于一个人道德品质的重要。</a:t>
            </a:r>
            <a:endParaRPr lang="zh-CN" altLang="en-US" sz="2800" dirty="0"/>
          </a:p>
          <a:p>
            <a:endParaRPr lang="zh-CN" altLang="en-US" dirty="0"/>
          </a:p>
        </p:txBody>
      </p:sp>
    </p:spTree>
  </p:cSld>
  <p:clrMapOvr>
    <a:masterClrMapping/>
  </p:clrMapOvr>
  <p:transition>
    <p:blinds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5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6675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标题 155649"/>
          <p:cNvSpPr>
            <a:spLocks noGrp="1"/>
          </p:cNvSpPr>
          <p:nvPr>
            <p:ph type="title"/>
          </p:nvPr>
        </p:nvSpPr>
        <p:spPr>
          <a:xfrm>
            <a:off x="1847850" y="1412875"/>
            <a:ext cx="8229600" cy="1143000"/>
          </a:xfrm>
        </p:spPr>
        <p:txBody>
          <a:bodyPr anchor="b"/>
          <a:p>
            <a:pPr algn="l"/>
            <a:r>
              <a:rPr lang="en-US" altLang="zh-CN" sz="2800" b="1"/>
              <a:t>3</a:t>
            </a:r>
            <a:r>
              <a:rPr lang="zh-CN" altLang="en-US" sz="2800" b="1" dirty="0"/>
              <a:t>、意识到是为了将来开放出绚丽的花朵而打基础的时代，那么学习工作，一切都是非常有意义的。</a:t>
            </a:r>
            <a:endParaRPr lang="zh-CN" altLang="en-US" sz="4000" b="1" dirty="0"/>
          </a:p>
        </p:txBody>
      </p:sp>
      <p:sp>
        <p:nvSpPr>
          <p:cNvPr id="155652" name="文本框 155651"/>
          <p:cNvSpPr txBox="1"/>
          <p:nvPr/>
        </p:nvSpPr>
        <p:spPr>
          <a:xfrm>
            <a:off x="1847850" y="2997200"/>
            <a:ext cx="7294880" cy="548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2800" dirty="0">
                <a:latin typeface="华文细黑" pitchFamily="2" charset="-122"/>
                <a:ea typeface="华文细黑" pitchFamily="2" charset="-122"/>
              </a:rPr>
              <a:t>只有青年时代打好基础，将来才能有所成就。</a:t>
            </a:r>
            <a:endParaRPr lang="zh-CN" altLang="en-US" sz="280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>
    <p:blinds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标题 159745"/>
          <p:cNvSpPr>
            <a:spLocks noGrp="1"/>
          </p:cNvSpPr>
          <p:nvPr>
            <p:ph type="title"/>
          </p:nvPr>
        </p:nvSpPr>
        <p:spPr/>
        <p:txBody>
          <a:bodyPr anchor="b"/>
          <a:p>
            <a:r>
              <a:rPr lang="zh-CN" altLang="en-US" sz="5400" b="1" dirty="0">
                <a:solidFill>
                  <a:srgbClr val="6600CC"/>
                </a:solidFill>
                <a:ea typeface="隶书" pitchFamily="49" charset="-122"/>
              </a:rPr>
              <a:t>跃跃欲试</a:t>
            </a:r>
            <a:endParaRPr lang="zh-CN" altLang="en-US" sz="5400" b="1" dirty="0">
              <a:solidFill>
                <a:srgbClr val="6600CC"/>
              </a:solidFill>
              <a:ea typeface="隶书" pitchFamily="49" charset="-122"/>
            </a:endParaRPr>
          </a:p>
        </p:txBody>
      </p:sp>
      <p:sp>
        <p:nvSpPr>
          <p:cNvPr id="29698" name="文本占位符 159746"/>
          <p:cNvSpPr>
            <a:spLocks noGrp="1"/>
          </p:cNvSpPr>
          <p:nvPr>
            <p:ph idx="1"/>
          </p:nvPr>
        </p:nvSpPr>
        <p:spPr/>
        <p:txBody>
          <a:bodyPr anchor="t"/>
          <a:p>
            <a:r>
              <a:rPr lang="en-US" altLang="zh-CN"/>
              <a:t>1</a:t>
            </a:r>
            <a:r>
              <a:rPr lang="zh-CN" altLang="en-US" dirty="0"/>
              <a:t>、师生齐读课文；</a:t>
            </a:r>
            <a:endParaRPr lang="zh-CN" altLang="en-US" dirty="0"/>
          </a:p>
          <a:p>
            <a:r>
              <a:rPr lang="en-US" altLang="zh-CN"/>
              <a:t>2</a:t>
            </a:r>
            <a:r>
              <a:rPr lang="zh-CN" altLang="en-US" dirty="0"/>
              <a:t>、你对文中哪则话感触比较大？试背诵下来（推荐背诵第</a:t>
            </a:r>
            <a:r>
              <a:rPr lang="en-US" altLang="zh-CN"/>
              <a:t>6</a:t>
            </a:r>
            <a:r>
              <a:rPr lang="zh-CN" altLang="en-US" dirty="0"/>
              <a:t>、</a:t>
            </a:r>
            <a:r>
              <a:rPr lang="en-US" altLang="zh-CN"/>
              <a:t>10</a:t>
            </a:r>
            <a:r>
              <a:rPr lang="zh-CN" altLang="en-US" dirty="0"/>
              <a:t>则）</a:t>
            </a:r>
            <a:endParaRPr lang="zh-CN" altLang="en-US" dirty="0"/>
          </a:p>
        </p:txBody>
      </p:sp>
    </p:spTree>
  </p:cSld>
  <p:clrMapOvr>
    <a:masterClrMapping/>
  </p:clrMapOvr>
  <p:transition>
    <p:blinds/>
    <p:sndAc>
      <p:endSnd/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标题 160769"/>
          <p:cNvSpPr>
            <a:spLocks noGrp="1"/>
          </p:cNvSpPr>
          <p:nvPr>
            <p:ph type="title"/>
          </p:nvPr>
        </p:nvSpPr>
        <p:spPr/>
        <p:txBody>
          <a:bodyPr anchor="b"/>
          <a:p>
            <a:r>
              <a:rPr lang="zh-CN" altLang="en-US" sz="5400" b="1" dirty="0">
                <a:solidFill>
                  <a:srgbClr val="6600CC"/>
                </a:solidFill>
                <a:ea typeface="隶书" pitchFamily="49" charset="-122"/>
              </a:rPr>
              <a:t>大显身手</a:t>
            </a:r>
            <a:endParaRPr lang="zh-CN" altLang="en-US" sz="5400" b="1" dirty="0">
              <a:solidFill>
                <a:srgbClr val="6600CC"/>
              </a:solidFill>
              <a:ea typeface="隶书" pitchFamily="49" charset="-122"/>
            </a:endParaRPr>
          </a:p>
        </p:txBody>
      </p:sp>
      <p:sp>
        <p:nvSpPr>
          <p:cNvPr id="30722" name="文本占位符 160770"/>
          <p:cNvSpPr>
            <a:spLocks noGrp="1"/>
          </p:cNvSpPr>
          <p:nvPr>
            <p:ph idx="1"/>
          </p:nvPr>
        </p:nvSpPr>
        <p:spPr/>
        <p:txBody>
          <a:bodyPr anchor="t"/>
          <a:p>
            <a:r>
              <a:rPr lang="en-US" altLang="zh-CN" sz="2800"/>
              <a:t>1</a:t>
            </a:r>
            <a:r>
              <a:rPr lang="zh-CN" altLang="en-US" sz="2800" dirty="0"/>
              <a:t>、请补充完整以下词语</a:t>
            </a:r>
            <a:endParaRPr lang="zh-CN" altLang="en-US" sz="2800" dirty="0"/>
          </a:p>
          <a:p>
            <a:r>
              <a:rPr lang="zh-CN" altLang="en-US" sz="2800" dirty="0"/>
              <a:t>（      ）不移  （      ）以求    赴汤（      ）</a:t>
            </a:r>
            <a:endParaRPr lang="zh-CN" altLang="en-US" sz="2800" dirty="0"/>
          </a:p>
          <a:p>
            <a:r>
              <a:rPr lang="zh-CN" altLang="en-US" sz="2800" dirty="0"/>
              <a:t>见异（      ）    志存（      ）  光明（      ）</a:t>
            </a:r>
            <a:endParaRPr lang="zh-CN" altLang="en-US" sz="2800" dirty="0"/>
          </a:p>
          <a:p>
            <a:r>
              <a:rPr lang="zh-CN" altLang="en-US" sz="2800" dirty="0"/>
              <a:t>沮丧（      ）    懦弱（      ）  包罗（      ）</a:t>
            </a:r>
            <a:endParaRPr lang="zh-CN" altLang="en-US" sz="2800" dirty="0"/>
          </a:p>
          <a:p>
            <a:r>
              <a:rPr lang="en-US" altLang="zh-CN" sz="2800"/>
              <a:t>2</a:t>
            </a:r>
            <a:r>
              <a:rPr lang="zh-CN" altLang="en-US" sz="2800" dirty="0"/>
              <a:t>、学了这篇课文，你明白了什么，或者你对青春</a:t>
            </a:r>
            <a:r>
              <a:rPr lang="en-US" altLang="zh-CN" sz="2800"/>
              <a:t>/</a:t>
            </a:r>
            <a:r>
              <a:rPr lang="zh-CN" altLang="en-US" sz="2800" dirty="0"/>
              <a:t>青年有了怎样的感悟？能仿照作者的形式写下你的感悟吗？</a:t>
            </a:r>
            <a:endParaRPr lang="zh-CN" altLang="en-US" sz="2800" dirty="0"/>
          </a:p>
        </p:txBody>
      </p:sp>
      <p:sp>
        <p:nvSpPr>
          <p:cNvPr id="160772" name="文本框 160771"/>
          <p:cNvSpPr txBox="1"/>
          <p:nvPr/>
        </p:nvSpPr>
        <p:spPr>
          <a:xfrm>
            <a:off x="2782888" y="2273300"/>
            <a:ext cx="115252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矢志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0773" name="文本框 160772"/>
          <p:cNvSpPr txBox="1"/>
          <p:nvPr/>
        </p:nvSpPr>
        <p:spPr>
          <a:xfrm>
            <a:off x="5016500" y="2273300"/>
            <a:ext cx="115252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孜孜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0774" name="文本框 160773"/>
          <p:cNvSpPr txBox="1"/>
          <p:nvPr/>
        </p:nvSpPr>
        <p:spPr>
          <a:xfrm>
            <a:off x="8183563" y="2273300"/>
            <a:ext cx="115252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蹈火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0775" name="文本框 160774"/>
          <p:cNvSpPr txBox="1"/>
          <p:nvPr/>
        </p:nvSpPr>
        <p:spPr>
          <a:xfrm>
            <a:off x="3503613" y="2778125"/>
            <a:ext cx="115252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思迁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0776" name="文本框 160775"/>
          <p:cNvSpPr txBox="1"/>
          <p:nvPr/>
        </p:nvSpPr>
        <p:spPr>
          <a:xfrm>
            <a:off x="5951538" y="2778125"/>
            <a:ext cx="115252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高远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0777" name="文本框 160776"/>
          <p:cNvSpPr txBox="1"/>
          <p:nvPr/>
        </p:nvSpPr>
        <p:spPr>
          <a:xfrm>
            <a:off x="8183563" y="2781300"/>
            <a:ext cx="115252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磊落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0778" name="文本框 160777"/>
          <p:cNvSpPr txBox="1"/>
          <p:nvPr/>
        </p:nvSpPr>
        <p:spPr>
          <a:xfrm>
            <a:off x="3503613" y="3354388"/>
            <a:ext cx="115252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气馁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0779" name="文本框 160778"/>
          <p:cNvSpPr txBox="1"/>
          <p:nvPr/>
        </p:nvSpPr>
        <p:spPr>
          <a:xfrm>
            <a:off x="5951538" y="3284538"/>
            <a:ext cx="115252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潦倒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0780" name="文本框 160779"/>
          <p:cNvSpPr txBox="1"/>
          <p:nvPr/>
        </p:nvSpPr>
        <p:spPr>
          <a:xfrm>
            <a:off x="8183563" y="3284538"/>
            <a:ext cx="115252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万象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0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0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2" grpId="0"/>
      <p:bldP spid="160773" grpId="0"/>
      <p:bldP spid="160774" grpId="0"/>
      <p:bldP spid="160775" grpId="0"/>
      <p:bldP spid="160776" grpId="0"/>
      <p:bldP spid="160777" grpId="0"/>
      <p:bldP spid="160778" grpId="0"/>
      <p:bldP spid="160779" grpId="0"/>
      <p:bldP spid="1607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标题 187393"/>
          <p:cNvSpPr>
            <a:spLocks noGrp="1"/>
          </p:cNvSpPr>
          <p:nvPr>
            <p:ph type="title"/>
          </p:nvPr>
        </p:nvSpPr>
        <p:spPr>
          <a:xfrm>
            <a:off x="2209800" y="404813"/>
            <a:ext cx="6870700" cy="915987"/>
          </a:xfrm>
        </p:spPr>
        <p:txBody>
          <a:bodyPr anchor="b"/>
          <a:p>
            <a:pPr algn="l"/>
            <a:r>
              <a:rPr lang="zh-CN" altLang="en-US" b="1" dirty="0"/>
              <a:t>名人谈青春</a:t>
            </a:r>
            <a:endParaRPr lang="zh-CN" altLang="en-US" b="1" dirty="0"/>
          </a:p>
        </p:txBody>
      </p:sp>
      <p:sp>
        <p:nvSpPr>
          <p:cNvPr id="31746" name="文本占位符 187394"/>
          <p:cNvSpPr>
            <a:spLocks noGrp="1"/>
          </p:cNvSpPr>
          <p:nvPr>
            <p:ph idx="1"/>
          </p:nvPr>
        </p:nvSpPr>
        <p:spPr>
          <a:xfrm>
            <a:off x="2209800" y="1557338"/>
            <a:ext cx="7702550" cy="3832225"/>
          </a:xfrm>
        </p:spPr>
        <p:txBody>
          <a:bodyPr anchor="t"/>
          <a:p>
            <a:r>
              <a:rPr lang="zh-CN" altLang="en-US" dirty="0"/>
              <a:t>青年应当有朝气，敢作为。  </a:t>
            </a:r>
            <a:r>
              <a:rPr lang="en-US" altLang="zh-CN"/>
              <a:t>——</a:t>
            </a:r>
            <a:r>
              <a:rPr lang="zh-CN" altLang="en-US" dirty="0"/>
              <a:t>鲁迅</a:t>
            </a:r>
            <a:endParaRPr lang="zh-CN" altLang="en-US" dirty="0"/>
          </a:p>
          <a:p>
            <a:r>
              <a:rPr lang="zh-CN" altLang="en-US" dirty="0"/>
              <a:t>青春不是人生的一段时期，而是心灵的一种状况。             </a:t>
            </a:r>
            <a:r>
              <a:rPr lang="en-US" altLang="zh-CN"/>
              <a:t>——</a:t>
            </a:r>
            <a:r>
              <a:rPr lang="zh-CN" altLang="en-US" dirty="0"/>
              <a:t>加里宁</a:t>
            </a:r>
            <a:endParaRPr lang="zh-CN" altLang="en-US" dirty="0"/>
          </a:p>
          <a:p>
            <a:r>
              <a:rPr lang="zh-CN" altLang="en-US" dirty="0"/>
              <a:t>青年时代是培养习惯，希望和信念的一段时光。　             </a:t>
            </a:r>
            <a:r>
              <a:rPr lang="en-US" altLang="zh-CN"/>
              <a:t>——</a:t>
            </a:r>
            <a:r>
              <a:rPr lang="zh-CN" altLang="en-US" dirty="0"/>
              <a:t>拉斯金</a:t>
            </a:r>
            <a:endParaRPr lang="zh-CN" altLang="en-US" dirty="0"/>
          </a:p>
          <a:p>
            <a:r>
              <a:rPr lang="zh-CN" altLang="en-US" dirty="0"/>
              <a:t>一个懒惰的少年将来就是一个褴褛的老年。　　　　         </a:t>
            </a:r>
            <a:r>
              <a:rPr lang="en-US" altLang="zh-CN"/>
              <a:t>——</a:t>
            </a:r>
            <a:r>
              <a:rPr lang="zh-CN" altLang="en-US" dirty="0"/>
              <a:t>英国谚语 </a:t>
            </a:r>
            <a:endParaRPr lang="zh-CN" altLang="en-US" dirty="0"/>
          </a:p>
        </p:txBody>
      </p:sp>
    </p:spTree>
  </p:cSld>
  <p:clrMapOvr>
    <a:masterClrMapping/>
  </p:clrMapOvr>
  <p:transition>
    <p:blinds/>
    <p:sndAc>
      <p:endSnd/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标题 161793"/>
          <p:cNvSpPr>
            <a:spLocks noGrp="1"/>
          </p:cNvSpPr>
          <p:nvPr>
            <p:ph type="title"/>
          </p:nvPr>
        </p:nvSpPr>
        <p:spPr>
          <a:xfrm>
            <a:off x="2209800" y="604838"/>
            <a:ext cx="6870700" cy="1600200"/>
          </a:xfrm>
        </p:spPr>
        <p:txBody>
          <a:bodyPr anchor="b"/>
          <a:p>
            <a:r>
              <a:rPr lang="zh-CN" altLang="en-US" sz="8000" b="1" dirty="0">
                <a:solidFill>
                  <a:srgbClr val="6600CC"/>
                </a:solidFill>
                <a:ea typeface="隶书" pitchFamily="49" charset="-122"/>
              </a:rPr>
              <a:t>布置作业</a:t>
            </a:r>
            <a:endParaRPr lang="zh-CN" altLang="en-US" sz="8000" b="1" dirty="0">
              <a:solidFill>
                <a:srgbClr val="6600CC"/>
              </a:solidFill>
              <a:ea typeface="隶书" pitchFamily="49" charset="-122"/>
            </a:endParaRPr>
          </a:p>
        </p:txBody>
      </p:sp>
      <p:sp>
        <p:nvSpPr>
          <p:cNvPr id="32770" name="文本占位符 161794"/>
          <p:cNvSpPr>
            <a:spLocks noGrp="1"/>
          </p:cNvSpPr>
          <p:nvPr>
            <p:ph idx="1"/>
          </p:nvPr>
        </p:nvSpPr>
        <p:spPr>
          <a:xfrm>
            <a:off x="2209800" y="2651125"/>
            <a:ext cx="7696200" cy="3657600"/>
          </a:xfrm>
        </p:spPr>
        <p:txBody>
          <a:bodyPr anchor="t"/>
          <a:p>
            <a:r>
              <a:rPr lang="zh-CN" altLang="en-US" dirty="0"/>
              <a:t>必做：练习册</a:t>
            </a:r>
            <a:r>
              <a:rPr lang="en-US" altLang="zh-CN"/>
              <a:t>P16</a:t>
            </a:r>
            <a:r>
              <a:rPr lang="zh-CN" altLang="en-US" dirty="0"/>
              <a:t>页第一部分</a:t>
            </a:r>
            <a:endParaRPr lang="zh-CN" altLang="en-US" dirty="0"/>
          </a:p>
          <a:p>
            <a:r>
              <a:rPr lang="zh-CN" altLang="en-US" dirty="0"/>
              <a:t>选做：练习册</a:t>
            </a:r>
            <a:r>
              <a:rPr lang="en-US" altLang="zh-CN"/>
              <a:t>P16</a:t>
            </a:r>
            <a:r>
              <a:rPr lang="zh-CN" altLang="en-US" dirty="0"/>
              <a:t>页第二部分</a:t>
            </a:r>
            <a:endParaRPr lang="zh-CN" altLang="en-US" dirty="0"/>
          </a:p>
        </p:txBody>
      </p:sp>
    </p:spTree>
  </p:cSld>
  <p:clrMapOvr>
    <a:masterClrMapping/>
  </p:clrMapOvr>
  <p:transition>
    <p:blinds/>
    <p:sndAc>
      <p:endSnd/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86" name="文本框 144385"/>
          <p:cNvSpPr txBox="1"/>
          <p:nvPr/>
        </p:nvSpPr>
        <p:spPr>
          <a:xfrm>
            <a:off x="2057400" y="1143000"/>
            <a:ext cx="8153400" cy="38138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6000" dirty="0">
                <a:latin typeface="Arial" panose="020B0604020202020204" pitchFamily="34" charset="0"/>
                <a:ea typeface="隶书" pitchFamily="49" charset="-122"/>
              </a:rPr>
              <a:t>老师送你一句话：莫等闲，白了少年头，空悲切。</a:t>
            </a:r>
            <a:endParaRPr lang="zh-CN" altLang="en-US" sz="6000" dirty="0">
              <a:latin typeface="Arial" panose="020B0604020202020204" pitchFamily="34" charset="0"/>
              <a:ea typeface="隶书" pitchFamily="49" charset="-122"/>
            </a:endParaRPr>
          </a:p>
          <a:p>
            <a:pPr lvl="0" indent="0"/>
            <a:r>
              <a:rPr lang="zh-CN" altLang="en-US" sz="6000" dirty="0">
                <a:latin typeface="Arial" panose="020B0604020202020204" pitchFamily="34" charset="0"/>
                <a:ea typeface="隶书" pitchFamily="49" charset="-122"/>
              </a:rPr>
              <a:t>       </a:t>
            </a:r>
            <a:r>
              <a:rPr lang="en-US" altLang="zh-CN" sz="6000">
                <a:latin typeface="Arial" panose="020B0604020202020204" pitchFamily="34" charset="0"/>
                <a:ea typeface="隶书" pitchFamily="49" charset="-122"/>
              </a:rPr>
              <a:t>——</a:t>
            </a:r>
            <a:r>
              <a:rPr lang="zh-CN" altLang="en-US" sz="6000" dirty="0">
                <a:latin typeface="Arial" panose="020B0604020202020204" pitchFamily="34" charset="0"/>
                <a:ea typeface="隶书" pitchFamily="49" charset="-122"/>
              </a:rPr>
              <a:t>岳飞</a:t>
            </a:r>
            <a:r>
              <a:rPr lang="en-US" altLang="zh-CN" sz="6000">
                <a:latin typeface="Arial" panose="020B0604020202020204" pitchFamily="34" charset="0"/>
                <a:ea typeface="隶书" pitchFamily="49" charset="-122"/>
              </a:rPr>
              <a:t>《</a:t>
            </a:r>
            <a:r>
              <a:rPr lang="zh-CN" altLang="en-US" sz="6000" dirty="0">
                <a:latin typeface="Arial" panose="020B0604020202020204" pitchFamily="34" charset="0"/>
                <a:ea typeface="隶书" pitchFamily="49" charset="-122"/>
              </a:rPr>
              <a:t>满江红</a:t>
            </a:r>
            <a:r>
              <a:rPr lang="en-US" altLang="zh-CN" sz="6000">
                <a:latin typeface="Arial" panose="020B0604020202020204" pitchFamily="34" charset="0"/>
                <a:ea typeface="隶书" pitchFamily="49" charset="-122"/>
              </a:rPr>
              <a:t>》</a:t>
            </a:r>
            <a:endParaRPr lang="en-US" altLang="zh-CN" sz="6000"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>
    <p:blinds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8422" name="文本占位符 188421"/>
          <p:cNvSpPr>
            <a:spLocks noGrp="1"/>
          </p:cNvSpPr>
          <p:nvPr>
            <p:ph type="body" orient="vert" sz="half" idx="2"/>
          </p:nvPr>
        </p:nvSpPr>
        <p:spPr>
          <a:xfrm>
            <a:off x="8543925" y="1828800"/>
            <a:ext cx="857250" cy="3657600"/>
          </a:xfrm>
        </p:spPr>
        <p:txBody>
          <a:bodyPr anchor="t"/>
          <a:p>
            <a:pPr algn="ctr">
              <a:lnSpc>
                <a:spcPct val="90000"/>
              </a:lnSpc>
              <a:buNone/>
            </a:pPr>
            <a:r>
              <a:rPr lang="zh-CN" altLang="en-US" sz="2800" b="1" dirty="0"/>
              <a:t>中国青年志愿者标志</a:t>
            </a:r>
            <a:endParaRPr lang="zh-CN" altLang="en-US" sz="2800" b="1" dirty="0"/>
          </a:p>
        </p:txBody>
      </p:sp>
      <p:pic>
        <p:nvPicPr>
          <p:cNvPr id="15362" name="联机映像占位符 188422" descr="2008911183127430_2"/>
          <p:cNvPicPr>
            <a:picLocks noGrp="1" noChangeAspect="1"/>
          </p:cNvPicPr>
          <p:nvPr>
            <p:ph type="clipArt" sz="half" idx="1"/>
          </p:nvPr>
        </p:nvPicPr>
        <p:blipFill>
          <a:blip r:embed="rId1"/>
          <a:stretch>
            <a:fillRect/>
          </a:stretch>
        </p:blipFill>
        <p:spPr>
          <a:xfrm>
            <a:off x="2279650" y="1125538"/>
            <a:ext cx="5832475" cy="4518025"/>
          </a:xfrm>
        </p:spPr>
      </p:pic>
    </p:spTree>
  </p:cSld>
  <p:clrMapOvr>
    <a:masterClrMapping/>
  </p:clrMapOvr>
  <p:transition>
    <p:blinds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842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842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51" name="副标题 130050"/>
          <p:cNvSpPr>
            <a:spLocks noGrp="1"/>
          </p:cNvSpPr>
          <p:nvPr>
            <p:ph type="subTitle" idx="1"/>
          </p:nvPr>
        </p:nvSpPr>
        <p:spPr>
          <a:xfrm>
            <a:off x="2214563" y="2278063"/>
            <a:ext cx="7050088" cy="3455988"/>
          </a:xfrm>
        </p:spPr>
        <p:txBody>
          <a:bodyPr anchor="t"/>
          <a:p>
            <a:pPr algn="l" defTabSz="914400" fontAlgn="base">
              <a:lnSpc>
                <a:spcPct val="90000"/>
              </a:lnSpc>
            </a:pPr>
            <a:r>
              <a:rPr lang="zh-CN" altLang="en-US" sz="4400" strike="noStrike" kern="1200" baseline="0" noProof="1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你们青年人朝气蓬勃，正在兴旺时期，好像早晨八九点钟的太阳。希望寄托在你们身上。</a:t>
            </a:r>
            <a:endParaRPr lang="zh-CN" altLang="en-US" sz="4400" strike="noStrike" kern="1200" baseline="0" noProof="1" dirty="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l" defTabSz="914400" fontAlgn="base">
              <a:lnSpc>
                <a:spcPct val="90000"/>
              </a:lnSpc>
            </a:pPr>
            <a:r>
              <a:rPr lang="en-US" altLang="zh-CN" sz="4400" strike="noStrike" kern="1200" baseline="0" noProof="1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——</a:t>
            </a:r>
            <a:r>
              <a:rPr lang="zh-CN" altLang="en-US" sz="4400" strike="noStrike" kern="1200" baseline="0" noProof="1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毛泽东</a:t>
            </a:r>
            <a:endParaRPr lang="zh-CN" altLang="en-US" sz="4400" strike="noStrike" kern="1200" baseline="0" noProof="1" dirty="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blinds/>
    <p:sndAc>
      <p:endSnd/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53601"/>
          <p:cNvSpPr>
            <a:spLocks noGrp="1"/>
          </p:cNvSpPr>
          <p:nvPr>
            <p:ph type="title"/>
          </p:nvPr>
        </p:nvSpPr>
        <p:spPr/>
        <p:txBody>
          <a:bodyPr anchor="b"/>
          <a:p>
            <a:r>
              <a:rPr lang="zh-CN" altLang="en-US" sz="5400" b="1" dirty="0">
                <a:solidFill>
                  <a:srgbClr val="6600CC"/>
                </a:solidFill>
                <a:latin typeface="宋体" panose="02010600030101010101" pitchFamily="2" charset="-122"/>
                <a:ea typeface="隶书" pitchFamily="49" charset="-122"/>
              </a:rPr>
              <a:t>学习目标</a:t>
            </a:r>
            <a:endParaRPr lang="zh-CN" altLang="en-US" sz="5400" b="1" dirty="0">
              <a:solidFill>
                <a:srgbClr val="6600CC"/>
              </a:solidFill>
              <a:latin typeface="宋体" panose="02010600030101010101" pitchFamily="2" charset="-122"/>
              <a:ea typeface="隶书" pitchFamily="49" charset="-122"/>
            </a:endParaRPr>
          </a:p>
        </p:txBody>
      </p:sp>
      <p:sp>
        <p:nvSpPr>
          <p:cNvPr id="18434" name="文本占位符 153602"/>
          <p:cNvSpPr>
            <a:spLocks noGrp="1"/>
          </p:cNvSpPr>
          <p:nvPr>
            <p:ph idx="1"/>
          </p:nvPr>
        </p:nvSpPr>
        <p:spPr/>
        <p:txBody>
          <a:bodyPr anchor="t"/>
          <a:p>
            <a:r>
              <a:rPr lang="en-US" altLang="zh-CN"/>
              <a:t>1</a:t>
            </a:r>
            <a:r>
              <a:rPr lang="zh-CN" altLang="en-US" dirty="0"/>
              <a:t>、通过熟读课文，准确把握课文的思想内容；</a:t>
            </a:r>
            <a:endParaRPr lang="zh-CN" altLang="en-US" dirty="0"/>
          </a:p>
          <a:p>
            <a:r>
              <a:rPr lang="en-US" altLang="zh-CN"/>
              <a:t>2</a:t>
            </a:r>
            <a:r>
              <a:rPr lang="zh-CN" altLang="en-US" dirty="0"/>
              <a:t>、通过识记，积累文中的经典词句； </a:t>
            </a:r>
            <a:endParaRPr lang="zh-CN" altLang="en-US" dirty="0"/>
          </a:p>
          <a:p>
            <a:r>
              <a:rPr lang="en-US" altLang="zh-CN"/>
              <a:t>3</a:t>
            </a:r>
            <a:r>
              <a:rPr lang="zh-CN" altLang="en-US" dirty="0"/>
              <a:t>、可以归纳每一则语录的要点；</a:t>
            </a:r>
            <a:endParaRPr lang="zh-CN" altLang="en-US" dirty="0"/>
          </a:p>
          <a:p>
            <a:r>
              <a:rPr lang="en-US" altLang="zh-CN"/>
              <a:t>4</a:t>
            </a:r>
            <a:r>
              <a:rPr lang="zh-CN" altLang="en-US" dirty="0"/>
              <a:t>、感悟青春的意义，正确对待生活和人生。</a:t>
            </a:r>
            <a:endParaRPr lang="zh-CN" altLang="en-US" dirty="0"/>
          </a:p>
        </p:txBody>
      </p:sp>
    </p:spTree>
  </p:cSld>
  <p:clrMapOvr>
    <a:masterClrMapping/>
  </p:clrMapOvr>
  <p:transition>
    <p:blinds/>
    <p:sndAc>
      <p:endSnd/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31073"/>
          <p:cNvSpPr>
            <a:spLocks noGrp="1"/>
          </p:cNvSpPr>
          <p:nvPr>
            <p:ph type="title"/>
          </p:nvPr>
        </p:nvSpPr>
        <p:spPr>
          <a:xfrm>
            <a:off x="1703388" y="260350"/>
            <a:ext cx="3384550" cy="647700"/>
          </a:xfrm>
        </p:spPr>
        <p:txBody>
          <a:bodyPr anchor="b">
            <a:normAutofit fontScale="90000"/>
          </a:bodyPr>
          <a:p>
            <a:r>
              <a:rPr lang="zh-CN" altLang="en-US" sz="5400" b="1" dirty="0">
                <a:solidFill>
                  <a:srgbClr val="6600CC"/>
                </a:solidFill>
                <a:ea typeface="隶书" pitchFamily="49" charset="-122"/>
              </a:rPr>
              <a:t>作者简介</a:t>
            </a:r>
            <a:endParaRPr lang="zh-CN" altLang="en-US" sz="5400" b="1" dirty="0">
              <a:solidFill>
                <a:srgbClr val="6600CC"/>
              </a:solidFill>
              <a:ea typeface="隶书" pitchFamily="49" charset="-122"/>
            </a:endParaRPr>
          </a:p>
        </p:txBody>
      </p:sp>
      <p:sp>
        <p:nvSpPr>
          <p:cNvPr id="19458" name="文本占位符 131074"/>
          <p:cNvSpPr>
            <a:spLocks noGrp="1"/>
          </p:cNvSpPr>
          <p:nvPr>
            <p:ph type="body" sz="half" idx="1"/>
          </p:nvPr>
        </p:nvSpPr>
        <p:spPr>
          <a:xfrm>
            <a:off x="1774825" y="765175"/>
            <a:ext cx="7848600" cy="2519363"/>
          </a:xfrm>
        </p:spPr>
        <p:txBody>
          <a:bodyPr anchor="t">
            <a:normAutofit lnSpcReduction="10000"/>
          </a:bodyPr>
          <a:p>
            <a:r>
              <a:rPr lang="zh-CN" altLang="en-US" sz="2400" b="1" dirty="0"/>
              <a:t>池田大作：日本作家、学者。生于</a:t>
            </a:r>
            <a:r>
              <a:rPr lang="en-US" altLang="zh-CN" sz="2400" b="1"/>
              <a:t>1928</a:t>
            </a:r>
            <a:r>
              <a:rPr lang="zh-CN" altLang="en-US" sz="2400" b="1"/>
              <a:t>年</a:t>
            </a:r>
            <a:r>
              <a:rPr lang="en-US" altLang="zh-CN" sz="2400" b="1"/>
              <a:t>1</a:t>
            </a:r>
            <a:r>
              <a:rPr lang="zh-CN" altLang="en-US" sz="2400" b="1"/>
              <a:t>月</a:t>
            </a:r>
            <a:r>
              <a:rPr lang="en-US" altLang="zh-CN" sz="2400" b="1"/>
              <a:t>2</a:t>
            </a:r>
            <a:r>
              <a:rPr lang="zh-CN" altLang="en-US" sz="2400" b="1" dirty="0"/>
              <a:t>日。他长期致力于中日两国人民的友好往来，为促进中日两国人民友好做出了巨大的贡献。访问中国十余次，并接受过周恩来、邓小平和江泽民等国家领导人的接见。获得中日友好“和平使者”的称号。</a:t>
            </a:r>
            <a:endParaRPr lang="zh-CN" altLang="en-US" sz="2400" b="1" dirty="0"/>
          </a:p>
          <a:p>
            <a:r>
              <a:rPr lang="zh-CN" altLang="en-US" sz="2400" b="1" dirty="0"/>
              <a:t>著述甚丰：</a:t>
            </a:r>
            <a:r>
              <a:rPr lang="en-US" altLang="zh-CN" sz="2400" b="1"/>
              <a:t>《</a:t>
            </a:r>
            <a:r>
              <a:rPr lang="zh-CN" altLang="en-US" sz="2400" b="1" dirty="0"/>
              <a:t>池田大作诗选</a:t>
            </a:r>
            <a:r>
              <a:rPr lang="en-US" altLang="zh-CN" sz="2400" b="1"/>
              <a:t>》</a:t>
            </a:r>
            <a:r>
              <a:rPr lang="zh-CN" altLang="en-US" sz="2400" b="1"/>
              <a:t>、</a:t>
            </a:r>
            <a:r>
              <a:rPr lang="en-US" altLang="zh-CN" sz="2400" b="1"/>
              <a:t>《</a:t>
            </a:r>
            <a:r>
              <a:rPr lang="zh-CN" altLang="en-US" sz="2400" b="1" dirty="0"/>
              <a:t>池田大作讲演、随笔文集</a:t>
            </a:r>
            <a:r>
              <a:rPr lang="en-US" altLang="zh-CN" sz="2400" b="1"/>
              <a:t>》</a:t>
            </a:r>
            <a:r>
              <a:rPr lang="zh-CN" altLang="en-US" sz="2400" b="1"/>
              <a:t>、</a:t>
            </a:r>
            <a:r>
              <a:rPr lang="en-US" altLang="zh-CN" sz="2400" b="1"/>
              <a:t>《</a:t>
            </a:r>
            <a:r>
              <a:rPr lang="zh-CN" altLang="en-US" sz="2400" b="1" dirty="0"/>
              <a:t>我的释尊观</a:t>
            </a:r>
            <a:r>
              <a:rPr lang="en-US" altLang="zh-CN" sz="2400" b="1"/>
              <a:t>》</a:t>
            </a:r>
            <a:r>
              <a:rPr lang="zh-CN" altLang="en-US" sz="2400" b="1"/>
              <a:t>、</a:t>
            </a:r>
            <a:r>
              <a:rPr lang="en-US" altLang="zh-CN" sz="2400" b="1"/>
              <a:t>《</a:t>
            </a:r>
            <a:r>
              <a:rPr lang="zh-CN" altLang="en-US" sz="2400" b="1" dirty="0"/>
              <a:t>佛教思想源流</a:t>
            </a:r>
            <a:r>
              <a:rPr lang="en-US" altLang="zh-CN" sz="2400" b="1"/>
              <a:t>》</a:t>
            </a:r>
            <a:r>
              <a:rPr lang="zh-CN" altLang="en-US" sz="2400" b="1" dirty="0"/>
              <a:t>等。</a:t>
            </a:r>
            <a:endParaRPr lang="zh-CN" altLang="en-US" sz="2400" b="1" dirty="0"/>
          </a:p>
        </p:txBody>
      </p:sp>
      <p:pic>
        <p:nvPicPr>
          <p:cNvPr id="19459" name="内容占位符 131082" descr="x20090624004"/>
          <p:cNvPicPr>
            <a:picLocks noGrp="1"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855913" y="3529013"/>
            <a:ext cx="2362200" cy="3355975"/>
          </a:xfrm>
        </p:spPr>
      </p:pic>
      <p:pic>
        <p:nvPicPr>
          <p:cNvPr id="19460" name="图片 131083" descr="071022ch_yth_u_polisc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0" y="3462338"/>
            <a:ext cx="4967288" cy="3422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2098" name="标题 132097"/>
          <p:cNvSpPr>
            <a:spLocks noGrp="1"/>
          </p:cNvSpPr>
          <p:nvPr>
            <p:ph type="title"/>
          </p:nvPr>
        </p:nvSpPr>
        <p:spPr/>
        <p:txBody>
          <a:bodyPr anchor="b"/>
          <a:p>
            <a:r>
              <a:rPr lang="zh-CN" altLang="en-US" sz="5400" b="1" dirty="0">
                <a:solidFill>
                  <a:srgbClr val="6600CC"/>
                </a:solidFill>
                <a:ea typeface="隶书" pitchFamily="49" charset="-122"/>
              </a:rPr>
              <a:t>美文诵读</a:t>
            </a:r>
            <a:endParaRPr lang="zh-CN" altLang="en-US" sz="5400" b="1" dirty="0">
              <a:solidFill>
                <a:srgbClr val="6600CC"/>
              </a:solidFill>
              <a:ea typeface="隶书" pitchFamily="49" charset="-122"/>
            </a:endParaRPr>
          </a:p>
        </p:txBody>
      </p:sp>
      <p:sp>
        <p:nvSpPr>
          <p:cNvPr id="132099" name="内容占位符 132098"/>
          <p:cNvSpPr>
            <a:spLocks noGrp="1"/>
          </p:cNvSpPr>
          <p:nvPr>
            <p:ph idx="1"/>
          </p:nvPr>
        </p:nvSpPr>
        <p:spPr/>
        <p:txBody>
          <a:bodyPr anchor="t"/>
          <a:p>
            <a:r>
              <a:rPr lang="zh-CN" altLang="en-US" dirty="0"/>
              <a:t>这是语录。</a:t>
            </a:r>
            <a:endParaRPr lang="zh-CN" altLang="en-US" dirty="0"/>
          </a:p>
          <a:p>
            <a:r>
              <a:rPr lang="zh-CN" altLang="en-US" dirty="0"/>
              <a:t>这是教诲，是长者的循循善诱，坦诚而理智，客观而中肯。大声地朗读吧，你定会受益匪浅。</a:t>
            </a:r>
            <a:endParaRPr lang="zh-CN" altLang="en-US" dirty="0"/>
          </a:p>
        </p:txBody>
      </p:sp>
    </p:spTree>
  </p:cSld>
  <p:clrMapOvr>
    <a:masterClrMapping/>
  </p:clrMapOvr>
  <p:transition>
    <p:blinds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2099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charRg st="6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2099">
                                            <p:txEl>
                                              <p:charRg st="6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8" grpId="0"/>
      <p:bldP spid="13209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154625"/>
          <p:cNvSpPr>
            <a:spLocks noGrp="1"/>
          </p:cNvSpPr>
          <p:nvPr>
            <p:ph type="title"/>
          </p:nvPr>
        </p:nvSpPr>
        <p:spPr/>
        <p:txBody>
          <a:bodyPr anchor="b"/>
          <a:p>
            <a:pPr algn="l"/>
            <a:r>
              <a:rPr lang="zh-CN" altLang="en-US" sz="3600" dirty="0"/>
              <a:t>检查自读情况，给加下划线的字注音</a:t>
            </a:r>
            <a:endParaRPr lang="zh-CN" altLang="en-US" sz="3600" dirty="0"/>
          </a:p>
        </p:txBody>
      </p:sp>
      <p:sp>
        <p:nvSpPr>
          <p:cNvPr id="21506" name="文本占位符 154626"/>
          <p:cNvSpPr>
            <a:spLocks noGrp="1"/>
          </p:cNvSpPr>
          <p:nvPr>
            <p:ph idx="1"/>
          </p:nvPr>
        </p:nvSpPr>
        <p:spPr>
          <a:xfrm>
            <a:off x="1981200" y="1600200"/>
            <a:ext cx="8507413" cy="4525963"/>
          </a:xfrm>
        </p:spPr>
        <p:txBody>
          <a:bodyPr anchor="t"/>
          <a:p>
            <a:r>
              <a:rPr lang="zh-CN" altLang="en-US" b="1" u="sng" dirty="0"/>
              <a:t>恪 </a:t>
            </a:r>
            <a:r>
              <a:rPr lang="zh-CN" altLang="en-US" dirty="0"/>
              <a:t>守（       ）       </a:t>
            </a:r>
            <a:r>
              <a:rPr lang="zh-CN" altLang="en-US" b="1" u="sng" dirty="0"/>
              <a:t>矢 </a:t>
            </a:r>
            <a:r>
              <a:rPr lang="zh-CN" altLang="en-US" dirty="0"/>
              <a:t>志 （       ）</a:t>
            </a:r>
            <a:endParaRPr lang="zh-CN" altLang="en-US" dirty="0"/>
          </a:p>
          <a:p>
            <a:pPr lvl="1">
              <a:buNone/>
            </a:pPr>
            <a:endParaRPr lang="zh-CN" altLang="en-US" dirty="0"/>
          </a:p>
          <a:p>
            <a:r>
              <a:rPr lang="zh-CN" altLang="en-US" b="1" dirty="0"/>
              <a:t>倒</a:t>
            </a:r>
            <a:r>
              <a:rPr lang="zh-CN" altLang="en-US" b="1" u="sng" dirty="0"/>
              <a:t>坍</a:t>
            </a:r>
            <a:r>
              <a:rPr lang="zh-CN" altLang="en-US" b="1" dirty="0"/>
              <a:t>（     ）       气 </a:t>
            </a:r>
            <a:r>
              <a:rPr lang="zh-CN" altLang="en-US" b="1" u="sng" dirty="0"/>
              <a:t>馁 </a:t>
            </a:r>
            <a:r>
              <a:rPr lang="zh-CN" altLang="en-US" dirty="0"/>
              <a:t>（       ）</a:t>
            </a:r>
            <a:endParaRPr lang="zh-CN" altLang="en-US" dirty="0"/>
          </a:p>
          <a:p>
            <a:endParaRPr lang="zh-CN" altLang="en-US" b="1" dirty="0"/>
          </a:p>
          <a:p>
            <a:r>
              <a:rPr lang="zh-CN" altLang="en-US" b="1" u="sng" dirty="0"/>
              <a:t>懦</a:t>
            </a:r>
            <a:r>
              <a:rPr lang="zh-CN" altLang="en-US" b="1" dirty="0"/>
              <a:t> </a:t>
            </a:r>
            <a:r>
              <a:rPr lang="zh-CN" altLang="en-US" dirty="0"/>
              <a:t>弱（       ）      </a:t>
            </a:r>
            <a:r>
              <a:rPr lang="zh-CN" altLang="en-US" u="sng" dirty="0"/>
              <a:t> </a:t>
            </a:r>
            <a:r>
              <a:rPr lang="zh-CN" altLang="en-US" b="1" u="sng" dirty="0"/>
              <a:t>潦</a:t>
            </a:r>
            <a:r>
              <a:rPr lang="zh-CN" altLang="en-US" b="1" dirty="0"/>
              <a:t> </a:t>
            </a:r>
            <a:r>
              <a:rPr lang="zh-CN" altLang="en-US" dirty="0"/>
              <a:t>倒 （       ）</a:t>
            </a:r>
            <a:endParaRPr lang="zh-CN" altLang="en-US" dirty="0"/>
          </a:p>
          <a:p>
            <a:endParaRPr lang="zh-CN" altLang="en-US" b="1" dirty="0"/>
          </a:p>
          <a:p>
            <a:r>
              <a:rPr lang="zh-CN" altLang="en-US" b="1" u="sng" dirty="0"/>
              <a:t>魅 </a:t>
            </a:r>
            <a:r>
              <a:rPr lang="zh-CN" altLang="en-US" dirty="0"/>
              <a:t>力（       ）       </a:t>
            </a:r>
            <a:r>
              <a:rPr lang="zh-CN" altLang="en-US" b="1" u="sng" dirty="0"/>
              <a:t>歧</a:t>
            </a:r>
            <a:r>
              <a:rPr lang="zh-CN" altLang="en-US" b="1" dirty="0"/>
              <a:t> </a:t>
            </a:r>
            <a:r>
              <a:rPr lang="zh-CN" altLang="en-US" dirty="0"/>
              <a:t>途 （       ）</a:t>
            </a:r>
            <a:endParaRPr lang="zh-CN" altLang="en-US" dirty="0"/>
          </a:p>
        </p:txBody>
      </p:sp>
      <p:sp>
        <p:nvSpPr>
          <p:cNvPr id="154628" name="文本框 154627"/>
          <p:cNvSpPr txBox="1"/>
          <p:nvPr/>
        </p:nvSpPr>
        <p:spPr>
          <a:xfrm>
            <a:off x="3613150" y="5013325"/>
            <a:ext cx="118745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en-US" altLang="zh-CN" sz="3200" dirty="0" err="1">
                <a:latin typeface="Arial" panose="020B0604020202020204" pitchFamily="34" charset="0"/>
                <a:ea typeface="宋体" panose="02010600030101010101" pitchFamily="2" charset="-122"/>
              </a:rPr>
              <a:t>m</a:t>
            </a:r>
            <a:r>
              <a:rPr lang="en-US" altLang="en-US" sz="3200" dirty="0" err="1"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  <a:r>
              <a:rPr lang="en-US" altLang="zh-CN" sz="3200" dirty="0" err="1">
                <a:latin typeface="Arial" panose="020B0604020202020204" pitchFamily="34" charset="0"/>
                <a:ea typeface="宋体" panose="02010600030101010101" pitchFamily="2" charset="-122"/>
              </a:rPr>
              <a:t>i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629" name="文本框 154628"/>
          <p:cNvSpPr txBox="1"/>
          <p:nvPr/>
        </p:nvSpPr>
        <p:spPr>
          <a:xfrm>
            <a:off x="7392988" y="1557338"/>
            <a:ext cx="100806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en-US" altLang="zh-CN" sz="3200" dirty="0" err="1">
                <a:latin typeface="Arial" panose="020B0604020202020204" pitchFamily="34" charset="0"/>
                <a:ea typeface="宋体" panose="02010600030101010101" pitchFamily="2" charset="-122"/>
              </a:rPr>
              <a:t>sh</a:t>
            </a:r>
            <a:r>
              <a:rPr lang="en-US" altLang="en-US" sz="3200" dirty="0" err="1">
                <a:latin typeface="Arial" panose="020B0604020202020204" pitchFamily="34" charset="0"/>
                <a:ea typeface="宋体" panose="02010600030101010101" pitchFamily="2" charset="-122"/>
              </a:rPr>
              <a:t>ǐ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630" name="文本框 154629"/>
          <p:cNvSpPr txBox="1"/>
          <p:nvPr/>
        </p:nvSpPr>
        <p:spPr>
          <a:xfrm>
            <a:off x="3719513" y="1557338"/>
            <a:ext cx="792162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k è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631" name="文本框 154630"/>
          <p:cNvSpPr txBox="1"/>
          <p:nvPr/>
        </p:nvSpPr>
        <p:spPr>
          <a:xfrm>
            <a:off x="3648075" y="3860800"/>
            <a:ext cx="107950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en-US" altLang="zh-CN" sz="3200" dirty="0" err="1">
                <a:latin typeface="Arial" panose="020B0604020202020204" pitchFamily="34" charset="0"/>
                <a:ea typeface="宋体" panose="02010600030101010101" pitchFamily="2" charset="-122"/>
              </a:rPr>
              <a:t>nu</a:t>
            </a:r>
            <a:r>
              <a:rPr lang="en-US" altLang="en-US" sz="3200" dirty="0" err="1">
                <a:latin typeface="Arial" panose="020B0604020202020204" pitchFamily="34" charset="0"/>
                <a:ea typeface="宋体" panose="02010600030101010101" pitchFamily="2" charset="-122"/>
              </a:rPr>
              <a:t>ò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632" name="文本框 154631"/>
          <p:cNvSpPr txBox="1"/>
          <p:nvPr/>
        </p:nvSpPr>
        <p:spPr>
          <a:xfrm>
            <a:off x="7680325" y="2708275"/>
            <a:ext cx="86360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en-US" altLang="zh-CN" sz="3200" dirty="0" err="1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r>
              <a:rPr lang="en-US" altLang="en-US" sz="3200" dirty="0" err="1">
                <a:latin typeface="Arial" panose="020B0604020202020204" pitchFamily="34" charset="0"/>
                <a:ea typeface="宋体" panose="02010600030101010101" pitchFamily="2" charset="-122"/>
              </a:rPr>
              <a:t>ě</a:t>
            </a:r>
            <a:r>
              <a:rPr lang="en-US" altLang="zh-CN" sz="3200" dirty="0" err="1">
                <a:latin typeface="Arial" panose="020B0604020202020204" pitchFamily="34" charset="0"/>
                <a:ea typeface="宋体" panose="02010600030101010101" pitchFamily="2" charset="-122"/>
              </a:rPr>
              <a:t>i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633" name="文本框 154632"/>
          <p:cNvSpPr txBox="1"/>
          <p:nvPr/>
        </p:nvSpPr>
        <p:spPr>
          <a:xfrm>
            <a:off x="7392988" y="3857625"/>
            <a:ext cx="107950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en-US" altLang="zh-CN" sz="3200" dirty="0" err="1">
                <a:latin typeface="Arial" panose="020B0604020202020204" pitchFamily="34" charset="0"/>
                <a:ea typeface="宋体" panose="02010600030101010101" pitchFamily="2" charset="-122"/>
              </a:rPr>
              <a:t>li</a:t>
            </a:r>
            <a:r>
              <a:rPr lang="en-US" altLang="en-US" sz="3200" dirty="0" err="1">
                <a:latin typeface="Arial" panose="020B0604020202020204" pitchFamily="34" charset="0"/>
                <a:ea typeface="宋体" panose="02010600030101010101" pitchFamily="2" charset="-122"/>
              </a:rPr>
              <a:t>á</a:t>
            </a:r>
            <a:r>
              <a:rPr lang="en-US" altLang="zh-CN" sz="3200" dirty="0" err="1">
                <a:latin typeface="Arial" panose="020B0604020202020204" pitchFamily="34" charset="0"/>
                <a:ea typeface="宋体" panose="02010600030101010101" pitchFamily="2" charset="-122"/>
              </a:rPr>
              <a:t>o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634" name="文本框 154633"/>
          <p:cNvSpPr txBox="1"/>
          <p:nvPr/>
        </p:nvSpPr>
        <p:spPr>
          <a:xfrm>
            <a:off x="3575050" y="2708275"/>
            <a:ext cx="86360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en-US" altLang="zh-CN" sz="3200" dirty="0" err="1">
                <a:latin typeface="Arial" panose="020B0604020202020204" pitchFamily="34" charset="0"/>
                <a:ea typeface="宋体" panose="02010600030101010101" pitchFamily="2" charset="-122"/>
              </a:rPr>
              <a:t>t</a:t>
            </a:r>
            <a:r>
              <a:rPr lang="en-US" altLang="en-US" sz="3200" dirty="0" err="1"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en-US" altLang="zh-CN" sz="3200" dirty="0" err="1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4635" name="文本框 154634"/>
          <p:cNvSpPr txBox="1"/>
          <p:nvPr/>
        </p:nvSpPr>
        <p:spPr>
          <a:xfrm>
            <a:off x="7462838" y="5010150"/>
            <a:ext cx="865187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en-US" altLang="zh-CN" sz="3200" dirty="0" err="1">
                <a:latin typeface="Arial" panose="020B0604020202020204" pitchFamily="34" charset="0"/>
                <a:ea typeface="宋体" panose="02010600030101010101" pitchFamily="2" charset="-122"/>
              </a:rPr>
              <a:t>q</a:t>
            </a:r>
            <a:r>
              <a:rPr lang="en-US" altLang="en-US" sz="3200" dirty="0" err="1">
                <a:latin typeface="Arial" panose="020B0604020202020204" pitchFamily="34" charset="0"/>
                <a:ea typeface="宋体" panose="02010600030101010101" pitchFamily="2" charset="-122"/>
              </a:rPr>
              <a:t>í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8" grpId="0"/>
      <p:bldP spid="154629" grpId="0"/>
      <p:bldP spid="154630" grpId="0"/>
      <p:bldP spid="154631" grpId="0"/>
      <p:bldP spid="154632" grpId="0"/>
      <p:bldP spid="154633" grpId="0"/>
      <p:bldP spid="154634" grpId="0"/>
      <p:bldP spid="1546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133121"/>
          <p:cNvSpPr>
            <a:spLocks noGrp="1"/>
          </p:cNvSpPr>
          <p:nvPr>
            <p:ph type="title"/>
          </p:nvPr>
        </p:nvSpPr>
        <p:spPr>
          <a:xfrm>
            <a:off x="2209800" y="333375"/>
            <a:ext cx="6870700" cy="1023938"/>
          </a:xfrm>
        </p:spPr>
        <p:txBody>
          <a:bodyPr anchor="b"/>
          <a:p>
            <a:r>
              <a:rPr lang="zh-CN" altLang="en-US" sz="5400" b="1" dirty="0">
                <a:solidFill>
                  <a:srgbClr val="6600CC"/>
                </a:solidFill>
                <a:ea typeface="隶书" pitchFamily="49" charset="-122"/>
              </a:rPr>
              <a:t>把握要点</a:t>
            </a:r>
            <a:endParaRPr lang="zh-CN" altLang="en-US" sz="5400" b="1" dirty="0">
              <a:solidFill>
                <a:srgbClr val="6600CC"/>
              </a:solidFill>
              <a:ea typeface="隶书" pitchFamily="49" charset="-122"/>
            </a:endParaRPr>
          </a:p>
        </p:txBody>
      </p:sp>
      <p:sp>
        <p:nvSpPr>
          <p:cNvPr id="22530" name="文本占位符 133122"/>
          <p:cNvSpPr>
            <a:spLocks noGrp="1"/>
          </p:cNvSpPr>
          <p:nvPr>
            <p:ph idx="1"/>
          </p:nvPr>
        </p:nvSpPr>
        <p:spPr>
          <a:xfrm>
            <a:off x="1774825" y="1557338"/>
            <a:ext cx="8642350" cy="4967287"/>
          </a:xfrm>
        </p:spPr>
        <p:txBody>
          <a:bodyPr anchor="t"/>
          <a:p>
            <a:r>
              <a:rPr lang="zh-CN" altLang="en-US" dirty="0"/>
              <a:t>要点常用一些词语表示出来，快速阅读课文，迅速捕捉各语段中的关键词语。</a:t>
            </a:r>
            <a:endParaRPr lang="zh-CN" altLang="en-US" dirty="0"/>
          </a:p>
        </p:txBody>
      </p:sp>
      <p:sp>
        <p:nvSpPr>
          <p:cNvPr id="133124" name="文本框 133123"/>
          <p:cNvSpPr txBox="1"/>
          <p:nvPr/>
        </p:nvSpPr>
        <p:spPr>
          <a:xfrm>
            <a:off x="2063750" y="2636838"/>
            <a:ext cx="1584325" cy="3749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第一则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第二则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第三则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第四则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第五则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第六则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第七则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28" name="文本框 133127"/>
          <p:cNvSpPr txBox="1"/>
          <p:nvPr/>
        </p:nvSpPr>
        <p:spPr>
          <a:xfrm>
            <a:off x="3503613" y="3716338"/>
            <a:ext cx="22320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为志向献身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29" name="文本框 133128"/>
          <p:cNvSpPr txBox="1"/>
          <p:nvPr/>
        </p:nvSpPr>
        <p:spPr>
          <a:xfrm>
            <a:off x="3935413" y="2636838"/>
            <a:ext cx="15128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恪守信念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30" name="文本框 133129"/>
          <p:cNvSpPr txBox="1"/>
          <p:nvPr/>
        </p:nvSpPr>
        <p:spPr>
          <a:xfrm>
            <a:off x="3287713" y="3213100"/>
            <a:ext cx="32400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富有激情和雄心壮志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31" name="文本框 133130"/>
          <p:cNvSpPr txBox="1"/>
          <p:nvPr/>
        </p:nvSpPr>
        <p:spPr>
          <a:xfrm>
            <a:off x="3719513" y="4797425"/>
            <a:ext cx="23050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与邪恶作斗争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32" name="文本框 133131"/>
          <p:cNvSpPr txBox="1"/>
          <p:nvPr/>
        </p:nvSpPr>
        <p:spPr>
          <a:xfrm>
            <a:off x="3792538" y="4292600"/>
            <a:ext cx="15128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强化人格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33" name="文本框 133132"/>
          <p:cNvSpPr txBox="1"/>
          <p:nvPr/>
        </p:nvSpPr>
        <p:spPr>
          <a:xfrm>
            <a:off x="3792538" y="5373688"/>
            <a:ext cx="15128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打基础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34" name="文本框 133133"/>
          <p:cNvSpPr txBox="1"/>
          <p:nvPr/>
        </p:nvSpPr>
        <p:spPr>
          <a:xfrm>
            <a:off x="7751763" y="3716338"/>
            <a:ext cx="15128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珍惜时光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35" name="文本框 133134"/>
          <p:cNvSpPr txBox="1"/>
          <p:nvPr/>
        </p:nvSpPr>
        <p:spPr>
          <a:xfrm>
            <a:off x="3863975" y="5924550"/>
            <a:ext cx="151288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志存高远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36" name="文本框 133135"/>
          <p:cNvSpPr txBox="1"/>
          <p:nvPr/>
        </p:nvSpPr>
        <p:spPr>
          <a:xfrm>
            <a:off x="7464425" y="3187700"/>
            <a:ext cx="26638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开拓、创造、前进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37" name="文本框 133136"/>
          <p:cNvSpPr txBox="1"/>
          <p:nvPr/>
        </p:nvSpPr>
        <p:spPr>
          <a:xfrm>
            <a:off x="7751763" y="2636838"/>
            <a:ext cx="15128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光明磊落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38" name="文本框 133137"/>
          <p:cNvSpPr txBox="1"/>
          <p:nvPr/>
        </p:nvSpPr>
        <p:spPr>
          <a:xfrm>
            <a:off x="6024563" y="2636838"/>
            <a:ext cx="1584325" cy="3749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第八则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第九则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第十则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第十一则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第十二则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第十三则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第十四则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39" name="文本框 133138"/>
          <p:cNvSpPr txBox="1"/>
          <p:nvPr/>
        </p:nvSpPr>
        <p:spPr>
          <a:xfrm>
            <a:off x="7896225" y="5373688"/>
            <a:ext cx="151288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打基础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40" name="文本框 133139"/>
          <p:cNvSpPr txBox="1"/>
          <p:nvPr/>
        </p:nvSpPr>
        <p:spPr>
          <a:xfrm>
            <a:off x="7824788" y="4797425"/>
            <a:ext cx="15128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诚实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41" name="文本框 133140"/>
          <p:cNvSpPr txBox="1"/>
          <p:nvPr/>
        </p:nvSpPr>
        <p:spPr>
          <a:xfrm>
            <a:off x="7680325" y="5876925"/>
            <a:ext cx="216058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不屈地拼搏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42" name="文本框 133141"/>
          <p:cNvSpPr txBox="1"/>
          <p:nvPr/>
        </p:nvSpPr>
        <p:spPr>
          <a:xfrm>
            <a:off x="7751763" y="4292600"/>
            <a:ext cx="15128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顽强生活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3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3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4" grpId="0"/>
      <p:bldP spid="133128" grpId="0"/>
      <p:bldP spid="133129" grpId="0"/>
      <p:bldP spid="133130" grpId="0"/>
      <p:bldP spid="133131" grpId="0"/>
      <p:bldP spid="133132" grpId="0"/>
      <p:bldP spid="133133" grpId="0"/>
      <p:bldP spid="133134" grpId="0"/>
      <p:bldP spid="133135" grpId="0"/>
      <p:bldP spid="133136" grpId="0"/>
      <p:bldP spid="133137" grpId="0"/>
      <p:bldP spid="133138" grpId="0"/>
      <p:bldP spid="133139" grpId="0"/>
      <p:bldP spid="133140" grpId="0"/>
      <p:bldP spid="133141" grpId="0"/>
      <p:bldP spid="1331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158721"/>
          <p:cNvSpPr>
            <a:spLocks noGrp="1"/>
          </p:cNvSpPr>
          <p:nvPr>
            <p:ph type="title"/>
          </p:nvPr>
        </p:nvSpPr>
        <p:spPr/>
        <p:txBody>
          <a:bodyPr anchor="b"/>
          <a:p>
            <a:pPr algn="l"/>
            <a:r>
              <a:rPr lang="zh-CN" altLang="en-US" dirty="0">
                <a:ea typeface="隶书" pitchFamily="49" charset="-122"/>
              </a:rPr>
              <a:t>课文内容概括</a:t>
            </a:r>
            <a:endParaRPr lang="zh-CN" altLang="en-US" dirty="0">
              <a:ea typeface="隶书" pitchFamily="49" charset="-122"/>
            </a:endParaRPr>
          </a:p>
        </p:txBody>
      </p:sp>
      <p:sp>
        <p:nvSpPr>
          <p:cNvPr id="23554" name="文本占位符 158722"/>
          <p:cNvSpPr>
            <a:spLocks noGrp="1"/>
          </p:cNvSpPr>
          <p:nvPr>
            <p:ph idx="1"/>
          </p:nvPr>
        </p:nvSpPr>
        <p:spPr/>
        <p:txBody>
          <a:bodyPr anchor="t"/>
          <a:p>
            <a:r>
              <a:rPr lang="zh-CN" altLang="en-US" dirty="0"/>
              <a:t>畅谈青年的意义和特点：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阐说青年对人生、生活的态度：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论及青年的道德修养：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158724" name="文本框 158723"/>
          <p:cNvSpPr txBox="1"/>
          <p:nvPr/>
        </p:nvSpPr>
        <p:spPr>
          <a:xfrm>
            <a:off x="2351088" y="2417763"/>
            <a:ext cx="432117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则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8725" name="文本框 158724"/>
          <p:cNvSpPr txBox="1"/>
          <p:nvPr/>
        </p:nvSpPr>
        <p:spPr>
          <a:xfrm>
            <a:off x="2424113" y="4794250"/>
            <a:ext cx="432117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12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则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8726" name="文本框 158725"/>
          <p:cNvSpPr txBox="1"/>
          <p:nvPr/>
        </p:nvSpPr>
        <p:spPr>
          <a:xfrm>
            <a:off x="2424113" y="3570288"/>
            <a:ext cx="5400675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11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13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14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则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4" grpId="0"/>
      <p:bldP spid="158725" grpId="0"/>
      <p:bldP spid="15872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1596</Words>
  <Paragraphs>186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Comic Sans MS</vt:lpstr>
      <vt:lpstr>楷体_GB2312</vt:lpstr>
      <vt:lpstr>隶书</vt:lpstr>
      <vt:lpstr>华文细黑</vt:lpstr>
      <vt:lpstr>Calibri</vt:lpstr>
      <vt:lpstr>微软雅黑</vt:lpstr>
      <vt:lpstr>Calibri Light</vt:lpstr>
      <vt:lpstr>Courier New</vt:lpstr>
      <vt:lpstr>Office 主题</vt:lpstr>
      <vt:lpstr>8、青   年</vt:lpstr>
      <vt:lpstr>PowerPoint 演示文稿</vt:lpstr>
      <vt:lpstr>PowerPoint 演示文稿</vt:lpstr>
      <vt:lpstr>学习目标</vt:lpstr>
      <vt:lpstr>作者简介</vt:lpstr>
      <vt:lpstr>美文诵读</vt:lpstr>
      <vt:lpstr>检查自读情况，给加下划线的字注音</vt:lpstr>
      <vt:lpstr>把握要点</vt:lpstr>
      <vt:lpstr>课文内容概括</vt:lpstr>
      <vt:lpstr>读出自己</vt:lpstr>
      <vt:lpstr>读出问题</vt:lpstr>
      <vt:lpstr>PowerPoint 演示文稿</vt:lpstr>
      <vt:lpstr>2、有一个思想家曾说过：浅薄的知识的外衣，与全身挂满垃圾想站立起来的猿猴没有什么区别。</vt:lpstr>
      <vt:lpstr>3、意识到是为了将来开放出绚丽的花朵而打基础的时代，那么学习工作，一切都是非常有意义的。</vt:lpstr>
      <vt:lpstr>跃跃欲试</vt:lpstr>
      <vt:lpstr>大显身手</vt:lpstr>
      <vt:lpstr>名人谈青春</vt:lpstr>
      <vt:lpstr>布置作业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Administrator</cp:lastModifiedBy>
  <dcterms:created xsi:type="dcterms:W3CDTF">2015-05-05T08:02:00Z</dcterms:created>
  <dcterms:modified xsi:type="dcterms:W3CDTF">2018-09-15T17:46:01Z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