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3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2A28A9C-BCEA-4C02-A9E5-4924CDDEAA47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2CF5D7B-A0D8-4E8B-B443-989C956582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/>
            </a:r>
            <a:br>
              <a:rPr lang="zh-CN" altLang="en-US" smtClean="0"/>
            </a:br>
            <a:r>
              <a:rPr lang="zh-CN" altLang="en-US" smtClean="0"/>
              <a:t/>
            </a:r>
            <a:br>
              <a:rPr lang="zh-CN" altLang="en-US" smtClean="0"/>
            </a:b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B96039-D103-447B-B56B-DDE7D87FC2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E2EFF4-7625-41F1-8343-9FE99974CDF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D3CA92-00D0-4FAD-9C5F-17A66697674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53364-D67B-44EA-B262-D65D8CF3407B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E6F17-DAF9-4E06-A6AE-F7384D564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1D729-E6F1-4FDC-B351-D870657E5E4B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50E70-A0A6-4744-BC53-F4F8C82763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35F5E-F37D-41EA-B653-8C1C2A269BEE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455C1-5804-49C0-BCAE-CB52FEE22BF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692E5B-E01C-49BF-9ADE-9CC8FCAFD7CA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3F29E-B516-4444-8BF9-C24167F13F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B7716A-FB61-495C-8278-BC444531CFBE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C7CDE-DF74-416D-8BF8-2D684BC42E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D6E1DE-E3EA-40BF-9B09-E30527A843BB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FBF74-8D7C-41BD-9F2B-31F8989B6B1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90808A-541B-4841-8251-D1DD9692988E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741D4-A257-4ED5-BECB-84E87CE7D2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253CBD-E9B3-4BA6-A433-ABC00B6BE4CD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08BEA-F7A7-4A4C-B9C9-CBF0DF25582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BC83B1-1409-4C18-BDE4-B98637F6DF13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35F8C-2158-4E86-8441-9326BF9D72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6DFEE3-4F64-410F-AE60-C3F6ABB8480D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00522-B977-4979-8BA2-50BE44D4F4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6770F-3D4E-429C-8005-242CF38239D2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3C7A8-B147-4793-A556-FC0ED84FB8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5C821-5600-4CD3-8FED-18370485CDCE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D0B95-A370-47AC-B762-4E4CAC3FD7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C143BE-6AE8-4F86-8740-AF48E9CDEC62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61C0C-2C63-4BE8-93CA-1956249FE6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777C9F-05DE-40B6-BDE4-52345DC22BA9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552EE-E48B-484E-B938-EF2696F9FF3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048B4-690B-4DA0-B518-D4C87A19D7E6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0294-5E21-40DC-8467-320FDA9B1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1F4CF-6D61-4BB4-BE7F-2ECCCF97558A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99E37-2456-4BE4-BD69-D174D12A16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E1F8F-399D-4E99-B252-E56D5F87975C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69351-3C89-4DB7-A1AA-C7C5870067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8FB98-5F38-4DF1-AE66-C8333136C30C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30C85-DCC2-4224-8BB4-2B7919D64F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80D-CA96-4F45-9E8E-3F1255CA6497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9D6F8-75E2-421A-82BE-F90FD20DA3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96B91-A4BC-4BF9-9C06-D8FC585F2457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BBC73-6FA8-43F1-BB68-168FDD77D9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09556-E33A-43FB-A5CC-B132081BD8B1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74184-29B2-4FB3-84AA-0ED96C4498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0DCA59-9D29-44B8-8C70-61EEA8D7CAC5}" type="datetimeFigureOut">
              <a:rPr lang="zh-CN" altLang="en-US"/>
              <a:pPr>
                <a:defRPr/>
              </a:pPr>
              <a:t>2014/11/24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D5DF2B-9FE6-4A31-8095-A03C2B802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684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8C05E59-8074-4416-99DE-DEC48971B494}" type="datetimeFigureOut">
              <a:rPr lang="zh-CN" altLang="en-US"/>
              <a:pPr/>
              <a:t>2014/11/24 Monday</a:t>
            </a:fld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F39885-4CFB-4230-87AD-E70C135D286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zhidao.baidu.com/search?word=%E6%95%99%E8%82%B2%E5%AE%B6&amp;fr=qb_search_exp&amp;ie=utf8" TargetMode="External"/><Relationship Id="rId5" Type="http://schemas.openxmlformats.org/officeDocument/2006/relationships/hyperlink" Target="http://zhidao.baidu.com/search?word=%E6%94%BF%E6%B2%BB%E5%AE%B6&amp;fr=qb_search_exp&amp;ie=utf8" TargetMode="External"/><Relationship Id="rId4" Type="http://schemas.openxmlformats.org/officeDocument/2006/relationships/hyperlink" Target="http://zhidao.baidu.com/search?word=%E6%9B%B2%E9%98%9C&amp;fr=qb_search_exp&amp;ie=utf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://zhidao.baidu.com/search?word=%E6%81%B6%E4%BA%BA&amp;fr=qb_search_exp&amp;ie=utf8" TargetMode="External"/><Relationship Id="rId4" Type="http://schemas.openxmlformats.org/officeDocument/2006/relationships/hyperlink" Target="http://zhidao.baidu.com/search?word=%E4%B8%9C%E9%83%AD%E5%85%88%E7%94%9F&amp;fr=qb_search_exp&amp;ie=utf8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舍生取义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mtClean="0"/>
              <a:t>                                         选自</a:t>
            </a:r>
            <a:r>
              <a:rPr lang="en-US" altLang="zh-CN" smtClean="0"/>
              <a:t>《</a:t>
            </a:r>
            <a:r>
              <a:rPr lang="zh-CN" altLang="en-US" smtClean="0"/>
              <a:t>孟子</a:t>
            </a:r>
            <a:r>
              <a:rPr lang="en-US" altLang="zh-CN" smtClean="0"/>
              <a:t>.</a:t>
            </a:r>
            <a:r>
              <a:rPr lang="zh-CN" altLang="en-US" smtClean="0"/>
              <a:t>告子上</a:t>
            </a:r>
            <a:r>
              <a:rPr lang="en-US" altLang="zh-CN" smtClean="0"/>
              <a:t>》</a:t>
            </a:r>
            <a:endParaRPr lang="zh-CN" altLang="en-US" smtClean="0"/>
          </a:p>
        </p:txBody>
      </p:sp>
      <p:pic>
        <p:nvPicPr>
          <p:cNvPr id="14339" name="Picture 2" descr="http://img1.imgtn.bdimg.com/it/u=622506983,3952872714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071688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imgsrc.baidu.com/baike/pic/item/4a36acaf2edda3ccc080373b03e93901213f92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矩形 2"/>
          <p:cNvSpPr>
            <a:spLocks noChangeArrowheads="1"/>
          </p:cNvSpPr>
          <p:nvPr/>
        </p:nvSpPr>
        <p:spPr bwMode="auto">
          <a:xfrm>
            <a:off x="857250" y="714375"/>
            <a:ext cx="6000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Franklin Gothic Book"/>
                <a:ea typeface="黑体" pitchFamily="49" charset="-122"/>
              </a:rPr>
              <a:t>孟子（约前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372-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前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289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），名轲，字子舆，战国中期皱国（今山东皱县东南人），离孔子的故乡</a:t>
            </a:r>
            <a:r>
              <a:rPr lang="zh-CN" altLang="en-US" sz="2400">
                <a:latin typeface="Franklin Gothic Book"/>
                <a:ea typeface="黑体" pitchFamily="49" charset="-122"/>
                <a:hlinkClick r:id="rId4" action="ppaction://hlinkfile"/>
              </a:rPr>
              <a:t>曲阜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不远。是著名的思想家、</a:t>
            </a:r>
            <a:r>
              <a:rPr lang="zh-CN" altLang="en-US" sz="2400">
                <a:latin typeface="Franklin Gothic Book"/>
                <a:ea typeface="黑体" pitchFamily="49" charset="-122"/>
                <a:hlinkClick r:id="rId5" action="ppaction://hlinkfile"/>
              </a:rPr>
              <a:t>政治家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、</a:t>
            </a:r>
            <a:r>
              <a:rPr lang="zh-CN" altLang="en-US" sz="2400">
                <a:latin typeface="Franklin Gothic Book"/>
                <a:ea typeface="黑体" pitchFamily="49" charset="-122"/>
                <a:hlinkClick r:id="rId6" action="ppaction://hlinkfile"/>
              </a:rPr>
              <a:t>教育家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，孔子学说的继承者，儒家的重要代表人物。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28625" y="928688"/>
            <a:ext cx="8229600" cy="214312"/>
          </a:xfrm>
        </p:spPr>
        <p:txBody>
          <a:bodyPr>
            <a:normAutofit/>
          </a:bodyPr>
          <a:lstStyle/>
          <a:p>
            <a:r>
              <a:rPr lang="zh-CN" altLang="en-US" sz="4000"/>
              <a:t>舍生取义</a:t>
            </a:r>
            <a:br>
              <a:rPr lang="zh-CN" altLang="en-US" sz="4000"/>
            </a:br>
            <a:r>
              <a:rPr lang="zh-CN" altLang="en-US" sz="4000"/>
              <a:t/>
            </a:r>
            <a:br>
              <a:rPr lang="zh-CN" altLang="en-US" sz="4000"/>
            </a:br>
            <a:endParaRPr lang="zh-CN" altLang="en-US" sz="4000"/>
          </a:p>
        </p:txBody>
      </p:sp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2286000" y="1304925"/>
            <a:ext cx="45720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　孟子曰：“鱼，我所欲也；熊掌，亦我所欲也。二者不可得兼，舍鱼而取熊掌者也。生，亦我所欲也；义，亦我所欲也。二者不可得兼，舍生而取义者也。”</a:t>
            </a:r>
            <a:b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</a:b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/>
            </a:r>
            <a:b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</a:b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　　注释：选自</a:t>
            </a:r>
            <a:r>
              <a:rPr lang="en-US" altLang="zh-CN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《</a:t>
            </a: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孟子</a:t>
            </a:r>
            <a:r>
              <a:rPr lang="en-US" altLang="zh-CN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·</a:t>
            </a: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告子上</a:t>
            </a:r>
            <a:r>
              <a:rPr lang="en-US" altLang="zh-CN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》</a:t>
            </a: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，题目为编者所加。</a:t>
            </a:r>
            <a:b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</a:br>
            <a:r>
              <a:rPr lang="zh-CN" altLang="en-US" sz="20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　　这段文字大意是，孟子说：“鱼，是我喜欢的；熊掌，也是我喜欢的。如果这两种东西不能够都得到，我就舍弃鱼而要熊掌。生命，是我热爱的；道义，也是我热爱的。如果不能够同时拥有这二者，我就舍弃生命而获取道义。</a:t>
            </a:r>
            <a:r>
              <a:rPr lang="zh-CN" altLang="en-US" sz="2000">
                <a:latin typeface="Franklin Gothic Book"/>
                <a:ea typeface="黑体" pitchFamily="49" charset="-122"/>
              </a:rPr>
              <a:t/>
            </a:r>
            <a:br>
              <a:rPr lang="zh-CN" altLang="en-US" sz="2000">
                <a:latin typeface="Franklin Gothic Book"/>
                <a:ea typeface="黑体" pitchFamily="49" charset="-122"/>
              </a:rPr>
            </a:br>
            <a:r>
              <a:rPr lang="zh-CN" altLang="en-US" sz="2000">
                <a:latin typeface="Franklin Gothic Book"/>
                <a:ea typeface="黑体" pitchFamily="49" charset="-122"/>
              </a:rPr>
              <a:t>　 </a:t>
            </a:r>
            <a:r>
              <a:rPr lang="zh-CN" altLang="en-US">
                <a:latin typeface="Franklin Gothic Book"/>
                <a:ea typeface="黑体" pitchFamily="49" charset="-122"/>
              </a:rPr>
              <a:t/>
            </a:r>
            <a:br>
              <a:rPr lang="zh-CN" altLang="en-US">
                <a:latin typeface="Franklin Gothic Book"/>
                <a:ea typeface="黑体" pitchFamily="49" charset="-122"/>
              </a:rPr>
            </a:br>
            <a:endParaRPr lang="zh-CN" altLang="en-US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>
          <a:xfrm>
            <a:off x="500063" y="285750"/>
            <a:ext cx="8229600" cy="1285875"/>
          </a:xfrm>
        </p:spPr>
        <p:txBody>
          <a:bodyPr/>
          <a:lstStyle/>
          <a:p>
            <a:r>
              <a:rPr lang="zh-CN" altLang="en-US">
                <a:solidFill>
                  <a:srgbClr val="7030A0"/>
                </a:solidFill>
              </a:rPr>
              <a:t>舍生取义</a:t>
            </a: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2286000" y="3105150"/>
            <a:ext cx="4572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F0"/>
                </a:solidFill>
                <a:latin typeface="Franklin Gothic Book"/>
                <a:ea typeface="黑体" pitchFamily="49" charset="-122"/>
              </a:rPr>
              <a:t>舍：舍弃；生：生命；取：求取；义：正义。舍弃生命以正义。指为正义而牺牲生命。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http://img2.imgtn.bdimg.com/it/u=815267098,3608848046&amp;fm=2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357188" y="0"/>
            <a:ext cx="5114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49" charset="-122"/>
              </a:rPr>
              <a:t>生活中这样的人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http://img0.imgtn.bdimg.com/it/u=1675331323,129835139&amp;fm=2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2286000" y="2967038"/>
            <a:ext cx="4572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Franklin Gothic Book"/>
                <a:ea typeface="黑体" pitchFamily="49" charset="-122"/>
              </a:rPr>
              <a:t>在人与人的关系中，也存在“</a:t>
            </a:r>
            <a:r>
              <a:rPr lang="zh-CN" altLang="en-US" sz="2800">
                <a:latin typeface="Franklin Gothic Book"/>
                <a:ea typeface="黑体" pitchFamily="49" charset="-122"/>
                <a:hlinkClick r:id="rId4" action="ppaction://hlinkfile"/>
              </a:rPr>
              <a:t>东郭先生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”式的问题。一个人应该真心实意地爱人民，</a:t>
            </a:r>
            <a:br>
              <a:rPr lang="zh-CN" altLang="en-US" sz="2800">
                <a:latin typeface="Franklin Gothic Book"/>
                <a:ea typeface="黑体" pitchFamily="49" charset="-122"/>
              </a:rPr>
            </a:br>
            <a:r>
              <a:rPr lang="zh-CN" altLang="en-US" sz="2800">
                <a:latin typeface="Franklin Gothic Book"/>
                <a:ea typeface="黑体" pitchFamily="49" charset="-122"/>
              </a:rPr>
              <a:t>但丝毫不应该怜惜狼一样的</a:t>
            </a:r>
            <a:r>
              <a:rPr lang="zh-CN" altLang="en-US" sz="2800">
                <a:latin typeface="Franklin Gothic Book"/>
                <a:ea typeface="黑体" pitchFamily="49" charset="-122"/>
                <a:hlinkClick r:id="rId5" action="ppaction://hlinkfile"/>
              </a:rPr>
              <a:t>恶人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solidFill>
                  <a:srgbClr val="0070C0"/>
                </a:solidFill>
              </a:rPr>
              <a:t>舍生取义</a:t>
            </a:r>
          </a:p>
        </p:txBody>
      </p:sp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928688" y="1571625"/>
            <a:ext cx="60007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Franklin Gothic Book"/>
                <a:ea typeface="黑体" pitchFamily="49" charset="-122"/>
              </a:rPr>
              <a:t>板书设计</a:t>
            </a:r>
            <a:endParaRPr lang="en-US" altLang="zh-CN" sz="3600">
              <a:solidFill>
                <a:srgbClr val="7030A0"/>
              </a:solidFill>
              <a:latin typeface="Franklin Gothic Book"/>
              <a:ea typeface="黑体" pitchFamily="49" charset="-122"/>
            </a:endParaRPr>
          </a:p>
          <a:p>
            <a:r>
              <a:rPr lang="zh-CN" altLang="en-US">
                <a:latin typeface="Franklin Gothic Book"/>
                <a:ea typeface="黑体" pitchFamily="49" charset="-122"/>
              </a:rPr>
              <a:t>  </a:t>
            </a:r>
            <a:endParaRPr lang="en-US" altLang="zh-CN">
              <a:latin typeface="Franklin Gothic Book"/>
              <a:ea typeface="黑体" pitchFamily="49" charset="-122"/>
            </a:endParaRPr>
          </a:p>
          <a:p>
            <a:r>
              <a:rPr lang="en-US" altLang="zh-CN" sz="1600">
                <a:latin typeface="Franklin Gothic Book"/>
                <a:ea typeface="黑体" pitchFamily="49" charset="-122"/>
              </a:rPr>
              <a:t> </a:t>
            </a:r>
          </a:p>
          <a:p>
            <a:r>
              <a:rPr lang="zh-CN" altLang="en-US" sz="2800">
                <a:latin typeface="Franklin Gothic Book"/>
                <a:ea typeface="黑体" pitchFamily="49" charset="-122"/>
              </a:rPr>
              <a:t> </a:t>
            </a:r>
            <a:r>
              <a:rPr lang="zh-CN" altLang="en-US" sz="2800">
                <a:solidFill>
                  <a:srgbClr val="00B050"/>
                </a:solidFill>
                <a:latin typeface="Franklin Gothic Book"/>
                <a:ea typeface="黑体" pitchFamily="49" charset="-122"/>
              </a:rPr>
              <a:t>义无反顾                  无情无义</a:t>
            </a:r>
            <a:endParaRPr lang="en-US" altLang="zh-CN" sz="2800">
              <a:solidFill>
                <a:srgbClr val="00B050"/>
              </a:solidFill>
              <a:latin typeface="Franklin Gothic Book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B050"/>
                </a:solidFill>
                <a:latin typeface="Franklin Gothic Book"/>
                <a:ea typeface="黑体" pitchFamily="49" charset="-122"/>
              </a:rPr>
              <a:t>义不容辞     取          忘恩负义      舍 </a:t>
            </a:r>
            <a:endParaRPr lang="en-US" altLang="zh-CN" sz="2800">
              <a:solidFill>
                <a:srgbClr val="00B050"/>
              </a:solidFill>
              <a:latin typeface="Franklin Gothic Book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B050"/>
                </a:solidFill>
                <a:latin typeface="Franklin Gothic Book"/>
                <a:ea typeface="黑体" pitchFamily="49" charset="-122"/>
              </a:rPr>
              <a:t>义薄云天                   见利忘义 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1000125" y="3000375"/>
            <a:ext cx="418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Franklin Gothic Book"/>
                <a:ea typeface="黑体" pitchFamily="49" charset="-122"/>
              </a:rPr>
              <a:t> </a:t>
            </a:r>
          </a:p>
        </p:txBody>
      </p:sp>
      <p:sp>
        <p:nvSpPr>
          <p:cNvPr id="23556" name="矩形 4"/>
          <p:cNvSpPr>
            <a:spLocks noChangeArrowheads="1"/>
          </p:cNvSpPr>
          <p:nvPr/>
        </p:nvSpPr>
        <p:spPr bwMode="auto">
          <a:xfrm>
            <a:off x="1152525" y="3152775"/>
            <a:ext cx="418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Franklin Gothic Book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40</TotalTime>
  <Words>357</Words>
  <PresentationFormat>全屏显示(4:3)</PresentationFormat>
  <Paragraphs>22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Franklin Gothic Book</vt:lpstr>
      <vt:lpstr>黑体</vt:lpstr>
      <vt:lpstr>Arial</vt:lpstr>
      <vt:lpstr>Franklin Gothic Medium</vt:lpstr>
      <vt:lpstr>微软雅黑</vt:lpstr>
      <vt:lpstr>Wingdings 2</vt:lpstr>
      <vt:lpstr>Calibri</vt:lpstr>
      <vt:lpstr>宋体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www.7cxk.com1</vt:lpstr>
      <vt:lpstr>舍生取义</vt:lpstr>
      <vt:lpstr>幻灯片 2</vt:lpstr>
      <vt:lpstr>舍生取义  </vt:lpstr>
      <vt:lpstr>舍生取义</vt:lpstr>
      <vt:lpstr>幻灯片 5</vt:lpstr>
      <vt:lpstr>幻灯片 6</vt:lpstr>
      <vt:lpstr>舍生取义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舍生取义</dc:title>
  <cp:lastModifiedBy>Microsoft</cp:lastModifiedBy>
  <cp:revision>7</cp:revision>
  <dcterms:modified xsi:type="dcterms:W3CDTF">2014-11-24T09:42:34Z</dcterms:modified>
</cp:coreProperties>
</file>