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71" r:id="rId3"/>
    <p:sldId id="619" r:id="rId5"/>
    <p:sldId id="676" r:id="rId6"/>
    <p:sldId id="622" r:id="rId7"/>
    <p:sldId id="687" r:id="rId8"/>
    <p:sldId id="699" r:id="rId9"/>
    <p:sldId id="684" r:id="rId10"/>
    <p:sldId id="688" r:id="rId11"/>
    <p:sldId id="620" r:id="rId12"/>
    <p:sldId id="700" r:id="rId13"/>
    <p:sldId id="690" r:id="rId14"/>
    <p:sldId id="701" r:id="rId15"/>
    <p:sldId id="442" r:id="rId16"/>
    <p:sldId id="721" r:id="rId17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8826A"/>
    <a:srgbClr val="F9F0DE"/>
    <a:srgbClr val="D1FED2"/>
    <a:srgbClr val="F3F3DB"/>
    <a:srgbClr val="E9F2E3"/>
    <a:srgbClr val="8CAD69"/>
    <a:srgbClr val="F59956"/>
    <a:srgbClr val="F5A361"/>
    <a:srgbClr val="E6A640"/>
    <a:srgbClr val="D8836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45" autoAdjust="0"/>
    <p:restoredTop sz="96870" autoAdjust="0"/>
  </p:normalViewPr>
  <p:slideViewPr>
    <p:cSldViewPr snapToGrid="0">
      <p:cViewPr>
        <p:scale>
          <a:sx n="100" d="100"/>
          <a:sy n="100" d="100"/>
        </p:scale>
        <p:origin x="-1944" y="-972"/>
      </p:cViewPr>
      <p:guideLst>
        <p:guide orient="horz" pos="1527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64CCA6-6EA6-4EEA-A4EB-59FEDC1331C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20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5.xml"/><Relationship Id="rId18" Type="http://schemas.openxmlformats.org/officeDocument/2006/relationships/tags" Target="../tags/tag4.xml"/><Relationship Id="rId17" Type="http://schemas.openxmlformats.org/officeDocument/2006/relationships/tags" Target="../tags/tag3.xml"/><Relationship Id="rId16" Type="http://schemas.openxmlformats.org/officeDocument/2006/relationships/tags" Target="../tags/tag2.xml"/><Relationship Id="rId15" Type="http://schemas.openxmlformats.org/officeDocument/2006/relationships/tags" Target="../tags/tag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502412" y="324000"/>
            <a:ext cx="8139178" cy="486000"/>
          </a:xfrm>
          <a:prstGeom prst="rect">
            <a:avLst/>
          </a:prstGeom>
        </p:spPr>
        <p:txBody>
          <a:bodyPr vert="horz" lIns="76200" tIns="28575" rIns="57150" bIns="28575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502412" y="972000"/>
            <a:ext cx="8139178" cy="3780000"/>
          </a:xfrm>
          <a:prstGeom prst="rect">
            <a:avLst/>
          </a:prstGeom>
        </p:spPr>
        <p:txBody>
          <a:bodyPr vert="horz" lIns="76200" tIns="0" rIns="61913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7"/>
            </p:custDataLst>
          </p:nvPr>
        </p:nvSpPr>
        <p:spPr>
          <a:xfrm>
            <a:off x="659807" y="4762375"/>
            <a:ext cx="2025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8"/>
            </p:custDataLst>
          </p:nvPr>
        </p:nvSpPr>
        <p:spPr>
          <a:xfrm>
            <a:off x="3087000" y="4762375"/>
            <a:ext cx="2970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9"/>
            </p:custDataLst>
          </p:nvPr>
        </p:nvSpPr>
        <p:spPr>
          <a:xfrm>
            <a:off x="6457950" y="4762375"/>
            <a:ext cx="2025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0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100" b="1" u="none" strike="noStrike" kern="1200" cap="none" spc="15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2.xml"/><Relationship Id="rId3" Type="http://schemas.openxmlformats.org/officeDocument/2006/relationships/tags" Target="../tags/tag15.xml"/><Relationship Id="rId2" Type="http://schemas.openxmlformats.org/officeDocument/2006/relationships/image" Target="../media/image7.png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0.xml"/><Relationship Id="rId2" Type="http://schemas.openxmlformats.org/officeDocument/2006/relationships/tags" Target="../tags/tag16.xml"/><Relationship Id="rId1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3.xml"/><Relationship Id="rId2" Type="http://schemas.openxmlformats.org/officeDocument/2006/relationships/tags" Target="../tags/tag17.xml"/><Relationship Id="rId1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8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5.xml"/><Relationship Id="rId2" Type="http://schemas.openxmlformats.org/officeDocument/2006/relationships/tags" Target="../tags/tag9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tags" Target="../tags/tag10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1.xml"/><Relationship Id="rId3" Type="http://schemas.openxmlformats.org/officeDocument/2006/relationships/tags" Target="../tags/tag11.xml"/><Relationship Id="rId2" Type="http://schemas.openxmlformats.org/officeDocument/2006/relationships/image" Target="../media/image6.png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2.xml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9.xml"/><Relationship Id="rId2" Type="http://schemas.openxmlformats.org/officeDocument/2006/relationships/tags" Target="../tags/tag13.xml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4.xml"/><Relationship Id="rId3" Type="http://schemas.openxmlformats.org/officeDocument/2006/relationships/tags" Target="../tags/tag14.xml"/><Relationship Id="rId2" Type="http://schemas.openxmlformats.org/officeDocument/2006/relationships/image" Target="../media/image7.png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1s4.jp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0"/>
            <a:ext cx="9144000" cy="514502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6" y="1692593"/>
            <a:ext cx="9129713" cy="1763554"/>
          </a:xfrm>
          <a:prstGeom prst="rect">
            <a:avLst/>
          </a:prstGeom>
          <a:solidFill>
            <a:srgbClr val="F9F9EC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2"/>
            </p:custDataLst>
          </p:nvPr>
        </p:nvSpPr>
        <p:spPr>
          <a:xfrm>
            <a:off x="7855744" y="2958465"/>
            <a:ext cx="1132999" cy="29908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500" dirty="0">
                <a:latin typeface="华文新魏" panose="02010800040101010101" charset="-122"/>
                <a:ea typeface="华文新魏" panose="02010800040101010101" charset="-122"/>
              </a:rPr>
              <a:t>六年级下册</a:t>
            </a:r>
            <a:endParaRPr lang="zh-CN" altLang="en-US" sz="1500" dirty="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65522" y="2208407"/>
            <a:ext cx="6878479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b="1" dirty="0">
                <a:solidFill>
                  <a:schemeClr val="tx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口语交际：辩论</a:t>
            </a:r>
            <a:endParaRPr lang="zh-CN" altLang="en-US" sz="4100" b="1" dirty="0">
              <a:solidFill>
                <a:schemeClr val="tx1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23337" y="-19526"/>
            <a:ext cx="639128" cy="803434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89872" y="1686401"/>
            <a:ext cx="1915954" cy="174879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234440" y="2040256"/>
            <a:ext cx="4937760" cy="1314926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7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反方四辩总结陈词。(3分钟)</a:t>
            </a:r>
            <a:endParaRPr lang="zh-CN" altLang="en-US" sz="27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7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正方四辩总结陈词。(3分钟)</a:t>
            </a:r>
            <a:endParaRPr lang="zh-CN" altLang="en-US" sz="27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665220" y="1110139"/>
            <a:ext cx="1813560" cy="576263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zh-CN" altLang="en-US" sz="33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总结陈词</a:t>
            </a:r>
            <a:endParaRPr lang="zh-CN" altLang="en-US" sz="33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pitchFamily="49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3cb31196ed4f36860b82dd6120d1a63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17634" y="-12383"/>
            <a:ext cx="1762601" cy="1187768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908119" y="200638"/>
            <a:ext cx="1428750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 dirty="0">
                <a:solidFill>
                  <a:schemeClr val="accent3">
                    <a:lumMod val="75000"/>
                  </a:schemeClr>
                </a:solidFill>
                <a:latin typeface="幼圆" panose="02010509060101010101" charset="-122"/>
                <a:ea typeface="幼圆" panose="02010509060101010101" charset="-122"/>
              </a:rPr>
              <a:t>想一想</a:t>
            </a:r>
            <a:endParaRPr lang="zh-CN" altLang="en-US" sz="2100" b="1" dirty="0">
              <a:solidFill>
                <a:schemeClr val="accent3">
                  <a:lumMod val="75000"/>
                </a:schemeClr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85800" y="2257902"/>
            <a:ext cx="1051560" cy="437674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辩论前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336959" y="2257901"/>
            <a:ext cx="1529906" cy="48474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none" lIns="68580" tIns="34290" rIns="68580" bIns="34290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27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归纳材料</a:t>
            </a:r>
            <a:endParaRPr lang="zh-CN" altLang="en-US" sz="27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901089" y="2257902"/>
            <a:ext cx="1051560" cy="437674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辩论后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336959" y="1410653"/>
            <a:ext cx="1529906" cy="48474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lIns="68580" tIns="34290" rIns="68580" bIns="34290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27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搜集资料</a:t>
            </a:r>
            <a:endParaRPr lang="zh-CN" altLang="en-US" sz="27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336959" y="3164205"/>
            <a:ext cx="1529906" cy="4847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lIns="68580" tIns="34290" rIns="68580" bIns="34290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27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选择事例</a:t>
            </a:r>
            <a:endParaRPr lang="zh-CN" altLang="en-US" sz="27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542723" y="1706404"/>
            <a:ext cx="1529906" cy="48474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none" lIns="68580" tIns="34290" rIns="68580" bIns="34290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27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评议总结</a:t>
            </a:r>
            <a:endParaRPr lang="zh-CN" altLang="en-US" sz="27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542723" y="2612708"/>
            <a:ext cx="1529906" cy="4847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lIns="68580" tIns="34290" rIns="68580" bIns="34290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27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努力提升</a:t>
            </a:r>
            <a:endParaRPr lang="zh-CN" altLang="en-US" sz="27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3" name="左大括号 22"/>
          <p:cNvSpPr/>
          <p:nvPr/>
        </p:nvSpPr>
        <p:spPr>
          <a:xfrm>
            <a:off x="1880236" y="1610202"/>
            <a:ext cx="253841" cy="1923574"/>
          </a:xfrm>
          <a:prstGeom prst="leftBrace">
            <a:avLst>
              <a:gd name="adj1" fmla="val 36881"/>
              <a:gd name="adj2" fmla="val 50000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4" name="左大括号 23"/>
          <p:cNvSpPr/>
          <p:nvPr/>
        </p:nvSpPr>
        <p:spPr>
          <a:xfrm>
            <a:off x="6164581" y="1824514"/>
            <a:ext cx="253841" cy="1272064"/>
          </a:xfrm>
          <a:prstGeom prst="leftBrace">
            <a:avLst>
              <a:gd name="adj1" fmla="val 36881"/>
              <a:gd name="adj2" fmla="val 50000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7" grpId="0" animBg="1"/>
      <p:bldP spid="18" grpId="0" animBg="1"/>
      <p:bldP spid="21" grpId="0" animBg="1"/>
      <p:bldP spid="2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3cb31196ed4f36860b82dd6120d1a63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17634" y="-12383"/>
            <a:ext cx="1762601" cy="1187768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908119" y="200638"/>
            <a:ext cx="1428750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 dirty="0">
                <a:solidFill>
                  <a:schemeClr val="accent3">
                    <a:lumMod val="75000"/>
                  </a:schemeClr>
                </a:solidFill>
                <a:latin typeface="幼圆" panose="02010509060101010101" charset="-122"/>
                <a:ea typeface="幼圆" panose="02010509060101010101" charset="-122"/>
              </a:rPr>
              <a:t>想一想</a:t>
            </a:r>
            <a:endParaRPr lang="zh-CN" altLang="en-US" sz="2100" b="1" dirty="0">
              <a:solidFill>
                <a:schemeClr val="accent3">
                  <a:lumMod val="75000"/>
                </a:schemeClr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40594" y="2450783"/>
            <a:ext cx="1396365" cy="4838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/>
            <a:r>
              <a:rPr lang="zh-CN" altLang="en-US" sz="27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辩论时</a:t>
            </a:r>
            <a:endParaRPr lang="zh-CN" altLang="en-US" sz="2700" b="1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462814" y="1966913"/>
            <a:ext cx="2921313" cy="4847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lIns="68580" tIns="34290" rIns="68580" bIns="34290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27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有效反驳用语文明</a:t>
            </a:r>
            <a:endParaRPr lang="zh-CN" altLang="en-US" sz="27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69205" y="2849880"/>
            <a:ext cx="1529906" cy="48474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none" lIns="68580" tIns="34290" rIns="68580" bIns="34290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27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清晰表达</a:t>
            </a:r>
            <a:endParaRPr lang="zh-CN" altLang="en-US" sz="27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75184" y="2849880"/>
            <a:ext cx="1529906" cy="48474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lIns="68580" tIns="34290" rIns="68580" bIns="34290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27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认真倾听</a:t>
            </a:r>
            <a:endParaRPr lang="zh-CN" altLang="en-US" sz="27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左大括号 4"/>
          <p:cNvSpPr/>
          <p:nvPr/>
        </p:nvSpPr>
        <p:spPr>
          <a:xfrm>
            <a:off x="2773204" y="2132171"/>
            <a:ext cx="253841" cy="1121093"/>
          </a:xfrm>
          <a:prstGeom prst="leftBrace">
            <a:avLst>
              <a:gd name="adj1" fmla="val 36881"/>
              <a:gd name="adj2" fmla="val 50000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1054418" y="1325404"/>
            <a:ext cx="6323171" cy="249221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100" b="1" dirty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sz="2100" b="1" dirty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“</a:t>
            </a:r>
            <a:r>
              <a:rPr sz="2100" b="1" dirty="0" err="1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灯不拨不亮，理愈辩愈明</a:t>
            </a:r>
            <a:r>
              <a:rPr sz="2100" b="1" dirty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。”</a:t>
            </a:r>
            <a:r>
              <a:rPr sz="2100" b="1" dirty="0" err="1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回家后,将自己的观点和理由向家长说</a:t>
            </a:r>
            <a:r>
              <a:rPr lang="zh-CN" altLang="en-US" sz="2100" b="1" dirty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一</a:t>
            </a:r>
            <a:r>
              <a:rPr sz="2100" b="1" dirty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说，听听他们又是怎么看待这个辩题的。老师相信同学们在辩论的海洋里畅游，一定能做一名理性的、智慧的掌舵手,让我们驾驭思维的航船乘风破浪。</a:t>
            </a:r>
            <a:endParaRPr sz="2100" b="1" dirty="0">
              <a:solidFill>
                <a:schemeClr val="tx1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824304" y="1187993"/>
            <a:ext cx="7495391" cy="2767404"/>
          </a:xfrm>
          <a:prstGeom prst="roundRect">
            <a:avLst/>
          </a:prstGeom>
          <a:noFill/>
          <a:ln w="19050">
            <a:solidFill>
              <a:schemeClr val="accent6">
                <a:lumMod val="60000"/>
                <a:lumOff val="40000"/>
              </a:schemeClr>
            </a:solidFill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3"/>
          <p:cNvSpPr txBox="1"/>
          <p:nvPr/>
        </p:nvSpPr>
        <p:spPr>
          <a:xfrm>
            <a:off x="922565" y="277586"/>
            <a:ext cx="1428750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 dirty="0">
                <a:solidFill>
                  <a:schemeClr val="accent3">
                    <a:lumMod val="75000"/>
                  </a:schemeClr>
                </a:solidFill>
                <a:latin typeface="幼圆" panose="02010509060101010101" charset="-122"/>
                <a:ea typeface="幼圆" panose="02010509060101010101" charset="-122"/>
              </a:rPr>
              <a:t>课堂小结</a:t>
            </a:r>
            <a:endParaRPr lang="zh-CN" altLang="en-US" sz="2100" b="1" dirty="0">
              <a:solidFill>
                <a:schemeClr val="accent3">
                  <a:lumMod val="75000"/>
                </a:schemeClr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911" y="113824"/>
            <a:ext cx="771525" cy="719138"/>
          </a:xfrm>
          <a:prstGeom prst="rect">
            <a:avLst/>
          </a:prstGeom>
        </p:spPr>
      </p:pic>
      <p:pic>
        <p:nvPicPr>
          <p:cNvPr id="4" name="图片 3" descr="0beb3c19c03542f72b753351a78bf0ef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175659" y="1942624"/>
            <a:ext cx="1863090" cy="1397794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图片 1" descr="timg (6)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-4762" y="-14287"/>
            <a:ext cx="9155112" cy="5165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 167"/>
          <p:cNvSpPr/>
          <p:nvPr/>
        </p:nvSpPr>
        <p:spPr>
          <a:xfrm>
            <a:off x="2087563" y="1612900"/>
            <a:ext cx="4359275" cy="1165225"/>
          </a:xfrm>
          <a:prstGeom prst="roundRect">
            <a:avLst/>
          </a:prstGeom>
          <a:solidFill>
            <a:schemeClr val="bg1"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00" noProof="1">
              <a:solidFill>
                <a:srgbClr val="FFFFFF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86939" y="1580695"/>
            <a:ext cx="4728210" cy="1176338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7200" b="1" noProof="1">
                <a:ln w="50800" cmpd="thickThin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谢谢观看！</a:t>
            </a:r>
            <a:endParaRPr lang="zh-CN" altLang="en-US" sz="7200" b="1" noProof="1">
              <a:ln w="50800" cmpd="thickThin">
                <a:solidFill>
                  <a:schemeClr val="accent1">
                    <a:lumMod val="75000"/>
                  </a:schemeClr>
                </a:solidFill>
                <a:prstDash val="solid"/>
              </a:ln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908209" y="195262"/>
            <a:ext cx="1854994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 spc="450" dirty="0">
                <a:solidFill>
                  <a:srgbClr val="AD7D21"/>
                </a:solidFill>
                <a:latin typeface="幼圆" panose="02010509060101010101" charset="-122"/>
                <a:ea typeface="幼圆" panose="02010509060101010101" charset="-122"/>
              </a:rPr>
              <a:t>资料链接</a:t>
            </a:r>
            <a:endParaRPr lang="zh-CN" altLang="en-US" sz="2100" b="1" spc="450" dirty="0">
              <a:solidFill>
                <a:srgbClr val="AD7D21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pic>
        <p:nvPicPr>
          <p:cNvPr id="4" name="图片 3" descr="3cb31196ed4f36860b82dd6120d1a63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17634" y="-12383"/>
            <a:ext cx="1762601" cy="118776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21982" y="1495902"/>
            <a:ext cx="5755958" cy="2284571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辩论</a:t>
            </a:r>
            <a:r>
              <a:rPr sz="2400" b="1" dirty="0"/>
              <a:t>,指彼此用一定的理由来说明自己对事物或问题的见解，揭露对方的矛盾，以便最后得到共同的认识和意见的过程。辩论旨在培养人的思维能力。</a:t>
            </a:r>
            <a:endParaRPr sz="2400" b="1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61296" y="2322671"/>
            <a:ext cx="1918335" cy="13801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908209" y="195262"/>
            <a:ext cx="1854994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 spc="450" dirty="0">
                <a:solidFill>
                  <a:srgbClr val="AD7D21"/>
                </a:solidFill>
                <a:latin typeface="幼圆" panose="02010509060101010101" charset="-122"/>
                <a:ea typeface="幼圆" panose="02010509060101010101" charset="-122"/>
              </a:rPr>
              <a:t>资料链接</a:t>
            </a:r>
            <a:endParaRPr lang="zh-CN" altLang="en-US" sz="2100" b="1" spc="450" dirty="0">
              <a:solidFill>
                <a:srgbClr val="AD7D21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pic>
        <p:nvPicPr>
          <p:cNvPr id="4" name="图片 3" descr="3cb31196ed4f36860b82dd6120d1a63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17634" y="-12383"/>
            <a:ext cx="1762601" cy="1187768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866299" y="1557814"/>
            <a:ext cx="7411403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辩论人员的双边性:</a:t>
            </a:r>
            <a:r>
              <a:rPr lang="zh-CN" altLang="en-US" sz="2400" b="1" dirty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辩论是双边活动，最少两人参加。</a:t>
            </a:r>
            <a:endParaRPr lang="zh-CN" altLang="en-US" sz="2400" b="1" dirty="0">
              <a:solidFill>
                <a:schemeClr val="tx1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66299" y="2509837"/>
            <a:ext cx="7268528" cy="117633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辩论观点的对立性:</a:t>
            </a:r>
            <a:r>
              <a:rPr lang="zh-CN" altLang="en-US" sz="2400" b="1" dirty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双方观点是对立的,这样才有辩论的可能,否则就是谈判。</a:t>
            </a:r>
            <a:endParaRPr lang="zh-CN" altLang="en-US" sz="2400" b="1" dirty="0">
              <a:solidFill>
                <a:schemeClr val="tx1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3cb31196ed4f36860b82dd6120d1a63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17634" y="0"/>
            <a:ext cx="1762601" cy="1187768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908209" y="1385887"/>
            <a:ext cx="7153751" cy="117633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论证的严密性: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只有合乎思维逻辑的辩论,才可能获胜,否则只能是诡辩。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09637" y="3126105"/>
            <a:ext cx="7152323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追求真理的目的性: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辩论目的是追求真理,取得共识。 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908209" y="195262"/>
            <a:ext cx="1854994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 spc="450" dirty="0">
                <a:solidFill>
                  <a:srgbClr val="AD7D21"/>
                </a:solidFill>
                <a:latin typeface="幼圆" panose="02010509060101010101" charset="-122"/>
                <a:ea typeface="幼圆" panose="02010509060101010101" charset="-122"/>
              </a:rPr>
              <a:t>资料链接</a:t>
            </a:r>
            <a:endParaRPr lang="zh-CN" altLang="en-US" sz="2100" b="1" spc="450" dirty="0">
              <a:solidFill>
                <a:srgbClr val="AD7D21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23337" y="-19526"/>
            <a:ext cx="639128" cy="80343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40055" y="1811179"/>
            <a:ext cx="3799758" cy="1523494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立论阶段</a:t>
            </a:r>
            <a:endParaRPr lang="zh-CN" altLang="en-US" sz="2100" b="1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1.正方一辩开篇立论。(3分钟)</a:t>
            </a:r>
            <a:endParaRPr lang="zh-CN" altLang="en-US" sz="21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2.反方一辩开篇立论。(3分钟)</a:t>
            </a:r>
            <a:endParaRPr lang="zh-CN" altLang="en-US" sz="21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921092" y="1811179"/>
            <a:ext cx="4070666" cy="1523494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2100" b="1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驳立论阶段</a:t>
            </a:r>
            <a:endParaRPr lang="zh-CN" altLang="en-US" sz="2100" b="1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21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3.反方二辩驳对方立论。(2分钟)</a:t>
            </a:r>
            <a:endParaRPr lang="zh-CN" altLang="en-US" sz="21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21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4.正方二辩驳对方立论。(2分钟)</a:t>
            </a:r>
            <a:endParaRPr lang="zh-CN" altLang="en-US" sz="21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4428649" y="1693069"/>
            <a:ext cx="0" cy="1758315"/>
          </a:xfrm>
          <a:prstGeom prst="line">
            <a:avLst/>
          </a:prstGeom>
          <a:ln w="28575"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498533" y="425768"/>
            <a:ext cx="1611630" cy="158877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3cb31196ed4f36860b82dd6120d1a63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61926" y="0"/>
            <a:ext cx="1762601" cy="1187768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46722" y="1429227"/>
            <a:ext cx="6734175" cy="228457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24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质辩环节</a:t>
            </a:r>
            <a:endParaRPr lang="zh-CN" altLang="en-US" sz="24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+mn-ea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正方三辩提问反方一、二、四辩各一个问题,反方辩手分别应答。每次提问时间不得超过15秒，三个问题累计回答时间为1分30秒。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7359015" y="2096929"/>
            <a:ext cx="1455420" cy="1434941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3cb31196ed4f36860b82dd6120d1a63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61926" y="0"/>
            <a:ext cx="1762601" cy="1187768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941070" y="1794987"/>
            <a:ext cx="6734175" cy="17302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反方三辩提问正方一、二、四辩各一个问题,正方辩手分别应答。每次提问时间不得超过15秒,三个问题累计回答时间为1分30秒。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3cb31196ed4f36860b82dd6120d1a63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61926" y="0"/>
            <a:ext cx="1762601" cy="1187768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399824" y="1331119"/>
            <a:ext cx="4168140" cy="1176338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正方三辩质辩小结(1分30秒)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反方三辩质辩小结(1分30秒)</a:t>
            </a:r>
            <a:endParaRPr lang="en-US" altLang="zh-CN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396615" y="3107531"/>
            <a:ext cx="1813560" cy="576263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zh-CN" altLang="en-US" sz="33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自由辩论</a:t>
            </a:r>
            <a:endParaRPr lang="zh-CN" altLang="en-US" sz="33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pitchFamily="49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23337" y="-19526"/>
            <a:ext cx="639128" cy="803434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89872" y="1686401"/>
            <a:ext cx="1915954" cy="174879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267778" y="1914526"/>
            <a:ext cx="4937760" cy="1314926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7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反方四辩总结陈词。(3分钟)</a:t>
            </a:r>
            <a:endParaRPr lang="zh-CN" altLang="en-US" sz="27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7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正方四辩总结陈词。(3分钟)</a:t>
            </a:r>
            <a:endParaRPr lang="zh-CN" altLang="en-US" sz="27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10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11.xml><?xml version="1.0" encoding="utf-8"?>
<p:tagLst xmlns:p="http://schemas.openxmlformats.org/presentationml/2006/main">
  <p:tag name="KSO_WM_TEMPLATE_CATEGORY" val="custom"/>
  <p:tag name="KSO_WM_TEMPLATE_INDEX" val="160394"/>
  <p:tag name="KSO_WM_TAG_VERSION" val="1.0"/>
  <p:tag name="KSO_WM_SLIDE_ID" val="custom160394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16"/>
  <p:tag name="KSO_WM_SLIDE_SIZE" val="828*370"/>
</p:tagLst>
</file>

<file path=ppt/tags/tag12.xml><?xml version="1.0" encoding="utf-8"?>
<p:tagLst xmlns:p="http://schemas.openxmlformats.org/presentationml/2006/main">
  <p:tag name="KSO_WM_TEMPLATE_CATEGORY" val="custom"/>
  <p:tag name="KSO_WM_TEMPLATE_INDEX" val="160394"/>
  <p:tag name="KSO_WM_TAG_VERSION" val="1.0"/>
  <p:tag name="KSO_WM_SLIDE_ID" val="custom160394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16"/>
  <p:tag name="KSO_WM_SLIDE_SIZE" val="828*370"/>
</p:tagLst>
</file>

<file path=ppt/tags/tag13.xml><?xml version="1.0" encoding="utf-8"?>
<p:tagLst xmlns:p="http://schemas.openxmlformats.org/presentationml/2006/main">
  <p:tag name="KSO_WM_TEMPLATE_CATEGORY" val="custom"/>
  <p:tag name="KSO_WM_TEMPLATE_INDEX" val="160394"/>
  <p:tag name="KSO_WM_TAG_VERSION" val="1.0"/>
  <p:tag name="KSO_WM_SLIDE_ID" val="custom160394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16"/>
  <p:tag name="KSO_WM_SLIDE_SIZE" val="828*370"/>
</p:tagLst>
</file>

<file path=ppt/tags/tag14.xml><?xml version="1.0" encoding="utf-8"?>
<p:tagLst xmlns:p="http://schemas.openxmlformats.org/presentationml/2006/main">
  <p:tag name="KSO_WM_TEMPLATE_CATEGORY" val="custom"/>
  <p:tag name="KSO_WM_TEMPLATE_INDEX" val="160394"/>
  <p:tag name="KSO_WM_TAG_VERSION" val="1.0"/>
  <p:tag name="KSO_WM_SLIDE_ID" val="custom160394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16"/>
  <p:tag name="KSO_WM_SLIDE_SIZE" val="828*370"/>
</p:tagLst>
</file>

<file path=ppt/tags/tag15.xml><?xml version="1.0" encoding="utf-8"?>
<p:tagLst xmlns:p="http://schemas.openxmlformats.org/presentationml/2006/main">
  <p:tag name="KSO_WM_TEMPLATE_CATEGORY" val="custom"/>
  <p:tag name="KSO_WM_TEMPLATE_INDEX" val="160394"/>
  <p:tag name="KSO_WM_TAG_VERSION" val="1.0"/>
  <p:tag name="KSO_WM_SLIDE_ID" val="custom160394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16"/>
  <p:tag name="KSO_WM_SLIDE_SIZE" val="828*370"/>
</p:tagLst>
</file>

<file path=ppt/tags/tag16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17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18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REFSHAPE" val="104136164"/>
</p:tagLst>
</file>

<file path=ppt/tags/tag8.xml><?xml version="1.0" encoding="utf-8"?>
<p:tagLst xmlns:p="http://schemas.openxmlformats.org/presentationml/2006/main">
  <p:tag name="KSO_WM_TEMPLATE_THUMBS_INDEX" val="1、9、12、13、15、19、23"/>
  <p:tag name="KSO_WM_TEMPLATE_CATEGORY" val="custom"/>
  <p:tag name="KSO_WM_TEMPLATE_INDEX" val="160394"/>
  <p:tag name="KSO_WM_TAG_VERSION" val="1.0"/>
  <p:tag name="KSO_WM_SLIDE_ID" val="custom160394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9.xml><?xml version="1.0" encoding="utf-8"?>
<p:tagLst xmlns:p="http://schemas.openxmlformats.org/presentationml/2006/main">
  <p:tag name="KSO_WM_TEMPLATE_CATEGORY" val="custom"/>
  <p:tag name="KSO_WM_TEMPLATE_INDEX" val="160394"/>
  <p:tag name="KSO_WM_TAG_VERSION" val="1.0"/>
  <p:tag name="KSO_WM_SLIDE_ID" val="custom160394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16"/>
  <p:tag name="KSO_WM_SLIDE_SIZE" val="828*370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660</Words>
  <Application>WPS 演示</Application>
  <PresentationFormat>全屏显示(16:9)</PresentationFormat>
  <Paragraphs>78</Paragraphs>
  <Slides>14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Arial</vt:lpstr>
      <vt:lpstr>宋体</vt:lpstr>
      <vt:lpstr>Wingdings</vt:lpstr>
      <vt:lpstr>华文新魏</vt:lpstr>
      <vt:lpstr>楷体</vt:lpstr>
      <vt:lpstr>微软雅黑</vt:lpstr>
      <vt:lpstr>幼圆</vt:lpstr>
      <vt:lpstr>黑体</vt:lpstr>
      <vt:lpstr>Calibri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第一PPT模板网-WWW.1PPT.COM</dc:creator>
  <cp:lastModifiedBy>Administrator</cp:lastModifiedBy>
  <cp:revision>767</cp:revision>
  <dcterms:created xsi:type="dcterms:W3CDTF">2015-04-02T07:05:00Z</dcterms:created>
  <dcterms:modified xsi:type="dcterms:W3CDTF">2021-06-25T05:36:01Z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