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sldIdLst>
    <p:sldId id="261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20" r:id="rId59"/>
  </p:sldIdLst>
  <p:sldSz cx="12192000" cy="6858000"/>
  <p:notesSz cx="6858000" cy="9144000"/>
  <p:custDataLst>
    <p:tags r:id="rId6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9CB54"/>
    <a:srgbClr val="335501"/>
    <a:srgbClr val="FF940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4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99AAE-1AED-42E6-83D3-3C3293054A12}" type="datetimeFigureOut">
              <a:rPr lang="zh-CN" altLang="en-US" smtClean="0"/>
              <a:pPr/>
              <a:t>2018-7-8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30312-F323-4329-A04B-94F7027D7A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5116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30312-F323-4329-A04B-94F7027D7AC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811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39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2BE8E0C-D781-4574-B5A7-0CB1BE1D1B33}" type="slidenum">
              <a:rPr lang="zh-CN" altLang="en-US" smtClean="0"/>
              <a:pPr/>
              <a:t>5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8FDBE01-3022-4425-B8C4-2841625A96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76" r="4472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3" r:id="rId34"/>
    <p:sldLayoutId id="2147483684" r:id="rId35"/>
    <p:sldLayoutId id="2147483685" r:id="rId36"/>
    <p:sldLayoutId id="2147483686" r:id="rId37"/>
    <p:sldLayoutId id="2147483687" r:id="rId38"/>
    <p:sldLayoutId id="2147483688" r:id="rId39"/>
    <p:sldLayoutId id="2147483689" r:id="rId40"/>
    <p:sldLayoutId id="2147483690" r:id="rId41"/>
    <p:sldLayoutId id="2147483691" r:id="rId42"/>
    <p:sldLayoutId id="2147483692" r:id="rId43"/>
    <p:sldLayoutId id="2147483693" r:id="rId44"/>
    <p:sldLayoutId id="2147483694" r:id="rId45"/>
    <p:sldLayoutId id="2147483695" r:id="rId46"/>
    <p:sldLayoutId id="2147483696" r:id="rId47"/>
    <p:sldLayoutId id="2147483697" r:id="rId48"/>
    <p:sldLayoutId id="2147483698" r:id="rId49"/>
    <p:sldLayoutId id="2147483699" r:id="rId50"/>
    <p:sldLayoutId id="2147483700" r:id="rId51"/>
    <p:sldLayoutId id="2147483701" r:id="rId52"/>
    <p:sldLayoutId id="2147483702" r:id="rId53"/>
    <p:sldLayoutId id="2147483703" r:id="rId54"/>
    <p:sldLayoutId id="2147483704" r:id="rId55"/>
    <p:sldLayoutId id="2147483705" r:id="rId56"/>
    <p:sldLayoutId id="2147483706" r:id="rId57"/>
    <p:sldLayoutId id="2147483708" r:id="rId58"/>
  </p:sldLayoutIdLst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2.png"/><Relationship Id="rId5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Thomas Greenberg - Summer's Here">
            <a:hlinkClick r:id="" action="ppaction://media"/>
            <a:extLst>
              <a:ext uri="{FF2B5EF4-FFF2-40B4-BE49-F238E27FC236}">
                <a16:creationId xmlns:a16="http://schemas.microsoft.com/office/drawing/2014/main" xmlns="" id="{EA85FE63-BA43-49C1-9074-281D9FF7C73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1412963" y="2819989"/>
            <a:ext cx="304800" cy="304800"/>
          </a:xfrm>
          <a:prstGeom prst="rect">
            <a:avLst/>
          </a:prstGeom>
        </p:spPr>
      </p:pic>
      <p:pic>
        <p:nvPicPr>
          <p:cNvPr id="3" name="Picture 5" descr="C:\Users\Administrator\Desktop\图片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0309" y="377373"/>
            <a:ext cx="5232400" cy="869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1"/>
          <p:cNvSpPr txBox="1">
            <a:spLocks/>
          </p:cNvSpPr>
          <p:nvPr/>
        </p:nvSpPr>
        <p:spPr bwMode="auto">
          <a:xfrm>
            <a:off x="3432932" y="2797932"/>
            <a:ext cx="6167967" cy="10371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algn="ctr" eaLnBrk="1" hangingPunct="1"/>
            <a:r>
              <a:rPr lang="en-US" altLang="zh-CN" sz="5900" b="1" dirty="0">
                <a:latin typeface="楷体" pitchFamily="49" charset="-122"/>
                <a:ea typeface="楷体" pitchFamily="49" charset="-122"/>
              </a:rPr>
              <a:t>11 </a:t>
            </a:r>
            <a:r>
              <a:rPr lang="zh-CN" altLang="en-US" sz="5900" b="1" dirty="0">
                <a:latin typeface="楷体" pitchFamily="49" charset="-122"/>
                <a:ea typeface="楷体" pitchFamily="49" charset="-122"/>
              </a:rPr>
              <a:t>醉翁亭记</a:t>
            </a:r>
          </a:p>
        </p:txBody>
      </p:sp>
    </p:spTree>
    <p:extLst>
      <p:ext uri="{BB962C8B-B14F-4D97-AF65-F5344CB8AC3E}">
        <p14:creationId xmlns:p14="http://schemas.microsoft.com/office/powerpoint/2010/main" xmlns="" val="624840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/>
            </a:extLst>
          </p:cNvPr>
          <p:cNvSpPr/>
          <p:nvPr/>
        </p:nvSpPr>
        <p:spPr>
          <a:xfrm>
            <a:off x="567267" y="1223434"/>
            <a:ext cx="11245851" cy="537633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26" name="矩形 25">
            <a:extLst>
              <a:ext uri="{FF2B5EF4-FFF2-40B4-BE49-F238E27FC236}"/>
            </a:extLst>
          </p:cNvPr>
          <p:cNvSpPr/>
          <p:nvPr/>
        </p:nvSpPr>
        <p:spPr>
          <a:xfrm>
            <a:off x="567267" y="2692401"/>
            <a:ext cx="11245851" cy="537633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31" name="矩形 30">
            <a:extLst>
              <a:ext uri="{FF2B5EF4-FFF2-40B4-BE49-F238E27FC236}"/>
            </a:extLst>
          </p:cNvPr>
          <p:cNvSpPr/>
          <p:nvPr/>
        </p:nvSpPr>
        <p:spPr>
          <a:xfrm>
            <a:off x="567267" y="4159251"/>
            <a:ext cx="11171767" cy="539749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" name="矩形 6">
            <a:extLst>
              <a:ext uri="{FF2B5EF4-FFF2-40B4-BE49-F238E27FC236}"/>
            </a:extLst>
          </p:cNvPr>
          <p:cNvSpPr/>
          <p:nvPr/>
        </p:nvSpPr>
        <p:spPr>
          <a:xfrm>
            <a:off x="567267" y="5638801"/>
            <a:ext cx="3217333" cy="539751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1686" name="TextBox 4"/>
          <p:cNvSpPr txBox="1">
            <a:spLocks noChangeArrowheads="1"/>
          </p:cNvSpPr>
          <p:nvPr/>
        </p:nvSpPr>
        <p:spPr bwMode="auto">
          <a:xfrm>
            <a:off x="848784" y="505885"/>
            <a:ext cx="10651067" cy="600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lnSpc>
                <a:spcPct val="30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作亭者谁？山之僧曰智仙也。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之者谁？太守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自谓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也。太守与客来饮于此，饮少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辄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醉，而年又最高，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故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自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号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曰醉翁也。醉翁之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意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不在酒，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在乎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山水之间也。山水之乐，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得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之心而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寓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之酒也。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482167" y="1729318"/>
            <a:ext cx="2080684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取名，命名。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360834" y="1744133"/>
            <a:ext cx="2851151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自称，这里是用自称来命名的意思。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967818" y="2307168"/>
            <a:ext cx="681567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就。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8346017" y="3259668"/>
            <a:ext cx="937683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所以。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9355667" y="3230033"/>
            <a:ext cx="1758951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名词用作动词，取别号。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2711451" y="3752852"/>
            <a:ext cx="1073149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情趣。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4967818" y="3754968"/>
            <a:ext cx="9525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在于。</a:t>
            </a: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0098618" y="4667252"/>
            <a:ext cx="933449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领会。</a:t>
            </a: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1517651" y="5202768"/>
            <a:ext cx="973667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寄托。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矩形 1"/>
          <p:cNvSpPr>
            <a:spLocks noChangeArrowheads="1"/>
          </p:cNvSpPr>
          <p:nvPr/>
        </p:nvSpPr>
        <p:spPr bwMode="auto">
          <a:xfrm>
            <a:off x="785284" y="1363134"/>
            <a:ext cx="10471149" cy="410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3700" b="1" dirty="0">
                <a:solidFill>
                  <a:srgbClr val="FF0000"/>
                </a:solidFill>
                <a:latin typeface="宋体" pitchFamily="2" charset="-122"/>
              </a:rPr>
              <a:t>  译文</a:t>
            </a:r>
            <a:r>
              <a:rPr lang="zh-CN" altLang="en-US" sz="3700" b="1" dirty="0">
                <a:latin typeface="宋体" pitchFamily="2" charset="-122"/>
              </a:rPr>
              <a:t>：建造这亭子的是谁呢？是山上的和尚叫智仙的。给它取名的又是谁呢？太守用自己的别号（醉翁）来命名。太守和他的宾客们来这儿饮酒，只喝一点儿就醉了，而且年纪又最大，所以自号“醉翁”。醉翁的情趣不在于喝酒，而在欣赏山水的美景。欣赏山水的乐趣，领会于心间，寄托在酒上。</a:t>
            </a:r>
            <a:endParaRPr lang="zh-CN" altLang="en-US" sz="37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3731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32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33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34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35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36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37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38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39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40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41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42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43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44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45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46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47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48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49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50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51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52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53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54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55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56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57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58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59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60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61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62" name="文本框 63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63" name="文本框 64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64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65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66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67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68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69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70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71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72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73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74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75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76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77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78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79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80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81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82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83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84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85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86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87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88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89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90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91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92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93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94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95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96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97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98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799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00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01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02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03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04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05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06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07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08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09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10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11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12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13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14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15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16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17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18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19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20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21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22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23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24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25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26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27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28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3829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" name="矩形 21">
            <a:extLst>
              <a:ext uri="{FF2B5EF4-FFF2-40B4-BE49-F238E27FC236}"/>
            </a:extLst>
          </p:cNvPr>
          <p:cNvSpPr/>
          <p:nvPr/>
        </p:nvSpPr>
        <p:spPr>
          <a:xfrm>
            <a:off x="488952" y="1729318"/>
            <a:ext cx="11245849" cy="537633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23" name="矩形 22">
            <a:extLst>
              <a:ext uri="{FF2B5EF4-FFF2-40B4-BE49-F238E27FC236}"/>
            </a:extLst>
          </p:cNvPr>
          <p:cNvSpPr/>
          <p:nvPr/>
        </p:nvSpPr>
        <p:spPr>
          <a:xfrm>
            <a:off x="488952" y="3179234"/>
            <a:ext cx="11245849" cy="537633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24" name="矩形 23">
            <a:extLst>
              <a:ext uri="{FF2B5EF4-FFF2-40B4-BE49-F238E27FC236}"/>
            </a:extLst>
          </p:cNvPr>
          <p:cNvSpPr/>
          <p:nvPr/>
        </p:nvSpPr>
        <p:spPr>
          <a:xfrm>
            <a:off x="488952" y="4671485"/>
            <a:ext cx="11245849" cy="537633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25" name="矩形 24">
            <a:extLst>
              <a:ext uri="{FF2B5EF4-FFF2-40B4-BE49-F238E27FC236}"/>
            </a:extLst>
          </p:cNvPr>
          <p:cNvSpPr/>
          <p:nvPr/>
        </p:nvSpPr>
        <p:spPr>
          <a:xfrm>
            <a:off x="565151" y="6119285"/>
            <a:ext cx="5596467" cy="537633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3834" name="TextBox 4"/>
          <p:cNvSpPr txBox="1">
            <a:spLocks noChangeArrowheads="1"/>
          </p:cNvSpPr>
          <p:nvPr/>
        </p:nvSpPr>
        <p:spPr bwMode="auto">
          <a:xfrm>
            <a:off x="639234" y="1005418"/>
            <a:ext cx="11095567" cy="600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lnSpc>
                <a:spcPct val="300000"/>
              </a:lnSpc>
              <a:spcBef>
                <a:spcPts val="18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若夫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日出而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林霏开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，云归而岩穴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暝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晦明变化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者，山间之朝暮也。野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芳发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而幽香，佳木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秀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繁阴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，风霜高洁，水落而石出者，山间之四时也。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朝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而往，暮而归，四时之景不同，而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乐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亦无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穷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也。</a:t>
            </a:r>
            <a:endParaRPr lang="en-US" altLang="zh-CN" sz="37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4884" y="899584"/>
            <a:ext cx="6798733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文言文里承接上文而引出另一层意思时常用，近乎“要说那</a:t>
            </a:r>
            <a:r>
              <a:rPr lang="en-US" altLang="zh-CN" b="1">
                <a:solidFill>
                  <a:srgbClr val="0000FF"/>
                </a:solidFill>
                <a:latin typeface="宋体" pitchFamily="2" charset="-122"/>
              </a:rPr>
              <a:t>……”“</a:t>
            </a: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像那</a:t>
            </a:r>
            <a:r>
              <a:rPr lang="en-US" altLang="zh-CN" b="1">
                <a:solidFill>
                  <a:srgbClr val="0000FF"/>
                </a:solidFill>
                <a:latin typeface="宋体" pitchFamily="2" charset="-122"/>
              </a:rPr>
              <a:t>……”</a:t>
            </a: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的意思。</a:t>
            </a: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2504017" y="2266952"/>
            <a:ext cx="27432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树林里的雾气散了。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7109885" y="2254252"/>
            <a:ext cx="10287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昏暗。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7725834" y="624418"/>
            <a:ext cx="3130551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朝则自暗而明，暮则自明而暗，或暗或明，变化不一。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878667" y="3683001"/>
            <a:ext cx="996951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香花。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3376085" y="2836334"/>
            <a:ext cx="1009649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开放。</a:t>
            </a: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6187018" y="2468033"/>
            <a:ext cx="1185333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茂盛、繁茂。</a:t>
            </a: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7109884" y="3678767"/>
            <a:ext cx="1217083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浓郁的绿荫。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5389034" y="5209118"/>
            <a:ext cx="11303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早晨。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884767" y="5712885"/>
            <a:ext cx="992717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乐趣。</a:t>
            </a: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2241551" y="5712885"/>
            <a:ext cx="948267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穷尽。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矩形 1"/>
          <p:cNvSpPr>
            <a:spLocks noChangeArrowheads="1"/>
          </p:cNvSpPr>
          <p:nvPr/>
        </p:nvSpPr>
        <p:spPr bwMode="auto">
          <a:xfrm>
            <a:off x="772585" y="1123951"/>
            <a:ext cx="10754783" cy="4949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译文：</a:t>
            </a:r>
            <a:r>
              <a:rPr lang="zh-CN" altLang="en-US" sz="3200" b="1" dirty="0">
                <a:latin typeface="宋体" pitchFamily="2" charset="-122"/>
              </a:rPr>
              <a:t>像那太阳出来，树林里的雾气散开，云聚拢，山谷就显得昏暗了，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朝则自暗而明，暮则自明而暗，或暗或明，变化不一</a:t>
            </a:r>
            <a:r>
              <a:rPr lang="zh-CN" altLang="en-US" sz="3200" b="1" dirty="0">
                <a:latin typeface="宋体" pitchFamily="2" charset="-122"/>
              </a:rPr>
              <a:t>，这就是山间早晚的景象。野花开放，有一股清幽的香味，好的树木枝叶繁茂，形成浓郁的绿荫，天高气爽，霜色洁白，水面低落下去，石头裸露出来，是山中四季的景色。早晨上山，傍晚返回，四季的景色不同，那乐趣也是没有穷尽的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/>
            </a:extLst>
          </p:cNvPr>
          <p:cNvSpPr/>
          <p:nvPr/>
        </p:nvSpPr>
        <p:spPr>
          <a:xfrm>
            <a:off x="730252" y="1574801"/>
            <a:ext cx="11245849" cy="537633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26" name="矩形 25">
            <a:extLst>
              <a:ext uri="{FF2B5EF4-FFF2-40B4-BE49-F238E27FC236}"/>
            </a:extLst>
          </p:cNvPr>
          <p:cNvSpPr/>
          <p:nvPr/>
        </p:nvSpPr>
        <p:spPr>
          <a:xfrm>
            <a:off x="730252" y="3043768"/>
            <a:ext cx="11245849" cy="537633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31" name="矩形 30">
            <a:extLst>
              <a:ext uri="{FF2B5EF4-FFF2-40B4-BE49-F238E27FC236}"/>
            </a:extLst>
          </p:cNvPr>
          <p:cNvSpPr/>
          <p:nvPr/>
        </p:nvSpPr>
        <p:spPr>
          <a:xfrm>
            <a:off x="730251" y="4510618"/>
            <a:ext cx="11171767" cy="539749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" name="矩形 6">
            <a:extLst>
              <a:ext uri="{FF2B5EF4-FFF2-40B4-BE49-F238E27FC236}"/>
            </a:extLst>
          </p:cNvPr>
          <p:cNvSpPr/>
          <p:nvPr/>
        </p:nvSpPr>
        <p:spPr>
          <a:xfrm>
            <a:off x="730251" y="5990167"/>
            <a:ext cx="3126316" cy="539751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5782" name="TextBox 4"/>
          <p:cNvSpPr txBox="1">
            <a:spLocks noChangeArrowheads="1"/>
          </p:cNvSpPr>
          <p:nvPr/>
        </p:nvSpPr>
        <p:spPr bwMode="auto">
          <a:xfrm>
            <a:off x="1011767" y="857251"/>
            <a:ext cx="10526184" cy="600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lnSpc>
                <a:spcPct val="30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至于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负者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歌于途，行者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休于树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，前者呼，后者应，</a:t>
            </a:r>
            <a:r>
              <a:rPr lang="zh-CN" altLang="en-US" sz="32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伛偻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提携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，往来而不绝者，滁人游也。临溪而渔，溪深而鱼肥，酿泉为酒，泉香而酒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洌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山肴野蔌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，杂然而前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陈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者，太守宴也。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51934" y="776818"/>
            <a:ext cx="4116917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用于一段话的开头，相当于“说到</a:t>
            </a:r>
            <a:r>
              <a:rPr lang="en-US" altLang="zh-CN" b="1">
                <a:solidFill>
                  <a:srgbClr val="0000FF"/>
                </a:solidFill>
                <a:latin typeface="宋体" pitchFamily="2" charset="-122"/>
              </a:rPr>
              <a:t>……”</a:t>
            </a:r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，可不译出。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592918" y="2067985"/>
            <a:ext cx="2298700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背着东西的人。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685367" y="1157818"/>
            <a:ext cx="1915584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在树下休息。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510117" y="2309285"/>
            <a:ext cx="1888067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腰背弯曲，此处指老人。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011768" y="3570818"/>
            <a:ext cx="3596217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被人搀领着走，指小孩。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4607985" y="4078818"/>
            <a:ext cx="2341033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（水、酒）清。</a:t>
            </a: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5600701" y="5020734"/>
            <a:ext cx="3805767" cy="923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野味野菜。山肴，拿山野里打来的鸟兽做的菜，俗称“野味”。蔌，菜蔬。</a:t>
            </a: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9927168" y="5058834"/>
            <a:ext cx="1005417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摆开。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6" grpId="0"/>
      <p:bldP spid="17" grpId="0"/>
      <p:bldP spid="29" grpId="0"/>
      <p:bldP spid="30" grpId="0"/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矩形 1"/>
          <p:cNvSpPr>
            <a:spLocks noChangeArrowheads="1"/>
          </p:cNvSpPr>
          <p:nvPr/>
        </p:nvSpPr>
        <p:spPr bwMode="auto">
          <a:xfrm>
            <a:off x="772585" y="908051"/>
            <a:ext cx="10077449" cy="514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译文：</a:t>
            </a:r>
            <a:r>
              <a:rPr lang="zh-CN" altLang="en-US" sz="3200" b="1" dirty="0">
                <a:latin typeface="宋体" pitchFamily="2" charset="-122"/>
              </a:rPr>
              <a:t>至于背着东西的人在路上歌唱，走路的人在树下休息，前面的人呼喊，后面的人应答，老老少少的行人，来来往往络绎不绝的，是滁州人在游山啊。到溪边捕鱼，溪水深鱼儿肥，用泉水酿酒，泉水香甜，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酒味清醇</a:t>
            </a:r>
            <a:r>
              <a:rPr lang="zh-CN" altLang="en-US" sz="3200" b="1" dirty="0">
                <a:latin typeface="宋体" pitchFamily="2" charset="-122"/>
              </a:rPr>
              <a:t>，山中的野味野菜，杂乱地摆开在前面，这是太守在举行酒宴。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/>
            </a:extLst>
          </p:cNvPr>
          <p:cNvSpPr/>
          <p:nvPr/>
        </p:nvSpPr>
        <p:spPr>
          <a:xfrm>
            <a:off x="431800" y="2216152"/>
            <a:ext cx="11245851" cy="537633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26" name="矩形 25">
            <a:extLst>
              <a:ext uri="{FF2B5EF4-FFF2-40B4-BE49-F238E27FC236}"/>
            </a:extLst>
          </p:cNvPr>
          <p:cNvSpPr/>
          <p:nvPr/>
        </p:nvSpPr>
        <p:spPr>
          <a:xfrm>
            <a:off x="419100" y="4620685"/>
            <a:ext cx="11245851" cy="537633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7828" name="TextBox 4"/>
          <p:cNvSpPr txBox="1">
            <a:spLocks noChangeArrowheads="1"/>
          </p:cNvSpPr>
          <p:nvPr/>
        </p:nvSpPr>
        <p:spPr bwMode="auto">
          <a:xfrm>
            <a:off x="713318" y="1754718"/>
            <a:ext cx="10892367" cy="3650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lnSpc>
                <a:spcPct val="22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宴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酣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之乐，非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丝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非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竹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射者中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，弈者胜，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觥筹交错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，起坐而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20000"/>
              </a:lnSpc>
              <a:spcBef>
                <a:spcPts val="1200"/>
              </a:spcBef>
            </a:pP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2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喧哗者，众宾欢也。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苍颜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白发，</a:t>
            </a:r>
            <a:r>
              <a:rPr lang="zh-CN" altLang="en-US" sz="32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颓然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乎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其间者，太守醉也。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41351" y="1739901"/>
            <a:ext cx="1964267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尽兴地喝酒。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707217" y="1727201"/>
            <a:ext cx="1386416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弦乐器。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848101" y="1752601"/>
            <a:ext cx="1265767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管乐器。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623485" y="2707218"/>
            <a:ext cx="8231716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投壶的投中了目标。射，这里指投壶，宴饮时的一种游戏，把箭向壶里投。投中多的为胜，负者照规定的杯数喝酒。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719234" y="1322918"/>
            <a:ext cx="6330951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酒杯和酒筹交互错杂。觥，酒杯。筹，酒筹，宴会上行令或游戏时饮酒计数用的签子。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4480985" y="3788833"/>
            <a:ext cx="1087967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脸色苍老。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5909733" y="3788833"/>
            <a:ext cx="3200400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原意是精神不振的样子，这里形容醉态。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6862234" y="5194301"/>
            <a:ext cx="2836333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这里相当于“于”。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/>
      <p:bldP spid="13" grpId="0"/>
      <p:bldP spid="14" grpId="0"/>
      <p:bldP spid="20" grpId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矩形 1"/>
          <p:cNvSpPr>
            <a:spLocks noChangeArrowheads="1"/>
          </p:cNvSpPr>
          <p:nvPr/>
        </p:nvSpPr>
        <p:spPr bwMode="auto">
          <a:xfrm>
            <a:off x="429684" y="795867"/>
            <a:ext cx="11072283" cy="553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90000"/>
              </a:lnSpc>
            </a:pP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译文：</a:t>
            </a:r>
            <a:r>
              <a:rPr lang="zh-CN" altLang="en-US" sz="3700" b="1" dirty="0">
                <a:latin typeface="宋体" pitchFamily="2" charset="-122"/>
              </a:rPr>
              <a:t>宴会喝酒的乐趣，不在于音乐，</a:t>
            </a:r>
            <a:r>
              <a:rPr lang="zh-CN" altLang="en-US" sz="3700" b="1" dirty="0">
                <a:latin typeface="宋体" pitchFamily="2" charset="-122"/>
                <a:sym typeface="宋体" pitchFamily="2" charset="-122"/>
              </a:rPr>
              <a:t>投壶的投中了，下棋的赢了</a:t>
            </a:r>
            <a:r>
              <a:rPr lang="zh-CN" altLang="en-US" sz="3700" b="1" dirty="0">
                <a:latin typeface="宋体" pitchFamily="2" charset="-122"/>
              </a:rPr>
              <a:t>，酒杯和酒筹交互错杂，时起时坐，大声喧哗的，是众位宾客欢乐的样子。容颜苍老，头发花白，醉醺醺地坐在众人中间的，是太守喝醉了。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79875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76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77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78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79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80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81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82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83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84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85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86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87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88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89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90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91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92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93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94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95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96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97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98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899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00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01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02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03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04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05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06" name="文本框 62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07" name="文本框 63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08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09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10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11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12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13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14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15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16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17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18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19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20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21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22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23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24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25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26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27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28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29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30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31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32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33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34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35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36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37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38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39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40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41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42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43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44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45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46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47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48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49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50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51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52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53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54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55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56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57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58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59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60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61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62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63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64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65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66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67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68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69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70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71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72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79973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7" name="矩形 26">
            <a:extLst>
              <a:ext uri="{FF2B5EF4-FFF2-40B4-BE49-F238E27FC236}"/>
            </a:extLst>
          </p:cNvPr>
          <p:cNvSpPr/>
          <p:nvPr/>
        </p:nvSpPr>
        <p:spPr>
          <a:xfrm>
            <a:off x="304801" y="1236134"/>
            <a:ext cx="11597217" cy="537633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26" name="矩形 25">
            <a:extLst>
              <a:ext uri="{FF2B5EF4-FFF2-40B4-BE49-F238E27FC236}"/>
            </a:extLst>
          </p:cNvPr>
          <p:cNvSpPr/>
          <p:nvPr/>
        </p:nvSpPr>
        <p:spPr>
          <a:xfrm>
            <a:off x="304801" y="2705101"/>
            <a:ext cx="11597217" cy="537633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31" name="矩形 30">
            <a:extLst>
              <a:ext uri="{FF2B5EF4-FFF2-40B4-BE49-F238E27FC236}"/>
            </a:extLst>
          </p:cNvPr>
          <p:cNvSpPr/>
          <p:nvPr/>
        </p:nvSpPr>
        <p:spPr>
          <a:xfrm>
            <a:off x="304800" y="4171951"/>
            <a:ext cx="11523133" cy="539749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" name="矩形 6">
            <a:extLst>
              <a:ext uri="{FF2B5EF4-FFF2-40B4-BE49-F238E27FC236}"/>
            </a:extLst>
          </p:cNvPr>
          <p:cNvSpPr/>
          <p:nvPr/>
        </p:nvSpPr>
        <p:spPr>
          <a:xfrm>
            <a:off x="304800" y="5651501"/>
            <a:ext cx="11523133" cy="539751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79978" name="TextBox 4"/>
          <p:cNvSpPr txBox="1">
            <a:spLocks noChangeArrowheads="1"/>
          </p:cNvSpPr>
          <p:nvPr/>
        </p:nvSpPr>
        <p:spPr bwMode="auto">
          <a:xfrm>
            <a:off x="338667" y="518584"/>
            <a:ext cx="11313584" cy="600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>
              <a:lnSpc>
                <a:spcPct val="30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已而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夕阳在山，人影散乱，太守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归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而宾客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也。树林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阴翳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鸣声上下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，游人去而禽鸟乐也。然而禽鸟知山林之乐，而不知人之乐；人知从太守游而乐，而不知太守之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乐其乐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也。醉能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同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其乐，醒能</a:t>
            </a:r>
            <a:r>
              <a:rPr lang="zh-CN" altLang="en-US" sz="32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述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文者，太守也。太守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谓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谁？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庐陵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欧阳修也。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67267" y="806452"/>
            <a:ext cx="2516717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时间副词，不久。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800852" y="819151"/>
            <a:ext cx="908049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回家。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369301" y="819151"/>
            <a:ext cx="920751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跟随。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9632951" y="1765300"/>
            <a:ext cx="2463800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形容枝叶茂密成荫。翳，遮盖。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73567" y="1858434"/>
            <a:ext cx="3302000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鸟到处叫。上下，指高处和低处的树林。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901518" y="3342218"/>
            <a:ext cx="1744133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以游人的快乐为快乐。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0864851" y="4633385"/>
            <a:ext cx="1037167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共同。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2277533" y="5247218"/>
            <a:ext cx="948267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记述。</a:t>
            </a: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2868084" y="6144685"/>
            <a:ext cx="632883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用。</a:t>
            </a: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6665384" y="6134101"/>
            <a:ext cx="1354667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为，是。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7342717" y="4864100"/>
            <a:ext cx="2667000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庐陵郡，就是吉州。现在江西省吉安市。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8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矩形 1"/>
          <p:cNvSpPr>
            <a:spLocks noChangeArrowheads="1"/>
          </p:cNvSpPr>
          <p:nvPr/>
        </p:nvSpPr>
        <p:spPr bwMode="auto">
          <a:xfrm>
            <a:off x="535518" y="531285"/>
            <a:ext cx="10780183" cy="6192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译文：</a:t>
            </a:r>
            <a:r>
              <a:rPr lang="zh-CN" altLang="en-US" sz="3200" b="1" dirty="0">
                <a:latin typeface="宋体" pitchFamily="2" charset="-122"/>
              </a:rPr>
              <a:t>不久太阳落到山顶，人的影子散乱一地，太守下山回家，宾客跟随着。</a:t>
            </a:r>
            <a:r>
              <a:rPr lang="zh-CN" altLang="en-US" sz="3200" b="1" dirty="0"/>
              <a:t>枝叶茂密成荫</a:t>
            </a:r>
            <a:r>
              <a:rPr lang="zh-CN" altLang="en-US" sz="3200" b="1" dirty="0">
                <a:latin typeface="宋体" pitchFamily="2" charset="-122"/>
              </a:rPr>
              <a:t>，飞鸟上上下下鸣叫，那是因为游人离开后鸟儿们在快乐啊。然而鸟儿只知道山林的乐趣，却不知道游人的乐趣；游人只知道跟随太守游玩的乐趣，却不知道太守以游人的快乐为快乐</a:t>
            </a:r>
            <a:r>
              <a:rPr lang="zh-CN" altLang="en-US" sz="4000" b="1" dirty="0">
                <a:latin typeface="宋体" pitchFamily="2" charset="-122"/>
              </a:rPr>
              <a:t>。</a:t>
            </a:r>
            <a:r>
              <a:rPr lang="zh-CN" altLang="en-US" sz="3200" b="1" dirty="0">
                <a:latin typeface="宋体" pitchFamily="2" charset="-122"/>
              </a:rPr>
              <a:t>醉后能够同大家一起欢乐，醒来能够用文章记述这事的人，是太守。太守是谁？是庐陵人欧阳修。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044951" y="664634"/>
            <a:ext cx="2458359" cy="78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43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画荻教子</a:t>
            </a:r>
            <a:endParaRPr lang="zh-CN" altLang="en-US" sz="43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3491" name="矩形 2"/>
          <p:cNvSpPr>
            <a:spLocks noChangeArrowheads="1"/>
          </p:cNvSpPr>
          <p:nvPr/>
        </p:nvSpPr>
        <p:spPr bwMode="auto">
          <a:xfrm>
            <a:off x="732367" y="1477434"/>
            <a:ext cx="10905067" cy="2607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itchFamily="2" charset="-122"/>
              </a:rPr>
              <a:t>    北宋时期，有个杰出的文学家和史学家，叫欧阳修。文章写得很出色，在文学上有很高的成就。他四岁那年，父亲去世了，家里生活非常困难。他的母亲一心想让儿子读书，可是，哪里有钱供他上学呢？</a:t>
            </a:r>
            <a:endParaRPr lang="zh-CN" altLang="en-US" sz="2800" dirty="0">
              <a:latin typeface="宋体" pitchFamily="2" charset="-122"/>
            </a:endParaRPr>
          </a:p>
        </p:txBody>
      </p:sp>
      <p:sp>
        <p:nvSpPr>
          <p:cNvPr id="63492" name="矩形 3"/>
          <p:cNvSpPr>
            <a:spLocks noChangeArrowheads="1"/>
          </p:cNvSpPr>
          <p:nvPr/>
        </p:nvSpPr>
        <p:spPr bwMode="auto">
          <a:xfrm>
            <a:off x="695401" y="4317016"/>
            <a:ext cx="6502842" cy="1846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zh-CN" altLang="en-US" sz="2800" b="1" dirty="0">
                <a:latin typeface="宋体" pitchFamily="2" charset="-122"/>
              </a:rPr>
              <a:t>她左思右想，</a:t>
            </a:r>
            <a:r>
              <a:rPr lang="zh-CN" altLang="en-US" sz="2800" b="1" dirty="0" smtClean="0">
                <a:latin typeface="宋体" pitchFamily="2" charset="-122"/>
              </a:rPr>
              <a:t>决定</a:t>
            </a:r>
            <a:r>
              <a:rPr lang="zh-CN" altLang="en-US" sz="2800" b="1" dirty="0">
                <a:latin typeface="宋体" pitchFamily="2" charset="-122"/>
              </a:rPr>
              <a:t>自己教儿子。她买不起纸笔，就拿荻草秆在地上写字，代替纸笔，教儿子认字。这就是历史上有名的“画荻教子”的故事。</a:t>
            </a:r>
            <a:endParaRPr lang="zh-CN" altLang="en-US" sz="2800" dirty="0"/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3765" y="4104217"/>
            <a:ext cx="4343400" cy="220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289984" y="1325034"/>
            <a:ext cx="11521016" cy="4647424"/>
          </a:xfrm>
          <a:prstGeom prst="rect">
            <a:avLst/>
          </a:prstGeom>
        </p:spPr>
        <p:txBody>
          <a:bodyPr lIns="91438" tIns="45719" rIns="91438" bIns="45719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3700" b="1" dirty="0">
                <a:latin typeface="+mj-ea"/>
                <a:ea typeface="+mj-ea"/>
              </a:rPr>
              <a:t>醉翁之</a:t>
            </a:r>
            <a:r>
              <a:rPr lang="zh-CN" altLang="en-US" sz="3700" b="1" dirty="0">
                <a:solidFill>
                  <a:srgbClr val="0000FF"/>
                </a:solidFill>
                <a:latin typeface="+mj-ea"/>
                <a:ea typeface="+mj-ea"/>
              </a:rPr>
              <a:t>意</a:t>
            </a:r>
            <a:r>
              <a:rPr lang="zh-CN" altLang="en-US" sz="3700" b="1" dirty="0">
                <a:latin typeface="+mj-ea"/>
                <a:ea typeface="+mj-ea"/>
              </a:rPr>
              <a:t>不在酒（</a:t>
            </a:r>
            <a:r>
              <a:rPr lang="en-US" altLang="zh-CN" sz="3700" b="1" dirty="0">
                <a:latin typeface="+mj-ea"/>
                <a:ea typeface="+mj-ea"/>
              </a:rPr>
              <a:t>                               </a:t>
            </a:r>
            <a:r>
              <a:rPr lang="zh-CN" altLang="en-US" sz="3700" b="1" dirty="0">
                <a:latin typeface="+mj-ea"/>
                <a:ea typeface="+mj-ea"/>
              </a:rPr>
              <a:t>）</a:t>
            </a:r>
          </a:p>
          <a:p>
            <a:pPr>
              <a:lnSpc>
                <a:spcPct val="200000"/>
              </a:lnSpc>
              <a:defRPr/>
            </a:pPr>
            <a:r>
              <a:rPr lang="zh-CN" altLang="en-US" sz="3700" b="1" dirty="0">
                <a:latin typeface="+mj-ea"/>
                <a:ea typeface="+mj-ea"/>
              </a:rPr>
              <a:t>游人</a:t>
            </a:r>
            <a:r>
              <a:rPr lang="zh-CN" altLang="en-US" sz="3700" b="1" dirty="0">
                <a:solidFill>
                  <a:srgbClr val="0000FF"/>
                </a:solidFill>
                <a:latin typeface="+mj-ea"/>
                <a:ea typeface="+mj-ea"/>
              </a:rPr>
              <a:t>去</a:t>
            </a:r>
            <a:r>
              <a:rPr lang="zh-CN" altLang="en-US" sz="3700" b="1" dirty="0">
                <a:latin typeface="+mj-ea"/>
                <a:ea typeface="+mj-ea"/>
              </a:rPr>
              <a:t>而禽鸟乐也（</a:t>
            </a:r>
            <a:r>
              <a:rPr lang="en-US" altLang="zh-CN" sz="3700" b="1" dirty="0">
                <a:latin typeface="+mj-ea"/>
                <a:ea typeface="+mj-ea"/>
              </a:rPr>
              <a:t>                            </a:t>
            </a:r>
            <a:r>
              <a:rPr lang="zh-CN" altLang="en-US" sz="3700" b="1" dirty="0">
                <a:latin typeface="+mj-ea"/>
                <a:ea typeface="+mj-ea"/>
              </a:rPr>
              <a:t>）宴酣之乐，非</a:t>
            </a:r>
            <a:r>
              <a:rPr lang="zh-CN" altLang="en-US" sz="3700" b="1" dirty="0">
                <a:solidFill>
                  <a:srgbClr val="0000FF"/>
                </a:solidFill>
                <a:latin typeface="+mj-ea"/>
                <a:ea typeface="+mj-ea"/>
              </a:rPr>
              <a:t>丝</a:t>
            </a:r>
            <a:r>
              <a:rPr lang="zh-CN" altLang="en-US" sz="3700" b="1" dirty="0">
                <a:latin typeface="+mj-ea"/>
                <a:ea typeface="+mj-ea"/>
              </a:rPr>
              <a:t>非</a:t>
            </a:r>
            <a:r>
              <a:rPr lang="zh-CN" altLang="en-US" sz="3700" b="1" dirty="0">
                <a:solidFill>
                  <a:srgbClr val="0000FF"/>
                </a:solidFill>
                <a:latin typeface="+mj-ea"/>
                <a:ea typeface="+mj-ea"/>
              </a:rPr>
              <a:t>竹</a:t>
            </a:r>
            <a:r>
              <a:rPr lang="zh-CN" altLang="en-US" sz="3700" b="1" dirty="0">
                <a:latin typeface="+mj-ea"/>
                <a:ea typeface="+mj-ea"/>
              </a:rPr>
              <a:t>（</a:t>
            </a:r>
            <a:r>
              <a:rPr lang="en-US" altLang="zh-CN" sz="3700" b="1" dirty="0">
                <a:latin typeface="+mj-ea"/>
                <a:ea typeface="+mj-ea"/>
              </a:rPr>
              <a:t>                           </a:t>
            </a:r>
          </a:p>
          <a:p>
            <a:pPr>
              <a:lnSpc>
                <a:spcPct val="200000"/>
              </a:lnSpc>
              <a:defRPr/>
            </a:pPr>
            <a:r>
              <a:rPr lang="en-US" altLang="zh-CN" sz="3700" b="1" dirty="0">
                <a:latin typeface="+mj-ea"/>
                <a:ea typeface="+mj-ea"/>
              </a:rPr>
              <a:t>                                   </a:t>
            </a:r>
            <a:r>
              <a:rPr lang="zh-CN" altLang="en-US" sz="3700" b="1" dirty="0">
                <a:latin typeface="+mj-ea"/>
                <a:ea typeface="+mj-ea"/>
              </a:rPr>
              <a:t>）</a:t>
            </a:r>
            <a:endParaRPr lang="en-US" altLang="zh-CN" sz="3700" b="1" dirty="0">
              <a:latin typeface="+mj-ea"/>
              <a:ea typeface="+mj-ea"/>
            </a:endParaRPr>
          </a:p>
        </p:txBody>
      </p:sp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4193118" y="1513418"/>
            <a:ext cx="7893049" cy="94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古义：情趣    今义：意思或愿望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4749801" y="2664884"/>
            <a:ext cx="6779684" cy="94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古义：离开    今义：到，往</a:t>
            </a: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423333" y="3551767"/>
            <a:ext cx="11387667" cy="2369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                古义：琴瑟箫笛为管弦乐器，这里指音乐    今义：常指蚕丝、竹子</a:t>
            </a:r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68817" y="196851"/>
            <a:ext cx="3426883" cy="914400"/>
            <a:chOff x="2747226" y="536189"/>
            <a:chExt cx="2458107" cy="604628"/>
          </a:xfrm>
        </p:grpSpPr>
        <p:sp>
          <p:nvSpPr>
            <p:cNvPr id="8" name="矩形: 圆角 28">
              <a:extLst>
                <a:ext uri="{FF2B5EF4-FFF2-40B4-BE49-F238E27FC236}"/>
              </a:extLst>
            </p:cNvPr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古</a:t>
              </a:r>
            </a:p>
          </p:txBody>
        </p:sp>
        <p:sp>
          <p:nvSpPr>
            <p:cNvPr id="10" name="矩形: 圆角 29">
              <a:extLst>
                <a:ext uri="{FF2B5EF4-FFF2-40B4-BE49-F238E27FC236}"/>
              </a:extLst>
            </p:cNvPr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今</a:t>
              </a:r>
            </a:p>
          </p:txBody>
        </p:sp>
        <p:sp>
          <p:nvSpPr>
            <p:cNvPr id="11" name="矩形: 圆角 30">
              <a:extLst>
                <a:ext uri="{FF2B5EF4-FFF2-40B4-BE49-F238E27FC236}"/>
              </a:extLst>
            </p:cNvPr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异</a:t>
              </a:r>
            </a:p>
          </p:txBody>
        </p:sp>
        <p:sp>
          <p:nvSpPr>
            <p:cNvPr id="12" name="矩形: 圆角 31">
              <a:extLst>
                <a:ext uri="{FF2B5EF4-FFF2-40B4-BE49-F238E27FC236}"/>
              </a:extLst>
            </p:cNvPr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义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9" grpId="0" bldLvl="0" autoUpdateAnimBg="0"/>
      <p:bldP spid="13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/>
            </a:extLst>
          </p:cNvPr>
          <p:cNvSpPr/>
          <p:nvPr/>
        </p:nvSpPr>
        <p:spPr>
          <a:xfrm>
            <a:off x="651934" y="1310218"/>
            <a:ext cx="11029951" cy="3508651"/>
          </a:xfrm>
          <a:prstGeom prst="rect">
            <a:avLst/>
          </a:prstGeom>
        </p:spPr>
        <p:txBody>
          <a:bodyPr lIns="91438" tIns="45719" rIns="91438" bIns="45719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3700" b="1" dirty="0">
                <a:latin typeface="+mj-ea"/>
                <a:ea typeface="+mj-ea"/>
              </a:rPr>
              <a:t>野</a:t>
            </a:r>
            <a:r>
              <a:rPr lang="zh-CN" altLang="en-US" sz="3700" b="1" dirty="0">
                <a:solidFill>
                  <a:srgbClr val="0000FF"/>
                </a:solidFill>
                <a:latin typeface="+mj-ea"/>
                <a:ea typeface="+mj-ea"/>
              </a:rPr>
              <a:t>芳</a:t>
            </a:r>
            <a:r>
              <a:rPr lang="zh-CN" altLang="en-US" sz="3700" b="1" dirty="0">
                <a:latin typeface="+mj-ea"/>
                <a:ea typeface="+mj-ea"/>
              </a:rPr>
              <a:t>发而幽香（</a:t>
            </a:r>
            <a:r>
              <a:rPr lang="en-US" altLang="zh-CN" sz="3700" b="1" dirty="0">
                <a:latin typeface="+mj-ea"/>
                <a:ea typeface="+mj-ea"/>
              </a:rPr>
              <a:t>                          </a:t>
            </a:r>
            <a:r>
              <a:rPr lang="zh-CN" altLang="en-US" sz="3700" b="1" dirty="0">
                <a:latin typeface="+mj-ea"/>
                <a:ea typeface="+mj-ea"/>
              </a:rPr>
              <a:t>）</a:t>
            </a:r>
            <a:endParaRPr lang="en-US" altLang="zh-CN" sz="3700" b="1" dirty="0">
              <a:latin typeface="+mj-ea"/>
              <a:ea typeface="+mj-ea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3700" b="1" dirty="0">
                <a:latin typeface="+mj-ea"/>
                <a:ea typeface="+mj-ea"/>
              </a:rPr>
              <a:t>佳木</a:t>
            </a:r>
            <a:r>
              <a:rPr lang="zh-CN" altLang="en-US" sz="3700" b="1" dirty="0">
                <a:solidFill>
                  <a:srgbClr val="0000FF"/>
                </a:solidFill>
                <a:latin typeface="+mj-ea"/>
                <a:ea typeface="+mj-ea"/>
              </a:rPr>
              <a:t>秀</a:t>
            </a:r>
            <a:r>
              <a:rPr lang="zh-CN" altLang="en-US" sz="3700" b="1" dirty="0">
                <a:latin typeface="+mj-ea"/>
                <a:ea typeface="+mj-ea"/>
              </a:rPr>
              <a:t>而繁阴（                              ）</a:t>
            </a:r>
            <a:endParaRPr lang="en-US" altLang="zh-CN" sz="3700" b="1" dirty="0">
              <a:latin typeface="+mj-ea"/>
              <a:ea typeface="+mj-ea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3700" b="1" dirty="0">
                <a:latin typeface="+mj-ea"/>
                <a:ea typeface="+mj-ea"/>
              </a:rPr>
              <a:t>山间之四</a:t>
            </a:r>
            <a:r>
              <a:rPr lang="zh-CN" altLang="en-US" sz="3700" b="1" dirty="0">
                <a:solidFill>
                  <a:srgbClr val="0000FF"/>
                </a:solidFill>
                <a:latin typeface="+mj-ea"/>
                <a:ea typeface="+mj-ea"/>
              </a:rPr>
              <a:t>时</a:t>
            </a:r>
            <a:r>
              <a:rPr lang="zh-CN" altLang="en-US" sz="3700" b="1" dirty="0">
                <a:latin typeface="+mj-ea"/>
                <a:ea typeface="+mj-ea"/>
              </a:rPr>
              <a:t>也（                               ）</a:t>
            </a:r>
            <a:endParaRPr lang="en-US" altLang="zh-CN" sz="3700" b="1" dirty="0">
              <a:latin typeface="+mj-ea"/>
              <a:ea typeface="+mj-ea"/>
            </a:endParaRPr>
          </a:p>
        </p:txBody>
      </p:sp>
      <p:sp>
        <p:nvSpPr>
          <p:cNvPr id="3" name="Text Box 18"/>
          <p:cNvSpPr txBox="1">
            <a:spLocks noChangeArrowheads="1"/>
          </p:cNvSpPr>
          <p:nvPr/>
        </p:nvSpPr>
        <p:spPr bwMode="auto">
          <a:xfrm>
            <a:off x="4053418" y="1485901"/>
            <a:ext cx="6385983" cy="94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古义：香花    今义：芳香</a:t>
            </a:r>
          </a:p>
        </p:txBody>
      </p:sp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4074584" y="2633134"/>
            <a:ext cx="7660216" cy="94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古义：茂盛、繁茂   今义：美丽</a:t>
            </a:r>
          </a:p>
        </p:txBody>
      </p:sp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4074585" y="3761318"/>
            <a:ext cx="7935383" cy="94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古义：季节    今义：时间或时节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4" grpId="0" bldLvl="0" autoUpdateAnimBg="0"/>
      <p:bldP spid="5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83971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72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73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74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75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76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77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78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79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80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81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82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83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84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85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86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87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88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89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90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91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92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93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94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95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96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97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98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3999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00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01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02" name="文本框 60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03" name="文本框 61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04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05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06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07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08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09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10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11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12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13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14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15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16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17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18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19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20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21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22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23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24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25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26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27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28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29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30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31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32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33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34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35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36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37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38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39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40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41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42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43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44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45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46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47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48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49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50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51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52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53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54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55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56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57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58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59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60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61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62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63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64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65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66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67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68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4069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grpSp>
        <p:nvGrpSpPr>
          <p:cNvPr id="2" name="Group 5">
            <a:extLst>
              <a:ext uri="{FF2B5EF4-FFF2-40B4-BE49-F238E27FC236}"/>
            </a:extLst>
          </p:cNvPr>
          <p:cNvGrpSpPr>
            <a:grpSpLocks/>
          </p:cNvGrpSpPr>
          <p:nvPr/>
        </p:nvGrpSpPr>
        <p:grpSpPr bwMode="auto">
          <a:xfrm>
            <a:off x="511461" y="1828818"/>
            <a:ext cx="1588347" cy="1869197"/>
            <a:chOff x="85" y="-13"/>
            <a:chExt cx="1876" cy="2208"/>
          </a:xfrm>
          <a:solidFill>
            <a:srgbClr val="CCFFFF"/>
          </a:solidFill>
        </p:grpSpPr>
        <p:sp>
          <p:nvSpPr>
            <p:cNvPr id="13" name="AutoShape 6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>
              <a:off x="85" y="215"/>
              <a:ext cx="1451" cy="120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临</a:t>
              </a:r>
            </a:p>
          </p:txBody>
        </p:sp>
        <p:sp>
          <p:nvSpPr>
            <p:cNvPr id="14" name="AutoShape 7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>
              <a:off x="1751" y="-13"/>
              <a:ext cx="210" cy="2208"/>
            </a:xfrm>
            <a:prstGeom prst="leftBrace">
              <a:avLst>
                <a:gd name="adj1" fmla="val 90927"/>
                <a:gd name="adj2" fmla="val 50000"/>
              </a:avLst>
            </a:prstGeom>
            <a:grpFill/>
            <a:ln w="9525">
              <a:solidFill>
                <a:srgbClr val="00B0F0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4071" name="Text Box 14"/>
          <p:cNvSpPr txBox="1">
            <a:spLocks noChangeArrowheads="1"/>
          </p:cNvSpPr>
          <p:nvPr/>
        </p:nvSpPr>
        <p:spPr bwMode="auto">
          <a:xfrm>
            <a:off x="2125133" y="1371600"/>
            <a:ext cx="10066867" cy="2654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有亭翼然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临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于泉上者（                   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临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溪而渔（       ）</a:t>
            </a:r>
            <a:endParaRPr lang="en-US" altLang="zh-CN" sz="3700" b="1" dirty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执策而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临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之</a:t>
            </a: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面对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）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6843185" y="1492251"/>
            <a:ext cx="4762500" cy="66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居高面下，由上看下</a:t>
            </a: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4766733" y="2345267"/>
            <a:ext cx="1331384" cy="66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靠近</a:t>
            </a:r>
          </a:p>
        </p:txBody>
      </p:sp>
      <p:grpSp>
        <p:nvGrpSpPr>
          <p:cNvPr id="3" name="Group 5">
            <a:extLst>
              <a:ext uri="{FF2B5EF4-FFF2-40B4-BE49-F238E27FC236}"/>
            </a:extLst>
          </p:cNvPr>
          <p:cNvGrpSpPr>
            <a:grpSpLocks/>
          </p:cNvGrpSpPr>
          <p:nvPr/>
        </p:nvGrpSpPr>
        <p:grpSpPr bwMode="auto">
          <a:xfrm>
            <a:off x="511462" y="4085261"/>
            <a:ext cx="1591733" cy="1208883"/>
            <a:chOff x="85" y="-13"/>
            <a:chExt cx="1880" cy="1428"/>
          </a:xfrm>
          <a:solidFill>
            <a:srgbClr val="CCFFFF"/>
          </a:solidFill>
        </p:grpSpPr>
        <p:sp>
          <p:nvSpPr>
            <p:cNvPr id="24" name="AutoShape 6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>
              <a:off x="85" y="215"/>
              <a:ext cx="1451" cy="120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归</a:t>
              </a:r>
            </a:p>
          </p:txBody>
        </p:sp>
        <p:sp>
          <p:nvSpPr>
            <p:cNvPr id="25" name="AutoShape 7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>
              <a:off x="1751" y="-13"/>
              <a:ext cx="214" cy="1389"/>
            </a:xfrm>
            <a:prstGeom prst="leftBrace">
              <a:avLst>
                <a:gd name="adj1" fmla="val 90927"/>
                <a:gd name="adj2" fmla="val 50000"/>
              </a:avLst>
            </a:prstGeom>
            <a:grpFill/>
            <a:ln w="9525">
              <a:solidFill>
                <a:srgbClr val="00B0F0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4075" name="Text Box 14"/>
          <p:cNvSpPr txBox="1">
            <a:spLocks noChangeArrowheads="1"/>
          </p:cNvSpPr>
          <p:nvPr/>
        </p:nvSpPr>
        <p:spPr bwMode="auto">
          <a:xfrm>
            <a:off x="2125134" y="3869267"/>
            <a:ext cx="7939617" cy="1800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云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归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而岩穴暝（        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太守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归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而宾客从也（        ）</a:t>
            </a:r>
          </a:p>
        </p:txBody>
      </p:sp>
      <p:sp>
        <p:nvSpPr>
          <p:cNvPr id="26" name="Text Box 18"/>
          <p:cNvSpPr txBox="1">
            <a:spLocks noChangeArrowheads="1"/>
          </p:cNvSpPr>
          <p:nvPr/>
        </p:nvSpPr>
        <p:spPr bwMode="auto">
          <a:xfrm>
            <a:off x="5767918" y="3994151"/>
            <a:ext cx="1331383" cy="66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聚拢</a:t>
            </a: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6695018" y="4859867"/>
            <a:ext cx="1333500" cy="66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回去</a:t>
            </a:r>
          </a:p>
        </p:txBody>
      </p:sp>
      <p:grpSp>
        <p:nvGrpSpPr>
          <p:cNvPr id="4" name="组合 27"/>
          <p:cNvGrpSpPr>
            <a:grpSpLocks/>
          </p:cNvGrpSpPr>
          <p:nvPr/>
        </p:nvGrpSpPr>
        <p:grpSpPr bwMode="auto">
          <a:xfrm>
            <a:off x="268817" y="196851"/>
            <a:ext cx="3426883" cy="914400"/>
            <a:chOff x="2747226" y="536189"/>
            <a:chExt cx="2458107" cy="604628"/>
          </a:xfrm>
        </p:grpSpPr>
        <p:sp>
          <p:nvSpPr>
            <p:cNvPr id="27" name="矩形: 圆角 28">
              <a:extLst>
                <a:ext uri="{FF2B5EF4-FFF2-40B4-BE49-F238E27FC236}"/>
              </a:extLst>
            </p:cNvPr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一</a:t>
              </a:r>
            </a:p>
          </p:txBody>
        </p:sp>
        <p:sp>
          <p:nvSpPr>
            <p:cNvPr id="28" name="矩形: 圆角 29">
              <a:extLst>
                <a:ext uri="{FF2B5EF4-FFF2-40B4-BE49-F238E27FC236}"/>
              </a:extLst>
            </p:cNvPr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词</a:t>
              </a:r>
            </a:p>
          </p:txBody>
        </p:sp>
        <p:sp>
          <p:nvSpPr>
            <p:cNvPr id="33" name="矩形: 圆角 30">
              <a:extLst>
                <a:ext uri="{FF2B5EF4-FFF2-40B4-BE49-F238E27FC236}"/>
              </a:extLst>
            </p:cNvPr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多</a:t>
              </a:r>
            </a:p>
          </p:txBody>
        </p:sp>
        <p:sp>
          <p:nvSpPr>
            <p:cNvPr id="34" name="矩形: 圆角 31">
              <a:extLst>
                <a:ext uri="{FF2B5EF4-FFF2-40B4-BE49-F238E27FC236}"/>
              </a:extLst>
            </p:cNvPr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义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utoUpdateAnimBg="0"/>
      <p:bldP spid="22" grpId="0" bldLvl="0" autoUpdateAnimBg="0"/>
      <p:bldP spid="26" grpId="0" bldLvl="0" autoUpdateAnimBg="0"/>
      <p:bldP spid="32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>
            <a:extLst>
              <a:ext uri="{FF2B5EF4-FFF2-40B4-BE49-F238E27FC236}"/>
            </a:extLst>
          </p:cNvPr>
          <p:cNvGrpSpPr>
            <a:grpSpLocks/>
          </p:cNvGrpSpPr>
          <p:nvPr/>
        </p:nvGrpSpPr>
        <p:grpSpPr bwMode="auto">
          <a:xfrm>
            <a:off x="905414" y="1413161"/>
            <a:ext cx="1591733" cy="1208883"/>
            <a:chOff x="85" y="-13"/>
            <a:chExt cx="1880" cy="1428"/>
          </a:xfrm>
          <a:solidFill>
            <a:srgbClr val="CCFFFF"/>
          </a:solidFill>
        </p:grpSpPr>
        <p:sp>
          <p:nvSpPr>
            <p:cNvPr id="3" name="AutoShape 6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>
              <a:off x="85" y="215"/>
              <a:ext cx="1451" cy="120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秀</a:t>
              </a:r>
            </a:p>
          </p:txBody>
        </p:sp>
        <p:sp>
          <p:nvSpPr>
            <p:cNvPr id="4" name="AutoShape 7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>
              <a:off x="1751" y="-13"/>
              <a:ext cx="214" cy="1389"/>
            </a:xfrm>
            <a:prstGeom prst="leftBrace">
              <a:avLst>
                <a:gd name="adj1" fmla="val 90927"/>
                <a:gd name="adj2" fmla="val 50000"/>
              </a:avLst>
            </a:prstGeom>
            <a:grpFill/>
            <a:ln w="9525">
              <a:solidFill>
                <a:srgbClr val="00B0F0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4995" name="Text Box 14"/>
          <p:cNvSpPr txBox="1">
            <a:spLocks noChangeArrowheads="1"/>
          </p:cNvSpPr>
          <p:nvPr/>
        </p:nvSpPr>
        <p:spPr bwMode="auto">
          <a:xfrm>
            <a:off x="2518834" y="1198034"/>
            <a:ext cx="9440333" cy="1800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望之蔚然而深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秀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者（               ）</a:t>
            </a:r>
            <a:endParaRPr lang="en-US" altLang="zh-CN" sz="3700" b="1" dirty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佳木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秀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而繁阴（                    ）</a:t>
            </a: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6944784" y="1344084"/>
            <a:ext cx="3649133" cy="66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形容词，秀丽</a:t>
            </a: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6040968" y="2194984"/>
            <a:ext cx="4957233" cy="66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形容词，茂盛、繁茂</a:t>
            </a:r>
          </a:p>
        </p:txBody>
      </p:sp>
      <p:grpSp>
        <p:nvGrpSpPr>
          <p:cNvPr id="5" name="Group 11">
            <a:extLst>
              <a:ext uri="{FF2B5EF4-FFF2-40B4-BE49-F238E27FC236}"/>
            </a:extLst>
          </p:cNvPr>
          <p:cNvGrpSpPr>
            <a:grpSpLocks/>
          </p:cNvGrpSpPr>
          <p:nvPr/>
        </p:nvGrpSpPr>
        <p:grpSpPr bwMode="auto">
          <a:xfrm>
            <a:off x="924657" y="3874675"/>
            <a:ext cx="1555327" cy="1898824"/>
            <a:chOff x="-56" y="-421"/>
            <a:chExt cx="1837" cy="2243"/>
          </a:xfrm>
          <a:solidFill>
            <a:srgbClr val="CCFFFF"/>
          </a:solidFill>
        </p:grpSpPr>
        <p:sp>
          <p:nvSpPr>
            <p:cNvPr id="9" name="AutoShape 12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>
              <a:off x="-56" y="233"/>
              <a:ext cx="1451" cy="120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而</a:t>
              </a:r>
            </a:p>
          </p:txBody>
        </p:sp>
        <p:sp>
          <p:nvSpPr>
            <p:cNvPr id="10" name="AutoShape 13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>
              <a:off x="1560" y="-421"/>
              <a:ext cx="221" cy="2243"/>
            </a:xfrm>
            <a:prstGeom prst="leftBrace">
              <a:avLst>
                <a:gd name="adj1" fmla="val 90935"/>
                <a:gd name="adj2" fmla="val 50000"/>
              </a:avLst>
            </a:prstGeom>
            <a:grpFill/>
            <a:ln w="9525">
              <a:solidFill>
                <a:srgbClr val="00B0F0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4999" name="Text Box 17"/>
          <p:cNvSpPr txBox="1">
            <a:spLocks noChangeArrowheads="1"/>
          </p:cNvSpPr>
          <p:nvPr/>
        </p:nvSpPr>
        <p:spPr bwMode="auto">
          <a:xfrm>
            <a:off x="2537885" y="3439585"/>
            <a:ext cx="8056033" cy="2654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游人去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而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禽鸟乐也（             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朝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而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往，暮而归（             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而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不知人之乐（                  ）</a:t>
            </a:r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auto">
          <a:xfrm>
            <a:off x="6959600" y="3520018"/>
            <a:ext cx="3693584" cy="66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连词，表承接</a:t>
            </a: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6447367" y="4392084"/>
            <a:ext cx="3695700" cy="66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连词，表修饰</a:t>
            </a: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6087534" y="5266267"/>
            <a:ext cx="4415367" cy="66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连词，表转折，却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>
            <a:extLst>
              <a:ext uri="{FF2B5EF4-FFF2-40B4-BE49-F238E27FC236}"/>
            </a:extLst>
          </p:cNvPr>
          <p:cNvGrpSpPr>
            <a:grpSpLocks/>
          </p:cNvGrpSpPr>
          <p:nvPr/>
        </p:nvGrpSpPr>
        <p:grpSpPr bwMode="auto">
          <a:xfrm>
            <a:off x="758825" y="1533134"/>
            <a:ext cx="1555327" cy="1227509"/>
            <a:chOff x="76" y="405"/>
            <a:chExt cx="1837" cy="1450"/>
          </a:xfrm>
          <a:solidFill>
            <a:srgbClr val="CCFFFF"/>
          </a:solidFill>
        </p:grpSpPr>
        <p:sp>
          <p:nvSpPr>
            <p:cNvPr id="10" name="AutoShape 9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>
              <a:off x="76" y="633"/>
              <a:ext cx="1451" cy="120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也</a:t>
              </a:r>
            </a:p>
          </p:txBody>
        </p:sp>
        <p:sp>
          <p:nvSpPr>
            <p:cNvPr id="11" name="AutoShape 10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>
              <a:off x="1699" y="405"/>
              <a:ext cx="214" cy="1450"/>
            </a:xfrm>
            <a:prstGeom prst="leftBrace">
              <a:avLst>
                <a:gd name="adj1" fmla="val 90927"/>
                <a:gd name="adj2" fmla="val 50000"/>
              </a:avLst>
            </a:prstGeom>
            <a:grpFill/>
            <a:ln w="9525">
              <a:solidFill>
                <a:srgbClr val="00B0F0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6019" name="Text Box 17"/>
          <p:cNvSpPr txBox="1">
            <a:spLocks noChangeArrowheads="1"/>
          </p:cNvSpPr>
          <p:nvPr/>
        </p:nvSpPr>
        <p:spPr bwMode="auto">
          <a:xfrm>
            <a:off x="2372785" y="1200151"/>
            <a:ext cx="8765116" cy="1800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在乎山水之间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也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（                 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太守自谓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也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（         ）</a:t>
            </a:r>
          </a:p>
        </p:txBody>
      </p:sp>
      <p:grpSp>
        <p:nvGrpSpPr>
          <p:cNvPr id="3" name="Group 8">
            <a:extLst>
              <a:ext uri="{FF2B5EF4-FFF2-40B4-BE49-F238E27FC236}"/>
            </a:extLst>
          </p:cNvPr>
          <p:cNvGrpSpPr>
            <a:grpSpLocks/>
          </p:cNvGrpSpPr>
          <p:nvPr/>
        </p:nvGrpSpPr>
        <p:grpSpPr bwMode="auto">
          <a:xfrm>
            <a:off x="758825" y="3620648"/>
            <a:ext cx="1555327" cy="1977555"/>
            <a:chOff x="76" y="360"/>
            <a:chExt cx="1837" cy="2336"/>
          </a:xfrm>
          <a:solidFill>
            <a:srgbClr val="CCFFFF"/>
          </a:solidFill>
        </p:grpSpPr>
        <p:sp>
          <p:nvSpPr>
            <p:cNvPr id="17" name="AutoShape 9">
              <a:extLst>
                <a:ext uri="{FF2B5EF4-FFF2-40B4-BE49-F238E27FC236}"/>
              </a:extLst>
            </p:cNvPr>
            <p:cNvSpPr>
              <a:spLocks noChangeArrowheads="1"/>
            </p:cNvSpPr>
            <p:nvPr/>
          </p:nvSpPr>
          <p:spPr bwMode="auto">
            <a:xfrm>
              <a:off x="76" y="971"/>
              <a:ext cx="1451" cy="1200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2 h 21600"/>
                <a:gd name="T4" fmla="*/ 3 w 21600"/>
                <a:gd name="T5" fmla="*/ 4 h 21600"/>
                <a:gd name="T6" fmla="*/ 6 w 21600"/>
                <a:gd name="T7" fmla="*/ 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2 w 21600"/>
                <a:gd name="T13" fmla="*/ 2286 h 21600"/>
                <a:gd name="T14" fmla="*/ 16554 w 21600"/>
                <a:gd name="T15" fmla="*/ 1368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pFill/>
            <a:ln w="9525">
              <a:solidFill>
                <a:srgbClr val="00B0F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乐</a:t>
              </a:r>
            </a:p>
          </p:txBody>
        </p:sp>
        <p:sp>
          <p:nvSpPr>
            <p:cNvPr id="18" name="AutoShape 10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>
              <a:off x="1699" y="360"/>
              <a:ext cx="214" cy="2336"/>
            </a:xfrm>
            <a:prstGeom prst="leftBrace">
              <a:avLst>
                <a:gd name="adj1" fmla="val 90927"/>
                <a:gd name="adj2" fmla="val 50000"/>
              </a:avLst>
            </a:prstGeom>
            <a:grpFill/>
            <a:ln w="9525">
              <a:solidFill>
                <a:srgbClr val="00B0F0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6021" name="Text Box 17"/>
          <p:cNvSpPr txBox="1">
            <a:spLocks noChangeArrowheads="1"/>
          </p:cNvSpPr>
          <p:nvPr/>
        </p:nvSpPr>
        <p:spPr bwMode="auto">
          <a:xfrm>
            <a:off x="2372784" y="3289300"/>
            <a:ext cx="9931400" cy="2654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山水之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乐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（            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人知从太守游而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乐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（              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不知太守之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乐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其乐也（                 ）</a:t>
            </a:r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auto">
          <a:xfrm>
            <a:off x="6400800" y="1327151"/>
            <a:ext cx="4159251" cy="66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语气助词，无实义</a:t>
            </a:r>
          </a:p>
        </p:txBody>
      </p: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5530851" y="2142067"/>
            <a:ext cx="1686983" cy="66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表判断</a:t>
            </a:r>
          </a:p>
        </p:txBody>
      </p: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4876800" y="3409951"/>
            <a:ext cx="2997200" cy="66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名词，乐趣</a:t>
            </a:r>
          </a:p>
        </p:txBody>
      </p:sp>
      <p:sp>
        <p:nvSpPr>
          <p:cNvPr id="29" name="Text Box 23"/>
          <p:cNvSpPr txBox="1">
            <a:spLocks noChangeArrowheads="1"/>
          </p:cNvSpPr>
          <p:nvPr/>
        </p:nvSpPr>
        <p:spPr bwMode="auto">
          <a:xfrm>
            <a:off x="6953252" y="4279901"/>
            <a:ext cx="3382433" cy="66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形容词，欢乐</a:t>
            </a:r>
          </a:p>
        </p:txBody>
      </p:sp>
      <p:sp>
        <p:nvSpPr>
          <p:cNvPr id="30" name="Text Box 2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7160685" y="5103284"/>
            <a:ext cx="4093633" cy="666749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7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动词，以</a:t>
            </a:r>
            <a:r>
              <a:rPr lang="en-US" altLang="zh-CN" sz="3700" b="1" dirty="0">
                <a:solidFill>
                  <a:srgbClr val="FF3300"/>
                </a:solidFill>
                <a:latin typeface="+mn-ea"/>
                <a:ea typeface="+mn-ea"/>
              </a:rPr>
              <a:t>……</a:t>
            </a:r>
            <a:r>
              <a:rPr lang="zh-CN" altLang="en-US" sz="37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为乐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utoUpdateAnimBg="0"/>
      <p:bldP spid="25" grpId="0" bldLvl="0" autoUpdateAnimBg="0"/>
      <p:bldP spid="28" grpId="0" bldLvl="0" autoUpdateAnimBg="0"/>
      <p:bldP spid="29" grpId="0" bldLvl="0" autoUpdateAnimBg="0"/>
      <p:bldP spid="30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87043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44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45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46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47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48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49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50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51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52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53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54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55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56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57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58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59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60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61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62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63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64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65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66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67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68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69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70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71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72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73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74" name="文本框 50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75" name="文本框 51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76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77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78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79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80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81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82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83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84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85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86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87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88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89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90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91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92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93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94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95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96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97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98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099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00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01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02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03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04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05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06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07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08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09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10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11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12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13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14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15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16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17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18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19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20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21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22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23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24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25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26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27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28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29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30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31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32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33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34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35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36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37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38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39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40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87141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446618" y="1627718"/>
            <a:ext cx="11307233" cy="4131898"/>
          </a:xfrm>
          <a:prstGeom prst="rect">
            <a:avLst/>
          </a:prstGeom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500" b="1" dirty="0">
                <a:latin typeface="+mj-ea"/>
                <a:ea typeface="+mj-ea"/>
              </a:rPr>
              <a:t>有亭</a:t>
            </a:r>
            <a:r>
              <a:rPr lang="zh-CN" altLang="en-US" sz="3500" b="1" dirty="0">
                <a:solidFill>
                  <a:srgbClr val="0000FF"/>
                </a:solidFill>
                <a:latin typeface="+mj-ea"/>
                <a:ea typeface="+mj-ea"/>
              </a:rPr>
              <a:t>翼</a:t>
            </a:r>
            <a:r>
              <a:rPr lang="zh-CN" altLang="en-US" sz="3500" b="1" dirty="0">
                <a:latin typeface="+mj-ea"/>
                <a:ea typeface="+mj-ea"/>
              </a:rPr>
              <a:t>然临于泉上者（                            ）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500" b="1" dirty="0">
                <a:solidFill>
                  <a:srgbClr val="0000FF"/>
                </a:solidFill>
                <a:latin typeface="+mj-ea"/>
                <a:ea typeface="+mj-ea"/>
              </a:rPr>
              <a:t>名</a:t>
            </a:r>
            <a:r>
              <a:rPr lang="zh-CN" altLang="en-US" sz="3500" b="1" dirty="0">
                <a:latin typeface="+mj-ea"/>
                <a:ea typeface="+mj-ea"/>
              </a:rPr>
              <a:t>之者谁（                        ）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500" b="1" dirty="0">
                <a:latin typeface="+mj-ea"/>
                <a:ea typeface="+mj-ea"/>
              </a:rPr>
              <a:t>太守</a:t>
            </a:r>
            <a:r>
              <a:rPr lang="zh-CN" altLang="en-US" sz="3500" b="1" dirty="0">
                <a:solidFill>
                  <a:srgbClr val="0000FF"/>
                </a:solidFill>
                <a:latin typeface="+mj-ea"/>
                <a:ea typeface="+mj-ea"/>
              </a:rPr>
              <a:t>宴</a:t>
            </a:r>
            <a:r>
              <a:rPr lang="zh-CN" altLang="en-US" sz="3500" b="1" dirty="0">
                <a:latin typeface="+mj-ea"/>
                <a:ea typeface="+mj-ea"/>
              </a:rPr>
              <a:t>也（                   ）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500" b="1" dirty="0">
                <a:solidFill>
                  <a:srgbClr val="0000FF"/>
                </a:solidFill>
                <a:latin typeface="+mj-ea"/>
                <a:ea typeface="+mj-ea"/>
              </a:rPr>
              <a:t>环</a:t>
            </a:r>
            <a:r>
              <a:rPr lang="zh-CN" altLang="en-US" sz="3500" b="1" dirty="0">
                <a:latin typeface="+mj-ea"/>
                <a:ea typeface="+mj-ea"/>
              </a:rPr>
              <a:t>滁皆山也（                   ）</a:t>
            </a:r>
            <a:endParaRPr lang="en-US" altLang="zh-CN" sz="3500" b="1" dirty="0"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500" b="1" dirty="0">
                <a:latin typeface="+mj-ea"/>
                <a:ea typeface="+mj-ea"/>
              </a:rPr>
              <a:t>临溪而</a:t>
            </a:r>
            <a:r>
              <a:rPr lang="zh-CN" altLang="en-US" sz="3500" b="1" dirty="0">
                <a:solidFill>
                  <a:srgbClr val="0000FF"/>
                </a:solidFill>
                <a:latin typeface="+mj-ea"/>
                <a:ea typeface="+mj-ea"/>
              </a:rPr>
              <a:t>渔</a:t>
            </a:r>
            <a:r>
              <a:rPr lang="zh-CN" altLang="en-US" sz="3500" b="1" dirty="0">
                <a:latin typeface="+mj-ea"/>
                <a:ea typeface="+mj-ea"/>
              </a:rPr>
              <a:t>（                       ）</a:t>
            </a: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4891618" y="1718734"/>
            <a:ext cx="6936316" cy="630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5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名词作状语，像鸟张开翅膀一样</a:t>
            </a:r>
          </a:p>
        </p:txBody>
      </p: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2779185" y="2508251"/>
            <a:ext cx="5302249" cy="630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5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名词作动词，命名，取名</a:t>
            </a:r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2899833" y="3325284"/>
            <a:ext cx="5302251" cy="626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5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名词作动词，设宴</a:t>
            </a: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3183467" y="4108451"/>
            <a:ext cx="4582584" cy="630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5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名词作动词，环绕着</a:t>
            </a: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2779184" y="4925484"/>
            <a:ext cx="5952067" cy="626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5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名词作动词，钓鱼，打鱼</a:t>
            </a:r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68817" y="196851"/>
            <a:ext cx="3426883" cy="914400"/>
            <a:chOff x="2747226" y="536189"/>
            <a:chExt cx="2458107" cy="604628"/>
          </a:xfrm>
        </p:grpSpPr>
        <p:sp>
          <p:nvSpPr>
            <p:cNvPr id="15" name="矩形: 圆角 28">
              <a:extLst>
                <a:ext uri="{FF2B5EF4-FFF2-40B4-BE49-F238E27FC236}"/>
              </a:extLst>
            </p:cNvPr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词</a:t>
              </a:r>
            </a:p>
          </p:txBody>
        </p:sp>
        <p:sp>
          <p:nvSpPr>
            <p:cNvPr id="16" name="矩形: 圆角 29">
              <a:extLst>
                <a:ext uri="{FF2B5EF4-FFF2-40B4-BE49-F238E27FC236}"/>
              </a:extLst>
            </p:cNvPr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类</a:t>
              </a:r>
            </a:p>
          </p:txBody>
        </p:sp>
        <p:sp>
          <p:nvSpPr>
            <p:cNvPr id="17" name="矩形: 圆角 30">
              <a:extLst>
                <a:ext uri="{FF2B5EF4-FFF2-40B4-BE49-F238E27FC236}"/>
              </a:extLst>
            </p:cNvPr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活</a:t>
              </a:r>
            </a:p>
          </p:txBody>
        </p:sp>
        <p:sp>
          <p:nvSpPr>
            <p:cNvPr id="18" name="矩形: 圆角 31">
              <a:extLst>
                <a:ext uri="{FF2B5EF4-FFF2-40B4-BE49-F238E27FC236}"/>
              </a:extLst>
            </p:cNvPr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用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utoUpdateAnimBg="0"/>
      <p:bldP spid="9" grpId="0" bldLvl="0" autoUpdateAnimBg="0"/>
      <p:bldP spid="10" grpId="0" bldLvl="0" autoUpdateAnimBg="0"/>
      <p:bldP spid="13" grpId="0" bldLvl="0" autoUpdateAnimBg="0"/>
      <p:bldP spid="14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/>
            </a:extLst>
          </p:cNvPr>
          <p:cNvSpPr/>
          <p:nvPr/>
        </p:nvSpPr>
        <p:spPr>
          <a:xfrm>
            <a:off x="575734" y="1585384"/>
            <a:ext cx="10968567" cy="3323985"/>
          </a:xfrm>
          <a:prstGeom prst="rect">
            <a:avLst/>
          </a:prstGeom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500" b="1" dirty="0">
                <a:solidFill>
                  <a:srgbClr val="0000FF"/>
                </a:solidFill>
                <a:latin typeface="+mj-ea"/>
                <a:ea typeface="+mj-ea"/>
              </a:rPr>
              <a:t>伛偻提携</a:t>
            </a:r>
            <a:r>
              <a:rPr lang="zh-CN" altLang="en-US" sz="3500" b="1" dirty="0">
                <a:latin typeface="+mj-ea"/>
                <a:ea typeface="+mj-ea"/>
              </a:rPr>
              <a:t>，往来而不绝者（</a:t>
            </a:r>
            <a:endParaRPr lang="en-US" altLang="zh-CN" sz="3500" b="1" dirty="0"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500" b="1" dirty="0">
                <a:latin typeface="+mj-ea"/>
                <a:ea typeface="+mj-ea"/>
              </a:rPr>
              <a:t>                   </a:t>
            </a:r>
            <a:r>
              <a:rPr lang="zh-CN" altLang="en-US" sz="3500" b="1" dirty="0">
                <a:latin typeface="+mj-ea"/>
                <a:ea typeface="+mj-ea"/>
              </a:rPr>
              <a:t>）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500" b="1" dirty="0">
                <a:solidFill>
                  <a:srgbClr val="0000FF"/>
                </a:solidFill>
                <a:latin typeface="+mj-ea"/>
                <a:ea typeface="+mj-ea"/>
              </a:rPr>
              <a:t>山</a:t>
            </a:r>
            <a:r>
              <a:rPr lang="zh-CN" altLang="en-US" sz="3500" b="1" dirty="0">
                <a:latin typeface="+mj-ea"/>
                <a:ea typeface="+mj-ea"/>
              </a:rPr>
              <a:t>行六七里（                      ）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500" b="1" dirty="0">
                <a:latin typeface="+mj-ea"/>
                <a:ea typeface="+mj-ea"/>
              </a:rPr>
              <a:t>杂然而</a:t>
            </a:r>
            <a:r>
              <a:rPr lang="zh-CN" altLang="en-US" sz="3500" b="1" dirty="0">
                <a:solidFill>
                  <a:srgbClr val="0000FF"/>
                </a:solidFill>
                <a:latin typeface="+mj-ea"/>
                <a:ea typeface="+mj-ea"/>
              </a:rPr>
              <a:t>前</a:t>
            </a:r>
            <a:r>
              <a:rPr lang="zh-CN" altLang="en-US" sz="3500" b="1" dirty="0">
                <a:latin typeface="+mj-ea"/>
                <a:ea typeface="+mj-ea"/>
              </a:rPr>
              <a:t>陈者（                       ）</a:t>
            </a:r>
          </a:p>
        </p:txBody>
      </p:sp>
      <p:sp>
        <p:nvSpPr>
          <p:cNvPr id="3" name="Text Box 23"/>
          <p:cNvSpPr txBox="1">
            <a:spLocks noChangeArrowheads="1"/>
          </p:cNvSpPr>
          <p:nvPr/>
        </p:nvSpPr>
        <p:spPr bwMode="auto">
          <a:xfrm>
            <a:off x="5850468" y="1716618"/>
            <a:ext cx="5577417" cy="626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5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动词作名词，驼背弯腰的老</a:t>
            </a:r>
          </a:p>
        </p:txBody>
      </p:sp>
      <p:sp>
        <p:nvSpPr>
          <p:cNvPr id="4" name="Text Box 23"/>
          <p:cNvSpPr txBox="1">
            <a:spLocks noChangeArrowheads="1"/>
          </p:cNvSpPr>
          <p:nvPr/>
        </p:nvSpPr>
        <p:spPr bwMode="auto">
          <a:xfrm>
            <a:off x="738718" y="2461684"/>
            <a:ext cx="4334933" cy="630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5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人、用手搀扶的小孩</a:t>
            </a:r>
          </a:p>
        </p:txBody>
      </p:sp>
      <p:sp>
        <p:nvSpPr>
          <p:cNvPr id="5" name="Text Box 23"/>
          <p:cNvSpPr txBox="1">
            <a:spLocks noChangeArrowheads="1"/>
          </p:cNvSpPr>
          <p:nvPr/>
        </p:nvSpPr>
        <p:spPr bwMode="auto">
          <a:xfrm>
            <a:off x="3365501" y="3312584"/>
            <a:ext cx="4993217" cy="626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5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名词作状语，沿着山路</a:t>
            </a:r>
          </a:p>
        </p:txBody>
      </p:sp>
      <p:sp>
        <p:nvSpPr>
          <p:cNvPr id="6" name="Text Box 23"/>
          <p:cNvSpPr txBox="1">
            <a:spLocks noChangeArrowheads="1"/>
          </p:cNvSpPr>
          <p:nvPr/>
        </p:nvSpPr>
        <p:spPr bwMode="auto">
          <a:xfrm>
            <a:off x="3763433" y="4083051"/>
            <a:ext cx="5359400" cy="626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5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方位名词作状语，在前面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4" grpId="0" bldLvl="0" autoUpdateAnimBg="0"/>
      <p:bldP spid="5" grpId="0" bldLvl="0" autoUpdateAnimBg="0"/>
      <p:bldP spid="6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662517" y="1784351"/>
            <a:ext cx="11235267" cy="3508651"/>
          </a:xfrm>
          <a:prstGeom prst="rect">
            <a:avLst/>
          </a:prstGeom>
        </p:spPr>
        <p:txBody>
          <a:bodyPr lIns="91438" tIns="45719" rIns="91438" bIns="45719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j-ea"/>
                <a:ea typeface="+mj-ea"/>
              </a:rPr>
              <a:t>判断句：</a:t>
            </a:r>
            <a:endParaRPr lang="en-US" altLang="zh-CN" sz="37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700" b="1" dirty="0">
                <a:latin typeface="+mj-ea"/>
              </a:rPr>
              <a:t>环滁皆山也（</a:t>
            </a:r>
            <a:r>
              <a:rPr lang="zh-CN" altLang="en-US" sz="3700" b="1" dirty="0">
                <a:solidFill>
                  <a:srgbClr val="FF0000"/>
                </a:solidFill>
                <a:latin typeface="+mj-ea"/>
              </a:rPr>
              <a:t>“</a:t>
            </a:r>
            <a:r>
              <a:rPr lang="en-US" altLang="zh-CN" sz="3700" b="1" dirty="0">
                <a:solidFill>
                  <a:srgbClr val="FF0000"/>
                </a:solidFill>
                <a:latin typeface="+mn-ea"/>
              </a:rPr>
              <a:t>……</a:t>
            </a:r>
            <a:r>
              <a:rPr lang="zh-CN" altLang="en-US" sz="3700" b="1" dirty="0">
                <a:solidFill>
                  <a:srgbClr val="FF0000"/>
                </a:solidFill>
                <a:latin typeface="+mj-ea"/>
              </a:rPr>
              <a:t>也”，表判断</a:t>
            </a:r>
            <a:r>
              <a:rPr lang="zh-CN" altLang="en-US" sz="3700" b="1" dirty="0">
                <a:latin typeface="+mj-ea"/>
              </a:rPr>
              <a:t>）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3700" b="1" dirty="0">
                <a:latin typeface="+mj-ea"/>
              </a:rPr>
              <a:t>望之蔚然而深秀者，琅琊也（</a:t>
            </a:r>
            <a:r>
              <a:rPr lang="zh-CN" altLang="en-US" sz="3700" b="1" dirty="0">
                <a:solidFill>
                  <a:srgbClr val="FF0000"/>
                </a:solidFill>
                <a:latin typeface="+mj-ea"/>
              </a:rPr>
              <a:t>“</a:t>
            </a:r>
            <a:r>
              <a:rPr lang="en-US" altLang="zh-CN" sz="3700" b="1" dirty="0">
                <a:solidFill>
                  <a:srgbClr val="FF0000"/>
                </a:solidFill>
                <a:latin typeface="+mn-ea"/>
              </a:rPr>
              <a:t>……</a:t>
            </a:r>
            <a:r>
              <a:rPr lang="zh-CN" altLang="en-US" sz="3700" b="1" dirty="0">
                <a:solidFill>
                  <a:srgbClr val="FF0000"/>
                </a:solidFill>
                <a:latin typeface="+mj-ea"/>
              </a:rPr>
              <a:t>者，</a:t>
            </a:r>
            <a:r>
              <a:rPr lang="en-US" altLang="zh-CN" sz="3700" b="1" dirty="0">
                <a:solidFill>
                  <a:srgbClr val="FF0000"/>
                </a:solidFill>
                <a:latin typeface="+mn-ea"/>
              </a:rPr>
              <a:t>……</a:t>
            </a:r>
            <a:r>
              <a:rPr lang="zh-CN" altLang="en-US" sz="3700" b="1" dirty="0">
                <a:solidFill>
                  <a:srgbClr val="FF0000"/>
                </a:solidFill>
                <a:latin typeface="+mj-ea"/>
              </a:rPr>
              <a:t>也”，表判断</a:t>
            </a:r>
            <a:r>
              <a:rPr lang="zh-CN" altLang="en-US" sz="3700" b="1" dirty="0">
                <a:latin typeface="+mj-ea"/>
              </a:rPr>
              <a:t>）</a:t>
            </a:r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68817" y="196851"/>
            <a:ext cx="3426883" cy="914400"/>
            <a:chOff x="2747226" y="536189"/>
            <a:chExt cx="2458107" cy="604628"/>
          </a:xfrm>
        </p:grpSpPr>
        <p:sp>
          <p:nvSpPr>
            <p:cNvPr id="6" name="矩形: 圆角 28">
              <a:extLst>
                <a:ext uri="{FF2B5EF4-FFF2-40B4-BE49-F238E27FC236}"/>
              </a:extLst>
            </p:cNvPr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</a:t>
              </a:r>
            </a:p>
          </p:txBody>
        </p:sp>
        <p:sp>
          <p:nvSpPr>
            <p:cNvPr id="7" name="矩形: 圆角 29">
              <a:extLst>
                <a:ext uri="{FF2B5EF4-FFF2-40B4-BE49-F238E27FC236}"/>
              </a:extLst>
            </p:cNvPr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言</a:t>
              </a:r>
            </a:p>
          </p:txBody>
        </p:sp>
        <p:sp>
          <p:nvSpPr>
            <p:cNvPr id="8" name="矩形: 圆角 30">
              <a:extLst>
                <a:ext uri="{FF2B5EF4-FFF2-40B4-BE49-F238E27FC236}"/>
              </a:extLst>
            </p:cNvPr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句</a:t>
              </a:r>
            </a:p>
          </p:txBody>
        </p:sp>
        <p:sp>
          <p:nvSpPr>
            <p:cNvPr id="9" name="矩形: 圆角 31">
              <a:extLst>
                <a:ext uri="{FF2B5EF4-FFF2-40B4-BE49-F238E27FC236}"/>
              </a:extLst>
            </p:cNvPr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90115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16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17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18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19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20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21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22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23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24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25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26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27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28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29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30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31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32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33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34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35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36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37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38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39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40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41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42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43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44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45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46" name="文本框 35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47" name="文本框 36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48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49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50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51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52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53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54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55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56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57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58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59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60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61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62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63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64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65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66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67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68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69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70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71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72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73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74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75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76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77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78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79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80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81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82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83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84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85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86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87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88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89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90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91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92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93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94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95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96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97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98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199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200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201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202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203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204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205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206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207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208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209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210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211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212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0213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4" name="矩形 3">
            <a:extLst>
              <a:ext uri="{FF2B5EF4-FFF2-40B4-BE49-F238E27FC236}"/>
            </a:extLst>
          </p:cNvPr>
          <p:cNvSpPr/>
          <p:nvPr/>
        </p:nvSpPr>
        <p:spPr>
          <a:xfrm>
            <a:off x="474134" y="821268"/>
            <a:ext cx="11377084" cy="5558443"/>
          </a:xfrm>
          <a:prstGeom prst="rect">
            <a:avLst/>
          </a:prstGeom>
        </p:spPr>
        <p:txBody>
          <a:bodyPr lIns="91438" tIns="45719" rIns="91438" bIns="45719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j-ea"/>
                <a:ea typeface="+mj-ea"/>
              </a:rPr>
              <a:t>倒装句：</a:t>
            </a:r>
            <a:endParaRPr lang="en-US" altLang="zh-CN" sz="37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700" b="1" dirty="0">
                <a:latin typeface="+mj-ea"/>
              </a:rPr>
              <a:t>至于负者歌于途（</a:t>
            </a:r>
            <a:r>
              <a:rPr lang="zh-CN" altLang="en-US" sz="3700" b="1" dirty="0">
                <a:solidFill>
                  <a:srgbClr val="FF0000"/>
                </a:solidFill>
                <a:latin typeface="+mj-ea"/>
              </a:rPr>
              <a:t>介词结构后置，“歌于途”即“于途歌”</a:t>
            </a:r>
            <a:r>
              <a:rPr lang="zh-CN" altLang="en-US" sz="3700" b="1" dirty="0">
                <a:latin typeface="+mj-ea"/>
              </a:rPr>
              <a:t>）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3700" b="1" dirty="0">
                <a:latin typeface="+mj-ea"/>
              </a:rPr>
              <a:t>醒能述以文者，太守也（</a:t>
            </a:r>
            <a:r>
              <a:rPr lang="zh-CN" altLang="en-US" sz="3700" b="1" dirty="0">
                <a:solidFill>
                  <a:srgbClr val="FF0000"/>
                </a:solidFill>
                <a:latin typeface="+mj-ea"/>
              </a:rPr>
              <a:t>介词结构后置，“述以文”即“以文述”</a:t>
            </a:r>
            <a:r>
              <a:rPr lang="zh-CN" altLang="en-US" sz="3700" b="1" dirty="0">
                <a:latin typeface="+mj-ea"/>
              </a:rPr>
              <a:t>）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j-ea"/>
                <a:ea typeface="+mj-ea"/>
              </a:rPr>
              <a:t>省略句：</a:t>
            </a:r>
            <a:endParaRPr lang="en-US" altLang="zh-CN" sz="37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700" b="1" dirty="0">
                <a:latin typeface="+mj-ea"/>
              </a:rPr>
              <a:t>得之心而寓之酒也（</a:t>
            </a:r>
            <a:r>
              <a:rPr lang="zh-CN" altLang="en-US" sz="3700" b="1" dirty="0">
                <a:solidFill>
                  <a:srgbClr val="FF0000"/>
                </a:solidFill>
                <a:latin typeface="+mj-ea"/>
              </a:rPr>
              <a:t>省略介词，应是“得之（于）心而寓之（于）酒也”</a:t>
            </a:r>
            <a:r>
              <a:rPr lang="zh-CN" altLang="en-US" sz="3700" b="1" dirty="0">
                <a:latin typeface="+mj-ea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556684" y="1157818"/>
            <a:ext cx="10947400" cy="1328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ts val="4667"/>
              </a:lnSpc>
            </a:pP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    有感情地朗读课文，说说课文可以分为几个部分？每部分分别写了什么？</a:t>
            </a:r>
          </a:p>
        </p:txBody>
      </p:sp>
      <p:sp>
        <p:nvSpPr>
          <p:cNvPr id="9220" name="AutoShape 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556685" y="2472267"/>
            <a:ext cx="3168649" cy="757767"/>
          </a:xfrm>
          <a:prstGeom prst="flowChartAlternateProcess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lIns="120224" tIns="62652" rIns="120224" bIns="62652" anchor="ctr"/>
          <a:lstStyle/>
          <a:p>
            <a:pPr algn="ctr" eaLnBrk="1" hangingPunct="1">
              <a:defRPr/>
            </a:pPr>
            <a:r>
              <a:rPr lang="zh-CN" altLang="en-US" sz="3700" b="1" dirty="0">
                <a:solidFill>
                  <a:srgbClr val="6600FF"/>
                </a:solidFill>
                <a:latin typeface="+mj-ea"/>
                <a:ea typeface="+mj-ea"/>
              </a:rPr>
              <a:t>第一部分（</a:t>
            </a:r>
            <a:r>
              <a:rPr lang="en-US" altLang="zh-CN" sz="3700" b="1" dirty="0">
                <a:solidFill>
                  <a:srgbClr val="6600FF"/>
                </a:solidFill>
                <a:latin typeface="+mj-ea"/>
                <a:ea typeface="+mj-ea"/>
              </a:rPr>
              <a:t>1</a:t>
            </a:r>
            <a:r>
              <a:rPr lang="zh-CN" altLang="en-US" sz="3700" b="1" dirty="0">
                <a:solidFill>
                  <a:srgbClr val="6600FF"/>
                </a:solidFill>
                <a:latin typeface="+mj-ea"/>
                <a:ea typeface="+mj-ea"/>
              </a:rPr>
              <a:t>）</a:t>
            </a:r>
            <a:endParaRPr lang="en-US" altLang="zh-CN" sz="3700" b="1" dirty="0">
              <a:solidFill>
                <a:srgbClr val="6600FF"/>
              </a:solidFill>
              <a:latin typeface="+mj-ea"/>
              <a:ea typeface="+mj-ea"/>
            </a:endParaRPr>
          </a:p>
        </p:txBody>
      </p:sp>
      <p:sp>
        <p:nvSpPr>
          <p:cNvPr id="9221" name="AutoShape 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556685" y="3492501"/>
            <a:ext cx="3168649" cy="791633"/>
          </a:xfrm>
          <a:prstGeom prst="flowChartAlternateProcess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lIns="120224" tIns="62652" rIns="120224" bIns="62652" anchor="ctr"/>
          <a:lstStyle/>
          <a:p>
            <a:pPr algn="ctr" eaLnBrk="1" hangingPunct="1">
              <a:defRPr/>
            </a:pPr>
            <a:r>
              <a:rPr lang="zh-CN" altLang="en-US" sz="3700" b="1" dirty="0">
                <a:solidFill>
                  <a:srgbClr val="6600FF"/>
                </a:solidFill>
                <a:latin typeface="+mj-ea"/>
                <a:ea typeface="+mj-ea"/>
              </a:rPr>
              <a:t>第二部分（</a:t>
            </a:r>
            <a:r>
              <a:rPr lang="en-US" altLang="zh-CN" sz="3700" b="1" dirty="0">
                <a:solidFill>
                  <a:srgbClr val="6600FF"/>
                </a:solidFill>
                <a:latin typeface="+mj-ea"/>
                <a:ea typeface="+mj-ea"/>
              </a:rPr>
              <a:t>2</a:t>
            </a:r>
            <a:r>
              <a:rPr lang="zh-CN" altLang="en-US" sz="3700" b="1" dirty="0">
                <a:solidFill>
                  <a:srgbClr val="6600FF"/>
                </a:solidFill>
                <a:latin typeface="+mj-ea"/>
                <a:ea typeface="+mj-ea"/>
              </a:rPr>
              <a:t>）</a:t>
            </a:r>
            <a:endParaRPr lang="en-US" altLang="zh-CN" sz="3700" b="1" dirty="0">
              <a:solidFill>
                <a:srgbClr val="6600FF"/>
              </a:solidFill>
              <a:latin typeface="+mj-ea"/>
              <a:ea typeface="+mj-ea"/>
            </a:endParaRPr>
          </a:p>
        </p:txBody>
      </p:sp>
      <p:sp>
        <p:nvSpPr>
          <p:cNvPr id="9222" name="AutoShape 6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556685" y="4506385"/>
            <a:ext cx="3168649" cy="791633"/>
          </a:xfrm>
          <a:prstGeom prst="flowChartAlternateProcess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lIns="120224" tIns="62652" rIns="120224" bIns="62652" anchor="ctr"/>
          <a:lstStyle/>
          <a:p>
            <a:pPr algn="ctr" eaLnBrk="1" hangingPunct="1">
              <a:defRPr/>
            </a:pPr>
            <a:r>
              <a:rPr lang="zh-CN" altLang="en-US" sz="3700" b="1" dirty="0">
                <a:solidFill>
                  <a:srgbClr val="6600FF"/>
                </a:solidFill>
                <a:latin typeface="+mj-ea"/>
                <a:ea typeface="+mj-ea"/>
              </a:rPr>
              <a:t>第三部分（</a:t>
            </a:r>
            <a:r>
              <a:rPr lang="en-US" altLang="zh-CN" sz="3700" b="1" dirty="0">
                <a:solidFill>
                  <a:srgbClr val="6600FF"/>
                </a:solidFill>
                <a:latin typeface="+mj-ea"/>
                <a:ea typeface="+mj-ea"/>
              </a:rPr>
              <a:t>3</a:t>
            </a:r>
            <a:r>
              <a:rPr lang="zh-CN" altLang="en-US" sz="3700" b="1" dirty="0">
                <a:solidFill>
                  <a:srgbClr val="6600FF"/>
                </a:solidFill>
                <a:latin typeface="+mj-ea"/>
                <a:ea typeface="+mj-ea"/>
              </a:rPr>
              <a:t>）</a:t>
            </a:r>
            <a:endParaRPr lang="en-US" altLang="zh-CN" sz="3700" b="1" dirty="0">
              <a:solidFill>
                <a:srgbClr val="6600FF"/>
              </a:solidFill>
              <a:latin typeface="+mj-ea"/>
              <a:ea typeface="+mj-ea"/>
            </a:endParaRPr>
          </a:p>
        </p:txBody>
      </p:sp>
      <p:sp>
        <p:nvSpPr>
          <p:cNvPr id="9223" name="AutoShape 7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flipH="1">
            <a:off x="3761318" y="2472267"/>
            <a:ext cx="7586133" cy="721784"/>
          </a:xfrm>
          <a:prstGeom prst="homePlate">
            <a:avLst>
              <a:gd name="adj" fmla="val 197357"/>
            </a:avLst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0224" tIns="62652" rIns="120224" bIns="62652" anchor="ctr"/>
          <a:lstStyle/>
          <a:p>
            <a:pPr algn="ctr" eaLnBrk="1" hangingPunct="1">
              <a:defRPr/>
            </a:pPr>
            <a:r>
              <a:rPr lang="zh-CN" altLang="en-US" sz="3500" b="1" dirty="0">
                <a:solidFill>
                  <a:srgbClr val="FF0000"/>
                </a:solidFill>
                <a:latin typeface="+mj-ea"/>
                <a:ea typeface="+mj-ea"/>
              </a:rPr>
              <a:t>醉翁亭的地理位置及名字的由来。</a:t>
            </a:r>
          </a:p>
        </p:txBody>
      </p:sp>
      <p:sp>
        <p:nvSpPr>
          <p:cNvPr id="9224" name="AutoShape 8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flipH="1">
            <a:off x="3780367" y="3528485"/>
            <a:ext cx="7567084" cy="721783"/>
          </a:xfrm>
          <a:prstGeom prst="homePlate">
            <a:avLst>
              <a:gd name="adj" fmla="val 199835"/>
            </a:avLst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0224" tIns="62652" rIns="120224" bIns="62652" anchor="ctr"/>
          <a:lstStyle/>
          <a:p>
            <a:pPr algn="ctr" eaLnBrk="1" hangingPunct="1">
              <a:defRPr/>
            </a:pPr>
            <a:r>
              <a:rPr lang="zh-CN" altLang="en-US" sz="3500" b="1" dirty="0">
                <a:solidFill>
                  <a:srgbClr val="FF0000"/>
                </a:solidFill>
                <a:latin typeface="+mj-ea"/>
                <a:ea typeface="+mj-ea"/>
              </a:rPr>
              <a:t>山间朝暮四季景色。</a:t>
            </a:r>
          </a:p>
        </p:txBody>
      </p:sp>
      <p:sp>
        <p:nvSpPr>
          <p:cNvPr id="9225" name="AutoShape 9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flipH="1">
            <a:off x="3822701" y="4578351"/>
            <a:ext cx="7524751" cy="719667"/>
          </a:xfrm>
          <a:prstGeom prst="homePlate">
            <a:avLst>
              <a:gd name="adj" fmla="val 199835"/>
            </a:avLst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0224" tIns="62652" rIns="120224" bIns="62652" anchor="ctr"/>
          <a:lstStyle/>
          <a:p>
            <a:pPr algn="ctr" eaLnBrk="1" hangingPunct="1">
              <a:defRPr/>
            </a:pPr>
            <a:r>
              <a:rPr lang="zh-CN" altLang="en-US" sz="3500" b="1" dirty="0">
                <a:solidFill>
                  <a:srgbClr val="FF0000"/>
                </a:solidFill>
                <a:latin typeface="+mj-ea"/>
                <a:ea typeface="+mj-ea"/>
              </a:rPr>
              <a:t>太守与民同醉同乐的情景。</a:t>
            </a:r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68817" y="196851"/>
            <a:ext cx="3426883" cy="914400"/>
            <a:chOff x="2747226" y="536189"/>
            <a:chExt cx="2458107" cy="604628"/>
          </a:xfrm>
        </p:grpSpPr>
        <p:sp>
          <p:nvSpPr>
            <p:cNvPr id="14" name="矩形: 圆角 28">
              <a:extLst>
                <a:ext uri="{FF2B5EF4-FFF2-40B4-BE49-F238E27FC236}"/>
              </a:extLst>
            </p:cNvPr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</a:t>
              </a:r>
            </a:p>
          </p:txBody>
        </p:sp>
        <p:sp>
          <p:nvSpPr>
            <p:cNvPr id="15" name="矩形: 圆角 29">
              <a:extLst>
                <a:ext uri="{FF2B5EF4-FFF2-40B4-BE49-F238E27FC236}"/>
              </a:extLst>
            </p:cNvPr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</a:t>
              </a:r>
            </a:p>
          </p:txBody>
        </p:sp>
        <p:sp>
          <p:nvSpPr>
            <p:cNvPr id="16" name="矩形: 圆角 30">
              <a:extLst>
                <a:ext uri="{FF2B5EF4-FFF2-40B4-BE49-F238E27FC236}"/>
              </a:extLst>
            </p:cNvPr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精</a:t>
              </a:r>
            </a:p>
          </p:txBody>
        </p:sp>
        <p:sp>
          <p:nvSpPr>
            <p:cNvPr id="17" name="矩形: 圆角 31">
              <a:extLst>
                <a:ext uri="{FF2B5EF4-FFF2-40B4-BE49-F238E27FC236}"/>
              </a:extLst>
            </p:cNvPr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讲</a:t>
              </a:r>
            </a:p>
          </p:txBody>
        </p:sp>
      </p:grpSp>
      <p:sp>
        <p:nvSpPr>
          <p:cNvPr id="18" name="AutoShape 6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556685" y="5518151"/>
            <a:ext cx="3168649" cy="793749"/>
          </a:xfrm>
          <a:prstGeom prst="flowChartAlternateProcess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lIns="120224" tIns="62652" rIns="120224" bIns="62652" anchor="ctr"/>
          <a:lstStyle/>
          <a:p>
            <a:pPr algn="ctr" eaLnBrk="1" hangingPunct="1">
              <a:defRPr/>
            </a:pPr>
            <a:r>
              <a:rPr lang="zh-CN" altLang="en-US" sz="3700" b="1" dirty="0">
                <a:solidFill>
                  <a:srgbClr val="6600FF"/>
                </a:solidFill>
                <a:latin typeface="+mj-ea"/>
                <a:ea typeface="+mj-ea"/>
              </a:rPr>
              <a:t>第四部分（</a:t>
            </a:r>
            <a:r>
              <a:rPr lang="en-US" altLang="zh-CN" sz="3700" b="1" dirty="0">
                <a:solidFill>
                  <a:srgbClr val="6600FF"/>
                </a:solidFill>
                <a:latin typeface="+mj-ea"/>
                <a:ea typeface="+mj-ea"/>
              </a:rPr>
              <a:t>4</a:t>
            </a:r>
            <a:r>
              <a:rPr lang="zh-CN" altLang="en-US" sz="3700" b="1" dirty="0">
                <a:solidFill>
                  <a:srgbClr val="6600FF"/>
                </a:solidFill>
                <a:latin typeface="+mj-ea"/>
                <a:ea typeface="+mj-ea"/>
              </a:rPr>
              <a:t>）</a:t>
            </a:r>
            <a:endParaRPr lang="en-US" altLang="zh-CN" sz="3700" b="1" dirty="0">
              <a:solidFill>
                <a:srgbClr val="6600FF"/>
              </a:solidFill>
              <a:latin typeface="+mj-ea"/>
              <a:ea typeface="+mj-ea"/>
            </a:endParaRPr>
          </a:p>
        </p:txBody>
      </p:sp>
      <p:sp>
        <p:nvSpPr>
          <p:cNvPr id="19" name="AutoShape 9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flipH="1">
            <a:off x="3822701" y="5590118"/>
            <a:ext cx="7524751" cy="721783"/>
          </a:xfrm>
          <a:prstGeom prst="homePlate">
            <a:avLst>
              <a:gd name="adj" fmla="val 199835"/>
            </a:avLst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0224" tIns="62652" rIns="120224" bIns="62652" anchor="ctr"/>
          <a:lstStyle/>
          <a:p>
            <a:pPr algn="ctr" eaLnBrk="1" hangingPunct="1">
              <a:defRPr/>
            </a:pPr>
            <a:r>
              <a:rPr lang="zh-CN" altLang="en-US" sz="3500" b="1" dirty="0">
                <a:solidFill>
                  <a:srgbClr val="FF0000"/>
                </a:solidFill>
                <a:latin typeface="+mj-ea"/>
                <a:ea typeface="+mj-ea"/>
              </a:rPr>
              <a:t>总结太守与民同乐的主旨。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utoUpdateAnimBg="0"/>
      <p:bldP spid="9220" grpId="0" bldLvl="0" animBg="1" autoUpdateAnimBg="0"/>
      <p:bldP spid="9221" grpId="0" bldLvl="0" animBg="1" autoUpdateAnimBg="0"/>
      <p:bldP spid="9222" grpId="0" bldLvl="0" animBg="1" autoUpdateAnimBg="0"/>
      <p:bldP spid="9223" grpId="0" bldLvl="0" animBg="1" autoUpdateAnimBg="0"/>
      <p:bldP spid="9224" grpId="0" bldLvl="0" animBg="1" autoUpdateAnimBg="0"/>
      <p:bldP spid="9225" grpId="0" bldLvl="0" animBg="1" autoUpdateAnimBg="0"/>
      <p:bldP spid="18" grpId="0" bldLvl="0" animBg="1" autoUpdateAnimBg="0"/>
      <p:bldP spid="19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68817" y="196851"/>
            <a:ext cx="3426883" cy="914400"/>
            <a:chOff x="2747226" y="536188"/>
            <a:chExt cx="2458107" cy="604629"/>
          </a:xfrm>
        </p:grpSpPr>
        <p:sp>
          <p:nvSpPr>
            <p:cNvPr id="3" name="矩形: 圆角 28">
              <a:extLst>
                <a:ext uri="{FF2B5EF4-FFF2-40B4-BE49-F238E27FC236}"/>
              </a:extLst>
            </p:cNvPr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</a:t>
              </a:r>
            </a:p>
          </p:txBody>
        </p:sp>
        <p:sp>
          <p:nvSpPr>
            <p:cNvPr id="4" name="矩形: 圆角 29">
              <a:extLst>
                <a:ext uri="{FF2B5EF4-FFF2-40B4-BE49-F238E27FC236}"/>
              </a:extLst>
            </p:cNvPr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</a:t>
              </a:r>
            </a:p>
          </p:txBody>
        </p:sp>
        <p:sp>
          <p:nvSpPr>
            <p:cNvPr id="5" name="矩形: 圆角 30">
              <a:extLst>
                <a:ext uri="{FF2B5EF4-FFF2-40B4-BE49-F238E27FC236}"/>
              </a:extLst>
            </p:cNvPr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导</a:t>
              </a:r>
            </a:p>
          </p:txBody>
        </p:sp>
        <p:sp>
          <p:nvSpPr>
            <p:cNvPr id="6" name="矩形: 圆角 31">
              <a:extLst>
                <a:ext uri="{FF2B5EF4-FFF2-40B4-BE49-F238E27FC236}"/>
              </a:extLst>
            </p:cNvPr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入</a:t>
              </a:r>
            </a:p>
          </p:txBody>
        </p:sp>
      </p:grpSp>
      <p:pic>
        <p:nvPicPr>
          <p:cNvPr id="9" name="Picture 9" descr="http://pic64.nipic.com/file/20150408/9413594_191741493000_2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b="7918"/>
          <a:stretch>
            <a:fillRect/>
          </a:stretch>
        </p:blipFill>
        <p:spPr bwMode="auto">
          <a:xfrm>
            <a:off x="764118" y="1354667"/>
            <a:ext cx="10746316" cy="49974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0" y="0"/>
            <a:ext cx="3092451" cy="933451"/>
            <a:chOff x="138" y="461"/>
            <a:chExt cx="1461" cy="441"/>
          </a:xfrm>
        </p:grpSpPr>
        <p:pic>
          <p:nvPicPr>
            <p:cNvPr id="92166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167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zh-CN" sz="3700" b="1" dirty="0">
                  <a:solidFill>
                    <a:srgbClr val="0099CC"/>
                  </a:solidFill>
                  <a:latin typeface="黑体" pitchFamily="2" charset="-122"/>
                  <a:ea typeface="黑体" pitchFamily="2" charset="-122"/>
                </a:rPr>
                <a:t>细读感悟</a:t>
              </a:r>
            </a:p>
          </p:txBody>
        </p:sp>
      </p:grpSp>
      <p:sp>
        <p:nvSpPr>
          <p:cNvPr id="5" name="文本框 41985"/>
          <p:cNvSpPr txBox="1">
            <a:spLocks noChangeArrowheads="1"/>
          </p:cNvSpPr>
          <p:nvPr/>
        </p:nvSpPr>
        <p:spPr bwMode="auto">
          <a:xfrm>
            <a:off x="2806700" y="878418"/>
            <a:ext cx="9194800" cy="78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300" b="1" dirty="0">
                <a:latin typeface="黑体" pitchFamily="2" charset="-122"/>
                <a:ea typeface="黑体" pitchFamily="2" charset="-122"/>
              </a:rPr>
              <a:t>本文的内容可以用哪三个字概括？</a:t>
            </a: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418" y="1858434"/>
            <a:ext cx="6430433" cy="4823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8456085" y="2197100"/>
            <a:ext cx="814916" cy="3100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300" b="1" dirty="0">
                <a:solidFill>
                  <a:srgbClr val="FF0000"/>
                </a:solidFill>
              </a:rPr>
              <a:t>美    </a:t>
            </a:r>
          </a:p>
          <a:p>
            <a:pPr>
              <a:lnSpc>
                <a:spcPct val="150000"/>
              </a:lnSpc>
            </a:pPr>
            <a:r>
              <a:rPr lang="zh-CN" altLang="en-US" sz="4300" b="1" dirty="0">
                <a:solidFill>
                  <a:srgbClr val="FF0000"/>
                </a:solidFill>
              </a:rPr>
              <a:t>醉     </a:t>
            </a:r>
          </a:p>
          <a:p>
            <a:pPr>
              <a:lnSpc>
                <a:spcPct val="150000"/>
              </a:lnSpc>
            </a:pPr>
            <a:r>
              <a:rPr lang="zh-CN" altLang="en-US" sz="4300" b="1" dirty="0">
                <a:solidFill>
                  <a:srgbClr val="FF0000"/>
                </a:solidFill>
              </a:rPr>
              <a:t>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78367" y="1494367"/>
            <a:ext cx="11432117" cy="69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/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仔细读第一段。欣赏第一个景点</a:t>
            </a:r>
            <a:r>
              <a:rPr lang="zh-CN" altLang="en-US" sz="3700" b="1" dirty="0">
                <a:latin typeface="宋体" pitchFamily="2" charset="-122"/>
              </a:rPr>
              <a:t>——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醉翁亭。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78367" y="2353733"/>
            <a:ext cx="5056717" cy="69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1" hangingPunct="1"/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总领全文的是哪一句？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187451" y="5086351"/>
            <a:ext cx="3838332" cy="788247"/>
          </a:xfrm>
          <a:prstGeom prst="rect">
            <a:avLst/>
          </a:prstGeom>
          <a:solidFill>
            <a:srgbClr val="99FFCC"/>
          </a:solidFill>
          <a:ln w="9525">
            <a:noFill/>
            <a:miter lim="800000"/>
            <a:headEnd/>
            <a:tailEnd/>
          </a:ln>
        </p:spPr>
        <p:txBody>
          <a:bodyPr wrap="none" lIns="120224" tIns="62652" rIns="120224" bIns="62652">
            <a:spAutoFit/>
          </a:bodyPr>
          <a:lstStyle/>
          <a:p>
            <a:pPr eaLnBrk="1" hangingPunct="1"/>
            <a:r>
              <a:rPr lang="zh-CN" altLang="en-US" sz="43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43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环滁皆山也。</a:t>
            </a:r>
          </a:p>
        </p:txBody>
      </p:sp>
      <p:sp>
        <p:nvSpPr>
          <p:cNvPr id="12297" name="AutoShape 9"/>
          <p:cNvSpPr>
            <a:spLocks noChangeArrowheads="1"/>
          </p:cNvSpPr>
          <p:nvPr/>
        </p:nvSpPr>
        <p:spPr bwMode="auto">
          <a:xfrm rot="5400000">
            <a:off x="2208743" y="3849159"/>
            <a:ext cx="1769533" cy="340783"/>
          </a:xfrm>
          <a:prstGeom prst="rightArrow">
            <a:avLst>
              <a:gd name="adj1" fmla="val 50000"/>
              <a:gd name="adj2" fmla="val 16262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1917" tIns="60958" rIns="121917" bIns="60958" anchor="ctr"/>
          <a:lstStyle/>
          <a:p>
            <a:pPr eaLnBrk="1" hangingPunct="1"/>
            <a:endParaRPr lang="zh-CN" altLang="en-US"/>
          </a:p>
        </p:txBody>
      </p:sp>
      <p:sp>
        <p:nvSpPr>
          <p:cNvPr id="10" name="文本框 1">
            <a:extLst>
              <a:ext uri="{FF2B5EF4-FFF2-40B4-BE49-F238E27FC236}"/>
            </a:extLst>
          </p:cNvPr>
          <p:cNvSpPr txBox="1"/>
          <p:nvPr/>
        </p:nvSpPr>
        <p:spPr>
          <a:xfrm>
            <a:off x="3723218" y="582085"/>
            <a:ext cx="4610100" cy="749300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algn="ctr" eaLnBrk="1" hangingPunct="1">
              <a:defRPr/>
            </a:pPr>
            <a:r>
              <a:rPr lang="en-US" altLang="zh-CN" sz="4300" b="1" dirty="0">
                <a:solidFill>
                  <a:srgbClr val="FF33CC"/>
                </a:solidFill>
                <a:latin typeface="+mj-ea"/>
                <a:ea typeface="+mj-ea"/>
              </a:rPr>
              <a:t>【</a:t>
            </a:r>
            <a:r>
              <a:rPr lang="zh-CN" altLang="en-US" sz="4300" b="1" dirty="0">
                <a:solidFill>
                  <a:srgbClr val="FF33CC"/>
                </a:solidFill>
                <a:latin typeface="+mj-ea"/>
                <a:ea typeface="+mj-ea"/>
              </a:rPr>
              <a:t>第一部分（</a:t>
            </a:r>
            <a:r>
              <a:rPr lang="en-US" altLang="zh-CN" sz="4300" b="1" dirty="0">
                <a:solidFill>
                  <a:srgbClr val="FF33CC"/>
                </a:solidFill>
                <a:latin typeface="+mj-ea"/>
                <a:ea typeface="+mj-ea"/>
              </a:rPr>
              <a:t>1</a:t>
            </a:r>
            <a:r>
              <a:rPr lang="zh-CN" altLang="en-US" sz="4300" b="1" dirty="0">
                <a:solidFill>
                  <a:srgbClr val="FF33CC"/>
                </a:solidFill>
                <a:latin typeface="+mj-ea"/>
                <a:ea typeface="+mj-ea"/>
              </a:rPr>
              <a:t>）</a:t>
            </a:r>
            <a:r>
              <a:rPr lang="en-US" altLang="zh-CN" sz="4300" b="1" dirty="0">
                <a:solidFill>
                  <a:srgbClr val="FF33CC"/>
                </a:solidFill>
                <a:latin typeface="+mj-ea"/>
                <a:ea typeface="+mj-ea"/>
              </a:rPr>
              <a:t>】</a:t>
            </a:r>
            <a:endParaRPr lang="zh-CN" altLang="en-US" sz="4300" b="1" dirty="0">
              <a:solidFill>
                <a:srgbClr val="FF33CC"/>
              </a:solidFill>
              <a:latin typeface="+mj-ea"/>
              <a:ea typeface="+mj-ea"/>
            </a:endParaRPr>
          </a:p>
        </p:txBody>
      </p:sp>
      <p:pic>
        <p:nvPicPr>
          <p:cNvPr id="25607" name="Picture 2" descr="http://a4.att.hudong.com/65/21/01300000336597124390210691103.jpg"/>
          <p:cNvPicPr>
            <a:picLocks noChangeAspect="1" noChangeArrowheads="1"/>
          </p:cNvPicPr>
          <p:nvPr/>
        </p:nvPicPr>
        <p:blipFill>
          <a:blip r:embed="rId2" cstate="print"/>
          <a:srcRect l="642"/>
          <a:stretch>
            <a:fillRect/>
          </a:stretch>
        </p:blipFill>
        <p:spPr bwMode="auto">
          <a:xfrm>
            <a:off x="5928784" y="2542118"/>
            <a:ext cx="5484283" cy="386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4" grpId="0" bldLvl="0" autoUpdateAnimBg="0"/>
      <p:bldP spid="12295" grpId="0" bldLvl="0" animBg="1" autoUpdateAnimBg="0"/>
      <p:bldP spid="1229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94211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12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13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14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15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16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17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18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19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20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21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22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23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24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25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26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27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28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29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30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31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32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33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34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35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36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37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38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39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40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41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42" name="文本框 40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43" name="文本框 41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44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45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46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47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48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49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50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51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52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53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54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55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56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57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58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59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60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61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62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63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64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65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66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67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68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69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70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71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72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73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74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75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76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77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78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79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80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81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82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83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84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85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86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87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88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89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90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91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92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93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94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95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96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97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98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299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300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301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302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303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304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305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306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307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308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4309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429685" y="1094318"/>
            <a:ext cx="6978649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1" hangingPunct="1"/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划分段落内部层次，理清文脉：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770467" y="2123017"/>
            <a:ext cx="1674491" cy="3539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第一层</a:t>
            </a:r>
          </a:p>
          <a:p>
            <a:pPr eaLnBrk="1" hangingPunct="1">
              <a:lnSpc>
                <a:spcPct val="120000"/>
              </a:lnSpc>
            </a:pPr>
            <a:endParaRPr lang="zh-CN" altLang="en-US" sz="3700" b="1" dirty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3700" b="1" dirty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3700" b="1" dirty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第二层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2353734" y="2137834"/>
            <a:ext cx="3130551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写环境并点题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5378451" y="2214034"/>
            <a:ext cx="6337300" cy="1931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ts val="4667"/>
              </a:lnSpc>
            </a:pP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环滁皆山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→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西南诸峰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→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琅琊（鸟瞰）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→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酿泉（由俯到仰）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→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醉翁亭（自下而上，点题）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2353733" y="4893733"/>
            <a:ext cx="2650067" cy="69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写亭的得名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5621868" y="4567767"/>
            <a:ext cx="5541433" cy="1328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ts val="4667"/>
              </a:lnSpc>
            </a:pP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建亭者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→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名亭者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→</a:t>
            </a: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乐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（题眼，主线）</a:t>
            </a:r>
          </a:p>
        </p:txBody>
      </p:sp>
      <p:sp>
        <p:nvSpPr>
          <p:cNvPr id="33802" name="AutoShape 10"/>
          <p:cNvSpPr>
            <a:spLocks/>
          </p:cNvSpPr>
          <p:nvPr/>
        </p:nvSpPr>
        <p:spPr bwMode="auto">
          <a:xfrm>
            <a:off x="429685" y="2421467"/>
            <a:ext cx="351367" cy="2897717"/>
          </a:xfrm>
          <a:prstGeom prst="leftBrace">
            <a:avLst>
              <a:gd name="adj1" fmla="val 98468"/>
              <a:gd name="adj2" fmla="val 50000"/>
            </a:avLst>
          </a:prstGeom>
          <a:noFill/>
          <a:ln w="25400">
            <a:solidFill>
              <a:srgbClr val="FF00FF"/>
            </a:solidFill>
            <a:round/>
            <a:headEnd/>
            <a:tailEnd/>
          </a:ln>
        </p:spPr>
        <p:txBody>
          <a:bodyPr lIns="121917" tIns="60958" rIns="121917" bIns="60958" anchor="ctr"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ldLvl="0" autoUpdateAnimBg="0"/>
      <p:bldP spid="33798" grpId="0" bldLvl="0" autoUpdateAnimBg="0"/>
      <p:bldP spid="33799" grpId="0" bldLvl="0" autoUpdateAnimBg="0"/>
      <p:bldP spid="33800" grpId="0" bldLvl="0" autoUpdateAnimBg="0"/>
      <p:bldP spid="33801" grpId="0" bldLvl="0" autoUpdateAnimBg="0"/>
      <p:bldP spid="33801" grpId="1" bldLvl="0" autoUpdateAnimBg="0"/>
      <p:bldP spid="3380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Text Box 5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175685" y="996951"/>
            <a:ext cx="11146367" cy="666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700" dirty="0">
                <a:latin typeface="+mj-ea"/>
                <a:ea typeface="+mj-ea"/>
              </a:rPr>
              <a:t>1.</a:t>
            </a:r>
            <a:r>
              <a:rPr lang="zh-CN" altLang="en-US" sz="3700" dirty="0">
                <a:latin typeface="+mj-ea"/>
                <a:ea typeface="+mj-ea"/>
              </a:rPr>
              <a:t>第</a:t>
            </a:r>
            <a:r>
              <a:rPr lang="en-US" altLang="zh-CN" sz="3700" dirty="0">
                <a:latin typeface="+mj-ea"/>
                <a:ea typeface="+mj-ea"/>
              </a:rPr>
              <a:t>1</a:t>
            </a:r>
            <a:r>
              <a:rPr lang="zh-CN" altLang="en-US" sz="3700" dirty="0">
                <a:latin typeface="+mj-ea"/>
                <a:ea typeface="+mj-ea"/>
              </a:rPr>
              <a:t>段是怎样描写醉翁亭的？这样描写有什么作用？</a:t>
            </a:r>
          </a:p>
        </p:txBody>
      </p:sp>
      <p:sp>
        <p:nvSpPr>
          <p:cNvPr id="7" name="TextBox 6">
            <a:extLst>
              <a:ext uri="{FF2B5EF4-FFF2-40B4-BE49-F238E27FC236}"/>
            </a:extLst>
          </p:cNvPr>
          <p:cNvSpPr txBox="1"/>
          <p:nvPr/>
        </p:nvSpPr>
        <p:spPr>
          <a:xfrm>
            <a:off x="484718" y="1703917"/>
            <a:ext cx="10907183" cy="4045721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>
              <a:lnSpc>
                <a:spcPct val="110000"/>
              </a:lnSpc>
              <a:spcBef>
                <a:spcPts val="800"/>
              </a:spcBef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作者按空间顺序，移步换景，将“镜头”从“环滁皆山也”的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全景移向局部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。</a:t>
            </a:r>
            <a:r>
              <a:rPr lang="zh-CN" altLang="en-US" sz="3200" b="1" u="sng" dirty="0">
                <a:solidFill>
                  <a:srgbClr val="FF00FF"/>
                </a:solidFill>
                <a:latin typeface="+mn-ea"/>
              </a:rPr>
              <a:t>先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写“西南诸峰，林壑尤美”，</a:t>
            </a:r>
            <a:r>
              <a:rPr lang="zh-CN" altLang="en-US" sz="3200" b="1" u="sng" dirty="0">
                <a:solidFill>
                  <a:srgbClr val="FF00FF"/>
                </a:solidFill>
                <a:latin typeface="+mn-ea"/>
              </a:rPr>
              <a:t>再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写琅琊山“蔚然而深秀”，</a:t>
            </a:r>
            <a:r>
              <a:rPr lang="zh-CN" altLang="en-US" sz="3200" b="1" u="sng" dirty="0">
                <a:solidFill>
                  <a:srgbClr val="FF00FF"/>
                </a:solidFill>
                <a:latin typeface="+mn-ea"/>
              </a:rPr>
              <a:t>然后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写酿泉“泻出于两峰之间”，从而使视线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由山外远望转入山内近观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，</a:t>
            </a:r>
            <a:r>
              <a:rPr lang="zh-CN" altLang="en-US" sz="3200" b="1" u="sng" dirty="0">
                <a:solidFill>
                  <a:srgbClr val="FF00FF"/>
                </a:solidFill>
                <a:latin typeface="+mn-ea"/>
              </a:rPr>
              <a:t>最后</a:t>
            </a: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用“有亭翼然临于泉上者”，推出醉翁亭。</a:t>
            </a:r>
          </a:p>
          <a:p>
            <a:pPr>
              <a:lnSpc>
                <a:spcPct val="110000"/>
              </a:lnSpc>
              <a:spcBef>
                <a:spcPts val="800"/>
              </a:spcBef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</a:rPr>
              <a:t>    这样层层递进，托出主景，引人入胜。写山，写路，写水，写亭，文笔简练，形神兼备，给人以身临其境之感。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utoUpdateAnimBg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503767" y="992718"/>
            <a:ext cx="9673167" cy="718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en-US" altLang="zh-CN" sz="3700" dirty="0">
                <a:latin typeface="+mj-ea"/>
                <a:ea typeface="+mj-ea"/>
              </a:rPr>
              <a:t>2.</a:t>
            </a:r>
            <a:r>
              <a:rPr lang="zh-CN" altLang="en-US" sz="3700" dirty="0">
                <a:latin typeface="+mj-ea"/>
                <a:ea typeface="+mj-ea"/>
              </a:rPr>
              <a:t>第</a:t>
            </a:r>
            <a:r>
              <a:rPr lang="en-US" altLang="zh-CN" sz="3700" dirty="0">
                <a:latin typeface="+mj-ea"/>
                <a:ea typeface="+mj-ea"/>
              </a:rPr>
              <a:t>1</a:t>
            </a:r>
            <a:r>
              <a:rPr lang="zh-CN" altLang="en-US" sz="3700" dirty="0">
                <a:latin typeface="+mj-ea"/>
                <a:ea typeface="+mj-ea"/>
              </a:rPr>
              <a:t>段中两处自问自答有什么作用？</a:t>
            </a:r>
          </a:p>
        </p:txBody>
      </p:sp>
      <p:sp>
        <p:nvSpPr>
          <p:cNvPr id="3" name="TextBox 6">
            <a:extLst>
              <a:ext uri="{FF2B5EF4-FFF2-40B4-BE49-F238E27FC236}"/>
            </a:extLst>
          </p:cNvPr>
          <p:cNvSpPr txBox="1"/>
          <p:nvPr/>
        </p:nvSpPr>
        <p:spPr>
          <a:xfrm>
            <a:off x="503768" y="1782234"/>
            <a:ext cx="11231033" cy="3053141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    这里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</a:rPr>
              <a:t>由写景过渡到写人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。这两处自问自答，道出了醉翁亭的来历。前一问答，明白无疑；后一问答，隐约其辞，为下文的解释留有</a:t>
            </a:r>
            <a:endParaRPr lang="en-US" altLang="zh-CN" sz="3700" b="1" dirty="0">
              <a:solidFill>
                <a:srgbClr val="0000FF"/>
              </a:solidFill>
              <a:latin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余地。</a:t>
            </a:r>
          </a:p>
        </p:txBody>
      </p:sp>
      <p:pic>
        <p:nvPicPr>
          <p:cNvPr id="31748" name="图片 3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932933" y="3389381"/>
            <a:ext cx="4760592" cy="31335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97283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284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285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286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287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288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289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290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291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292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293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294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295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296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297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298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299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00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01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02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03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04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05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06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07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08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09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10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11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12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13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14" name="文本框 35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15" name="文本框 36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16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17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18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19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20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21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22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23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24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25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26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27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28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29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30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31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32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33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34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35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36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37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38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39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40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41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42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43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44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45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46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47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48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49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50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51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52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53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54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55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56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57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58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59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60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61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62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63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64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65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66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67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68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69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70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71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72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73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74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75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76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77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78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79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80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97381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" name="Text Box 5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721785" y="1028700"/>
            <a:ext cx="10748433" cy="1344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en-US" altLang="zh-CN" sz="3700" dirty="0">
                <a:latin typeface="+mj-ea"/>
                <a:ea typeface="+mj-ea"/>
              </a:rPr>
              <a:t>3.“</a:t>
            </a:r>
            <a:r>
              <a:rPr lang="zh-CN" altLang="en-US" sz="3700" dirty="0">
                <a:latin typeface="+mj-ea"/>
                <a:ea typeface="+mj-ea"/>
              </a:rPr>
              <a:t>醉翁之意不在酒，在乎山水之间也”在此处的作用是什么？</a:t>
            </a:r>
          </a:p>
        </p:txBody>
      </p:sp>
      <p:sp>
        <p:nvSpPr>
          <p:cNvPr id="3" name="TextBox 6">
            <a:extLst>
              <a:ext uri="{FF2B5EF4-FFF2-40B4-BE49-F238E27FC236}"/>
            </a:extLst>
          </p:cNvPr>
          <p:cNvSpPr txBox="1"/>
          <p:nvPr/>
        </p:nvSpPr>
        <p:spPr>
          <a:xfrm>
            <a:off x="721785" y="2472267"/>
            <a:ext cx="10748433" cy="3508651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    这是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</a:rPr>
              <a:t>全文的核心句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，为写景抒情定下了基调，同时也暗示了“醉翁”二字的深意：饮酒佐以美景而“醉”，被贬的抑郁心情则用酒“醉”来排遣。因此，“山水之乐，得之心而寓之酒也”，就是将游玩观赏之乐融入在宴饮之中，为下文做铺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/>
            </a:extLst>
          </p:cNvPr>
          <p:cNvSpPr txBox="1"/>
          <p:nvPr/>
        </p:nvSpPr>
        <p:spPr>
          <a:xfrm>
            <a:off x="3539067" y="753534"/>
            <a:ext cx="5113867" cy="749300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algn="ctr" eaLnBrk="1" hangingPunct="1">
              <a:defRPr/>
            </a:pPr>
            <a:r>
              <a:rPr lang="en-US" altLang="zh-CN" sz="4300" b="1" dirty="0">
                <a:solidFill>
                  <a:srgbClr val="FF33CC"/>
                </a:solidFill>
                <a:latin typeface="+mj-ea"/>
                <a:ea typeface="+mj-ea"/>
              </a:rPr>
              <a:t>【</a:t>
            </a:r>
            <a:r>
              <a:rPr lang="zh-CN" altLang="en-US" sz="4300" b="1" dirty="0">
                <a:solidFill>
                  <a:srgbClr val="FF33CC"/>
                </a:solidFill>
                <a:latin typeface="+mj-ea"/>
                <a:ea typeface="+mj-ea"/>
              </a:rPr>
              <a:t>第二部分（</a:t>
            </a:r>
            <a:r>
              <a:rPr lang="en-US" altLang="zh-CN" sz="4300" b="1" dirty="0">
                <a:solidFill>
                  <a:srgbClr val="FF33CC"/>
                </a:solidFill>
                <a:latin typeface="+mj-ea"/>
                <a:ea typeface="+mj-ea"/>
              </a:rPr>
              <a:t>2</a:t>
            </a:r>
            <a:r>
              <a:rPr lang="zh-CN" altLang="en-US" sz="4300" b="1" dirty="0">
                <a:solidFill>
                  <a:srgbClr val="FF33CC"/>
                </a:solidFill>
                <a:latin typeface="+mj-ea"/>
                <a:ea typeface="+mj-ea"/>
              </a:rPr>
              <a:t>）</a:t>
            </a:r>
            <a:r>
              <a:rPr lang="en-US" altLang="zh-CN" sz="4300" b="1" dirty="0">
                <a:solidFill>
                  <a:srgbClr val="FF33CC"/>
                </a:solidFill>
                <a:latin typeface="+mj-ea"/>
                <a:ea typeface="+mj-ea"/>
              </a:rPr>
              <a:t>】</a:t>
            </a:r>
            <a:endParaRPr lang="zh-CN" altLang="en-US" sz="4300" b="1" dirty="0">
              <a:solidFill>
                <a:srgbClr val="FF33CC"/>
              </a:solidFill>
              <a:latin typeface="+mj-ea"/>
              <a:ea typeface="+mj-ea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43984" y="1502834"/>
            <a:ext cx="10945283" cy="183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    研读第二段。欣赏第二个景点——琅琊山朝暮及四季美景。</a:t>
            </a:r>
          </a:p>
        </p:txBody>
      </p:sp>
      <p:pic>
        <p:nvPicPr>
          <p:cNvPr id="58372" name="Picture 4" descr="http://pic36.nipic.com/20131117/9498644_203504137000_2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 b="4857"/>
          <a:stretch/>
        </p:blipFill>
        <p:spPr bwMode="auto">
          <a:xfrm>
            <a:off x="4236936" y="2548561"/>
            <a:ext cx="6378003" cy="40296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692151" y="920751"/>
            <a:ext cx="10807700" cy="832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700" dirty="0">
                <a:latin typeface="+mj-ea"/>
                <a:ea typeface="+mj-ea"/>
              </a:rPr>
              <a:t>第</a:t>
            </a:r>
            <a:r>
              <a:rPr lang="en-US" altLang="zh-CN" sz="3700" dirty="0">
                <a:latin typeface="+mj-ea"/>
                <a:ea typeface="+mj-ea"/>
              </a:rPr>
              <a:t>2</a:t>
            </a:r>
            <a:r>
              <a:rPr lang="zh-CN" altLang="en-US" sz="3700" dirty="0">
                <a:latin typeface="+mj-ea"/>
                <a:ea typeface="+mj-ea"/>
              </a:rPr>
              <a:t>段描写山间</a:t>
            </a:r>
            <a:r>
              <a:rPr lang="zh-CN" altLang="en-US" sz="3700" u="sng" dirty="0">
                <a:solidFill>
                  <a:srgbClr val="FF00FF"/>
                </a:solidFill>
                <a:latin typeface="+mj-ea"/>
                <a:ea typeface="+mj-ea"/>
              </a:rPr>
              <a:t>朝暮之景</a:t>
            </a:r>
            <a:r>
              <a:rPr lang="zh-CN" altLang="en-US" sz="3700" dirty="0">
                <a:latin typeface="+mj-ea"/>
                <a:ea typeface="+mj-ea"/>
              </a:rPr>
              <a:t>，作者是怎样安排的？</a:t>
            </a:r>
          </a:p>
        </p:txBody>
      </p:sp>
      <p:sp>
        <p:nvSpPr>
          <p:cNvPr id="3" name="TextBox 6">
            <a:extLst>
              <a:ext uri="{FF2B5EF4-FFF2-40B4-BE49-F238E27FC236}"/>
            </a:extLst>
          </p:cNvPr>
          <p:cNvSpPr txBox="1"/>
          <p:nvPr/>
        </p:nvSpPr>
        <p:spPr>
          <a:xfrm>
            <a:off x="692152" y="1761067"/>
            <a:ext cx="10890249" cy="4533547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    利用时间推移，采用了先分写，后总收说明的方式。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</a:rPr>
              <a:t>分写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：从早到晚，“日出而林霏开，云归而岩穴暝”；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</a:rPr>
              <a:t>总收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：“晦明变化者，山间之朝暮也”。</a:t>
            </a:r>
            <a:r>
              <a:rPr lang="zh-CN" altLang="en-US" sz="3700" b="1" u="sng" dirty="0">
                <a:solidFill>
                  <a:srgbClr val="FF00FF"/>
                </a:solidFill>
                <a:latin typeface="+mn-ea"/>
              </a:rPr>
              <a:t>描写四时之景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，也采用这种方式。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</a:rPr>
              <a:t>分写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：由春到冬，“野芳发而幽香，佳木秀而繁阴，风霜高洁，水落而石出者”；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</a:rPr>
              <a:t>总收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：“山间之四时也”。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100355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56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57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58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59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60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61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62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63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64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65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66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67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68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69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70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71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72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73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74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75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76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77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78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79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80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81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82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83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84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85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86" name="文本框 39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87" name="文本框 40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88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89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90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91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92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93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94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95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96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97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98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399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00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01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02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03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04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05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06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07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08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09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10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11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12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13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14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15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16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17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18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19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20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21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22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23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24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25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26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27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28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29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30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31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32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33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34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35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36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37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38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39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40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41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42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43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44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45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46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47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48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49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50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51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52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0453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12234" y="1388534"/>
            <a:ext cx="8422217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1" hangingPunct="1"/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研读第三段，欣赏景点三——官民同游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12234" y="2000251"/>
            <a:ext cx="11569700" cy="183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第三段写了什么？可以分为哪几层？段首的“至于”有什么作用？</a:t>
            </a:r>
          </a:p>
        </p:txBody>
      </p:sp>
      <p:sp>
        <p:nvSpPr>
          <p:cNvPr id="14342" name="Text Box 6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622301" y="3820584"/>
            <a:ext cx="3520017" cy="2685346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n-ea"/>
                <a:ea typeface="+mn-ea"/>
              </a:rPr>
              <a:t>写滁人、宾客、太守游琅琊山的情景。</a:t>
            </a:r>
          </a:p>
        </p:txBody>
      </p:sp>
      <p:sp>
        <p:nvSpPr>
          <p:cNvPr id="6" name="文本框 7">
            <a:extLst>
              <a:ext uri="{FF2B5EF4-FFF2-40B4-BE49-F238E27FC236}"/>
            </a:extLst>
          </p:cNvPr>
          <p:cNvSpPr txBox="1"/>
          <p:nvPr/>
        </p:nvSpPr>
        <p:spPr>
          <a:xfrm>
            <a:off x="3536951" y="639234"/>
            <a:ext cx="5115983" cy="749300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algn="ctr" eaLnBrk="1" hangingPunct="1">
              <a:defRPr/>
            </a:pPr>
            <a:r>
              <a:rPr lang="en-US" altLang="zh-CN" sz="4300" b="1" dirty="0">
                <a:solidFill>
                  <a:srgbClr val="FF33CC"/>
                </a:solidFill>
                <a:latin typeface="+mj-ea"/>
                <a:ea typeface="+mj-ea"/>
              </a:rPr>
              <a:t>【</a:t>
            </a:r>
            <a:r>
              <a:rPr lang="zh-CN" altLang="en-US" sz="4300" b="1" dirty="0">
                <a:solidFill>
                  <a:srgbClr val="FF33CC"/>
                </a:solidFill>
                <a:latin typeface="+mj-ea"/>
                <a:ea typeface="+mj-ea"/>
              </a:rPr>
              <a:t>第三部分（</a:t>
            </a:r>
            <a:r>
              <a:rPr lang="en-US" altLang="zh-CN" sz="4300" b="1" dirty="0">
                <a:solidFill>
                  <a:srgbClr val="FF33CC"/>
                </a:solidFill>
                <a:latin typeface="+mj-ea"/>
                <a:ea typeface="+mj-ea"/>
              </a:rPr>
              <a:t>3</a:t>
            </a:r>
            <a:r>
              <a:rPr lang="zh-CN" altLang="en-US" sz="4300" b="1" dirty="0">
                <a:solidFill>
                  <a:srgbClr val="FF33CC"/>
                </a:solidFill>
                <a:latin typeface="+mj-ea"/>
                <a:ea typeface="+mj-ea"/>
              </a:rPr>
              <a:t>）</a:t>
            </a:r>
            <a:r>
              <a:rPr lang="en-US" altLang="zh-CN" sz="4300" b="1" dirty="0">
                <a:solidFill>
                  <a:srgbClr val="FF33CC"/>
                </a:solidFill>
                <a:latin typeface="+mj-ea"/>
                <a:ea typeface="+mj-ea"/>
              </a:rPr>
              <a:t>】</a:t>
            </a:r>
            <a:endParaRPr lang="zh-CN" altLang="en-US" sz="4300" b="1" dirty="0">
              <a:solidFill>
                <a:srgbClr val="FF33CC"/>
              </a:solidFill>
              <a:latin typeface="+mj-ea"/>
              <a:ea typeface="+mj-ea"/>
            </a:endParaRPr>
          </a:p>
        </p:txBody>
      </p:sp>
      <p:pic>
        <p:nvPicPr>
          <p:cNvPr id="7" name="Picture 9" descr="http://pic64.nipic.com/file/20150408/9413594_191741493000_2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 b="7918"/>
          <a:stretch>
            <a:fillRect/>
          </a:stretch>
        </p:blipFill>
        <p:spPr bwMode="auto">
          <a:xfrm>
            <a:off x="4633913" y="3003623"/>
            <a:ext cx="7301364" cy="33951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utoUpdateAnimBg="0"/>
      <p:bldP spid="14341" grpId="0" bldLvl="0" autoUpdateAnimBg="0"/>
      <p:bldP spid="1434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 Box 4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857251" y="1244600"/>
            <a:ext cx="10555816" cy="4966484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2933"/>
              </a:spcBef>
              <a:defRPr/>
            </a:pPr>
            <a:r>
              <a:rPr lang="zh-CN" altLang="en-US" sz="3700" b="1" dirty="0">
                <a:solidFill>
                  <a:srgbClr val="6600FF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  <a:ea typeface="+mn-ea"/>
              </a:rPr>
              <a:t>可以分为四小层。分别是“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滁人游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  <a:sym typeface="Arial" charset="0"/>
              </a:rPr>
              <a:t>——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太守宴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  <a:sym typeface="Arial" charset="0"/>
              </a:rPr>
              <a:t>——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众宾欢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  <a:sym typeface="Arial" charset="0"/>
              </a:rPr>
              <a:t>——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  <a:ea typeface="+mn-ea"/>
              </a:rPr>
              <a:t>太守醉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  <a:ea typeface="+mn-ea"/>
              </a:rPr>
              <a:t>”。</a:t>
            </a:r>
          </a:p>
          <a:p>
            <a:pPr eaLnBrk="1" hangingPunct="1">
              <a:lnSpc>
                <a:spcPct val="120000"/>
              </a:lnSpc>
              <a:spcBef>
                <a:spcPts val="2933"/>
              </a:spcBef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n-ea"/>
                <a:ea typeface="+mn-ea"/>
              </a:rPr>
              <a:t>   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  <a:ea typeface="+mn-ea"/>
              </a:rPr>
              <a:t>“太守醉”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  <a:ea typeface="+mn-ea"/>
              </a:rPr>
              <a:t>是全段核心，其他是陪衬，写“醉”也是写“乐”。</a:t>
            </a:r>
          </a:p>
          <a:p>
            <a:pPr eaLnBrk="1" hangingPunct="1">
              <a:lnSpc>
                <a:spcPct val="120000"/>
              </a:lnSpc>
              <a:spcBef>
                <a:spcPts val="2933"/>
              </a:spcBef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n-ea"/>
                <a:ea typeface="+mn-ea"/>
              </a:rPr>
              <a:t>   用“至于”一词表示这一层的内容跟前一层是平列。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5539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40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41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42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43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44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45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46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47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48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49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50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51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52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53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54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55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56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57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58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59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60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61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62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63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64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65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66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67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68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69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70" name="文本框 39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71" name="文本框 40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72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73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74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75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76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77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78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79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80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81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82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83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84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85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86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87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88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89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90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91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92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93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94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95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96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97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98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599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00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01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02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03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04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05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06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07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08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09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10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11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12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13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14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15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16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17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18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19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20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21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22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23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24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25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26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27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28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29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30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31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32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33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34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35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36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5637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68817" y="196851"/>
            <a:ext cx="3426883" cy="914400"/>
            <a:chOff x="2747226" y="536188"/>
            <a:chExt cx="2458107" cy="604629"/>
          </a:xfrm>
        </p:grpSpPr>
        <p:sp>
          <p:nvSpPr>
            <p:cNvPr id="3" name="矩形: 圆角 28">
              <a:extLst>
                <a:ext uri="{FF2B5EF4-FFF2-40B4-BE49-F238E27FC236}"/>
              </a:extLst>
            </p:cNvPr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</a:t>
              </a:r>
            </a:p>
          </p:txBody>
        </p:sp>
        <p:sp>
          <p:nvSpPr>
            <p:cNvPr id="4" name="矩形: 圆角 29">
              <a:extLst>
                <a:ext uri="{FF2B5EF4-FFF2-40B4-BE49-F238E27FC236}"/>
              </a:extLst>
            </p:cNvPr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习</a:t>
              </a:r>
            </a:p>
          </p:txBody>
        </p:sp>
        <p:sp>
          <p:nvSpPr>
            <p:cNvPr id="5" name="矩形: 圆角 30">
              <a:extLst>
                <a:ext uri="{FF2B5EF4-FFF2-40B4-BE49-F238E27FC236}"/>
              </a:extLst>
            </p:cNvPr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目</a:t>
              </a:r>
            </a:p>
          </p:txBody>
        </p:sp>
        <p:sp>
          <p:nvSpPr>
            <p:cNvPr id="6" name="矩形: 圆角 31">
              <a:extLst>
                <a:ext uri="{FF2B5EF4-FFF2-40B4-BE49-F238E27FC236}"/>
              </a:extLst>
            </p:cNvPr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</a:t>
              </a:r>
            </a:p>
          </p:txBody>
        </p:sp>
      </p:grp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497418" y="1341967"/>
            <a:ext cx="11417300" cy="490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了解有关欧阳修的文学常识；掌握文言实词、虚词的用法；理清段落层次，能准确翻译全文。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（重点）</a:t>
            </a:r>
            <a:endParaRPr lang="en-US" altLang="zh-CN" sz="37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反复诵读，理清叙事写景的顺序，整体感知课文内容；把握文章的主旨；理解欧阳修“与民同乐”的感情。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（难点）</a:t>
            </a:r>
            <a:endParaRPr lang="en-US" altLang="zh-CN" sz="37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培养热爱祖国山河、热爱祖国文化的高尚情感。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（重点）</a:t>
            </a:r>
            <a:endParaRPr lang="en-US" altLang="zh-CN" sz="37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622300" y="988484"/>
            <a:ext cx="10947400" cy="157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3700" dirty="0">
                <a:latin typeface="+mj-ea"/>
                <a:ea typeface="+mj-ea"/>
              </a:rPr>
              <a:t>2.</a:t>
            </a:r>
            <a:r>
              <a:rPr lang="zh-CN" altLang="en-US" sz="3700" dirty="0">
                <a:latin typeface="+mj-ea"/>
                <a:ea typeface="+mj-ea"/>
              </a:rPr>
              <a:t>本文主旨是“与民同乐”，第</a:t>
            </a:r>
            <a:r>
              <a:rPr lang="en-US" altLang="zh-CN" sz="3700" dirty="0">
                <a:latin typeface="+mj-ea"/>
                <a:ea typeface="+mj-ea"/>
              </a:rPr>
              <a:t>3</a:t>
            </a:r>
            <a:r>
              <a:rPr lang="zh-CN" altLang="en-US" sz="3700" dirty="0">
                <a:latin typeface="+mj-ea"/>
                <a:ea typeface="+mj-ea"/>
              </a:rPr>
              <a:t>段写“滁人游”与本文的主旨有什么联系？</a:t>
            </a:r>
          </a:p>
        </p:txBody>
      </p:sp>
      <p:sp>
        <p:nvSpPr>
          <p:cNvPr id="6" name="TextBox 6">
            <a:extLst>
              <a:ext uri="{FF2B5EF4-FFF2-40B4-BE49-F238E27FC236}"/>
            </a:extLst>
          </p:cNvPr>
          <p:cNvSpPr txBox="1"/>
          <p:nvPr/>
        </p:nvSpPr>
        <p:spPr>
          <a:xfrm>
            <a:off x="622300" y="2690284"/>
            <a:ext cx="10947400" cy="3053141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    作者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</a:rPr>
              <a:t>实写滁人兴高采烈地出游，实际是暗写政治清明，人民生活安定富足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。这与太守的励精图治、勤政爱民是分不开的。这一切正体现了作者“与民同乐”的思想，点明了文章主旨。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103427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28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29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30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31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32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33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34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35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36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37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38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39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40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41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42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43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44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45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46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47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48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49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50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51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52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53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54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55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56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57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58" name="文本框 36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59" name="文本框 37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60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61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62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63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64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65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66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67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68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69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70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71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72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73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74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75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76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77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78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79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80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81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82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83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84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85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86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87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88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89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90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91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92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93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94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95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96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97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98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499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00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01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02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03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04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05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06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07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08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09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10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11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12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13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14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15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16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17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18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19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20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21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22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23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24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3525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" name="Text Box 5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567267" y="783167"/>
            <a:ext cx="10687051" cy="718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en-US" altLang="zh-CN" sz="3700" dirty="0">
                <a:latin typeface="+mj-ea"/>
                <a:ea typeface="+mj-ea"/>
              </a:rPr>
              <a:t>3.</a:t>
            </a:r>
            <a:r>
              <a:rPr lang="zh-CN" altLang="en-US" sz="3700" dirty="0">
                <a:latin typeface="+mj-ea"/>
                <a:ea typeface="+mj-ea"/>
              </a:rPr>
              <a:t>你是如何理解醉翁的“醉”的？</a:t>
            </a:r>
          </a:p>
        </p:txBody>
      </p:sp>
      <p:sp>
        <p:nvSpPr>
          <p:cNvPr id="3" name="TextBox 6">
            <a:extLst>
              <a:ext uri="{FF2B5EF4-FFF2-40B4-BE49-F238E27FC236}"/>
            </a:extLst>
          </p:cNvPr>
          <p:cNvSpPr txBox="1"/>
          <p:nvPr/>
        </p:nvSpPr>
        <p:spPr>
          <a:xfrm>
            <a:off x="391584" y="1507067"/>
            <a:ext cx="11472333" cy="4533547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    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</a:rPr>
              <a:t>太守为山水之景而醉，为滁人欢乐而醉，为宴会的丰盛而醉，为宴会中宾客的欢乐而醉。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在这里，作者简笔勾勒了醉翁的自画像，</a:t>
            </a:r>
            <a:endParaRPr lang="en-US" altLang="zh-CN" sz="3700" b="1" dirty="0">
              <a:solidFill>
                <a:srgbClr val="0000FF"/>
              </a:solidFill>
              <a:latin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既照应了上文太守的“醉翁”</a:t>
            </a:r>
            <a:endParaRPr lang="en-US" altLang="zh-CN" sz="3700" b="1" dirty="0">
              <a:solidFill>
                <a:srgbClr val="0000FF"/>
              </a:solidFill>
              <a:latin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自号，又引起下文，点明太</a:t>
            </a:r>
            <a:endParaRPr lang="en-US" altLang="zh-CN" sz="3700" b="1" dirty="0">
              <a:solidFill>
                <a:srgbClr val="0000FF"/>
              </a:solidFill>
              <a:latin typeface="+mn-ea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守“醉”“乐”的原因。</a:t>
            </a:r>
          </a:p>
        </p:txBody>
      </p:sp>
      <p:pic>
        <p:nvPicPr>
          <p:cNvPr id="4" name="图片 3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756389" y="3204378"/>
            <a:ext cx="4497929" cy="29630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556685" y="2243667"/>
            <a:ext cx="10807700" cy="157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3700" dirty="0">
                <a:latin typeface="+mj-ea"/>
                <a:ea typeface="+mj-ea"/>
              </a:rPr>
              <a:t>1.</a:t>
            </a:r>
            <a:r>
              <a:rPr lang="zh-CN" altLang="en-US" sz="3700" dirty="0">
                <a:latin typeface="+mj-ea"/>
                <a:ea typeface="+mj-ea"/>
              </a:rPr>
              <a:t>“然而禽鸟</a:t>
            </a:r>
            <a:r>
              <a:rPr lang="en-US" altLang="zh-CN" sz="3700" dirty="0">
                <a:latin typeface="+mn-ea"/>
                <a:ea typeface="+mn-ea"/>
              </a:rPr>
              <a:t>……</a:t>
            </a:r>
            <a:r>
              <a:rPr lang="zh-CN" altLang="en-US" sz="3700" dirty="0">
                <a:latin typeface="+mj-ea"/>
                <a:ea typeface="+mj-ea"/>
              </a:rPr>
              <a:t>其乐也”一句中的几个“乐”含义相同吗？如果不相同，分别是什么？</a:t>
            </a:r>
          </a:p>
        </p:txBody>
      </p:sp>
      <p:sp>
        <p:nvSpPr>
          <p:cNvPr id="8" name="文本框 7">
            <a:extLst>
              <a:ext uri="{FF2B5EF4-FFF2-40B4-BE49-F238E27FC236}"/>
            </a:extLst>
          </p:cNvPr>
          <p:cNvSpPr txBox="1"/>
          <p:nvPr/>
        </p:nvSpPr>
        <p:spPr>
          <a:xfrm>
            <a:off x="3536951" y="1136651"/>
            <a:ext cx="5115983" cy="749300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algn="ctr" eaLnBrk="1" hangingPunct="1">
              <a:defRPr/>
            </a:pPr>
            <a:r>
              <a:rPr lang="en-US" altLang="zh-CN" sz="4300" b="1" dirty="0">
                <a:solidFill>
                  <a:srgbClr val="FF33CC"/>
                </a:solidFill>
                <a:latin typeface="+mj-ea"/>
                <a:ea typeface="+mj-ea"/>
              </a:rPr>
              <a:t>【</a:t>
            </a:r>
            <a:r>
              <a:rPr lang="zh-CN" altLang="en-US" sz="4300" b="1" dirty="0">
                <a:solidFill>
                  <a:srgbClr val="FF33CC"/>
                </a:solidFill>
                <a:latin typeface="+mj-ea"/>
                <a:ea typeface="+mj-ea"/>
              </a:rPr>
              <a:t>第四部分（</a:t>
            </a:r>
            <a:r>
              <a:rPr lang="en-US" altLang="zh-CN" sz="4300" b="1" dirty="0">
                <a:solidFill>
                  <a:srgbClr val="FF33CC"/>
                </a:solidFill>
                <a:latin typeface="+mj-ea"/>
                <a:ea typeface="+mj-ea"/>
              </a:rPr>
              <a:t>4</a:t>
            </a:r>
            <a:r>
              <a:rPr lang="zh-CN" altLang="en-US" sz="4300" b="1" dirty="0">
                <a:solidFill>
                  <a:srgbClr val="FF33CC"/>
                </a:solidFill>
                <a:latin typeface="+mj-ea"/>
                <a:ea typeface="+mj-ea"/>
              </a:rPr>
              <a:t>）</a:t>
            </a:r>
            <a:r>
              <a:rPr lang="en-US" altLang="zh-CN" sz="4300" b="1" dirty="0">
                <a:solidFill>
                  <a:srgbClr val="FF33CC"/>
                </a:solidFill>
                <a:latin typeface="+mj-ea"/>
                <a:ea typeface="+mj-ea"/>
              </a:rPr>
              <a:t>】</a:t>
            </a:r>
            <a:endParaRPr lang="zh-CN" altLang="en-US" sz="4300" b="1" dirty="0">
              <a:solidFill>
                <a:srgbClr val="FF33C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/>
            </a:extLst>
          </p:cNvPr>
          <p:cNvSpPr txBox="1"/>
          <p:nvPr/>
        </p:nvSpPr>
        <p:spPr>
          <a:xfrm>
            <a:off x="450851" y="1195918"/>
            <a:ext cx="11288183" cy="4875179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    本句层层推进，道出了百姓的快乐就是太守最大的快乐，体现了作者“与民同乐”的思想。句中几个“乐”字含义各不相同。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</a:rPr>
              <a:t>禽鸟之“乐”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源于自然条件的优越；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</a:rPr>
              <a:t>人之“乐”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不仅源于自然条件的优越，还因为能纵情山水，同时享受人与人之间的交往之乐；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</a:rPr>
              <a:t>太守“乐其乐”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则表明太守能超然物外，不以贬官遭谪的政治处境为悲，反而还能娱情山水，与民同乐。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548218" y="1143000"/>
            <a:ext cx="11372849" cy="157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3700" dirty="0">
                <a:latin typeface="+mj-ea"/>
                <a:ea typeface="+mj-ea"/>
              </a:rPr>
              <a:t>2.“</a:t>
            </a:r>
            <a:r>
              <a:rPr lang="zh-CN" altLang="en-US" sz="3700" dirty="0">
                <a:latin typeface="+mj-ea"/>
                <a:ea typeface="+mj-ea"/>
              </a:rPr>
              <a:t>人知从太守游而乐，而不知太守之乐其乐也”一句表达了作者内心怎样的思想感情？</a:t>
            </a:r>
          </a:p>
        </p:txBody>
      </p:sp>
      <p:sp>
        <p:nvSpPr>
          <p:cNvPr id="3" name="TextBox 6">
            <a:extLst>
              <a:ext uri="{FF2B5EF4-FFF2-40B4-BE49-F238E27FC236}"/>
            </a:extLst>
          </p:cNvPr>
          <p:cNvSpPr txBox="1"/>
          <p:nvPr/>
        </p:nvSpPr>
        <p:spPr>
          <a:xfrm>
            <a:off x="548218" y="3151718"/>
            <a:ext cx="11142133" cy="2312939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    仕途失意，寄情山水，与民同乐，排遣内心郁闷；但壮志未酬，不禁发出游人“不知太守之乐其乐也”的慨叹。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107523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24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25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26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27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28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29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30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31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32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33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34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35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36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37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38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39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40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41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42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43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44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45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46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47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48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49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50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51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52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53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54" name="文本框 37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55" name="文本框 38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56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57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58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59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60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61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62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63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64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65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66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67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68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69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70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71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72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73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74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75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76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77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78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79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80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81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82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83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84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85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86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87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88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89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90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91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92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93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94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95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96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97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98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599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00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01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02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03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04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05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06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07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08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09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10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11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12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13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14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15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16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17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18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19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20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07621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" name="Text Box 5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728134" y="1255185"/>
            <a:ext cx="10919884" cy="832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91438" tIns="45719" rIns="91438" bIns="45719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3700" dirty="0">
                <a:latin typeface="+mj-ea"/>
                <a:ea typeface="+mj-ea"/>
              </a:rPr>
              <a:t>3.</a:t>
            </a:r>
            <a:r>
              <a:rPr lang="zh-CN" altLang="en-US" sz="3700" dirty="0">
                <a:latin typeface="+mj-ea"/>
                <a:ea typeface="+mj-ea"/>
              </a:rPr>
              <a:t>本文的记叙、写景、抒情是如何相结合的？</a:t>
            </a:r>
          </a:p>
        </p:txBody>
      </p:sp>
      <p:sp>
        <p:nvSpPr>
          <p:cNvPr id="6" name="TextBox 6">
            <a:extLst>
              <a:ext uri="{FF2B5EF4-FFF2-40B4-BE49-F238E27FC236}"/>
            </a:extLst>
          </p:cNvPr>
          <p:cNvSpPr txBox="1"/>
          <p:nvPr/>
        </p:nvSpPr>
        <p:spPr>
          <a:xfrm>
            <a:off x="728134" y="2288117"/>
            <a:ext cx="10919884" cy="3053141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3700" b="1" dirty="0">
                <a:solidFill>
                  <a:srgbClr val="0000FF"/>
                </a:solidFill>
                <a:latin typeface="+mn-ea"/>
              </a:rPr>
              <a:t>    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</a:rPr>
              <a:t>以抒情贯穿于记叙、写景之中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。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</a:rPr>
              <a:t>首先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写亭之概况，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</a:rPr>
              <a:t>其次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写朝暮图、四季景等，都以太守“</a:t>
            </a:r>
            <a:r>
              <a:rPr lang="zh-CN" altLang="en-US" sz="3700" b="1" dirty="0">
                <a:solidFill>
                  <a:srgbClr val="FF00FF"/>
                </a:solidFill>
                <a:latin typeface="+mn-ea"/>
              </a:rPr>
              <a:t>寄情山水，与民同乐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”为主线贯穿起来。景中处处有情，真是</a:t>
            </a:r>
            <a:r>
              <a:rPr lang="zh-CN" altLang="en-US" sz="3700" b="1" dirty="0">
                <a:solidFill>
                  <a:srgbClr val="FF0000"/>
                </a:solidFill>
                <a:latin typeface="+mn-ea"/>
              </a:rPr>
              <a:t>情景交融</a:t>
            </a:r>
            <a:r>
              <a:rPr lang="zh-CN" altLang="en-US" sz="3700" b="1" dirty="0">
                <a:solidFill>
                  <a:srgbClr val="0000FF"/>
                </a:solidFill>
                <a:latin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矩形 1"/>
          <p:cNvSpPr>
            <a:spLocks noChangeArrowheads="1"/>
          </p:cNvSpPr>
          <p:nvPr/>
        </p:nvSpPr>
        <p:spPr bwMode="auto">
          <a:xfrm>
            <a:off x="381000" y="1361018"/>
            <a:ext cx="11430000" cy="1355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14000"/>
              </a:lnSpc>
            </a:pP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这篇文章写了三种乐：山水之乐、游人之乐、太守之乐。山水之乐、游人之乐的描写同太守之乐有什么关系？</a:t>
            </a: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381001" y="2736851"/>
            <a:ext cx="11292417" cy="3539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作者描写山水之乐、游人之乐是对太守之乐的陪衬。写山水之乐，是表现他贬官谪居滁州后，寄情山水、排遣愁怀的生活态度。写游人之乐，为的是从“众宾欢”中反衬自己的乐，因为享受山水之乐的是一州之人，人人都可以纵情山水，这是非同寻常的。</a:t>
            </a:r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68817" y="196851"/>
            <a:ext cx="3426883" cy="914400"/>
            <a:chOff x="2747226" y="536189"/>
            <a:chExt cx="2458107" cy="604628"/>
          </a:xfrm>
        </p:grpSpPr>
        <p:sp>
          <p:nvSpPr>
            <p:cNvPr id="9" name="矩形: 圆角 28">
              <a:extLst>
                <a:ext uri="{FF2B5EF4-FFF2-40B4-BE49-F238E27FC236}"/>
              </a:extLst>
            </p:cNvPr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深</a:t>
              </a:r>
            </a:p>
          </p:txBody>
        </p:sp>
        <p:sp>
          <p:nvSpPr>
            <p:cNvPr id="10" name="矩形: 圆角 29">
              <a:extLst>
                <a:ext uri="{FF2B5EF4-FFF2-40B4-BE49-F238E27FC236}"/>
              </a:extLst>
            </p:cNvPr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入</a:t>
              </a:r>
            </a:p>
          </p:txBody>
        </p:sp>
        <p:sp>
          <p:nvSpPr>
            <p:cNvPr id="11" name="矩形: 圆角 30">
              <a:extLst>
                <a:ext uri="{FF2B5EF4-FFF2-40B4-BE49-F238E27FC236}"/>
              </a:extLst>
            </p:cNvPr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探</a:t>
              </a:r>
            </a:p>
          </p:txBody>
        </p:sp>
        <p:sp>
          <p:nvSpPr>
            <p:cNvPr id="12" name="矩形: 圆角 31">
              <a:extLst>
                <a:ext uri="{FF2B5EF4-FFF2-40B4-BE49-F238E27FC236}"/>
              </a:extLst>
            </p:cNvPr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究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矩形 1"/>
          <p:cNvSpPr>
            <a:spLocks noChangeArrowheads="1"/>
          </p:cNvSpPr>
          <p:nvPr/>
        </p:nvSpPr>
        <p:spPr bwMode="auto">
          <a:xfrm>
            <a:off x="495301" y="1871134"/>
            <a:ext cx="11199284" cy="2654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太守之乐境界最高，太守既能知“禽鸟之乐”，又能乐游人之乐；既能同醉，又能“自醒”；还能体察万物，反思人情，写文章来记述其事。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矩形 1"/>
          <p:cNvSpPr>
            <a:spLocks noChangeArrowheads="1"/>
          </p:cNvSpPr>
          <p:nvPr/>
        </p:nvSpPr>
        <p:spPr bwMode="auto">
          <a:xfrm>
            <a:off x="914401" y="1530352"/>
            <a:ext cx="10428817" cy="2654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700" b="1" dirty="0"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“醉翁之意不在酒，在乎山水之间也”。放情林木，醉意山水，这是作者的真意。其山水之美是怎样表现出来的呢？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矩形 1"/>
          <p:cNvSpPr>
            <a:spLocks noChangeArrowheads="1"/>
          </p:cNvSpPr>
          <p:nvPr/>
        </p:nvSpPr>
        <p:spPr bwMode="auto">
          <a:xfrm>
            <a:off x="410634" y="831850"/>
            <a:ext cx="11370733" cy="5410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山水相映之美。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在作者笔下，醉翁亭的远近左右是一张山水画。有山，有泉，有林，有亭，然而，作者又没有孤立用墨，而是交织一体，既各尽其美，又多样统一。“蔚然而深秀”的琅琊山，风光秀奇，迤逦连绵，苍翠欲滴。群山作为背景，一泉环绕而过。林深路曲，泉流弯旋，一泉环绕而过。林深路曲，泉流弯旋，则“有亭翼然临于泉上”。这里赖于壮丽的群山映衬，就益显出山泉的清朗，而亭台又偏偏踞临泉上，则别具一番风光。山与泉相依，泉与亭相衬，一幅画中山水亭台，一应俱全，且辉映生色，构置成诗一般的优美境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734485" y="1204384"/>
            <a:ext cx="10723033" cy="5074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欧阳修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1007—1072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），字永叔，</a:t>
            </a:r>
            <a:endParaRPr lang="en-US" altLang="zh-CN" sz="37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自号醉翁，晚年又号六一居士。吉州永</a:t>
            </a:r>
            <a:endParaRPr lang="en-US" altLang="zh-CN" sz="37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丰（现在江西永丰）人，</a:t>
            </a:r>
            <a:r>
              <a:rPr lang="zh-CN" altLang="en-US" sz="37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宋代文学家</a:t>
            </a: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37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欧阳修为“唐宋八大家”之一，谥“文</a:t>
            </a:r>
            <a:endParaRPr lang="en-US" altLang="zh-CN" sz="37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7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忠”，世称“欧阳文忠公”。欧阳修领导了北宋古文运动，散文创作成就巨大，也擅长诗词。所作散文说理畅达，抒情委婉。</a:t>
            </a:r>
            <a:endParaRPr lang="zh-CN" altLang="en-US" sz="3700" b="1" dirty="0"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68817" y="196851"/>
            <a:ext cx="3426883" cy="914400"/>
            <a:chOff x="2747226" y="536188"/>
            <a:chExt cx="2458107" cy="604629"/>
          </a:xfrm>
        </p:grpSpPr>
        <p:sp>
          <p:nvSpPr>
            <p:cNvPr id="8" name="矩形: 圆角 28">
              <a:extLst>
                <a:ext uri="{FF2B5EF4-FFF2-40B4-BE49-F238E27FC236}"/>
              </a:extLst>
            </p:cNvPr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</a:t>
              </a:r>
            </a:p>
          </p:txBody>
        </p:sp>
        <p:sp>
          <p:nvSpPr>
            <p:cNvPr id="9" name="矩形: 圆角 29">
              <a:extLst>
                <a:ext uri="{FF2B5EF4-FFF2-40B4-BE49-F238E27FC236}"/>
              </a:extLst>
            </p:cNvPr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者</a:t>
              </a:r>
            </a:p>
          </p:txBody>
        </p:sp>
        <p:sp>
          <p:nvSpPr>
            <p:cNvPr id="10" name="矩形: 圆角 30">
              <a:extLst>
                <a:ext uri="{FF2B5EF4-FFF2-40B4-BE49-F238E27FC236}"/>
              </a:extLst>
            </p:cNvPr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简</a:t>
              </a:r>
            </a:p>
          </p:txBody>
        </p:sp>
        <p:sp>
          <p:nvSpPr>
            <p:cNvPr id="11" name="矩形: 圆角 31">
              <a:extLst>
                <a:ext uri="{FF2B5EF4-FFF2-40B4-BE49-F238E27FC236}"/>
              </a:extLst>
            </p:cNvPr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介</a:t>
              </a:r>
            </a:p>
          </p:txBody>
        </p:sp>
      </p:grpSp>
      <p:pic>
        <p:nvPicPr>
          <p:cNvPr id="5124" name="Picture 9" descr="C:\Documents and Settings\Administrator\桌面\人八语大课堂正文\CJ31.t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88967" y="1140885"/>
            <a:ext cx="2190751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矩形 1"/>
          <p:cNvSpPr>
            <a:spLocks noChangeArrowheads="1"/>
          </p:cNvSpPr>
          <p:nvPr/>
        </p:nvSpPr>
        <p:spPr bwMode="auto">
          <a:xfrm>
            <a:off x="442385" y="865718"/>
            <a:ext cx="11307233" cy="526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    朝暮变化之美。</a:t>
            </a:r>
            <a:r>
              <a:rPr lang="zh-CN" altLang="en-US" sz="35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写出了醉翁亭早晚变化的优美景色。“日出而林霏开，云归而岩穴暝，晦明变化者，山间之朝暮也”。日上东山，阳光奔泻大地。蓊郁的树林本来就被薄纱般的雾气笼罩，经日光一照，雾释露消，又显示出清新翠绿的颜色。而到了傍晚，日下西山，暮霭遍地，岩石穴壑一片昏暗。作者传神地写出早晚不同的景色。作者对景色变化的观察既深且细，笔触如丝，根据不同的景象写了相异的境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矩形 1"/>
          <p:cNvSpPr>
            <a:spLocks noChangeArrowheads="1"/>
          </p:cNvSpPr>
          <p:nvPr/>
        </p:nvSpPr>
        <p:spPr bwMode="auto">
          <a:xfrm>
            <a:off x="476251" y="1058334"/>
            <a:ext cx="11239500" cy="4819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四季变幻之美。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不仅写出了早晚的景色，而且以醉翁亭为中心，把笔墨进一步铺展开去，描写了四季的景物变化。“野芳发而幽香，佳木秀而繁阴，风霜高洁，水落而石出者，山间之四时也”，确是传神笔致。作者在这里仍然细心地选取最富有特征的景物来描绘。芳草萋萋，幽香扑鼻是春光；林木挺拔，枝繁叶茂是夏景；风声萧瑟，霜重铺路石秋色；水瘦石枯，草木凋零是冬景。随四季变换，景物自有不同，各有其境界在，出现了四幅画面，变化有致，给人不同的美学享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1"/>
          <p:cNvSpPr>
            <a:spLocks noChangeArrowheads="1"/>
          </p:cNvSpPr>
          <p:nvPr/>
        </p:nvSpPr>
        <p:spPr bwMode="auto">
          <a:xfrm>
            <a:off x="630767" y="1727200"/>
            <a:ext cx="10930467" cy="3508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黑体" pitchFamily="2" charset="-122"/>
                <a:ea typeface="黑体" pitchFamily="2" charset="-122"/>
              </a:rPr>
              <a:t>    这篇优美的山水游记通过描写醉翁亭的秀丽环境、自然风光和对游人之乐的叙述，勾勒出一幅太守与民同乐的图画，抒发了作者的政治理想和寄情山水以排遣抑郁的复杂感情。</a:t>
            </a:r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68817" y="196851"/>
            <a:ext cx="3426883" cy="914400"/>
            <a:chOff x="2747226" y="536189"/>
            <a:chExt cx="2458107" cy="604628"/>
          </a:xfrm>
        </p:grpSpPr>
        <p:sp>
          <p:nvSpPr>
            <p:cNvPr id="7" name="矩形: 圆角 28">
              <a:extLst>
                <a:ext uri="{FF2B5EF4-FFF2-40B4-BE49-F238E27FC236}"/>
              </a:extLst>
            </p:cNvPr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主</a:t>
              </a:r>
            </a:p>
          </p:txBody>
        </p:sp>
        <p:sp>
          <p:nvSpPr>
            <p:cNvPr id="8" name="矩形: 圆角 29">
              <a:extLst>
                <a:ext uri="{FF2B5EF4-FFF2-40B4-BE49-F238E27FC236}"/>
              </a:extLst>
            </p:cNvPr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题</a:t>
              </a:r>
            </a:p>
          </p:txBody>
        </p:sp>
        <p:sp>
          <p:nvSpPr>
            <p:cNvPr id="9" name="矩形: 圆角 30">
              <a:extLst>
                <a:ext uri="{FF2B5EF4-FFF2-40B4-BE49-F238E27FC236}"/>
              </a:extLst>
            </p:cNvPr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概</a:t>
              </a:r>
            </a:p>
          </p:txBody>
        </p:sp>
        <p:sp>
          <p:nvSpPr>
            <p:cNvPr id="10" name="矩形: 圆角 31">
              <a:extLst>
                <a:ext uri="{FF2B5EF4-FFF2-40B4-BE49-F238E27FC236}"/>
              </a:extLst>
            </p:cNvPr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括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115715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16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17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18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19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20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21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22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23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24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25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26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27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28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29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30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31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32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33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34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35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36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37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38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39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40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41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42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43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44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45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46" name="文本框 61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47" name="文本框 62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48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49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50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51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52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53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54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55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56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57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58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59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60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61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62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63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64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65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66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67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68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69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70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71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72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73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74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75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76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77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78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79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80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81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82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83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84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85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86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87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88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89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90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91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92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93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94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95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96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97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98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799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800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801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802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803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804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805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806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807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808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809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810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811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812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15813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22" name="TextBox 16"/>
          <p:cNvSpPr txBox="1">
            <a:spLocks noChangeArrowheads="1"/>
          </p:cNvSpPr>
          <p:nvPr/>
        </p:nvSpPr>
        <p:spPr bwMode="auto">
          <a:xfrm>
            <a:off x="2620433" y="929218"/>
            <a:ext cx="8138584" cy="1800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位置：环滁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琅琊山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酿泉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醉翁亭</a:t>
            </a:r>
            <a:endParaRPr lang="en-US" altLang="zh-CN" sz="37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亭名：作亭者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命名者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命名之意</a:t>
            </a:r>
          </a:p>
        </p:txBody>
      </p:sp>
      <p:sp>
        <p:nvSpPr>
          <p:cNvPr id="115815" name="TextBox 7"/>
          <p:cNvSpPr txBox="1">
            <a:spLocks noChangeArrowheads="1"/>
          </p:cNvSpPr>
          <p:nvPr/>
        </p:nvSpPr>
        <p:spPr bwMode="auto">
          <a:xfrm>
            <a:off x="249652" y="2150534"/>
            <a:ext cx="800215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91438" tIns="45719" rIns="91438" bIns="45719">
            <a:spAutoFit/>
          </a:bodyPr>
          <a:lstStyle/>
          <a:p>
            <a:pPr algn="ctr" eaLnBrk="1" hangingPunct="1"/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醉翁亭记</a:t>
            </a:r>
          </a:p>
        </p:txBody>
      </p:sp>
      <p:sp>
        <p:nvSpPr>
          <p:cNvPr id="11" name="左大括号 10">
            <a:extLst>
              <a:ext uri="{FF2B5EF4-FFF2-40B4-BE49-F238E27FC236}"/>
            </a:extLst>
          </p:cNvPr>
          <p:cNvSpPr/>
          <p:nvPr/>
        </p:nvSpPr>
        <p:spPr>
          <a:xfrm>
            <a:off x="914400" y="1310218"/>
            <a:ext cx="321733" cy="4893733"/>
          </a:xfrm>
          <a:prstGeom prst="leftBrace">
            <a:avLst>
              <a:gd name="adj1" fmla="val 40357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259418" y="1212851"/>
            <a:ext cx="1136846" cy="123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8" tIns="45719" rIns="91438" bIns="45719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亭之</a:t>
            </a:r>
            <a:endParaRPr lang="en-US" altLang="zh-CN" sz="37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所在</a:t>
            </a:r>
          </a:p>
        </p:txBody>
      </p:sp>
      <p:sp>
        <p:nvSpPr>
          <p:cNvPr id="13" name="左大括号 12">
            <a:extLst>
              <a:ext uri="{FF2B5EF4-FFF2-40B4-BE49-F238E27FC236}"/>
            </a:extLst>
          </p:cNvPr>
          <p:cNvSpPr/>
          <p:nvPr/>
        </p:nvSpPr>
        <p:spPr>
          <a:xfrm flipH="1">
            <a:off x="10822518" y="1212851"/>
            <a:ext cx="273049" cy="4991100"/>
          </a:xfrm>
          <a:prstGeom prst="leftBrace">
            <a:avLst>
              <a:gd name="adj1" fmla="val 42922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11235267" y="2429934"/>
            <a:ext cx="823384" cy="2389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与民同乐</a:t>
            </a:r>
          </a:p>
        </p:txBody>
      </p:sp>
      <p:sp>
        <p:nvSpPr>
          <p:cNvPr id="25" name="左大括号 24">
            <a:extLst>
              <a:ext uri="{FF2B5EF4-FFF2-40B4-BE49-F238E27FC236}"/>
            </a:extLst>
          </p:cNvPr>
          <p:cNvSpPr/>
          <p:nvPr/>
        </p:nvSpPr>
        <p:spPr>
          <a:xfrm>
            <a:off x="2438401" y="1394885"/>
            <a:ext cx="207433" cy="1028700"/>
          </a:xfrm>
          <a:prstGeom prst="leftBrace">
            <a:avLst>
              <a:gd name="adj1" fmla="val 41446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" name="TextBox 16"/>
          <p:cNvSpPr txBox="1">
            <a:spLocks noChangeArrowheads="1"/>
          </p:cNvSpPr>
          <p:nvPr/>
        </p:nvSpPr>
        <p:spPr bwMode="auto">
          <a:xfrm>
            <a:off x="1236134" y="2952751"/>
            <a:ext cx="9110133" cy="832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山水景色：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朝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暮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春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夏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秋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冬</a:t>
            </a:r>
          </a:p>
        </p:txBody>
      </p:sp>
      <p:sp>
        <p:nvSpPr>
          <p:cNvPr id="35" name="TextBox 16"/>
          <p:cNvSpPr txBox="1">
            <a:spLocks noChangeArrowheads="1"/>
          </p:cNvSpPr>
          <p:nvPr/>
        </p:nvSpPr>
        <p:spPr bwMode="auto">
          <a:xfrm>
            <a:off x="1259418" y="3898901"/>
            <a:ext cx="9836149" cy="832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出游之乐：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滁人游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太守宴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众宾欢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太守醉</a:t>
            </a:r>
          </a:p>
        </p:txBody>
      </p:sp>
      <p:sp>
        <p:nvSpPr>
          <p:cNvPr id="38" name="TextBox 16"/>
          <p:cNvSpPr txBox="1">
            <a:spLocks noChangeArrowheads="1"/>
          </p:cNvSpPr>
          <p:nvPr/>
        </p:nvSpPr>
        <p:spPr bwMode="auto">
          <a:xfrm>
            <a:off x="1210734" y="4946651"/>
            <a:ext cx="1136846" cy="123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8" tIns="45719" rIns="91438" bIns="45719">
            <a:spAutoFit/>
          </a:bodyPr>
          <a:lstStyle/>
          <a:p>
            <a:pPr eaLnBrk="1" hangingPunct="1"/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日暮</a:t>
            </a:r>
            <a:endParaRPr lang="en-US" altLang="zh-CN" sz="37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醉归</a:t>
            </a:r>
          </a:p>
        </p:txBody>
      </p:sp>
      <p:sp>
        <p:nvSpPr>
          <p:cNvPr id="39" name="TextBox 16"/>
          <p:cNvSpPr txBox="1">
            <a:spLocks noChangeArrowheads="1"/>
          </p:cNvSpPr>
          <p:nvPr/>
        </p:nvSpPr>
        <p:spPr bwMode="auto">
          <a:xfrm>
            <a:off x="2599268" y="4658785"/>
            <a:ext cx="6898217" cy="1800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太守归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禽鸟乐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游人乐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太守乐主旨：醉</a:t>
            </a:r>
            <a:r>
              <a:rPr lang="en-US" altLang="zh-CN" sz="3700" b="1" dirty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乐</a:t>
            </a:r>
          </a:p>
        </p:txBody>
      </p:sp>
      <p:sp>
        <p:nvSpPr>
          <p:cNvPr id="40" name="左大括号 39">
            <a:extLst>
              <a:ext uri="{FF2B5EF4-FFF2-40B4-BE49-F238E27FC236}"/>
            </a:extLst>
          </p:cNvPr>
          <p:cNvSpPr/>
          <p:nvPr/>
        </p:nvSpPr>
        <p:spPr>
          <a:xfrm>
            <a:off x="2404534" y="4959351"/>
            <a:ext cx="241300" cy="1244600"/>
          </a:xfrm>
          <a:prstGeom prst="leftBrace">
            <a:avLst>
              <a:gd name="adj1" fmla="val 4090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68817" y="196851"/>
            <a:ext cx="3426883" cy="914400"/>
            <a:chOff x="2747226" y="536189"/>
            <a:chExt cx="2458107" cy="604628"/>
          </a:xfrm>
        </p:grpSpPr>
        <p:sp>
          <p:nvSpPr>
            <p:cNvPr id="19" name="矩形: 圆角 28">
              <a:extLst>
                <a:ext uri="{FF2B5EF4-FFF2-40B4-BE49-F238E27FC236}"/>
              </a:extLst>
            </p:cNvPr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结</a:t>
              </a:r>
            </a:p>
          </p:txBody>
        </p:sp>
        <p:sp>
          <p:nvSpPr>
            <p:cNvPr id="20" name="矩形: 圆角 29">
              <a:extLst>
                <a:ext uri="{FF2B5EF4-FFF2-40B4-BE49-F238E27FC236}"/>
              </a:extLst>
            </p:cNvPr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构</a:t>
              </a:r>
            </a:p>
          </p:txBody>
        </p:sp>
        <p:sp>
          <p:nvSpPr>
            <p:cNvPr id="21" name="矩形: 圆角 30">
              <a:extLst>
                <a:ext uri="{FF2B5EF4-FFF2-40B4-BE49-F238E27FC236}"/>
              </a:extLst>
            </p:cNvPr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梳</a:t>
              </a:r>
            </a:p>
          </p:txBody>
        </p:sp>
        <p:sp>
          <p:nvSpPr>
            <p:cNvPr id="23" name="矩形: 圆角 31">
              <a:extLst>
                <a:ext uri="{FF2B5EF4-FFF2-40B4-BE49-F238E27FC236}"/>
              </a:extLst>
            </p:cNvPr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 animBg="1"/>
      <p:bldP spid="17" grpId="0"/>
      <p:bldP spid="13" grpId="0" animBg="1"/>
      <p:bldP spid="16" grpId="0"/>
      <p:bldP spid="25" grpId="0" animBg="1"/>
      <p:bldP spid="30" grpId="0"/>
      <p:bldP spid="35" grpId="0"/>
      <p:bldP spid="38" grpId="0"/>
      <p:bldP spid="39" grpId="0"/>
      <p:bldP spid="4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06918" y="518585"/>
            <a:ext cx="11355916" cy="5699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lnSpc>
                <a:spcPct val="120000"/>
              </a:lnSpc>
              <a:spcBef>
                <a:spcPts val="1433"/>
              </a:spcBef>
            </a:pPr>
            <a:r>
              <a:rPr lang="zh-CN" altLang="en-US" sz="3700" b="1" dirty="0">
                <a:solidFill>
                  <a:srgbClr val="FF33CC"/>
                </a:solidFill>
                <a:latin typeface="Times New Roman" pitchFamily="18" charset="0"/>
              </a:rPr>
              <a:t>诗讽酸秀才</a:t>
            </a:r>
            <a:endParaRPr lang="en-US" altLang="zh-CN" sz="3700" b="1" dirty="0">
              <a:solidFill>
                <a:srgbClr val="FF33CC"/>
              </a:solidFill>
              <a:latin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ts val="1433"/>
              </a:spcBef>
            </a:pPr>
            <a:r>
              <a:rPr lang="zh-CN" altLang="en-US" sz="3700" b="1" dirty="0">
                <a:latin typeface="Times New Roman" pitchFamily="18" charset="0"/>
              </a:rPr>
              <a:t>         宋代一纨绔子弟，虽无才思，却以“才子”自命，常在亲朋邻里中吟几句歪诗以显示自己的才学，人们私下里称他“酸秀才”。但因他家颇有些权势，大家表面上还是恭维他，夸赞他才思敏捷，下笔如神，可以同唐代的李白、杜甫，当时的欧阳修相提并论。经人一夸，酸秀才心花怒放，飘飘然地不知道自己的轻重，竟打定主意要去寻访欧阳修，同欧阳修比试比试。</a:t>
            </a:r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68817" y="196851"/>
            <a:ext cx="3426883" cy="914400"/>
            <a:chOff x="2747226" y="536189"/>
            <a:chExt cx="2458107" cy="604628"/>
          </a:xfrm>
        </p:grpSpPr>
        <p:sp>
          <p:nvSpPr>
            <p:cNvPr id="7" name="矩形: 圆角 28">
              <a:extLst>
                <a:ext uri="{FF2B5EF4-FFF2-40B4-BE49-F238E27FC236}"/>
              </a:extLst>
            </p:cNvPr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</a:t>
              </a:r>
            </a:p>
          </p:txBody>
        </p:sp>
        <p:sp>
          <p:nvSpPr>
            <p:cNvPr id="8" name="矩形: 圆角 29">
              <a:extLst>
                <a:ext uri="{FF2B5EF4-FFF2-40B4-BE49-F238E27FC236}"/>
              </a:extLst>
            </p:cNvPr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展</a:t>
              </a:r>
            </a:p>
          </p:txBody>
        </p:sp>
        <p:sp>
          <p:nvSpPr>
            <p:cNvPr id="9" name="矩形: 圆角 30">
              <a:extLst>
                <a:ext uri="{FF2B5EF4-FFF2-40B4-BE49-F238E27FC236}"/>
              </a:extLst>
            </p:cNvPr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延</a:t>
              </a:r>
            </a:p>
          </p:txBody>
        </p:sp>
        <p:sp>
          <p:nvSpPr>
            <p:cNvPr id="10" name="矩形: 圆角 31">
              <a:extLst>
                <a:ext uri="{FF2B5EF4-FFF2-40B4-BE49-F238E27FC236}"/>
              </a:extLst>
            </p:cNvPr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矩形 1"/>
          <p:cNvSpPr>
            <a:spLocks noChangeArrowheads="1"/>
          </p:cNvSpPr>
          <p:nvPr/>
        </p:nvSpPr>
        <p:spPr bwMode="auto">
          <a:xfrm>
            <a:off x="723900" y="884767"/>
            <a:ext cx="10744200" cy="5543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just" eaLnBrk="1" hangingPunct="1">
              <a:lnSpc>
                <a:spcPct val="12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700" b="1" dirty="0">
                <a:latin typeface="Times New Roman" pitchFamily="18" charset="0"/>
              </a:rPr>
              <a:t>        扬名趁年轻，酸秀才整理行装便带着家僮上路了。路上，他看到一棵大枇杷树，两个大丫杈上枝繁叶茂，朵朵白花开放，煞是好看，便诗兴大发，吟出两句诗来：“路旁一古树，两个大丫杈。”无奈，下面两句憋了半天也憋不出来。这时，来了一位老者，他手指枇杷树续道：“未结黄金果，先开白玉花。”酸秀才一听，拍手叫好，认为是诗人幸会，便邀老者一同去访欧阳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647701" y="1356784"/>
            <a:ext cx="10833100" cy="289309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91438" tIns="45719" rIns="91438" bIns="4571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ct val="50000"/>
              </a:spcBef>
              <a:buFont typeface="Arial" charset="0"/>
              <a:buNone/>
              <a:defRPr/>
            </a:pPr>
            <a:r>
              <a:rPr lang="zh-CN" altLang="en-US" b="1" dirty="0">
                <a:latin typeface="+mn-ea"/>
                <a:ea typeface="+mn-ea"/>
              </a:rPr>
              <a:t>    说话间，来到了河边，枇杷树渐行渐远。河中有一群鹅，有的鹅潜水，有的鹅浮在水面，酸秀才一见，灵感忽现，又吟出二句：</a:t>
            </a:r>
            <a:r>
              <a:rPr lang="en-US" altLang="zh-CN" b="1" dirty="0">
                <a:latin typeface="+mn-ea"/>
                <a:ea typeface="+mn-ea"/>
              </a:rPr>
              <a:t>“</a:t>
            </a:r>
            <a:r>
              <a:rPr lang="zh-CN" altLang="en-US" b="1" dirty="0">
                <a:latin typeface="+mn-ea"/>
                <a:ea typeface="+mn-ea"/>
              </a:rPr>
              <a:t>一群大肥鹅，嘎嘎跳下河。”可灵感突然飞走，酸秀才抓耳挠腮接不下去。老者捋须笑道：</a:t>
            </a:r>
            <a:r>
              <a:rPr lang="en-US" altLang="zh-CN" b="1" dirty="0">
                <a:latin typeface="+mn-ea"/>
                <a:ea typeface="+mn-ea"/>
              </a:rPr>
              <a:t>“</a:t>
            </a:r>
            <a:r>
              <a:rPr lang="zh-CN" altLang="en-US" b="1" dirty="0">
                <a:latin typeface="+mn-ea"/>
                <a:ea typeface="+mn-ea"/>
              </a:rPr>
              <a:t>白翼分清水，红掌踏清波。”酸秀才这下高兴极了，认为老者有点才气，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899585" y="1358901"/>
            <a:ext cx="10392833" cy="2677654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91438" tIns="45719" rIns="91438" bIns="4571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 typeface="Arial" charset="0"/>
              <a:buNone/>
              <a:defRPr/>
            </a:pPr>
            <a:r>
              <a:rPr lang="zh-CN" altLang="en-US" b="1" dirty="0">
                <a:latin typeface="+mn-ea"/>
                <a:ea typeface="+mn-ea"/>
              </a:rPr>
              <a:t>两人同访欧阳修必成一段文坛佳话。于是，酸秀才大步流星从船头跨到船尾，向老者伸出友好的双手，一边走一边说：</a:t>
            </a:r>
            <a:r>
              <a:rPr lang="en-US" altLang="zh-CN" b="1" dirty="0">
                <a:latin typeface="+mn-ea"/>
                <a:ea typeface="+mn-ea"/>
              </a:rPr>
              <a:t>“</a:t>
            </a:r>
            <a:r>
              <a:rPr lang="zh-CN" altLang="en-US" b="1" dirty="0">
                <a:latin typeface="+mn-ea"/>
                <a:ea typeface="+mn-ea"/>
              </a:rPr>
              <a:t>诗人同乘舟，去访欧阳修。”“修已知道你，你却不知修（羞）。”老者接道。原来，无巧不成书，这老者竟是去寻访佳山胜水的大文豪欧阳修！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>
            <a:extLst>
              <a:ext uri="{FF2B5EF4-FFF2-40B4-BE49-F238E27FC236}"/>
            </a:extLst>
          </p:cNvPr>
          <p:cNvSpPr txBox="1"/>
          <p:nvPr/>
        </p:nvSpPr>
        <p:spPr>
          <a:xfrm>
            <a:off x="827617" y="1731434"/>
            <a:ext cx="10792883" cy="3949700"/>
          </a:xfrm>
          <a:prstGeom prst="rect">
            <a:avLst/>
          </a:prstGeom>
          <a:noFill/>
        </p:spPr>
        <p:txBody>
          <a:bodyPr lIns="91438" tIns="45719" rIns="91438" bIns="45719"/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700" b="1" dirty="0">
                <a:latin typeface="黑体" pitchFamily="49" charset="-122"/>
                <a:ea typeface="黑体" pitchFamily="49" charset="-122"/>
              </a:rPr>
              <a:t>1.背诵全文。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700" b="1" dirty="0">
                <a:latin typeface="黑体" pitchFamily="49" charset="-122"/>
                <a:ea typeface="黑体" pitchFamily="49" charset="-122"/>
              </a:rPr>
              <a:t>2.试将文中</a:t>
            </a:r>
            <a:r>
              <a:rPr lang="zh-CN" altLang="en-US" sz="3700" b="1" dirty="0">
                <a:latin typeface="微软雅黑" pitchFamily="34" charset="-122"/>
                <a:ea typeface="黑体" pitchFamily="49" charset="-122"/>
              </a:rPr>
              <a:t>“</a:t>
            </a:r>
            <a:r>
              <a:rPr lang="zh-CN" altLang="en-US" sz="3700" b="1" dirty="0">
                <a:latin typeface="黑体" pitchFamily="49" charset="-122"/>
                <a:ea typeface="黑体" pitchFamily="49" charset="-122"/>
              </a:rPr>
              <a:t>若夫日出而林霏开</a:t>
            </a:r>
            <a:r>
              <a:rPr lang="zh-CN" altLang="en-US" sz="3700" b="1" dirty="0">
                <a:latin typeface="+mn-ea"/>
              </a:rPr>
              <a:t>……</a:t>
            </a:r>
            <a:r>
              <a:rPr lang="zh-CN" altLang="en-US" sz="3700" b="1" dirty="0">
                <a:latin typeface="黑体" pitchFamily="49" charset="-122"/>
                <a:ea typeface="黑体" pitchFamily="49" charset="-122"/>
              </a:rPr>
              <a:t>而乐亦无穷也</a:t>
            </a:r>
            <a:r>
              <a:rPr lang="zh-CN" altLang="en-US" sz="3700" b="1" dirty="0">
                <a:latin typeface="微软雅黑" pitchFamily="34" charset="-122"/>
                <a:ea typeface="黑体" pitchFamily="49" charset="-122"/>
              </a:rPr>
              <a:t>”</a:t>
            </a:r>
            <a:r>
              <a:rPr lang="zh-CN" altLang="en-US" sz="3700" b="1" dirty="0">
                <a:latin typeface="黑体" pitchFamily="49" charset="-122"/>
                <a:ea typeface="黑体" pitchFamily="49" charset="-122"/>
              </a:rPr>
              <a:t>一段所写的</a:t>
            </a:r>
            <a:r>
              <a:rPr lang="zh-CN" altLang="en-US" sz="3700" b="1" dirty="0">
                <a:latin typeface="微软雅黑" pitchFamily="34" charset="-122"/>
                <a:ea typeface="黑体" pitchFamily="49" charset="-122"/>
              </a:rPr>
              <a:t>“</a:t>
            </a:r>
            <a:r>
              <a:rPr lang="zh-CN" altLang="en-US" sz="3700" b="1" dirty="0">
                <a:latin typeface="黑体" pitchFamily="49" charset="-122"/>
                <a:ea typeface="黑体" pitchFamily="49" charset="-122"/>
              </a:rPr>
              <a:t>朝暮</a:t>
            </a:r>
            <a:r>
              <a:rPr lang="zh-CN" altLang="en-US" sz="3700" b="1" dirty="0">
                <a:latin typeface="微软雅黑" pitchFamily="34" charset="-122"/>
                <a:ea typeface="黑体" pitchFamily="49" charset="-122"/>
              </a:rPr>
              <a:t>”</a:t>
            </a:r>
            <a:r>
              <a:rPr lang="zh-CN" altLang="en-US" sz="3700" b="1" dirty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700" b="1" dirty="0">
                <a:latin typeface="微软雅黑" pitchFamily="34" charset="-122"/>
                <a:ea typeface="黑体" pitchFamily="49" charset="-122"/>
              </a:rPr>
              <a:t>“</a:t>
            </a:r>
            <a:r>
              <a:rPr lang="zh-CN" altLang="en-US" sz="3700" b="1" dirty="0">
                <a:latin typeface="黑体" pitchFamily="49" charset="-122"/>
                <a:ea typeface="黑体" pitchFamily="49" charset="-122"/>
              </a:rPr>
              <a:t>四时</a:t>
            </a:r>
            <a:r>
              <a:rPr lang="zh-CN" altLang="en-US" sz="3700" b="1" dirty="0">
                <a:latin typeface="微软雅黑" pitchFamily="34" charset="-122"/>
                <a:ea typeface="黑体" pitchFamily="49" charset="-122"/>
              </a:rPr>
              <a:t>”</a:t>
            </a:r>
            <a:r>
              <a:rPr lang="zh-CN" altLang="en-US" sz="3700" b="1" dirty="0">
                <a:latin typeface="黑体" pitchFamily="49" charset="-122"/>
                <a:ea typeface="黑体" pitchFamily="49" charset="-122"/>
              </a:rPr>
              <a:t>的景物特点用现代汉语加以具体描写，写成300字左右的短文。</a:t>
            </a:r>
            <a:endParaRPr lang="zh-CN" altLang="en-US" sz="3700" b="1" dirty="0">
              <a:latin typeface="+mj-ea"/>
              <a:ea typeface="+mj-ea"/>
            </a:endParaRPr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68817" y="196851"/>
            <a:ext cx="3426883" cy="914400"/>
            <a:chOff x="2747226" y="536189"/>
            <a:chExt cx="2458107" cy="604628"/>
          </a:xfrm>
        </p:grpSpPr>
        <p:sp>
          <p:nvSpPr>
            <p:cNvPr id="8" name="矩形: 圆角 28">
              <a:extLst>
                <a:ext uri="{FF2B5EF4-FFF2-40B4-BE49-F238E27FC236}"/>
              </a:extLst>
            </p:cNvPr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</a:t>
              </a:r>
            </a:p>
          </p:txBody>
        </p:sp>
        <p:sp>
          <p:nvSpPr>
            <p:cNvPr id="9" name="矩形: 圆角 29">
              <a:extLst>
                <a:ext uri="{FF2B5EF4-FFF2-40B4-BE49-F238E27FC236}"/>
              </a:extLst>
            </p:cNvPr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后</a:t>
              </a:r>
            </a:p>
          </p:txBody>
        </p:sp>
        <p:sp>
          <p:nvSpPr>
            <p:cNvPr id="10" name="矩形: 圆角 30">
              <a:extLst>
                <a:ext uri="{FF2B5EF4-FFF2-40B4-BE49-F238E27FC236}"/>
              </a:extLst>
            </p:cNvPr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</a:t>
              </a:r>
            </a:p>
          </p:txBody>
        </p:sp>
        <p:sp>
          <p:nvSpPr>
            <p:cNvPr id="11" name="矩形: 圆角 31">
              <a:extLst>
                <a:ext uri="{FF2B5EF4-FFF2-40B4-BE49-F238E27FC236}"/>
              </a:extLst>
            </p:cNvPr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业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83634" y="406400"/>
            <a:ext cx="3426884" cy="914400"/>
            <a:chOff x="2747226" y="536188"/>
            <a:chExt cx="2458107" cy="604629"/>
          </a:xfrm>
        </p:grpSpPr>
        <p:sp>
          <p:nvSpPr>
            <p:cNvPr id="3" name="矩形: 圆角 28">
              <a:extLst>
                <a:ext uri="{FF2B5EF4-FFF2-40B4-BE49-F238E27FC236}"/>
              </a:extLst>
            </p:cNvPr>
            <p:cNvSpPr/>
            <p:nvPr/>
          </p:nvSpPr>
          <p:spPr bwMode="auto">
            <a:xfrm rot="20527566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背</a:t>
              </a:r>
            </a:p>
          </p:txBody>
        </p:sp>
        <p:sp>
          <p:nvSpPr>
            <p:cNvPr id="4" name="矩形: 圆角 29">
              <a:extLst>
                <a:ext uri="{FF2B5EF4-FFF2-40B4-BE49-F238E27FC236}"/>
              </a:extLst>
            </p:cNvPr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景</a:t>
              </a:r>
            </a:p>
          </p:txBody>
        </p:sp>
        <p:sp>
          <p:nvSpPr>
            <p:cNvPr id="5" name="矩形: 圆角 30">
              <a:extLst>
                <a:ext uri="{FF2B5EF4-FFF2-40B4-BE49-F238E27FC236}"/>
              </a:extLst>
            </p:cNvPr>
            <p:cNvSpPr/>
            <p:nvPr/>
          </p:nvSpPr>
          <p:spPr bwMode="auto">
            <a:xfrm rot="1137149">
              <a:off x="4007404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链</a:t>
              </a:r>
            </a:p>
          </p:txBody>
        </p:sp>
        <p:sp>
          <p:nvSpPr>
            <p:cNvPr id="6" name="矩形: 圆角 31">
              <a:extLst>
                <a:ext uri="{FF2B5EF4-FFF2-40B4-BE49-F238E27FC236}"/>
              </a:extLst>
            </p:cNvPr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接</a:t>
              </a:r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9033" y="1267885"/>
            <a:ext cx="11288184" cy="49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7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宋仁宗庆历五年（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1045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年）范仲淹遭谗离职，欧阳修上疏替他分辩，得罪了当权派，被贬滁州（在今安徽）知州。被贬后，欧阳修心情郁闷，经常去滁州城西南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里的琅琊山游玩，并与山寺中住持智仙和尚结为莫逆之交。庆历六年（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1046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年），智仙建亭于琅琊山酿泉旁，以为游息之所。欧阳修登亭“饮少辄醉”，故给它取名为“醉翁亭”，并写下了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醉翁亭记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这篇流芳千古的美文。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这篇游记写于欧阳修到滁州任上的第二年，表现了作者随遇而安、与民同乐的旷达情怀</a:t>
            </a:r>
            <a:r>
              <a:rPr lang="zh-CN" altLang="en-US" sz="3200" b="1" dirty="0">
                <a:latin typeface="宋体" pitchFamily="2" charset="-122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文本框 32"/>
          <p:cNvSpPr txBox="1">
            <a:spLocks noChangeArrowheads="1"/>
          </p:cNvSpPr>
          <p:nvPr/>
        </p:nvSpPr>
        <p:spPr bwMode="auto">
          <a:xfrm>
            <a:off x="5966885" y="390101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00" dirty="0">
                <a:solidFill>
                  <a:srgbClr val="FFFFFF"/>
                </a:solidFill>
              </a:rPr>
              <a:t>状元成才路</a:t>
            </a:r>
            <a:endParaRPr lang="zh-CN" altLang="zh-CN" sz="700" dirty="0">
              <a:solidFill>
                <a:srgbClr val="FFFFFF"/>
              </a:solidFill>
            </a:endParaRPr>
          </a:p>
        </p:txBody>
      </p:sp>
      <p:sp>
        <p:nvSpPr>
          <p:cNvPr id="68611" name="文本框 34"/>
          <p:cNvSpPr txBox="1">
            <a:spLocks noChangeArrowheads="1"/>
          </p:cNvSpPr>
          <p:nvPr/>
        </p:nvSpPr>
        <p:spPr bwMode="auto">
          <a:xfrm rot="-280097">
            <a:off x="4565257" y="1635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12" name="文本框 36"/>
          <p:cNvSpPr txBox="1">
            <a:spLocks noChangeArrowheads="1"/>
          </p:cNvSpPr>
          <p:nvPr/>
        </p:nvSpPr>
        <p:spPr bwMode="auto">
          <a:xfrm rot="-5350866">
            <a:off x="7805873" y="17525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13" name="文本框 37"/>
          <p:cNvSpPr txBox="1">
            <a:spLocks noChangeArrowheads="1"/>
          </p:cNvSpPr>
          <p:nvPr/>
        </p:nvSpPr>
        <p:spPr bwMode="auto">
          <a:xfrm rot="-4150866">
            <a:off x="7098907" y="2296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14" name="文本框 45"/>
          <p:cNvSpPr txBox="1">
            <a:spLocks noChangeArrowheads="1"/>
          </p:cNvSpPr>
          <p:nvPr/>
        </p:nvSpPr>
        <p:spPr bwMode="auto">
          <a:xfrm rot="-5350866">
            <a:off x="8553056" y="1782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15" name="文本框 46"/>
          <p:cNvSpPr txBox="1">
            <a:spLocks noChangeArrowheads="1"/>
          </p:cNvSpPr>
          <p:nvPr/>
        </p:nvSpPr>
        <p:spPr bwMode="auto">
          <a:xfrm rot="-424911">
            <a:off x="9413482" y="20901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16" name="文本框 47"/>
          <p:cNvSpPr txBox="1">
            <a:spLocks noChangeArrowheads="1"/>
          </p:cNvSpPr>
          <p:nvPr/>
        </p:nvSpPr>
        <p:spPr bwMode="auto">
          <a:xfrm rot="-4150866">
            <a:off x="10197707" y="33294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17" name="文本框 49"/>
          <p:cNvSpPr txBox="1">
            <a:spLocks noChangeArrowheads="1"/>
          </p:cNvSpPr>
          <p:nvPr/>
        </p:nvSpPr>
        <p:spPr bwMode="auto">
          <a:xfrm rot="657351">
            <a:off x="7254482" y="1776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18" name="文本框 50"/>
          <p:cNvSpPr txBox="1">
            <a:spLocks noChangeArrowheads="1"/>
          </p:cNvSpPr>
          <p:nvPr/>
        </p:nvSpPr>
        <p:spPr bwMode="auto">
          <a:xfrm rot="1480325">
            <a:off x="9845282" y="1656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19" name="文本框 51"/>
          <p:cNvSpPr txBox="1">
            <a:spLocks noChangeArrowheads="1"/>
          </p:cNvSpPr>
          <p:nvPr/>
        </p:nvSpPr>
        <p:spPr bwMode="auto">
          <a:xfrm rot="-5350866">
            <a:off x="7964623" y="28997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20" name="文本框 32"/>
          <p:cNvSpPr txBox="1">
            <a:spLocks noChangeArrowheads="1"/>
          </p:cNvSpPr>
          <p:nvPr/>
        </p:nvSpPr>
        <p:spPr bwMode="auto">
          <a:xfrm>
            <a:off x="4349751" y="474768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21" name="文本框 34"/>
          <p:cNvSpPr txBox="1">
            <a:spLocks noChangeArrowheads="1"/>
          </p:cNvSpPr>
          <p:nvPr/>
        </p:nvSpPr>
        <p:spPr bwMode="auto">
          <a:xfrm rot="4149897">
            <a:off x="5938974" y="4661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22" name="文本框 36"/>
          <p:cNvSpPr txBox="1">
            <a:spLocks noChangeArrowheads="1"/>
          </p:cNvSpPr>
          <p:nvPr/>
        </p:nvSpPr>
        <p:spPr bwMode="auto">
          <a:xfrm rot="-1380000">
            <a:off x="5190731" y="1732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23" name="文本框 37"/>
          <p:cNvSpPr txBox="1">
            <a:spLocks noChangeArrowheads="1"/>
          </p:cNvSpPr>
          <p:nvPr/>
        </p:nvSpPr>
        <p:spPr bwMode="auto">
          <a:xfrm rot="-180000">
            <a:off x="5497649" y="2735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24" name="文本框 45"/>
          <p:cNvSpPr txBox="1">
            <a:spLocks noChangeArrowheads="1"/>
          </p:cNvSpPr>
          <p:nvPr/>
        </p:nvSpPr>
        <p:spPr bwMode="auto">
          <a:xfrm rot="-1380000">
            <a:off x="5937915" y="176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25" name="文本框 46"/>
          <p:cNvSpPr txBox="1">
            <a:spLocks noChangeArrowheads="1"/>
          </p:cNvSpPr>
          <p:nvPr/>
        </p:nvSpPr>
        <p:spPr bwMode="auto">
          <a:xfrm rot="-1380000">
            <a:off x="6431097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26" name="文本框 47"/>
          <p:cNvSpPr txBox="1">
            <a:spLocks noChangeArrowheads="1"/>
          </p:cNvSpPr>
          <p:nvPr/>
        </p:nvSpPr>
        <p:spPr bwMode="auto">
          <a:xfrm rot="-180000">
            <a:off x="6742249" y="29770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27" name="文本框 49"/>
          <p:cNvSpPr txBox="1">
            <a:spLocks noChangeArrowheads="1"/>
          </p:cNvSpPr>
          <p:nvPr/>
        </p:nvSpPr>
        <p:spPr bwMode="auto">
          <a:xfrm rot="-5350866">
            <a:off x="8404889" y="281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28" name="文本框 50"/>
          <p:cNvSpPr txBox="1">
            <a:spLocks noChangeArrowheads="1"/>
          </p:cNvSpPr>
          <p:nvPr/>
        </p:nvSpPr>
        <p:spPr bwMode="auto">
          <a:xfrm rot="-170103">
            <a:off x="7442864" y="3451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29" name="文本框 51"/>
          <p:cNvSpPr txBox="1">
            <a:spLocks noChangeArrowheads="1"/>
          </p:cNvSpPr>
          <p:nvPr/>
        </p:nvSpPr>
        <p:spPr bwMode="auto">
          <a:xfrm rot="-5350866">
            <a:off x="7784707" y="45761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30" name="文本框 32"/>
          <p:cNvSpPr txBox="1">
            <a:spLocks noChangeArrowheads="1"/>
          </p:cNvSpPr>
          <p:nvPr/>
        </p:nvSpPr>
        <p:spPr bwMode="auto">
          <a:xfrm rot="1209897">
            <a:off x="1990331" y="38533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31" name="文本框 34"/>
          <p:cNvSpPr txBox="1">
            <a:spLocks noChangeArrowheads="1"/>
          </p:cNvSpPr>
          <p:nvPr/>
        </p:nvSpPr>
        <p:spPr bwMode="auto">
          <a:xfrm rot="4149897">
            <a:off x="2844407" y="460475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32" name="文本框 36"/>
          <p:cNvSpPr txBox="1">
            <a:spLocks noChangeArrowheads="1"/>
          </p:cNvSpPr>
          <p:nvPr/>
        </p:nvSpPr>
        <p:spPr bwMode="auto">
          <a:xfrm rot="-1380000">
            <a:off x="2130031" y="43020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33" name="文本框 37"/>
          <p:cNvSpPr txBox="1">
            <a:spLocks noChangeArrowheads="1"/>
          </p:cNvSpPr>
          <p:nvPr/>
        </p:nvSpPr>
        <p:spPr bwMode="auto">
          <a:xfrm rot="1029897">
            <a:off x="3304782" y="36691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34" name="文本框 45"/>
          <p:cNvSpPr txBox="1">
            <a:spLocks noChangeArrowheads="1"/>
          </p:cNvSpPr>
          <p:nvPr/>
        </p:nvSpPr>
        <p:spPr bwMode="auto">
          <a:xfrm rot="-1380000">
            <a:off x="4206482" y="4192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35" name="文本框 46"/>
          <p:cNvSpPr txBox="1">
            <a:spLocks noChangeArrowheads="1"/>
          </p:cNvSpPr>
          <p:nvPr/>
        </p:nvSpPr>
        <p:spPr bwMode="auto">
          <a:xfrm rot="-170103">
            <a:off x="1039949" y="2037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36" name="文本框 47"/>
          <p:cNvSpPr txBox="1">
            <a:spLocks noChangeArrowheads="1"/>
          </p:cNvSpPr>
          <p:nvPr/>
        </p:nvSpPr>
        <p:spPr bwMode="auto">
          <a:xfrm rot="1029897">
            <a:off x="1094982" y="45306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37" name="文本框 49"/>
          <p:cNvSpPr txBox="1">
            <a:spLocks noChangeArrowheads="1"/>
          </p:cNvSpPr>
          <p:nvPr/>
        </p:nvSpPr>
        <p:spPr bwMode="auto">
          <a:xfrm rot="-170103">
            <a:off x="4003282" y="5112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38" name="文本框 50"/>
          <p:cNvSpPr txBox="1">
            <a:spLocks noChangeArrowheads="1"/>
          </p:cNvSpPr>
          <p:nvPr/>
        </p:nvSpPr>
        <p:spPr bwMode="auto">
          <a:xfrm rot="-170103">
            <a:off x="5533631" y="42237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39" name="文本框 51"/>
          <p:cNvSpPr txBox="1">
            <a:spLocks noChangeArrowheads="1"/>
          </p:cNvSpPr>
          <p:nvPr/>
        </p:nvSpPr>
        <p:spPr bwMode="auto">
          <a:xfrm rot="-170103">
            <a:off x="5755882" y="5235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40" name="文本框 32"/>
          <p:cNvSpPr txBox="1">
            <a:spLocks noChangeArrowheads="1"/>
          </p:cNvSpPr>
          <p:nvPr/>
        </p:nvSpPr>
        <p:spPr bwMode="auto">
          <a:xfrm rot="-5070842">
            <a:off x="420823" y="27198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41" name="文本框 34"/>
          <p:cNvSpPr txBox="1">
            <a:spLocks noChangeArrowheads="1"/>
          </p:cNvSpPr>
          <p:nvPr/>
        </p:nvSpPr>
        <p:spPr bwMode="auto">
          <a:xfrm rot="4149897">
            <a:off x="1773374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42" name="文本框 71"/>
          <p:cNvSpPr txBox="1">
            <a:spLocks noChangeArrowheads="1"/>
          </p:cNvSpPr>
          <p:nvPr/>
        </p:nvSpPr>
        <p:spPr bwMode="auto">
          <a:xfrm rot="-170103">
            <a:off x="1647431" y="1700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43" name="文本框 72"/>
          <p:cNvSpPr txBox="1">
            <a:spLocks noChangeArrowheads="1"/>
          </p:cNvSpPr>
          <p:nvPr/>
        </p:nvSpPr>
        <p:spPr bwMode="auto">
          <a:xfrm rot="1029897">
            <a:off x="1774431" y="2242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44" name="文本框 45"/>
          <p:cNvSpPr txBox="1">
            <a:spLocks noChangeArrowheads="1"/>
          </p:cNvSpPr>
          <p:nvPr/>
        </p:nvSpPr>
        <p:spPr bwMode="auto">
          <a:xfrm rot="-1380000">
            <a:off x="2813715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45" name="文本框 46"/>
          <p:cNvSpPr txBox="1">
            <a:spLocks noChangeArrowheads="1"/>
          </p:cNvSpPr>
          <p:nvPr/>
        </p:nvSpPr>
        <p:spPr bwMode="auto">
          <a:xfrm rot="-1380000">
            <a:off x="3573597" y="17514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46" name="文本框 47"/>
          <p:cNvSpPr txBox="1">
            <a:spLocks noChangeArrowheads="1"/>
          </p:cNvSpPr>
          <p:nvPr/>
        </p:nvSpPr>
        <p:spPr bwMode="auto">
          <a:xfrm rot="-180000">
            <a:off x="3211649" y="25029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47" name="文本框 49"/>
          <p:cNvSpPr txBox="1">
            <a:spLocks noChangeArrowheads="1"/>
          </p:cNvSpPr>
          <p:nvPr/>
        </p:nvSpPr>
        <p:spPr bwMode="auto">
          <a:xfrm rot="-1380000">
            <a:off x="4358882" y="2047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48" name="文本框 50"/>
          <p:cNvSpPr txBox="1">
            <a:spLocks noChangeArrowheads="1"/>
          </p:cNvSpPr>
          <p:nvPr/>
        </p:nvSpPr>
        <p:spPr bwMode="auto">
          <a:xfrm rot="-1380000">
            <a:off x="3789497" y="2822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49" name="文本框 51"/>
          <p:cNvSpPr txBox="1">
            <a:spLocks noChangeArrowheads="1"/>
          </p:cNvSpPr>
          <p:nvPr/>
        </p:nvSpPr>
        <p:spPr bwMode="auto">
          <a:xfrm rot="-1380000">
            <a:off x="4636164" y="30045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50" name="文本框 32"/>
          <p:cNvSpPr txBox="1">
            <a:spLocks noChangeArrowheads="1"/>
          </p:cNvSpPr>
          <p:nvPr/>
        </p:nvSpPr>
        <p:spPr bwMode="auto">
          <a:xfrm rot="1209897">
            <a:off x="6809982" y="47148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51" name="文本框 34"/>
          <p:cNvSpPr txBox="1">
            <a:spLocks noChangeArrowheads="1"/>
          </p:cNvSpPr>
          <p:nvPr/>
        </p:nvSpPr>
        <p:spPr bwMode="auto">
          <a:xfrm rot="-1030866">
            <a:off x="8404890" y="51889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52" name="文本框 36"/>
          <p:cNvSpPr txBox="1">
            <a:spLocks noChangeArrowheads="1"/>
          </p:cNvSpPr>
          <p:nvPr/>
        </p:nvSpPr>
        <p:spPr bwMode="auto">
          <a:xfrm rot="368503">
            <a:off x="7688397" y="38088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53" name="文本框 37"/>
          <p:cNvSpPr txBox="1">
            <a:spLocks noChangeArrowheads="1"/>
          </p:cNvSpPr>
          <p:nvPr/>
        </p:nvSpPr>
        <p:spPr bwMode="auto">
          <a:xfrm rot="829244">
            <a:off x="7036464" y="5294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54" name="文本框 45"/>
          <p:cNvSpPr txBox="1">
            <a:spLocks noChangeArrowheads="1"/>
          </p:cNvSpPr>
          <p:nvPr/>
        </p:nvSpPr>
        <p:spPr bwMode="auto">
          <a:xfrm rot="-4502722">
            <a:off x="9029307" y="33315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55" name="文本框 46"/>
          <p:cNvSpPr txBox="1">
            <a:spLocks noChangeArrowheads="1"/>
          </p:cNvSpPr>
          <p:nvPr/>
        </p:nvSpPr>
        <p:spPr bwMode="auto">
          <a:xfrm rot="2702238">
            <a:off x="10081289" y="40808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56" name="文本框 47"/>
          <p:cNvSpPr txBox="1">
            <a:spLocks noChangeArrowheads="1"/>
          </p:cNvSpPr>
          <p:nvPr/>
        </p:nvSpPr>
        <p:spPr bwMode="auto">
          <a:xfrm rot="-3456638">
            <a:off x="8982741" y="4535963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57" name="文本框 49"/>
          <p:cNvSpPr txBox="1">
            <a:spLocks noChangeArrowheads="1"/>
          </p:cNvSpPr>
          <p:nvPr/>
        </p:nvSpPr>
        <p:spPr bwMode="auto">
          <a:xfrm rot="-3180423">
            <a:off x="2609457" y="3096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58" name="文本框 50"/>
          <p:cNvSpPr txBox="1">
            <a:spLocks noChangeArrowheads="1"/>
          </p:cNvSpPr>
          <p:nvPr/>
        </p:nvSpPr>
        <p:spPr bwMode="auto">
          <a:xfrm rot="-3640556">
            <a:off x="9643141" y="4785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59" name="文本框 51"/>
          <p:cNvSpPr txBox="1">
            <a:spLocks noChangeArrowheads="1"/>
          </p:cNvSpPr>
          <p:nvPr/>
        </p:nvSpPr>
        <p:spPr bwMode="auto">
          <a:xfrm rot="1549510">
            <a:off x="10329997" y="28966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60" name="文本框 32"/>
          <p:cNvSpPr txBox="1">
            <a:spLocks noChangeArrowheads="1"/>
          </p:cNvSpPr>
          <p:nvPr/>
        </p:nvSpPr>
        <p:spPr bwMode="auto">
          <a:xfrm rot="4190103">
            <a:off x="5708256" y="33400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61" name="文本框 34"/>
          <p:cNvSpPr txBox="1">
            <a:spLocks noChangeArrowheads="1"/>
          </p:cNvSpPr>
          <p:nvPr/>
        </p:nvSpPr>
        <p:spPr bwMode="auto">
          <a:xfrm rot="8340000">
            <a:off x="6550690" y="4181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62" name="文本框 36"/>
          <p:cNvSpPr txBox="1">
            <a:spLocks noChangeArrowheads="1"/>
          </p:cNvSpPr>
          <p:nvPr/>
        </p:nvSpPr>
        <p:spPr bwMode="auto">
          <a:xfrm rot="-1160763">
            <a:off x="7688397" y="233145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63" name="文本框 37"/>
          <p:cNvSpPr txBox="1">
            <a:spLocks noChangeArrowheads="1"/>
          </p:cNvSpPr>
          <p:nvPr/>
        </p:nvSpPr>
        <p:spPr bwMode="auto">
          <a:xfrm rot="39237">
            <a:off x="7523297" y="3027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64" name="文本框 45"/>
          <p:cNvSpPr txBox="1">
            <a:spLocks noChangeArrowheads="1"/>
          </p:cNvSpPr>
          <p:nvPr/>
        </p:nvSpPr>
        <p:spPr bwMode="auto">
          <a:xfrm rot="-1160763">
            <a:off x="8435582" y="23610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65" name="文本框 46"/>
          <p:cNvSpPr txBox="1">
            <a:spLocks noChangeArrowheads="1"/>
          </p:cNvSpPr>
          <p:nvPr/>
        </p:nvSpPr>
        <p:spPr bwMode="auto">
          <a:xfrm rot="-1160763">
            <a:off x="8928764" y="26468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66" name="文本框 47"/>
          <p:cNvSpPr txBox="1">
            <a:spLocks noChangeArrowheads="1"/>
          </p:cNvSpPr>
          <p:nvPr/>
        </p:nvSpPr>
        <p:spPr bwMode="auto">
          <a:xfrm rot="39237">
            <a:off x="9570115" y="3273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67" name="文本框 49"/>
          <p:cNvSpPr txBox="1">
            <a:spLocks noChangeArrowheads="1"/>
          </p:cNvSpPr>
          <p:nvPr/>
        </p:nvSpPr>
        <p:spPr bwMode="auto">
          <a:xfrm rot="-1160763">
            <a:off x="9375382" y="28754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68" name="文本框 50"/>
          <p:cNvSpPr txBox="1">
            <a:spLocks noChangeArrowheads="1"/>
          </p:cNvSpPr>
          <p:nvPr/>
        </p:nvSpPr>
        <p:spPr bwMode="auto">
          <a:xfrm rot="-1160763">
            <a:off x="9974397" y="2574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69" name="文本框 51"/>
          <p:cNvSpPr txBox="1">
            <a:spLocks noChangeArrowheads="1"/>
          </p:cNvSpPr>
          <p:nvPr/>
        </p:nvSpPr>
        <p:spPr bwMode="auto">
          <a:xfrm rot="-1160763">
            <a:off x="9709815" y="37221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70" name="文本框 32"/>
          <p:cNvSpPr txBox="1">
            <a:spLocks noChangeArrowheads="1"/>
          </p:cNvSpPr>
          <p:nvPr/>
        </p:nvSpPr>
        <p:spPr bwMode="auto">
          <a:xfrm rot="4190103">
            <a:off x="3678374" y="44512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71" name="文本框 34"/>
          <p:cNvSpPr txBox="1">
            <a:spLocks noChangeArrowheads="1"/>
          </p:cNvSpPr>
          <p:nvPr/>
        </p:nvSpPr>
        <p:spPr bwMode="auto">
          <a:xfrm rot="8340000">
            <a:off x="5219306" y="37517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72" name="文本框 36"/>
          <p:cNvSpPr txBox="1">
            <a:spLocks noChangeArrowheads="1"/>
          </p:cNvSpPr>
          <p:nvPr/>
        </p:nvSpPr>
        <p:spPr bwMode="auto">
          <a:xfrm rot="2810103">
            <a:off x="5075373" y="23113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73" name="文本框 37"/>
          <p:cNvSpPr txBox="1">
            <a:spLocks noChangeArrowheads="1"/>
          </p:cNvSpPr>
          <p:nvPr/>
        </p:nvSpPr>
        <p:spPr bwMode="auto">
          <a:xfrm rot="4010103">
            <a:off x="5075373" y="30352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74" name="文本框 45"/>
          <p:cNvSpPr txBox="1">
            <a:spLocks noChangeArrowheads="1"/>
          </p:cNvSpPr>
          <p:nvPr/>
        </p:nvSpPr>
        <p:spPr bwMode="auto">
          <a:xfrm rot="2810103">
            <a:off x="5822556" y="23409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75" name="文本框 46"/>
          <p:cNvSpPr txBox="1">
            <a:spLocks noChangeArrowheads="1"/>
          </p:cNvSpPr>
          <p:nvPr/>
        </p:nvSpPr>
        <p:spPr bwMode="auto">
          <a:xfrm rot="2810103">
            <a:off x="6315741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76" name="文本框 47"/>
          <p:cNvSpPr txBox="1">
            <a:spLocks noChangeArrowheads="1"/>
          </p:cNvSpPr>
          <p:nvPr/>
        </p:nvSpPr>
        <p:spPr bwMode="auto">
          <a:xfrm rot="4010103">
            <a:off x="6315741" y="33506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77" name="文本框 49"/>
          <p:cNvSpPr txBox="1">
            <a:spLocks noChangeArrowheads="1"/>
          </p:cNvSpPr>
          <p:nvPr/>
        </p:nvSpPr>
        <p:spPr bwMode="auto">
          <a:xfrm rot="-1160763">
            <a:off x="8289531" y="3389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78" name="文本框 50"/>
          <p:cNvSpPr txBox="1">
            <a:spLocks noChangeArrowheads="1"/>
          </p:cNvSpPr>
          <p:nvPr/>
        </p:nvSpPr>
        <p:spPr bwMode="auto">
          <a:xfrm rot="4020000">
            <a:off x="6948623" y="3505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79" name="文本框 51"/>
          <p:cNvSpPr txBox="1">
            <a:spLocks noChangeArrowheads="1"/>
          </p:cNvSpPr>
          <p:nvPr/>
        </p:nvSpPr>
        <p:spPr bwMode="auto">
          <a:xfrm rot="-1160763">
            <a:off x="7455564" y="42893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80" name="文本框 32"/>
          <p:cNvSpPr txBox="1">
            <a:spLocks noChangeArrowheads="1"/>
          </p:cNvSpPr>
          <p:nvPr/>
        </p:nvSpPr>
        <p:spPr bwMode="auto">
          <a:xfrm rot="5400000">
            <a:off x="1513023" y="43031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81" name="文本框 34"/>
          <p:cNvSpPr txBox="1">
            <a:spLocks noChangeArrowheads="1"/>
          </p:cNvSpPr>
          <p:nvPr/>
        </p:nvSpPr>
        <p:spPr bwMode="auto">
          <a:xfrm rot="8340000">
            <a:off x="2495157" y="47338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82" name="文本框 36"/>
          <p:cNvSpPr txBox="1">
            <a:spLocks noChangeArrowheads="1"/>
          </p:cNvSpPr>
          <p:nvPr/>
        </p:nvSpPr>
        <p:spPr bwMode="auto">
          <a:xfrm rot="2810103">
            <a:off x="2473989" y="36406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83" name="文本框 37"/>
          <p:cNvSpPr txBox="1">
            <a:spLocks noChangeArrowheads="1"/>
          </p:cNvSpPr>
          <p:nvPr/>
        </p:nvSpPr>
        <p:spPr bwMode="auto">
          <a:xfrm rot="5220000">
            <a:off x="3053956" y="40173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84" name="文本框 45"/>
          <p:cNvSpPr txBox="1">
            <a:spLocks noChangeArrowheads="1"/>
          </p:cNvSpPr>
          <p:nvPr/>
        </p:nvSpPr>
        <p:spPr bwMode="auto">
          <a:xfrm rot="2810103">
            <a:off x="3737641" y="365966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85" name="文本框 46"/>
          <p:cNvSpPr txBox="1">
            <a:spLocks noChangeArrowheads="1"/>
          </p:cNvSpPr>
          <p:nvPr/>
        </p:nvSpPr>
        <p:spPr bwMode="auto">
          <a:xfrm rot="4020000">
            <a:off x="924589" y="26161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86" name="文本框 47"/>
          <p:cNvSpPr txBox="1">
            <a:spLocks noChangeArrowheads="1"/>
          </p:cNvSpPr>
          <p:nvPr/>
        </p:nvSpPr>
        <p:spPr bwMode="auto">
          <a:xfrm rot="5220000">
            <a:off x="926707" y="38607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87" name="文本框 49"/>
          <p:cNvSpPr txBox="1">
            <a:spLocks noChangeArrowheads="1"/>
          </p:cNvSpPr>
          <p:nvPr/>
        </p:nvSpPr>
        <p:spPr bwMode="auto">
          <a:xfrm rot="4020000">
            <a:off x="3276207" y="4984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88" name="文本框 50"/>
          <p:cNvSpPr txBox="1">
            <a:spLocks noChangeArrowheads="1"/>
          </p:cNvSpPr>
          <p:nvPr/>
        </p:nvSpPr>
        <p:spPr bwMode="auto">
          <a:xfrm rot="4020000">
            <a:off x="4927207" y="4487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89" name="文本框 51"/>
          <p:cNvSpPr txBox="1">
            <a:spLocks noChangeArrowheads="1"/>
          </p:cNvSpPr>
          <p:nvPr/>
        </p:nvSpPr>
        <p:spPr bwMode="auto">
          <a:xfrm rot="4020000">
            <a:off x="5420390" y="47730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90" name="文本框 32"/>
          <p:cNvSpPr txBox="1">
            <a:spLocks noChangeArrowheads="1"/>
          </p:cNvSpPr>
          <p:nvPr/>
        </p:nvSpPr>
        <p:spPr bwMode="auto">
          <a:xfrm rot="-880739">
            <a:off x="675882" y="33495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91" name="文本框 34"/>
          <p:cNvSpPr txBox="1">
            <a:spLocks noChangeArrowheads="1"/>
          </p:cNvSpPr>
          <p:nvPr/>
        </p:nvSpPr>
        <p:spPr bwMode="auto">
          <a:xfrm rot="8340000">
            <a:off x="1659073" y="34532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92" name="文本框 36"/>
          <p:cNvSpPr txBox="1">
            <a:spLocks noChangeArrowheads="1"/>
          </p:cNvSpPr>
          <p:nvPr/>
        </p:nvSpPr>
        <p:spPr bwMode="auto">
          <a:xfrm rot="4020000">
            <a:off x="2217874" y="20128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93" name="文本框 37"/>
          <p:cNvSpPr txBox="1">
            <a:spLocks noChangeArrowheads="1"/>
          </p:cNvSpPr>
          <p:nvPr/>
        </p:nvSpPr>
        <p:spPr bwMode="auto">
          <a:xfrm rot="5220000">
            <a:off x="2217874" y="27367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94" name="文本框 45"/>
          <p:cNvSpPr txBox="1">
            <a:spLocks noChangeArrowheads="1"/>
          </p:cNvSpPr>
          <p:nvPr/>
        </p:nvSpPr>
        <p:spPr bwMode="auto">
          <a:xfrm rot="2810103">
            <a:off x="2965056" y="20425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95" name="文本框 46"/>
          <p:cNvSpPr txBox="1">
            <a:spLocks noChangeArrowheads="1"/>
          </p:cNvSpPr>
          <p:nvPr/>
        </p:nvSpPr>
        <p:spPr bwMode="auto">
          <a:xfrm rot="2810103">
            <a:off x="3458240" y="232827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96" name="文本框 47"/>
          <p:cNvSpPr txBox="1">
            <a:spLocks noChangeArrowheads="1"/>
          </p:cNvSpPr>
          <p:nvPr/>
        </p:nvSpPr>
        <p:spPr bwMode="auto">
          <a:xfrm rot="4010103">
            <a:off x="3096289" y="3081812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97" name="文本框 49"/>
          <p:cNvSpPr txBox="1">
            <a:spLocks noChangeArrowheads="1"/>
          </p:cNvSpPr>
          <p:nvPr/>
        </p:nvSpPr>
        <p:spPr bwMode="auto">
          <a:xfrm rot="2810103">
            <a:off x="4241407" y="2626729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98" name="文本框 50"/>
          <p:cNvSpPr txBox="1">
            <a:spLocks noChangeArrowheads="1"/>
          </p:cNvSpPr>
          <p:nvPr/>
        </p:nvSpPr>
        <p:spPr bwMode="auto">
          <a:xfrm rot="2810103">
            <a:off x="4091123" y="32066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699" name="文本框 51"/>
          <p:cNvSpPr txBox="1">
            <a:spLocks noChangeArrowheads="1"/>
          </p:cNvSpPr>
          <p:nvPr/>
        </p:nvSpPr>
        <p:spPr bwMode="auto">
          <a:xfrm rot="2810103">
            <a:off x="4584307" y="3492445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700" name="文本框 32"/>
          <p:cNvSpPr txBox="1">
            <a:spLocks noChangeArrowheads="1"/>
          </p:cNvSpPr>
          <p:nvPr/>
        </p:nvSpPr>
        <p:spPr bwMode="auto">
          <a:xfrm rot="5400000">
            <a:off x="6326323" y="4908496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701" name="文本框 34"/>
          <p:cNvSpPr txBox="1">
            <a:spLocks noChangeArrowheads="1"/>
          </p:cNvSpPr>
          <p:nvPr/>
        </p:nvSpPr>
        <p:spPr bwMode="auto">
          <a:xfrm rot="3159237">
            <a:off x="7746607" y="53392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702" name="文本框 36"/>
          <p:cNvSpPr txBox="1">
            <a:spLocks noChangeArrowheads="1"/>
          </p:cNvSpPr>
          <p:nvPr/>
        </p:nvSpPr>
        <p:spPr bwMode="auto">
          <a:xfrm rot="-1160763">
            <a:off x="8306464" y="38977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703" name="文本框 37"/>
          <p:cNvSpPr txBox="1">
            <a:spLocks noChangeArrowheads="1"/>
          </p:cNvSpPr>
          <p:nvPr/>
        </p:nvSpPr>
        <p:spPr bwMode="auto">
          <a:xfrm rot="39237">
            <a:off x="8306464" y="46216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704" name="文本框 45"/>
          <p:cNvSpPr txBox="1">
            <a:spLocks noChangeArrowheads="1"/>
          </p:cNvSpPr>
          <p:nvPr/>
        </p:nvSpPr>
        <p:spPr bwMode="auto">
          <a:xfrm rot="-1160763">
            <a:off x="9053649" y="39274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705" name="文本框 46"/>
          <p:cNvSpPr txBox="1">
            <a:spLocks noChangeArrowheads="1"/>
          </p:cNvSpPr>
          <p:nvPr/>
        </p:nvSpPr>
        <p:spPr bwMode="auto">
          <a:xfrm rot="-1160763">
            <a:off x="9546831" y="421317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706" name="文本框 47"/>
          <p:cNvSpPr txBox="1">
            <a:spLocks noChangeArrowheads="1"/>
          </p:cNvSpPr>
          <p:nvPr/>
        </p:nvSpPr>
        <p:spPr bwMode="auto">
          <a:xfrm rot="39237">
            <a:off x="9129849" y="4970937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707" name="文本框 49"/>
          <p:cNvSpPr txBox="1">
            <a:spLocks noChangeArrowheads="1"/>
          </p:cNvSpPr>
          <p:nvPr/>
        </p:nvSpPr>
        <p:spPr bwMode="auto">
          <a:xfrm rot="-1160763">
            <a:off x="10241097" y="4600521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708" name="文本框 50"/>
          <p:cNvSpPr txBox="1">
            <a:spLocks noChangeArrowheads="1"/>
          </p:cNvSpPr>
          <p:nvPr/>
        </p:nvSpPr>
        <p:spPr bwMode="auto">
          <a:xfrm rot="-1160763">
            <a:off x="10179715" y="5091588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68709" name="文本框 51"/>
          <p:cNvSpPr txBox="1">
            <a:spLocks noChangeArrowheads="1"/>
          </p:cNvSpPr>
          <p:nvPr/>
        </p:nvSpPr>
        <p:spPr bwMode="auto">
          <a:xfrm rot="-1160763">
            <a:off x="9030364" y="1525004"/>
            <a:ext cx="695056" cy="23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7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609601" y="1543052"/>
            <a:ext cx="11603567" cy="410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环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滁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    ）    琅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琊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   ）   林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壑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   ）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辄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醉（    ）    林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霏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   阴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翳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   ）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酒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洌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    ）    山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肴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   ）   野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蔌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   ）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觥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筹（    ）  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伛偻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      ） 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颓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然（</a:t>
            </a:r>
            <a:r>
              <a:rPr lang="en-US" altLang="zh-CN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37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射者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     ）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弈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者胜（    ） </a:t>
            </a:r>
            <a:r>
              <a:rPr lang="zh-CN" altLang="en-US" sz="3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暝</a:t>
            </a:r>
            <a:r>
              <a:rPr lang="zh-CN" altLang="en-US" sz="3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（     ）</a:t>
            </a:r>
          </a:p>
        </p:txBody>
      </p:sp>
      <p:sp>
        <p:nvSpPr>
          <p:cNvPr id="49" name="矩形 48">
            <a:extLst>
              <a:ext uri="{FF2B5EF4-FFF2-40B4-BE49-F238E27FC236}"/>
            </a:extLst>
          </p:cNvPr>
          <p:cNvSpPr/>
          <p:nvPr/>
        </p:nvSpPr>
        <p:spPr>
          <a:xfrm>
            <a:off x="2095501" y="1543051"/>
            <a:ext cx="1073151" cy="778933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altLang="zh-CN" sz="4300" b="1" dirty="0" err="1">
                <a:solidFill>
                  <a:srgbClr val="FF0000"/>
                </a:solidFill>
                <a:latin typeface="+mn-ea"/>
              </a:rPr>
              <a:t>chú</a:t>
            </a:r>
            <a:endParaRPr lang="zh-CN" altLang="en-US" sz="43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0" name="矩形 49">
            <a:extLst>
              <a:ext uri="{FF2B5EF4-FFF2-40B4-BE49-F238E27FC236}"/>
            </a:extLst>
          </p:cNvPr>
          <p:cNvSpPr/>
          <p:nvPr/>
        </p:nvSpPr>
        <p:spPr>
          <a:xfrm>
            <a:off x="5937251" y="1524000"/>
            <a:ext cx="795867" cy="781051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altLang="zh-CN" sz="4300" b="1" dirty="0" err="1">
                <a:solidFill>
                  <a:srgbClr val="FF0000"/>
                </a:solidFill>
                <a:latin typeface="+mn-ea"/>
              </a:rPr>
              <a:t>yá</a:t>
            </a:r>
            <a:endParaRPr lang="zh-CN" altLang="en-US" sz="43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1" name="矩形 50">
            <a:extLst>
              <a:ext uri="{FF2B5EF4-FFF2-40B4-BE49-F238E27FC236}"/>
            </a:extLst>
          </p:cNvPr>
          <p:cNvSpPr/>
          <p:nvPr/>
        </p:nvSpPr>
        <p:spPr>
          <a:xfrm>
            <a:off x="9296400" y="1545167"/>
            <a:ext cx="797984" cy="778933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altLang="zh-CN" sz="4300" b="1" dirty="0" err="1">
                <a:solidFill>
                  <a:srgbClr val="FF0000"/>
                </a:solidFill>
                <a:latin typeface="+mn-ea"/>
              </a:rPr>
              <a:t>hè</a:t>
            </a:r>
            <a:endParaRPr lang="zh-CN" altLang="en-US" sz="43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2" name="矩形 51">
            <a:extLst>
              <a:ext uri="{FF2B5EF4-FFF2-40B4-BE49-F238E27FC236}"/>
            </a:extLst>
          </p:cNvPr>
          <p:cNvSpPr/>
          <p:nvPr/>
        </p:nvSpPr>
        <p:spPr>
          <a:xfrm>
            <a:off x="2131484" y="2355851"/>
            <a:ext cx="1073149" cy="778933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altLang="zh-CN" sz="4300" b="1" dirty="0" err="1">
                <a:solidFill>
                  <a:srgbClr val="FF0000"/>
                </a:solidFill>
                <a:latin typeface="+mn-ea"/>
              </a:rPr>
              <a:t>zhé</a:t>
            </a:r>
            <a:endParaRPr lang="zh-CN" altLang="en-US" sz="43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3" name="矩形 52">
            <a:extLst>
              <a:ext uri="{FF2B5EF4-FFF2-40B4-BE49-F238E27FC236}"/>
            </a:extLst>
          </p:cNvPr>
          <p:cNvSpPr/>
          <p:nvPr/>
        </p:nvSpPr>
        <p:spPr>
          <a:xfrm>
            <a:off x="5831418" y="2347384"/>
            <a:ext cx="1073149" cy="778933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altLang="zh-CN" sz="4300" b="1" dirty="0" err="1">
                <a:solidFill>
                  <a:srgbClr val="FF0000"/>
                </a:solidFill>
                <a:latin typeface="+mn-ea"/>
              </a:rPr>
              <a:t>fēi</a:t>
            </a:r>
            <a:endParaRPr lang="zh-CN" altLang="en-US" sz="43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4" name="矩形 53">
            <a:extLst>
              <a:ext uri="{FF2B5EF4-FFF2-40B4-BE49-F238E27FC236}"/>
            </a:extLst>
          </p:cNvPr>
          <p:cNvSpPr/>
          <p:nvPr/>
        </p:nvSpPr>
        <p:spPr>
          <a:xfrm>
            <a:off x="9355667" y="2381251"/>
            <a:ext cx="797984" cy="778933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altLang="zh-CN" sz="4300" b="1" dirty="0" err="1">
                <a:solidFill>
                  <a:srgbClr val="FF0000"/>
                </a:solidFill>
                <a:latin typeface="+mn-ea"/>
              </a:rPr>
              <a:t>yì</a:t>
            </a:r>
            <a:endParaRPr lang="zh-CN" altLang="en-US" sz="43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5" name="矩形 54">
            <a:extLst>
              <a:ext uri="{FF2B5EF4-FFF2-40B4-BE49-F238E27FC236}"/>
            </a:extLst>
          </p:cNvPr>
          <p:cNvSpPr/>
          <p:nvPr/>
        </p:nvSpPr>
        <p:spPr>
          <a:xfrm>
            <a:off x="2131484" y="3181351"/>
            <a:ext cx="1073149" cy="778933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altLang="zh-CN" sz="4300" b="1" dirty="0" err="1">
                <a:solidFill>
                  <a:srgbClr val="FF0000"/>
                </a:solidFill>
                <a:latin typeface="+mn-ea"/>
              </a:rPr>
              <a:t>liè</a:t>
            </a:r>
            <a:endParaRPr lang="zh-CN" altLang="en-US" sz="43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6" name="矩形 55">
            <a:extLst>
              <a:ext uri="{FF2B5EF4-FFF2-40B4-BE49-F238E27FC236}"/>
            </a:extLst>
          </p:cNvPr>
          <p:cNvSpPr/>
          <p:nvPr/>
        </p:nvSpPr>
        <p:spPr>
          <a:xfrm>
            <a:off x="5831418" y="3126318"/>
            <a:ext cx="1073149" cy="781049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altLang="zh-CN" sz="4300" b="1" dirty="0" err="1">
                <a:solidFill>
                  <a:srgbClr val="FF0000"/>
                </a:solidFill>
                <a:latin typeface="+mn-ea"/>
              </a:rPr>
              <a:t>yáo</a:t>
            </a:r>
            <a:endParaRPr lang="zh-CN" altLang="en-US" sz="43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7" name="矩形 56">
            <a:extLst>
              <a:ext uri="{FF2B5EF4-FFF2-40B4-BE49-F238E27FC236}"/>
            </a:extLst>
          </p:cNvPr>
          <p:cNvSpPr/>
          <p:nvPr/>
        </p:nvSpPr>
        <p:spPr>
          <a:xfrm>
            <a:off x="9285818" y="3153834"/>
            <a:ext cx="797983" cy="778933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altLang="zh-CN" sz="4300" b="1" dirty="0" err="1">
                <a:solidFill>
                  <a:srgbClr val="FF0000"/>
                </a:solidFill>
                <a:latin typeface="+mn-ea"/>
              </a:rPr>
              <a:t>sù</a:t>
            </a:r>
            <a:endParaRPr lang="en-US" altLang="zh-CN" sz="43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8" name="矩形 57">
            <a:extLst>
              <a:ext uri="{FF2B5EF4-FFF2-40B4-BE49-F238E27FC236}"/>
            </a:extLst>
          </p:cNvPr>
          <p:cNvSpPr/>
          <p:nvPr/>
        </p:nvSpPr>
        <p:spPr>
          <a:xfrm>
            <a:off x="1993900" y="3939118"/>
            <a:ext cx="1355493" cy="78482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altLang="zh-CN" sz="4300" b="1" dirty="0" err="1">
                <a:solidFill>
                  <a:srgbClr val="FF0000"/>
                </a:solidFill>
                <a:latin typeface="+mn-ea"/>
              </a:rPr>
              <a:t>ɡōnɡ</a:t>
            </a:r>
            <a:endParaRPr lang="zh-CN" altLang="en-US" sz="43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9" name="矩形 58">
            <a:extLst>
              <a:ext uri="{FF2B5EF4-FFF2-40B4-BE49-F238E27FC236}"/>
            </a:extLst>
          </p:cNvPr>
          <p:cNvSpPr/>
          <p:nvPr/>
        </p:nvSpPr>
        <p:spPr>
          <a:xfrm>
            <a:off x="5657850" y="3951818"/>
            <a:ext cx="1632813" cy="78482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altLang="zh-CN" sz="4300" b="1" dirty="0" err="1">
                <a:solidFill>
                  <a:srgbClr val="FF0000"/>
                </a:solidFill>
                <a:latin typeface="+mn-ea"/>
              </a:rPr>
              <a:t>yǔ</a:t>
            </a:r>
            <a:r>
              <a:rPr lang="en-US" altLang="zh-CN" sz="4300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sz="4300" b="1" dirty="0" err="1">
                <a:solidFill>
                  <a:srgbClr val="FF0000"/>
                </a:solidFill>
                <a:latin typeface="+mn-ea"/>
              </a:rPr>
              <a:t>lǚ</a:t>
            </a:r>
            <a:endParaRPr lang="zh-CN" altLang="en-US" sz="43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0" name="矩形 59">
            <a:extLst>
              <a:ext uri="{FF2B5EF4-FFF2-40B4-BE49-F238E27FC236}"/>
            </a:extLst>
          </p:cNvPr>
          <p:cNvSpPr/>
          <p:nvPr/>
        </p:nvSpPr>
        <p:spPr>
          <a:xfrm>
            <a:off x="9080501" y="3975100"/>
            <a:ext cx="1073151" cy="778933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altLang="zh-CN" sz="4300" b="1" dirty="0" err="1">
                <a:solidFill>
                  <a:srgbClr val="FF0000"/>
                </a:solidFill>
                <a:latin typeface="+mn-ea"/>
              </a:rPr>
              <a:t>tuí</a:t>
            </a:r>
            <a:endParaRPr lang="zh-CN" altLang="en-US" sz="43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/>
            </a:extLst>
          </p:cNvPr>
          <p:cNvSpPr/>
          <p:nvPr/>
        </p:nvSpPr>
        <p:spPr>
          <a:xfrm>
            <a:off x="2415117" y="4718051"/>
            <a:ext cx="1632813" cy="78482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altLang="zh-CN" sz="4300" b="1" dirty="0" err="1">
                <a:solidFill>
                  <a:srgbClr val="FF0000"/>
                </a:solidFill>
                <a:latin typeface="+mn-ea"/>
              </a:rPr>
              <a:t>zhònɡ</a:t>
            </a:r>
            <a:endParaRPr lang="en-US" altLang="zh-CN" sz="43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1" name="矩形 20">
            <a:extLst>
              <a:ext uri="{FF2B5EF4-FFF2-40B4-BE49-F238E27FC236}"/>
            </a:extLst>
          </p:cNvPr>
          <p:cNvSpPr/>
          <p:nvPr/>
        </p:nvSpPr>
        <p:spPr>
          <a:xfrm>
            <a:off x="6195484" y="4718051"/>
            <a:ext cx="797983" cy="778933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altLang="zh-CN" sz="4300" b="1" dirty="0" err="1">
                <a:solidFill>
                  <a:srgbClr val="FF0000"/>
                </a:solidFill>
                <a:latin typeface="+mn-ea"/>
              </a:rPr>
              <a:t>yì</a:t>
            </a:r>
            <a:endParaRPr lang="en-US" altLang="zh-CN" sz="43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矩形 22">
            <a:extLst>
              <a:ext uri="{FF2B5EF4-FFF2-40B4-BE49-F238E27FC236}"/>
            </a:extLst>
          </p:cNvPr>
          <p:cNvSpPr/>
          <p:nvPr/>
        </p:nvSpPr>
        <p:spPr>
          <a:xfrm>
            <a:off x="8805334" y="4732867"/>
            <a:ext cx="1348317" cy="778933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eaLnBrk="1" hangingPunct="1">
              <a:defRPr/>
            </a:pPr>
            <a:r>
              <a:rPr lang="en-US" altLang="zh-CN" sz="4300" b="1" dirty="0" err="1">
                <a:solidFill>
                  <a:srgbClr val="FF0000"/>
                </a:solidFill>
                <a:latin typeface="+mn-ea"/>
              </a:rPr>
              <a:t>mínɡ</a:t>
            </a:r>
            <a:endParaRPr lang="en-US" altLang="zh-CN" sz="4300" b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68817" y="196851"/>
            <a:ext cx="3426883" cy="914400"/>
            <a:chOff x="2747226" y="536188"/>
            <a:chExt cx="2458107" cy="604629"/>
          </a:xfrm>
        </p:grpSpPr>
        <p:sp>
          <p:nvSpPr>
            <p:cNvPr id="22" name="矩形: 圆角 28">
              <a:extLst>
                <a:ext uri="{FF2B5EF4-FFF2-40B4-BE49-F238E27FC236}"/>
              </a:extLst>
            </p:cNvPr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</a:t>
              </a:r>
            </a:p>
          </p:txBody>
        </p:sp>
        <p:sp>
          <p:nvSpPr>
            <p:cNvPr id="24" name="矩形: 圆角 29">
              <a:extLst>
                <a:ext uri="{FF2B5EF4-FFF2-40B4-BE49-F238E27FC236}"/>
              </a:extLst>
            </p:cNvPr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前</a:t>
              </a:r>
            </a:p>
          </p:txBody>
        </p:sp>
        <p:sp>
          <p:nvSpPr>
            <p:cNvPr id="25" name="矩形: 圆角 30">
              <a:extLst>
                <a:ext uri="{FF2B5EF4-FFF2-40B4-BE49-F238E27FC236}"/>
              </a:extLst>
            </p:cNvPr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测</a:t>
              </a:r>
            </a:p>
          </p:txBody>
        </p:sp>
        <p:sp>
          <p:nvSpPr>
            <p:cNvPr id="26" name="矩形: 圆角 31">
              <a:extLst>
                <a:ext uri="{FF2B5EF4-FFF2-40B4-BE49-F238E27FC236}"/>
              </a:extLst>
            </p:cNvPr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评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20" grpId="0"/>
      <p:bldP spid="21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/>
            </a:extLst>
          </p:cNvPr>
          <p:cNvSpPr/>
          <p:nvPr/>
        </p:nvSpPr>
        <p:spPr>
          <a:xfrm>
            <a:off x="626533" y="2290234"/>
            <a:ext cx="11245851" cy="539751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9" name="矩形 8">
            <a:extLst>
              <a:ext uri="{FF2B5EF4-FFF2-40B4-BE49-F238E27FC236}"/>
            </a:extLst>
          </p:cNvPr>
          <p:cNvSpPr/>
          <p:nvPr/>
        </p:nvSpPr>
        <p:spPr>
          <a:xfrm>
            <a:off x="626533" y="3742267"/>
            <a:ext cx="11245851" cy="535517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0" name="矩形 9">
            <a:extLst>
              <a:ext uri="{FF2B5EF4-FFF2-40B4-BE49-F238E27FC236}"/>
            </a:extLst>
          </p:cNvPr>
          <p:cNvSpPr/>
          <p:nvPr/>
        </p:nvSpPr>
        <p:spPr>
          <a:xfrm>
            <a:off x="626533" y="5209118"/>
            <a:ext cx="11245851" cy="535516"/>
          </a:xfrm>
          <a:prstGeom prst="rect">
            <a:avLst/>
          </a:prstGeom>
          <a:solidFill>
            <a:srgbClr val="FFFFCC">
              <a:alpha val="8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endParaRPr lang="zh-CN" alt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69637" name="TextBox 4"/>
          <p:cNvSpPr txBox="1">
            <a:spLocks noChangeArrowheads="1"/>
          </p:cNvSpPr>
          <p:nvPr/>
        </p:nvSpPr>
        <p:spPr bwMode="auto">
          <a:xfrm>
            <a:off x="713317" y="931333"/>
            <a:ext cx="11032067" cy="5142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醉翁亭记</a:t>
            </a:r>
          </a:p>
          <a:p>
            <a:pPr>
              <a:lnSpc>
                <a:spcPct val="30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环滁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皆山也。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其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西南诸峰，林</a:t>
            </a:r>
            <a:r>
              <a:rPr lang="zh-CN" altLang="en-US" sz="32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壑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尤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美，望之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蔚然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而深秀者，琅琊也。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行六七里，渐闻水声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潺潺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，而泻出于两峰之间者，酿泉也。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峰回路转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，有亭</a:t>
            </a:r>
            <a:r>
              <a:rPr lang="zh-CN" altLang="en-US" sz="32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翼然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临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于泉上者，醉翁亭也。</a:t>
            </a:r>
            <a:endParaRPr lang="en-US" altLang="zh-CN" sz="37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19101" y="2779185"/>
            <a:ext cx="2910417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环绕着滁州城。滁州，在安徽东部。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3617385" y="1488018"/>
            <a:ext cx="1595967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代词，它，指滁州城。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788151" y="2741084"/>
            <a:ext cx="929216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山谷。</a:t>
            </a: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7222067" y="1460500"/>
            <a:ext cx="1263651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尤其，特别。</a:t>
            </a: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8915400" y="1830918"/>
            <a:ext cx="1845733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茂盛的样子。</a:t>
            </a: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3033185" y="2959100"/>
            <a:ext cx="2501900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名词作状语，在山上，沿着山。</a:t>
            </a: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6428318" y="3367618"/>
            <a:ext cx="2851149" cy="3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拟声词，形容水声。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3490385" y="4468284"/>
            <a:ext cx="2180167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山势回环，路也跟着拐弯。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5825067" y="4449234"/>
            <a:ext cx="1538817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像鸟张开翅膀一样。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6758517" y="5744633"/>
            <a:ext cx="2021416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0000FF"/>
                </a:solidFill>
                <a:latin typeface="宋体" pitchFamily="2" charset="-122"/>
              </a:rPr>
              <a:t>居高面下，由上看下。</a:t>
            </a:r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268817" y="196851"/>
            <a:ext cx="3426883" cy="914400"/>
            <a:chOff x="2747226" y="536189"/>
            <a:chExt cx="2458107" cy="604628"/>
          </a:xfrm>
        </p:grpSpPr>
        <p:sp>
          <p:nvSpPr>
            <p:cNvPr id="20" name="矩形: 圆角 28">
              <a:extLst>
                <a:ext uri="{FF2B5EF4-FFF2-40B4-BE49-F238E27FC236}"/>
              </a:extLst>
            </p:cNvPr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释</a:t>
              </a:r>
            </a:p>
          </p:txBody>
        </p:sp>
        <p:sp>
          <p:nvSpPr>
            <p:cNvPr id="21" name="矩形: 圆角 29">
              <a:extLst>
                <a:ext uri="{FF2B5EF4-FFF2-40B4-BE49-F238E27FC236}"/>
              </a:extLst>
            </p:cNvPr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词</a:t>
              </a:r>
            </a:p>
          </p:txBody>
        </p:sp>
        <p:sp>
          <p:nvSpPr>
            <p:cNvPr id="22" name="矩形: 圆角 30">
              <a:extLst>
                <a:ext uri="{FF2B5EF4-FFF2-40B4-BE49-F238E27FC236}"/>
              </a:extLst>
            </p:cNvPr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</a:t>
              </a:r>
            </a:p>
          </p:txBody>
        </p:sp>
        <p:sp>
          <p:nvSpPr>
            <p:cNvPr id="32" name="矩形: 圆角 31">
              <a:extLst>
                <a:ext uri="{FF2B5EF4-FFF2-40B4-BE49-F238E27FC236}"/>
              </a:extLst>
            </p:cNvPr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37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矩形 1"/>
          <p:cNvSpPr>
            <a:spLocks noChangeArrowheads="1"/>
          </p:cNvSpPr>
          <p:nvPr/>
        </p:nvSpPr>
        <p:spPr bwMode="auto">
          <a:xfrm>
            <a:off x="378884" y="1011767"/>
            <a:ext cx="10634133" cy="514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译文：</a:t>
            </a:r>
            <a:r>
              <a:rPr lang="zh-CN" altLang="en-US" sz="3200" b="1" dirty="0">
                <a:latin typeface="宋体" pitchFamily="2" charset="-122"/>
              </a:rPr>
              <a:t>环绕着滁州城的都是山。那西南的几座山峰，树林和山谷尤其优美，一眼望去树木茂盛，又幽深秀丽的，是琅琊山。沿着山路走六七里，渐渐听到潺潺的水声，看到流水从两座山峰之间倾泻而出的，那是酿泉。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山势回环，路也跟着转弯</a:t>
            </a:r>
            <a:r>
              <a:rPr lang="zh-CN" altLang="en-US" sz="3200" b="1" dirty="0">
                <a:latin typeface="宋体" pitchFamily="2" charset="-122"/>
              </a:rPr>
              <a:t>，有一座亭子亭</a:t>
            </a:r>
            <a:r>
              <a:rPr lang="zh-CN" altLang="en-US" sz="3200" b="1" dirty="0">
                <a:sym typeface="宋体" pitchFamily="2" charset="-122"/>
              </a:rPr>
              <a:t>角翘起，像鸟张开翅膀一样，高踞于泉水之上的，</a:t>
            </a:r>
            <a:r>
              <a:rPr lang="zh-CN" altLang="en-US" sz="3200" b="1" dirty="0">
                <a:latin typeface="宋体" pitchFamily="2" charset="-122"/>
              </a:rPr>
              <a:t>那就是醉翁亭。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2864D67-51D8-4007-B8B1-3F1FED7622A4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4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Theme">
  <a:themeElements>
    <a:clrScheme name="自定义 23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F7F7F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</TotalTime>
  <Words>8715</Words>
  <Application>Microsoft Office PowerPoint</Application>
  <PresentationFormat>自定义</PresentationFormat>
  <Paragraphs>1631</Paragraphs>
  <Slides>58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59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微软用户</cp:lastModifiedBy>
  <cp:revision/>
  <dcterms:created xsi:type="dcterms:W3CDTF">2017-08-18T03:02:00Z</dcterms:created>
  <dcterms:modified xsi:type="dcterms:W3CDTF">2018-07-08T04:57:33Z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