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D41F8FE-939A-4AC7-B040-4DB6E6E85E1F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6C77B05-1FA6-47AE-93ED-DBA6EF280A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5569F4C-6719-4D87-81AA-28636D608AF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7D883-F1BA-4DDD-A459-CD81D95BC286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2CBB5-02B2-4FA9-B98B-D1E7B3AF3D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2DF6F-7D93-4746-B279-4691A2EB4725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EEB31-6B75-4C6D-8863-1A8CD4C7FC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ED7A0-2967-4CB4-800E-433FFBBE6986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47119-D2B2-46FA-B567-90FB88FB0C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F8E00-C81C-4403-A997-5529791B3995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A242F-A0F2-4031-94AA-0A7489C4F6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C469F-137B-44C1-8EE4-A4C2B8862254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B2595-48B5-4418-9495-C7BB0F3B5A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C5598-74D9-4950-BD8D-999DC4A15E35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9931F-EABB-4DE9-8AD5-4477A8F3B6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7E6EE-C289-4CCA-8C09-D3346FF1B81D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E42C2-CF19-4AF3-AF18-3BC28EC080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3D93F-A21A-48B6-ADF2-BDCCEA57A968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656C0-5AFF-4121-91FF-A65861DE88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D5346-2E48-451F-A4B7-7B1CF5E428D1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692DC-597E-41F2-9D8E-8419B8111B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272E8-B27A-4274-AFEB-B02FA32534CE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5E5CD-CAF1-4C73-83AC-BCA6148A91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21C69-4FA2-4936-A0D0-757459C1E459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7E323-DA72-4CEC-8048-43C421437B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728EC7A-832E-4F59-94CA-A948B83D7A58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CC631A6-8E02-408B-BBD5-E237134BEA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31" name="图片 8" descr="b6151debf2a7c666dc6638c1148eb49c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9600" smtClean="0">
                <a:solidFill>
                  <a:srgbClr val="FF0000"/>
                </a:solidFill>
                <a:latin typeface="方正胖娃_GBK"/>
                <a:ea typeface="方正胖娃_GBK"/>
                <a:cs typeface="方正胖娃_GBK"/>
              </a:rPr>
              <a:t>用奇谋孔明借箭</a:t>
            </a:r>
            <a:r>
              <a:rPr lang="zh-CN" altLang="en-US" sz="5400" smtClean="0">
                <a:solidFill>
                  <a:srgbClr val="FF0000"/>
                </a:solidFill>
                <a:latin typeface="方正胖娃_GBK"/>
                <a:ea typeface="方正胖娃_GBK"/>
                <a:cs typeface="方正胖娃_GBK"/>
              </a:rPr>
              <a:t>下</a:t>
            </a:r>
          </a:p>
        </p:txBody>
      </p:sp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>
          <a:xfrm>
            <a:off x="1428750" y="4286250"/>
            <a:ext cx="6400800" cy="1752600"/>
          </a:xfrm>
        </p:spPr>
        <p:txBody>
          <a:bodyPr/>
          <a:lstStyle/>
          <a:p>
            <a:r>
              <a:rPr lang="zh-CN" altLang="en-US" sz="6600" i="1" smtClean="0">
                <a:solidFill>
                  <a:srgbClr val="C00000"/>
                </a:solidFill>
                <a:latin typeface="方正流行体简体"/>
                <a:ea typeface="方正流行体简体"/>
                <a:cs typeface="方正流行体简体"/>
              </a:rPr>
              <a:t>主讲：李想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4578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sz="4000" smtClean="0">
                <a:latin typeface="汉仪超粗圆简"/>
                <a:ea typeface="汉仪超粗圆简"/>
                <a:cs typeface="汉仪超粗圆简"/>
              </a:rPr>
              <a:t>孔明笑曰：“吾料曹操于重雾中必不敢出。吾等只顾酌酒取乐，待雾散便回。”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大智大勇，运筹帷幄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0" y="0"/>
            <a:ext cx="4495800" cy="612616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 smtClean="0"/>
              <a:t> </a:t>
            </a:r>
            <a:r>
              <a:rPr lang="zh-CN" altLang="en-US" sz="4000" dirty="0" smtClean="0">
                <a:latin typeface="汉仪超粗圆简" pitchFamily="2" charset="-122"/>
                <a:ea typeface="汉仪超粗圆简" pitchFamily="2" charset="-122"/>
              </a:rPr>
              <a:t>却说曹操寨中，听得擂鼓呐喊，毛</a:t>
            </a:r>
            <a:r>
              <a:rPr lang="zh-CN" altLang="en-US" sz="4000" b="1" dirty="0" smtClean="0">
                <a:latin typeface="汉仪超粗圆简" pitchFamily="2" charset="-122"/>
                <a:ea typeface="汉仪超粗圆简" pitchFamily="2" charset="-122"/>
              </a:rPr>
              <a:t>玠（</a:t>
            </a:r>
            <a:r>
              <a:rPr lang="en-US" altLang="zh-CN" sz="4000" b="1" dirty="0" err="1" smtClean="0">
                <a:latin typeface="+mn-ea"/>
              </a:rPr>
              <a:t>jiè</a:t>
            </a:r>
            <a:r>
              <a:rPr lang="zh-CN" altLang="en-US" sz="4000" b="1" dirty="0" smtClean="0">
                <a:latin typeface="汉仪超粗圆简" pitchFamily="2" charset="-122"/>
                <a:ea typeface="汉仪超粗圆简" pitchFamily="2" charset="-122"/>
              </a:rPr>
              <a:t>）</a:t>
            </a:r>
            <a:r>
              <a:rPr lang="zh-CN" altLang="en-US" sz="4000" dirty="0" smtClean="0">
                <a:latin typeface="汉仪超粗圆简" pitchFamily="2" charset="-122"/>
                <a:ea typeface="汉仪超粗圆简" pitchFamily="2" charset="-122"/>
              </a:rPr>
              <a:t>、于禁二人慌忙飞报曹操。操传令曰：“重雾迷江，彼军忽至，必有埋伏，切不可轻动。可拨水军弓弩手乱箭射之。”</a:t>
            </a:r>
            <a:endParaRPr lang="zh-CN" altLang="en-US" sz="4000" dirty="0">
              <a:latin typeface="汉仪超粗圆简" pitchFamily="2" charset="-122"/>
              <a:ea typeface="汉仪超粗圆简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428625"/>
            <a:ext cx="4038600" cy="4525963"/>
          </a:xfrm>
        </p:spPr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侧面说明孔明的神机妙算，料事如神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6626" name="内容占位符 2"/>
          <p:cNvSpPr>
            <a:spLocks noGrp="1"/>
          </p:cNvSpPr>
          <p:nvPr>
            <p:ph sz="half" idx="1"/>
          </p:nvPr>
        </p:nvSpPr>
        <p:spPr>
          <a:xfrm>
            <a:off x="428625" y="428625"/>
            <a:ext cx="4038600" cy="4525963"/>
          </a:xfrm>
        </p:spPr>
        <p:txBody>
          <a:bodyPr/>
          <a:lstStyle/>
          <a:p>
            <a:r>
              <a:rPr lang="zh-CN" altLang="en-US" sz="4000" smtClean="0">
                <a:latin typeface="汉仪超粗圆简"/>
                <a:ea typeface="汉仪超粗圆简"/>
                <a:cs typeface="汉仪超粗圆简"/>
              </a:rPr>
              <a:t>又差人往旱寨内唤张辽、徐晃各带弓弩军三千，火速到江边助射。比及号令到来，毛</a:t>
            </a:r>
            <a:r>
              <a:rPr lang="zh-CN" altLang="en-US" sz="4000" b="1" smtClean="0">
                <a:latin typeface="汉仪超粗圆简"/>
                <a:ea typeface="汉仪超粗圆简"/>
                <a:cs typeface="汉仪超粗圆简"/>
              </a:rPr>
              <a:t>玠</a:t>
            </a:r>
            <a:r>
              <a:rPr lang="zh-CN" altLang="en-US" sz="4000" smtClean="0">
                <a:latin typeface="汉仪超粗圆简"/>
                <a:ea typeface="汉仪超粗圆简"/>
                <a:cs typeface="汉仪超粗圆简"/>
              </a:rPr>
              <a:t>、于禁怕南军抢入水寨，己差弓弩手在寨前放箭；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引君入瓮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7650" name="内容占位符 2"/>
          <p:cNvSpPr>
            <a:spLocks noGrp="1"/>
          </p:cNvSpPr>
          <p:nvPr>
            <p:ph sz="half" idx="1"/>
          </p:nvPr>
        </p:nvSpPr>
        <p:spPr>
          <a:xfrm>
            <a:off x="500063" y="857250"/>
            <a:ext cx="4038600" cy="4525963"/>
          </a:xfrm>
        </p:spPr>
        <p:txBody>
          <a:bodyPr/>
          <a:lstStyle/>
          <a:p>
            <a:r>
              <a:rPr lang="zh-CN" altLang="en-US" sz="4000" smtClean="0">
                <a:latin typeface="汉仪超粗圆简"/>
                <a:ea typeface="汉仪超粗圆简"/>
                <a:cs typeface="汉仪超粗圆简"/>
              </a:rPr>
              <a:t>少顷，旱寨内弓弩手亦到，约一万余人，尽皆向江中放箭：箭如雨发。孔明教把船吊回，头东尾西，逼近水寨受箭，一面擂鼓呐喊。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究竟要干什么呢？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8674" name="内容占位符 2"/>
          <p:cNvSpPr>
            <a:spLocks noGrp="1"/>
          </p:cNvSpPr>
          <p:nvPr>
            <p:ph sz="half" idx="1"/>
          </p:nvPr>
        </p:nvSpPr>
        <p:spPr>
          <a:xfrm>
            <a:off x="0" y="0"/>
            <a:ext cx="4786313" cy="4811713"/>
          </a:xfrm>
        </p:spPr>
        <p:txBody>
          <a:bodyPr/>
          <a:lstStyle/>
          <a:p>
            <a:r>
              <a:rPr lang="zh-CN" altLang="en-US" sz="4000" smtClean="0">
                <a:latin typeface="汉仪超粗圆简"/>
                <a:ea typeface="汉仪超粗圆简"/>
                <a:cs typeface="汉仪超粗圆简"/>
              </a:rPr>
              <a:t>待至日高雾散，孔明令收船急回。二十只船两边束草上，排满箭枝。孔明令各船上军士齐声叫曰：“谢丞相箭！”比及曹军寨内报知曹操时，这里船轻水急，已放回二十余里，追之不及。曹操懊悔不已。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86375" y="1600200"/>
            <a:ext cx="3400425" cy="4525963"/>
          </a:xfrm>
        </p:spPr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预测精准，安排妥帖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969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33CC"/>
                </a:solidFill>
                <a:latin typeface="方正华隶_GBK"/>
                <a:ea typeface="方正华隶_GBK"/>
                <a:cs typeface="方正华隶_GBK"/>
              </a:rPr>
              <a:t>第二部分（</a:t>
            </a:r>
            <a:r>
              <a:rPr lang="en-US" altLang="zh-CN" sz="4800" smtClean="0">
                <a:solidFill>
                  <a:srgbClr val="FF33CC"/>
                </a:solidFill>
                <a:latin typeface="方正华隶_GBK"/>
                <a:ea typeface="方正华隶_GBK"/>
                <a:cs typeface="方正华隶_GBK"/>
              </a:rPr>
              <a:t>2~~5</a:t>
            </a:r>
            <a:r>
              <a:rPr lang="zh-CN" altLang="en-US" sz="4800" smtClean="0">
                <a:solidFill>
                  <a:srgbClr val="FF33CC"/>
                </a:solidFill>
                <a:latin typeface="方正华隶_GBK"/>
                <a:ea typeface="方正华隶_GBK"/>
                <a:cs typeface="方正华隶_GBK"/>
              </a:rPr>
              <a:t>段）描述草船借箭的全过程。</a:t>
            </a:r>
          </a:p>
        </p:txBody>
      </p:sp>
      <p:pic>
        <p:nvPicPr>
          <p:cNvPr id="5" name="图片 4" descr="u=4210887715,1581823322&amp;fm=52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3238481"/>
            <a:ext cx="4191022" cy="36195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0722" name="内容占位符 2"/>
          <p:cNvSpPr>
            <a:spLocks noGrp="1"/>
          </p:cNvSpPr>
          <p:nvPr>
            <p:ph sz="half" idx="1"/>
          </p:nvPr>
        </p:nvSpPr>
        <p:spPr>
          <a:xfrm>
            <a:off x="0" y="0"/>
            <a:ext cx="4495800" cy="6858000"/>
          </a:xfrm>
        </p:spPr>
        <p:txBody>
          <a:bodyPr/>
          <a:lstStyle/>
          <a:p>
            <a:r>
              <a:rPr lang="zh-CN" altLang="en-US" smtClean="0"/>
              <a:t> </a:t>
            </a:r>
            <a:r>
              <a:rPr lang="zh-CN" altLang="en-US" sz="4000" smtClean="0">
                <a:latin typeface="汉仪超粗圆简"/>
                <a:ea typeface="汉仪超粗圆简"/>
                <a:cs typeface="汉仪超粗圆简"/>
              </a:rPr>
              <a:t>却说孔明回船谓鲁肃曰：“每船上箭约五六千矣。不费江东半分之力，已得十万余箭。明日即将来射曹军，却不甚便？”肃曰：“先生真神人也！何以知今日如此大雾？”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14875" y="1071563"/>
            <a:ext cx="4038600" cy="4525962"/>
          </a:xfrm>
        </p:spPr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表达鲁肃对孔明的折服和赞叹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1746" name="内容占位符 2"/>
          <p:cNvSpPr>
            <a:spLocks noGrp="1"/>
          </p:cNvSpPr>
          <p:nvPr>
            <p:ph sz="half" idx="1"/>
          </p:nvPr>
        </p:nvSpPr>
        <p:spPr>
          <a:xfrm>
            <a:off x="285750" y="0"/>
            <a:ext cx="4252913" cy="4525963"/>
          </a:xfrm>
        </p:spPr>
        <p:txBody>
          <a:bodyPr/>
          <a:lstStyle/>
          <a:p>
            <a:r>
              <a:rPr lang="zh-CN" altLang="en-US" sz="4000" smtClean="0">
                <a:latin typeface="汉仪超粗圆简"/>
                <a:ea typeface="汉仪超粗圆简"/>
                <a:cs typeface="汉仪超粗圆简"/>
              </a:rPr>
              <a:t>孔明曰：“亮于三日前已算定今日有大雾，因此敢任三日之限。公瑾教我十日完办，工匠料物，都不应手，明白要杀我。我命系于天，公瑾焉能害我哉！”鲁肃拜服。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14875" y="928688"/>
            <a:ext cx="4038600" cy="4525962"/>
          </a:xfrm>
        </p:spPr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道出前文答应周瑜造箭的原因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 smtClean="0"/>
              <a:t> </a:t>
            </a:r>
            <a:r>
              <a:rPr lang="zh-CN" altLang="en-US" sz="4000" dirty="0" smtClean="0">
                <a:latin typeface="汉仪超粗圆简" pitchFamily="2" charset="-122"/>
                <a:ea typeface="汉仪超粗圆简" pitchFamily="2" charset="-122"/>
              </a:rPr>
              <a:t>船到岸时，周瑜己差五百军在江边等候搬箭。孔明教于船上取之，可得十余万枝，都搬入中军帐交纳。</a:t>
            </a:r>
            <a:endParaRPr lang="zh-CN" altLang="en-US" sz="4000" dirty="0">
              <a:latin typeface="汉仪超粗圆简" pitchFamily="2" charset="-122"/>
              <a:ea typeface="汉仪超粗圆简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7200" dirty="0" smtClean="0">
                <a:solidFill>
                  <a:srgbClr val="FF0000"/>
                </a:solidFill>
                <a:latin typeface="汉仪彩蝶体简" pitchFamily="2" charset="-122"/>
                <a:ea typeface="汉仪彩蝶体简" pitchFamily="2" charset="-122"/>
              </a:rPr>
              <a:t>圆满完成任务</a:t>
            </a:r>
            <a:endParaRPr lang="zh-CN" altLang="en-US" sz="7200" dirty="0">
              <a:solidFill>
                <a:srgbClr val="FF0000"/>
              </a:solidFill>
              <a:latin typeface="汉仪彩蝶体简" pitchFamily="2" charset="-122"/>
              <a:ea typeface="汉仪彩蝶体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3794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sz="4000" smtClean="0">
                <a:latin typeface="汉仪超粗圆简"/>
                <a:ea typeface="汉仪超粗圆简"/>
                <a:cs typeface="汉仪超粗圆简"/>
              </a:rPr>
              <a:t>鲁肃入见周瑜，备说孔明取箭之事。瑜大惊，慨然叹曰：“孔明神机妙算，吾不如也！”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侧面说明孔明的非凡的才干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6386" name="内容占位符 2"/>
          <p:cNvSpPr>
            <a:spLocks noGrp="1"/>
          </p:cNvSpPr>
          <p:nvPr>
            <p:ph sz="half" idx="1"/>
          </p:nvPr>
        </p:nvSpPr>
        <p:spPr>
          <a:xfrm>
            <a:off x="0" y="285750"/>
            <a:ext cx="4324350" cy="4525963"/>
          </a:xfrm>
        </p:spPr>
        <p:txBody>
          <a:bodyPr/>
          <a:lstStyle/>
          <a:p>
            <a:r>
              <a:rPr lang="zh-CN" altLang="en-US" sz="4000" smtClean="0">
                <a:latin typeface="汉仪超粗圆简"/>
                <a:ea typeface="汉仪超粗圆简"/>
                <a:cs typeface="汉仪超粗圆简"/>
              </a:rPr>
              <a:t>肃领命来见孔明。孔明日：“吾曾告子敬，休对公瑾说，他必要害我。不想子敬不肯为我隐讳，今日果然又弄出事来。三日内如何造得十万箭？子敬只得救我！”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留下悬念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4818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sz="4000" smtClean="0">
                <a:latin typeface="汉仪超粗圆简"/>
                <a:ea typeface="汉仪超粗圆简"/>
                <a:cs typeface="汉仪超粗圆简"/>
              </a:rPr>
              <a:t>后人有诗赞曰：    一天浓雾满长江，远近难分水渺茫。骤雨飞蝗来战舰，    孔明今日伏周郎。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定题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584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33CC"/>
                </a:solidFill>
                <a:latin typeface="方正华隶_GBK"/>
                <a:ea typeface="方正华隶_GBK"/>
                <a:cs typeface="方正华隶_GBK"/>
              </a:rPr>
              <a:t>第三部分（</a:t>
            </a:r>
            <a:r>
              <a:rPr lang="en-US" altLang="zh-CN" sz="4800" smtClean="0">
                <a:solidFill>
                  <a:srgbClr val="FF33CC"/>
                </a:solidFill>
                <a:latin typeface="方正华隶_GBK"/>
                <a:ea typeface="方正华隶_GBK"/>
                <a:cs typeface="方正华隶_GBK"/>
              </a:rPr>
              <a:t>6~~7</a:t>
            </a:r>
            <a:r>
              <a:rPr lang="zh-CN" altLang="en-US" sz="4800" smtClean="0">
                <a:solidFill>
                  <a:srgbClr val="FF33CC"/>
                </a:solidFill>
                <a:latin typeface="方正华隶_GBK"/>
                <a:ea typeface="方正华隶_GBK"/>
                <a:cs typeface="方正华隶_GBK"/>
              </a:rPr>
              <a:t>段）写孔明完成了任务，拆穿了周瑜的阴谋。</a:t>
            </a:r>
          </a:p>
        </p:txBody>
      </p:sp>
      <p:pic>
        <p:nvPicPr>
          <p:cNvPr id="4" name="图片 3" descr="0944052H1-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198" y="3786190"/>
            <a:ext cx="2262200" cy="2262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 descr="u=2615568450,1650739514&amp;fm=52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4071942"/>
            <a:ext cx="3626215" cy="21097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" name="内容占位符 4" descr="1102U02E4-9-lp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785794"/>
            <a:ext cx="2767026" cy="3458783"/>
          </a:xfrm>
          <a:effectLst>
            <a:softEdge rad="112500"/>
          </a:effectLst>
        </p:spPr>
      </p:pic>
      <p:pic>
        <p:nvPicPr>
          <p:cNvPr id="6" name="图片 5" descr="11544618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26" y="3357562"/>
            <a:ext cx="2309826" cy="230982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7410" name="内容占位符 2"/>
          <p:cNvSpPr>
            <a:spLocks noGrp="1"/>
          </p:cNvSpPr>
          <p:nvPr>
            <p:ph sz="half" idx="1"/>
          </p:nvPr>
        </p:nvSpPr>
        <p:spPr>
          <a:xfrm>
            <a:off x="0" y="285750"/>
            <a:ext cx="4610100" cy="4525963"/>
          </a:xfrm>
        </p:spPr>
        <p:txBody>
          <a:bodyPr/>
          <a:lstStyle/>
          <a:p>
            <a:r>
              <a:rPr lang="zh-CN" altLang="en-US" sz="4000" smtClean="0">
                <a:latin typeface="汉仪超粗圆简"/>
                <a:ea typeface="汉仪超粗圆简"/>
                <a:cs typeface="汉仪超粗圆简"/>
              </a:rPr>
              <a:t>肃日：“公自取其祸，我如何救得你？”孔明日：“望子敬借我二十只船，每船要军士三十人，船上皆用青布为幔，各束草千余个，分布两边。吾别有妙用。第三日包管有十万枝箭。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向鲁肃求助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8434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sz="4000" smtClean="0">
                <a:latin typeface="汉仪超粗圆简"/>
                <a:ea typeface="汉仪超粗圆简"/>
                <a:cs typeface="汉仪超粗圆简"/>
              </a:rPr>
              <a:t>只不可又教公瑾得知，若彼知之，吾计败矣。”</a:t>
            </a:r>
          </a:p>
        </p:txBody>
      </p:sp>
      <p:sp>
        <p:nvSpPr>
          <p:cNvPr id="18435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了解周瑜的为人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9458" name="内容占位符 2"/>
          <p:cNvSpPr>
            <a:spLocks noGrp="1"/>
          </p:cNvSpPr>
          <p:nvPr>
            <p:ph sz="half" idx="1"/>
          </p:nvPr>
        </p:nvSpPr>
        <p:spPr>
          <a:xfrm>
            <a:off x="0" y="285750"/>
            <a:ext cx="4467225" cy="4525963"/>
          </a:xfrm>
        </p:spPr>
        <p:txBody>
          <a:bodyPr/>
          <a:lstStyle/>
          <a:p>
            <a:r>
              <a:rPr lang="zh-CN" altLang="en-US" sz="4000" smtClean="0">
                <a:latin typeface="汉仪超粗圆简"/>
                <a:ea typeface="汉仪超粗圆简"/>
                <a:cs typeface="汉仪超粗圆简"/>
              </a:rPr>
              <a:t>肃允诺，却不解其意，回报周瑜，果然不提起借船之事，只言孔明并不用箭竹、翎毛、胶漆等物，自有道理。瑜大疑曰：“且看他三日后如何回覆我！”</a:t>
            </a:r>
          </a:p>
        </p:txBody>
      </p:sp>
      <p:sp>
        <p:nvSpPr>
          <p:cNvPr id="19459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周瑜有了疑问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0482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sz="4000" smtClean="0">
                <a:latin typeface="汉仪超粗圆简"/>
                <a:ea typeface="汉仪超粗圆简"/>
                <a:cs typeface="汉仪超粗圆简"/>
              </a:rPr>
              <a:t>却说鲁肃私自拨轻快船二十只，各船三十余人，并布幔束草等物，尽皆齐备，候孔明调用。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一切事物齐备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1506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sz="4000" smtClean="0">
                <a:latin typeface="汉仪超粗圆简"/>
                <a:ea typeface="汉仪超粗圆简"/>
                <a:cs typeface="汉仪超粗圆简"/>
              </a:rPr>
              <a:t>第一日却不见孔明动静，第二日亦只不动。至第三日四更时分，孔明密请鲁肃到船中。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留下悬念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2530" name="内容占位符 2"/>
          <p:cNvSpPr>
            <a:spLocks noGrp="1"/>
          </p:cNvSpPr>
          <p:nvPr>
            <p:ph sz="half" idx="1"/>
          </p:nvPr>
        </p:nvSpPr>
        <p:spPr>
          <a:xfrm>
            <a:off x="0" y="500063"/>
            <a:ext cx="5214938" cy="4525962"/>
          </a:xfrm>
        </p:spPr>
        <p:txBody>
          <a:bodyPr/>
          <a:lstStyle/>
          <a:p>
            <a:r>
              <a:rPr lang="zh-CN" altLang="en-US" sz="3600" smtClean="0">
                <a:latin typeface="汉仪超粗圆简"/>
                <a:ea typeface="汉仪超粗圆简"/>
                <a:cs typeface="汉仪超粗圆简"/>
              </a:rPr>
              <a:t>肃问曰：“公召我来何意？”孔明曰：“特请子敬同往取箭。”肃曰：“何处去取？”孔明曰：“子敬休问，前去便见。”遂命将二十只船，用长索相连，径望北岸进发。是夜大雾漫天，长江之中，雾气更甚，对面不相见。孔明促舟前进，果然是好大雾！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29250" y="857250"/>
            <a:ext cx="3395663" cy="4525963"/>
          </a:xfrm>
        </p:spPr>
        <p:txBody>
          <a:bodyPr/>
          <a:lstStyle/>
          <a:p>
            <a:r>
              <a:rPr lang="zh-CN" altLang="en-US" sz="60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孔明不仅通晓军事，对气象也很了解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3554" name="内容占位符 2"/>
          <p:cNvSpPr>
            <a:spLocks noGrp="1"/>
          </p:cNvSpPr>
          <p:nvPr>
            <p:ph sz="half" idx="1"/>
          </p:nvPr>
        </p:nvSpPr>
        <p:spPr>
          <a:xfrm>
            <a:off x="357188" y="642938"/>
            <a:ext cx="4038600" cy="4525962"/>
          </a:xfrm>
        </p:spPr>
        <p:txBody>
          <a:bodyPr/>
          <a:lstStyle/>
          <a:p>
            <a:r>
              <a:rPr lang="zh-CN" altLang="en-US" sz="4000" smtClean="0">
                <a:latin typeface="汉仪超粗圆简"/>
                <a:ea typeface="汉仪超粗圆简"/>
                <a:cs typeface="汉仪超粗圆简"/>
              </a:rPr>
              <a:t>当夜五更时候，船已近曹操水寨。孔明教把船只头西尾东，一带摆开，就船上擂鼓呐喊。鲁肃惊曰：“倘曹兵齐出，如之奈何？”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令人心惊之举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竹叶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竹叶</Template>
  <TotalTime>69</TotalTime>
  <Words>1086</Words>
  <PresentationFormat>全屏显示(4:3)</PresentationFormat>
  <Paragraphs>41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Calibri</vt:lpstr>
      <vt:lpstr>宋体</vt:lpstr>
      <vt:lpstr>Arial</vt:lpstr>
      <vt:lpstr>方正胖娃_GBK</vt:lpstr>
      <vt:lpstr>方正流行体简体</vt:lpstr>
      <vt:lpstr>汉仪超粗圆简</vt:lpstr>
      <vt:lpstr>汉仪彩蝶体简</vt:lpstr>
      <vt:lpstr>方正华隶_GBK</vt:lpstr>
      <vt:lpstr>竹叶</vt:lpstr>
      <vt:lpstr>用奇谋孔明借箭下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用奇谋孔明借箭下</dc:title>
  <cp:lastModifiedBy>Microsoft</cp:lastModifiedBy>
  <cp:revision>5</cp:revision>
  <dcterms:modified xsi:type="dcterms:W3CDTF">2014-11-26T09:30:29Z</dcterms:modified>
</cp:coreProperties>
</file>