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7" r:id="rId4"/>
    <p:sldId id="268" r:id="rId5"/>
    <p:sldId id="270" r:id="rId6"/>
    <p:sldId id="269" r:id="rId7"/>
    <p:sldId id="266" r:id="rId8"/>
    <p:sldId id="258" r:id="rId9"/>
    <p:sldId id="261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65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F94E0-91C2-4A73-A340-705B0399BD3F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6D408-CD7C-4B0E-AF9B-990290D42A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78E5E-EABD-40FA-B929-0CD2EC8D4BF6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D4380-07AD-4353-B956-2C81DA925D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068CC-0A70-44ED-B898-0157A432C943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DB8AF-102F-4C67-B384-871487BEFD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3E30E-53CC-4184-82BA-BDE883A3D3D6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3926D-BFFB-497B-BB3F-468C472E52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E163A-B361-4654-9A02-A67A3AEC5AAB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A0CF6-A223-41B7-98E5-A53362A9D6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8F1B1-640A-4BB6-882E-3FC9768D8E8D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EBFC5-BCC2-4E65-AC3D-7D0EC083CF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3F40B-2BD3-4709-A7C4-86D553EA68AB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70114-C922-48D0-8A9A-3104EACA28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0C792-E747-4E1A-BBF3-2F42E8B2C927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C95CD-1C93-4D39-A4F9-ADE920D78C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89837-7975-4A37-AF3B-E7E4E955B0BC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5C241-0840-4C23-8A28-9F9F45A259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96B1F-E091-47E8-AAC1-1F30FE1FE728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47D36-7A69-4731-BC46-C83A5EB941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458B3-561E-4FDA-9434-8A7A90F909A9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77656-A260-44DD-9A96-6D828A5B8D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E7A8DC-EEB8-493A-A981-D57C30ADC3AF}" type="datetimeFigureOut">
              <a:rPr lang="zh-CN" altLang="en-US"/>
              <a:pPr>
                <a:defRPr/>
              </a:pPr>
              <a:t>2016/2/14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23D6BF-6477-4723-9FC8-9A3001616C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风萧萧兮易水寒，壮士一去兮不复还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0" y="850900"/>
            <a:ext cx="9144000" cy="5740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000" b="1" smtClean="0">
                <a:solidFill>
                  <a:srgbClr val="CC00CC"/>
                </a:solidFill>
                <a:ea typeface="华文行楷"/>
                <a:cs typeface="华文行楷"/>
              </a:rPr>
              <a:t>成语典故</a:t>
            </a:r>
            <a:br>
              <a:rPr lang="zh-CN" altLang="en-US" sz="4000" b="1" smtClean="0">
                <a:solidFill>
                  <a:srgbClr val="CC00CC"/>
                </a:solidFill>
                <a:ea typeface="华文行楷"/>
                <a:cs typeface="华文行楷"/>
              </a:rPr>
            </a:br>
            <a:r>
              <a:rPr lang="zh-CN" altLang="en-US" sz="2800" b="1" smtClean="0"/>
              <a:t>    </a:t>
            </a:r>
            <a:r>
              <a:rPr lang="zh-CN" altLang="en-US" sz="2800" b="1" smtClean="0">
                <a:solidFill>
                  <a:srgbClr val="FF0000"/>
                </a:solidFill>
              </a:rPr>
              <a:t>切齿拊心</a:t>
            </a:r>
            <a:r>
              <a:rPr lang="zh-CN" altLang="en-US" sz="2800" b="1" smtClean="0"/>
              <a:t> 语出本文，又作“切齿腐心”。形容愤恨到极点。</a:t>
            </a:r>
            <a:br>
              <a:rPr lang="zh-CN" altLang="en-US" sz="2800" b="1" smtClean="0"/>
            </a:br>
            <a:r>
              <a:rPr lang="zh-CN" altLang="en-US" sz="2800" b="1" smtClean="0"/>
              <a:t/>
            </a:r>
            <a:br>
              <a:rPr lang="zh-CN" altLang="en-US" sz="2800" b="1" smtClean="0"/>
            </a:br>
            <a:r>
              <a:rPr lang="zh-CN" altLang="en-US" sz="2800" b="1" smtClean="0"/>
              <a:t>    </a:t>
            </a:r>
            <a:r>
              <a:rPr lang="zh-CN" altLang="en-US" sz="2800" b="1" smtClean="0">
                <a:solidFill>
                  <a:srgbClr val="FF0000"/>
                </a:solidFill>
              </a:rPr>
              <a:t>一去不复返</a:t>
            </a:r>
            <a:r>
              <a:rPr lang="zh-CN" altLang="en-US" sz="2800" b="1" smtClean="0"/>
              <a:t> 语出本文。一去之后就不再回来。后亦称人或者已成陈迹。唐崔颢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黄鹤楼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诗：“黄鹤一去不复返，白云千载空悠悠。”</a:t>
            </a:r>
            <a:br>
              <a:rPr lang="zh-CN" altLang="en-US" sz="2800" b="1" smtClean="0"/>
            </a:br>
            <a:r>
              <a:rPr lang="zh-CN" altLang="en-US" sz="2800" b="1" smtClean="0"/>
              <a:t/>
            </a:r>
            <a:br>
              <a:rPr lang="zh-CN" altLang="en-US" sz="2800" b="1" smtClean="0"/>
            </a:br>
            <a:r>
              <a:rPr lang="zh-CN" altLang="en-US" sz="2800" b="1" smtClean="0"/>
              <a:t>    </a:t>
            </a:r>
            <a:r>
              <a:rPr lang="zh-CN" altLang="en-US" sz="2800" b="1" smtClean="0">
                <a:solidFill>
                  <a:srgbClr val="FF0000"/>
                </a:solidFill>
              </a:rPr>
              <a:t>发上指冠</a:t>
            </a:r>
            <a:r>
              <a:rPr lang="zh-CN" altLang="en-US" sz="2800" b="1" smtClean="0"/>
              <a:t> 语出</a:t>
            </a:r>
            <a:r>
              <a:rPr lang="en-US" altLang="zh-CN" sz="2800" b="1" smtClean="0"/>
              <a:t>《</a:t>
            </a:r>
            <a:r>
              <a:rPr lang="zh-CN" altLang="en-US" sz="2800" b="1" smtClean="0"/>
              <a:t>庄子</a:t>
            </a:r>
            <a:r>
              <a:rPr lang="en-US" altLang="zh-CN" sz="2800" b="1" smtClean="0"/>
              <a:t>·</a:t>
            </a:r>
            <a:r>
              <a:rPr lang="zh-CN" altLang="en-US" sz="2800" b="1" smtClean="0"/>
              <a:t>盗跖</a:t>
            </a:r>
            <a:r>
              <a:rPr lang="en-US" altLang="zh-CN" sz="2800" b="1" smtClean="0"/>
              <a:t>》</a:t>
            </a:r>
            <a:r>
              <a:rPr lang="zh-CN" altLang="en-US" sz="2800" b="1" smtClean="0"/>
              <a:t>：“盗跖闻之大怒，目如明星，发上指冠。”毛发竖起的样子。形容极度愤怒。本文“士皆目真目，发尽上指冠”暗引此语。</a:t>
            </a:r>
            <a:br>
              <a:rPr lang="zh-CN" altLang="en-US" sz="2800" b="1" smtClean="0"/>
            </a:br>
            <a:r>
              <a:rPr lang="zh-CN" altLang="en-US" sz="2800" b="1" smtClean="0"/>
              <a:t/>
            </a:r>
            <a:br>
              <a:rPr lang="zh-CN" altLang="en-US" sz="2800" b="1" smtClean="0"/>
            </a:br>
            <a:r>
              <a:rPr lang="zh-CN" altLang="en-US" sz="2800" b="1" smtClean="0"/>
              <a:t>    </a:t>
            </a:r>
            <a:r>
              <a:rPr lang="zh-CN" altLang="en-US" sz="2800" b="1" smtClean="0">
                <a:solidFill>
                  <a:srgbClr val="FF0000"/>
                </a:solidFill>
              </a:rPr>
              <a:t>图穷匕首见 </a:t>
            </a:r>
            <a:r>
              <a:rPr lang="zh-CN" altLang="en-US" sz="2800" b="1" smtClean="0"/>
              <a:t>语出本文。比喻事情发展到了最后，真相或本意显露出来。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0" y="673100"/>
            <a:ext cx="9144000" cy="5645150"/>
          </a:xfrm>
        </p:spPr>
        <p:txBody>
          <a:bodyPr rtlCol="0">
            <a:normAutofit lnSpcReduction="10000"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altLang="zh-CN" sz="2400" b="1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无可奈何</a:t>
            </a:r>
            <a:r>
              <a:rPr lang="zh-CN" altLang="en-US" sz="2400" b="1" dirty="0" smtClean="0"/>
              <a:t> 语出本文。没有办法，无法可想。表示事已如此，再要挽回已是无能为力。</a:t>
            </a:r>
            <a:br>
              <a:rPr lang="zh-CN" altLang="en-US" sz="2400" b="1" dirty="0" smtClean="0"/>
            </a:br>
            <a:endParaRPr lang="zh-CN" altLang="en-US" sz="2400" b="1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悲歌击筑</a:t>
            </a:r>
            <a:r>
              <a:rPr lang="zh-CN" altLang="en-US" sz="2400" b="1" dirty="0" smtClean="0"/>
              <a:t> 亦作“悲歌易水”。典出本文。常用以抒写悲壮苍凉的气氛。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zh-CN" altLang="en-US" sz="2400" b="1" dirty="0" smtClean="0"/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</a:rPr>
              <a:t>变徵之声</a:t>
            </a:r>
            <a:r>
              <a:rPr lang="zh-CN" altLang="en-US" sz="2400" b="1" dirty="0" smtClean="0"/>
              <a:t> 语出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史记</a:t>
            </a:r>
            <a:r>
              <a:rPr lang="en-US" altLang="zh-CN" sz="2400" b="1" dirty="0" smtClean="0"/>
              <a:t>·</a:t>
            </a:r>
            <a:r>
              <a:rPr lang="zh-CN" altLang="en-US" sz="2400" b="1" dirty="0" smtClean="0"/>
              <a:t>刺客列传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：“高渐离击筑，荆轲和而歌，为变徵之声，士皆垂泪涕泣。”乐声中的徵调变化，常作悲壮之声。徵，古代五声之一，读ｚｈ</a:t>
            </a:r>
            <a:r>
              <a:rPr lang="en-US" altLang="zh-CN" sz="2400" b="1" dirty="0" smtClean="0"/>
              <a:t>ǐ</a:t>
            </a:r>
            <a:r>
              <a:rPr lang="zh-CN" altLang="en-US" sz="2400" b="1" dirty="0" smtClean="0"/>
              <a:t>。</a:t>
            </a:r>
            <a:br>
              <a:rPr lang="zh-CN" altLang="en-US" sz="2400" b="1" dirty="0" smtClean="0"/>
            </a:br>
            <a:r>
              <a:rPr lang="zh-CN" altLang="en-US" sz="2400" b="1" dirty="0" smtClean="0"/>
              <a:t/>
            </a:r>
            <a:br>
              <a:rPr lang="zh-CN" altLang="en-US" sz="2400" b="1" dirty="0" smtClean="0"/>
            </a:br>
            <a:r>
              <a:rPr lang="zh-CN" altLang="en-US" sz="2400" b="1" dirty="0" smtClean="0"/>
              <a:t>   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 smtClean="0"/>
              <a:t> </a:t>
            </a:r>
            <a:r>
              <a:rPr lang="zh-CN" altLang="en-US" sz="3600" b="1" dirty="0" smtClean="0">
                <a:ea typeface="隶书" pitchFamily="49" charset="-122"/>
              </a:rPr>
              <a:t>古代文化常识</a:t>
            </a:r>
            <a:br>
              <a:rPr lang="zh-CN" altLang="en-US" sz="3600" b="1" dirty="0" smtClean="0">
                <a:ea typeface="隶书" pitchFamily="49" charset="-122"/>
              </a:rPr>
            </a:br>
            <a:r>
              <a:rPr lang="zh-CN" altLang="en-US" sz="3600" b="1" dirty="0" smtClean="0">
                <a:ea typeface="隶书" pitchFamily="49" charset="-122"/>
              </a:rPr>
              <a:t/>
            </a:r>
            <a:br>
              <a:rPr lang="zh-CN" altLang="en-US" sz="3600" b="1" dirty="0" smtClean="0">
                <a:ea typeface="隶书" pitchFamily="49" charset="-122"/>
              </a:rPr>
            </a:br>
            <a:r>
              <a:rPr lang="zh-CN" altLang="en-US" sz="2400" b="1" dirty="0" smtClean="0"/>
              <a:t>    </a:t>
            </a:r>
            <a:r>
              <a:rPr lang="zh-CN" altLang="en-US" sz="2800" b="1" dirty="0" smtClean="0">
                <a:solidFill>
                  <a:srgbClr val="0000CC"/>
                </a:solidFill>
              </a:rPr>
              <a:t>徐夫人 击筑 变徵之声 慷慨羽声 既祖 中庶子 郎中 </a:t>
            </a:r>
          </a:p>
          <a:p>
            <a:pPr fontAlgn="auto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 smtClean="0">
                <a:solidFill>
                  <a:srgbClr val="0000CC"/>
                </a:solidFill>
              </a:rPr>
              <a:t>九宾 箕踞 戮没</a:t>
            </a:r>
            <a:endParaRPr lang="zh-CN" alt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4876800"/>
            <a:ext cx="7772400" cy="1524000"/>
          </a:xfrm>
        </p:spPr>
        <p:txBody>
          <a:bodyPr/>
          <a:lstStyle/>
          <a:p>
            <a:pPr algn="l"/>
            <a:r>
              <a:rPr lang="zh-CN" altLang="zh-CN" smtClean="0"/>
              <a:t>                                                                                                       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0"/>
            <a:ext cx="8229600" cy="6477000"/>
          </a:xfrm>
        </p:spPr>
        <p:txBody>
          <a:bodyPr rtlCol="0">
            <a:normAutofit lnSpcReduction="10000"/>
          </a:bodyPr>
          <a:lstStyle/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4400" b="1" smtClean="0">
                <a:solidFill>
                  <a:srgbClr val="FF0000"/>
                </a:solidFill>
                <a:latin typeface="宋体" pitchFamily="2" charset="-122"/>
              </a:rPr>
              <a:t>           课文分析</a:t>
            </a:r>
          </a:p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smtClean="0">
                <a:solidFill>
                  <a:srgbClr val="0000FF"/>
                </a:solidFill>
                <a:latin typeface="宋体" pitchFamily="2" charset="-122"/>
              </a:rPr>
              <a:t>  1.故事是在怎样的形势下发生的?语言特点如何？</a:t>
            </a:r>
          </a:p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smtClean="0">
                <a:solidFill>
                  <a:schemeClr val="accent2"/>
                </a:solidFill>
                <a:latin typeface="宋体" pitchFamily="2" charset="-122"/>
                <a:sym typeface="Symbol" pitchFamily="18" charset="2"/>
              </a:rPr>
              <a:t></a:t>
            </a:r>
            <a:r>
              <a:rPr lang="zh-CN" altLang="en-US" b="1" smtClean="0">
                <a:solidFill>
                  <a:schemeClr val="tx1"/>
                </a:solidFill>
                <a:latin typeface="宋体" pitchFamily="2" charset="-122"/>
              </a:rPr>
              <a:t>秦军破赵势如破竹,大军压境燕国危在旦夕</a:t>
            </a:r>
          </a:p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smtClean="0">
                <a:solidFill>
                  <a:schemeClr val="accent2"/>
                </a:solidFill>
                <a:latin typeface="宋体" pitchFamily="2" charset="-122"/>
                <a:sym typeface="Symbol" pitchFamily="18" charset="2"/>
              </a:rPr>
              <a:t></a:t>
            </a:r>
            <a:r>
              <a:rPr lang="zh-CN" altLang="en-US" b="1" smtClean="0">
                <a:solidFill>
                  <a:schemeClr val="tx1"/>
                </a:solidFill>
                <a:latin typeface="宋体" pitchFamily="2" charset="-122"/>
              </a:rPr>
              <a:t>课文连用几个动词短语,以短促的语气交代逼人的形势，渲染了紧张、危急的气氛。</a:t>
            </a:r>
            <a:r>
              <a:rPr lang="zh-CN" altLang="en-US" sz="4000" b="1" smtClean="0">
                <a:solidFill>
                  <a:srgbClr val="FF0000"/>
                </a:solidFill>
                <a:sym typeface="Symbol" pitchFamily="18" charset="2"/>
              </a:rPr>
              <a:t></a:t>
            </a:r>
            <a:endParaRPr lang="zh-CN" altLang="en-US" sz="4000" b="1" smtClean="0">
              <a:solidFill>
                <a:srgbClr val="FF0000"/>
              </a:solidFill>
              <a:sym typeface="Monotype Sorts" pitchFamily="2" charset="2"/>
            </a:endParaRPr>
          </a:p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smtClean="0">
                <a:solidFill>
                  <a:srgbClr val="0000FF"/>
                </a:solidFill>
                <a:latin typeface="宋体" pitchFamily="2" charset="-122"/>
              </a:rPr>
              <a:t>2.荆轲的谋划表现了怎样的性格?写太子丹“不忍”有何作用？</a:t>
            </a:r>
          </a:p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smtClean="0">
                <a:solidFill>
                  <a:schemeClr val="accent2"/>
                </a:solidFill>
                <a:latin typeface="宋体" pitchFamily="2" charset="-122"/>
                <a:sym typeface="Symbol" pitchFamily="18" charset="2"/>
              </a:rPr>
              <a:t></a:t>
            </a:r>
            <a:r>
              <a:rPr lang="zh-CN" altLang="en-US" b="1" smtClean="0">
                <a:solidFill>
                  <a:schemeClr val="tx1"/>
                </a:solidFill>
                <a:latin typeface="宋体" pitchFamily="2" charset="-122"/>
              </a:rPr>
              <a:t>表现他城府很深,具有超人的胆识和气魄。</a:t>
            </a:r>
          </a:p>
          <a:p>
            <a:pPr algn="l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b="1" smtClean="0">
                <a:solidFill>
                  <a:schemeClr val="accent2"/>
                </a:solidFill>
                <a:latin typeface="宋体" pitchFamily="2" charset="-122"/>
                <a:sym typeface="Symbol" pitchFamily="18" charset="2"/>
              </a:rPr>
              <a:t></a:t>
            </a:r>
            <a:r>
              <a:rPr lang="zh-CN" altLang="en-US" b="1" smtClean="0">
                <a:solidFill>
                  <a:schemeClr val="tx1"/>
                </a:solidFill>
                <a:latin typeface="宋体" pitchFamily="2" charset="-122"/>
              </a:rPr>
              <a:t>反衬荆轲智谋非凡。 </a:t>
            </a:r>
            <a:r>
              <a:rPr lang="zh-CN" altLang="en-US" sz="3600" b="1" smtClean="0">
                <a:solidFill>
                  <a:srgbClr val="FF0000"/>
                </a:solidFill>
                <a:sym typeface="Symbol" pitchFamily="18" charset="2"/>
              </a:rPr>
              <a:t>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381000"/>
            <a:ext cx="8305800" cy="838200"/>
          </a:xfrm>
        </p:spPr>
        <p:txBody>
          <a:bodyPr/>
          <a:lstStyle/>
          <a:p>
            <a:pPr algn="l"/>
            <a:r>
              <a:rPr lang="zh-CN" altLang="en-US" sz="3200" b="1" smtClean="0">
                <a:solidFill>
                  <a:srgbClr val="0000FF"/>
                </a:solidFill>
                <a:latin typeface="宋体" charset="-122"/>
              </a:rPr>
              <a:t>3.荆轲私见樊於期，为什么能让他慷慨献身？</a:t>
            </a:r>
            <a:endParaRPr lang="zh-CN" altLang="en-US" sz="2800" b="1" smtClean="0">
              <a:latin typeface="宋体" charset="-122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990600"/>
            <a:ext cx="8229600" cy="5867400"/>
          </a:xfrm>
        </p:spPr>
        <p:txBody>
          <a:bodyPr/>
          <a:lstStyle/>
          <a:p>
            <a:pPr algn="l">
              <a:lnSpc>
                <a:spcPct val="115000"/>
              </a:lnSpc>
              <a:spcBef>
                <a:spcPct val="0"/>
              </a:spcBef>
            </a:pPr>
            <a:r>
              <a:rPr lang="zh-CN" altLang="en-US" b="1" smtClean="0">
                <a:solidFill>
                  <a:schemeClr val="tx1"/>
                </a:solidFill>
                <a:latin typeface="宋体" charset="-122"/>
              </a:rPr>
              <a:t> 荆轲三问樊於期，首先从秦王的刻毒残忍说起，动之以情，进行初步试探；进而从解患报仇方面晓之以义，引而不发，进一步观察反映；在樊於期急于知晓的情况下，他才和盘托出行刺打算，征询意愿。荆轲胆大心细。自知知人，对樊於期有着深刻的了解。荆轲舍身取义的精神，更使樊将军激动得“偏袒扼腕而进”。樊将军自刎献身，既表现了他的义勇刚烈，也表现了他对荆轲的理解与信任。</a:t>
            </a:r>
            <a:r>
              <a:rPr lang="zh-CN" altLang="en-US" sz="3600" b="1" smtClean="0">
                <a:solidFill>
                  <a:srgbClr val="FF0000"/>
                </a:solidFill>
                <a:sym typeface="Symbol" pitchFamily="18" charset="2"/>
              </a:rPr>
              <a:t></a:t>
            </a:r>
          </a:p>
          <a:p>
            <a:pPr algn="l">
              <a:lnSpc>
                <a:spcPct val="115000"/>
              </a:lnSpc>
              <a:spcBef>
                <a:spcPct val="0"/>
              </a:spcBef>
            </a:pPr>
            <a:endParaRPr lang="zh-CN" altLang="en-US" sz="3600" b="1" smtClean="0">
              <a:solidFill>
                <a:srgbClr val="FF0000"/>
              </a:solidFill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381000"/>
            <a:ext cx="7391400" cy="6096000"/>
          </a:xfrm>
        </p:spPr>
        <p:txBody>
          <a:bodyPr/>
          <a:lstStyle/>
          <a:p>
            <a:pPr algn="l">
              <a:lnSpc>
                <a:spcPct val="125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4.求匕首找副手为何略写？</a:t>
            </a:r>
          </a:p>
          <a:p>
            <a:pPr algn="l">
              <a:lnSpc>
                <a:spcPct val="125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   </a:t>
            </a:r>
            <a:r>
              <a:rPr lang="zh-CN" altLang="en-US" b="1" smtClean="0">
                <a:solidFill>
                  <a:schemeClr val="tx1"/>
                </a:solidFill>
              </a:rPr>
              <a:t>不是主要情节，因而只做必要的交代。这显得详略得当，剪裁合理。 </a:t>
            </a:r>
            <a:r>
              <a:rPr lang="zh-CN" altLang="en-US" sz="3600" b="1" smtClean="0">
                <a:solidFill>
                  <a:srgbClr val="FF0000"/>
                </a:solidFill>
                <a:sym typeface="Symbol" pitchFamily="18" charset="2"/>
              </a:rPr>
              <a:t></a:t>
            </a:r>
          </a:p>
          <a:p>
            <a:pPr algn="l">
              <a:lnSpc>
                <a:spcPct val="125000"/>
              </a:lnSpc>
            </a:pPr>
            <a:r>
              <a:rPr lang="zh-CN" altLang="en-US" b="1" smtClean="0">
                <a:solidFill>
                  <a:srgbClr val="0000FF"/>
                </a:solidFill>
              </a:rPr>
              <a:t>5. 轲怒斥太子的原因是什么？显示什么性 格？</a:t>
            </a:r>
          </a:p>
          <a:p>
            <a:pPr algn="l">
              <a:lnSpc>
                <a:spcPct val="125000"/>
              </a:lnSpc>
            </a:pPr>
            <a:r>
              <a:rPr lang="zh-CN" altLang="en-US" b="1" smtClean="0">
                <a:solidFill>
                  <a:schemeClr val="tx1"/>
                </a:solidFill>
              </a:rPr>
              <a:t>    荆轲有所待，遭到太子的猜疑。太子的不信任对狭义之士来说，无异于人格侮辱。“士可杀不可侮”。荆轲忍无可忍，怒叱太子，显示了刚烈的性格。</a:t>
            </a:r>
            <a:r>
              <a:rPr lang="zh-CN" altLang="en-US" sz="3600" b="1" smtClean="0">
                <a:solidFill>
                  <a:srgbClr val="FF0000"/>
                </a:solidFill>
                <a:sym typeface="Symbol" pitchFamily="18" charset="2"/>
              </a:rPr>
              <a:t></a:t>
            </a:r>
          </a:p>
          <a:p>
            <a:pPr algn="l">
              <a:lnSpc>
                <a:spcPct val="125000"/>
              </a:lnSpc>
            </a:pPr>
            <a:endParaRPr lang="zh-CN" altLang="en-US" b="1" smtClean="0">
              <a:solidFill>
                <a:srgbClr val="FF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1000"/>
            <a:ext cx="7467600" cy="6096000"/>
          </a:xfrm>
        </p:spPr>
        <p:txBody>
          <a:bodyPr/>
          <a:lstStyle/>
          <a:p>
            <a:pPr algn="l"/>
            <a:r>
              <a:rPr lang="zh-CN" altLang="en-US" b="1" smtClean="0">
                <a:solidFill>
                  <a:srgbClr val="FF0000"/>
                </a:solidFill>
              </a:rPr>
              <a:t>2.应该怎样认识荆轲刺秦王的行为?</a:t>
            </a:r>
          </a:p>
          <a:p>
            <a:pPr algn="l">
              <a:lnSpc>
                <a:spcPct val="140000"/>
              </a:lnSpc>
            </a:pPr>
            <a:r>
              <a:rPr lang="zh-CN" altLang="en-US" b="1" smtClean="0">
                <a:solidFill>
                  <a:srgbClr val="FF0000"/>
                </a:solidFill>
              </a:rPr>
              <a:t>        </a:t>
            </a:r>
            <a:r>
              <a:rPr lang="zh-CN" altLang="en-US" b="1" smtClean="0">
                <a:solidFill>
                  <a:srgbClr val="0000FF"/>
                </a:solidFill>
              </a:rPr>
              <a:t>荆轲刺秦王,是反抗强暴的正义行为。秦统一六国,是历史发展的趋势,这是个人或少数人的愿望改变不了的,所以只能以悲剧告终。就与历史发展过程中的消极因素作斗争来讲,这场斗争具有合理性;就整个历史进程来讲,它有着很大的局限性。 </a:t>
            </a:r>
            <a:r>
              <a:rPr lang="zh-CN" altLang="en-US" sz="3600" b="1" smtClean="0">
                <a:solidFill>
                  <a:srgbClr val="FF0000"/>
                </a:solidFill>
                <a:sym typeface="Symbol" pitchFamily="18" charset="2"/>
              </a:rPr>
              <a:t></a:t>
            </a:r>
          </a:p>
          <a:p>
            <a:pPr algn="l">
              <a:lnSpc>
                <a:spcPct val="140000"/>
              </a:lnSpc>
            </a:pPr>
            <a:endParaRPr lang="zh-CN" altLang="en-US" b="1" smtClean="0">
              <a:solidFill>
                <a:srgbClr val="FF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04800"/>
            <a:ext cx="8458200" cy="7620000"/>
          </a:xfrm>
        </p:spPr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 smtClean="0">
                <a:latin typeface="宋体" pitchFamily="2" charset="-122"/>
              </a:rPr>
              <a:t>        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情节  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矛盾冲突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形象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</a:rPr>
              <a:t>               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大军压境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          计议行刺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不忍 私见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深谋远虑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一、准备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求取信物              善于言辞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          准备匕首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          配备副手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武阳 所待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周密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          怒而遂发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迟之 怒叱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刚毅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二、决别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易水送行              视死如归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          慷慨悲歌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          计见秦王              机智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          顾笑武阳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itchFamily="2" charset="-122"/>
              </a:rPr>
              <a:t>色变 顾笑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临危不惧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itchFamily="2" charset="-122"/>
              </a:rPr>
              <a:t>三、行刺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秦廷搏击              英勇顽强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          倚柱笑骂</a:t>
            </a:r>
          </a:p>
          <a:p>
            <a:pPr algn="just" fontAlgn="auto">
              <a:spcBef>
                <a:spcPct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宋体" pitchFamily="2" charset="-122"/>
              </a:rPr>
              <a:t>               遇难去逝              宁死不屈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2400" b="1" dirty="0" smtClean="0">
              <a:solidFill>
                <a:schemeClr val="tx1"/>
              </a:solidFill>
            </a:endParaRPr>
          </a:p>
        </p:txBody>
      </p:sp>
      <p:sp>
        <p:nvSpPr>
          <p:cNvPr id="3076" name="AutoShape 4"/>
          <p:cNvSpPr>
            <a:spLocks/>
          </p:cNvSpPr>
          <p:nvPr/>
        </p:nvSpPr>
        <p:spPr bwMode="auto">
          <a:xfrm>
            <a:off x="2971800" y="990600"/>
            <a:ext cx="152400" cy="2286000"/>
          </a:xfrm>
          <a:prstGeom prst="leftBrace">
            <a:avLst>
              <a:gd name="adj1" fmla="val 125000"/>
              <a:gd name="adj2" fmla="val 50000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77" name="AutoShape 5"/>
          <p:cNvSpPr>
            <a:spLocks/>
          </p:cNvSpPr>
          <p:nvPr/>
        </p:nvSpPr>
        <p:spPr bwMode="auto">
          <a:xfrm>
            <a:off x="2895600" y="4495800"/>
            <a:ext cx="228600" cy="1752600"/>
          </a:xfrm>
          <a:prstGeom prst="leftBrace">
            <a:avLst>
              <a:gd name="adj1" fmla="val 63889"/>
              <a:gd name="adj2" fmla="val 50000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78" name="AutoShape 6"/>
          <p:cNvSpPr>
            <a:spLocks/>
          </p:cNvSpPr>
          <p:nvPr/>
        </p:nvSpPr>
        <p:spPr bwMode="auto">
          <a:xfrm>
            <a:off x="3048000" y="3581400"/>
            <a:ext cx="76200" cy="609600"/>
          </a:xfrm>
          <a:prstGeom prst="leftBrace">
            <a:avLst>
              <a:gd name="adj1" fmla="val 66667"/>
              <a:gd name="adj2" fmla="val 50000"/>
            </a:avLst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5029200" y="5029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295400" y="6046788"/>
          <a:ext cx="1295400" cy="811212"/>
        </p:xfrm>
        <a:graphic>
          <a:graphicData uri="http://schemas.openxmlformats.org/presentationml/2006/ole">
            <p:oleObj spid="_x0000_s3074" name="剪辑" r:id="rId3" imgW="2286000" imgH="939600" progId="">
              <p:embed/>
            </p:oleObj>
          </a:graphicData>
        </a:graphic>
      </p:graphicFrame>
      <p:sp>
        <p:nvSpPr>
          <p:cNvPr id="3080" name="Line 11"/>
          <p:cNvSpPr>
            <a:spLocks noChangeShapeType="1"/>
          </p:cNvSpPr>
          <p:nvPr/>
        </p:nvSpPr>
        <p:spPr bwMode="auto">
          <a:xfrm>
            <a:off x="5562600" y="1447800"/>
            <a:ext cx="2286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 type="arrow" w="med" len="med"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1" name="Line 14"/>
          <p:cNvSpPr>
            <a:spLocks noChangeShapeType="1"/>
          </p:cNvSpPr>
          <p:nvPr/>
        </p:nvSpPr>
        <p:spPr bwMode="auto">
          <a:xfrm>
            <a:off x="5486400" y="3200400"/>
            <a:ext cx="3048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 type="arrow" w="med" len="med"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Line 15"/>
          <p:cNvSpPr>
            <a:spLocks noChangeShapeType="1"/>
          </p:cNvSpPr>
          <p:nvPr/>
        </p:nvSpPr>
        <p:spPr bwMode="auto">
          <a:xfrm>
            <a:off x="5486400" y="4953000"/>
            <a:ext cx="3048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 type="arrow" w="med" len="med"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Line 16"/>
          <p:cNvSpPr>
            <a:spLocks noChangeShapeType="1"/>
          </p:cNvSpPr>
          <p:nvPr/>
        </p:nvSpPr>
        <p:spPr bwMode="auto">
          <a:xfrm>
            <a:off x="5562600" y="2743200"/>
            <a:ext cx="228600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 type="arrow" w="med" len="med"/>
            <a:tailEnd type="arrow" w="med" len="med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0"/>
            <a:ext cx="2667000" cy="1066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smtClean="0"/>
              <a:t/>
            </a:r>
            <a:br>
              <a:rPr lang="zh-CN" smtClean="0"/>
            </a:br>
            <a:r>
              <a:rPr lang="zh-CN" smtClean="0"/>
              <a:t>课文分析</a:t>
            </a:r>
            <a:r>
              <a:rPr lang="en-US" smtClean="0"/>
              <a:t>: </a:t>
            </a:r>
            <a:br>
              <a:rPr lang="en-US" smtClean="0"/>
            </a:br>
            <a:endParaRPr lang="en-US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143000"/>
            <a:ext cx="8839200" cy="5715000"/>
          </a:xfrm>
        </p:spPr>
        <p:txBody>
          <a:bodyPr/>
          <a:lstStyle/>
          <a:p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457200" y="1828800"/>
            <a:ext cx="7772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800">
                <a:latin typeface="Calibri" pitchFamily="34" charset="0"/>
              </a:rPr>
              <a:t>一、本文结构</a:t>
            </a:r>
            <a:r>
              <a:rPr lang="en-US" altLang="zh-CN" sz="2800">
                <a:latin typeface="Calibri" pitchFamily="34" charset="0"/>
              </a:rPr>
              <a:t>:    </a:t>
            </a:r>
          </a:p>
          <a:p>
            <a:r>
              <a:rPr lang="en-US" altLang="zh-CN" sz="2800">
                <a:latin typeface="Calibri" pitchFamily="34" charset="0"/>
              </a:rPr>
              <a:t>1</a:t>
            </a:r>
            <a:r>
              <a:rPr lang="zh-CN" altLang="en-US" sz="2800">
                <a:latin typeface="Calibri" pitchFamily="34" charset="0"/>
              </a:rPr>
              <a:t>、准备。</a:t>
            </a:r>
            <a:r>
              <a:rPr lang="en-US" altLang="zh-CN" sz="2800">
                <a:latin typeface="Calibri" pitchFamily="34" charset="0"/>
              </a:rPr>
              <a:t>(1--6) </a:t>
            </a:r>
            <a:br>
              <a:rPr lang="en-US" altLang="zh-CN" sz="2800">
                <a:latin typeface="Calibri" pitchFamily="34" charset="0"/>
              </a:rPr>
            </a:br>
            <a:r>
              <a:rPr lang="en-US" altLang="zh-CN" sz="2800">
                <a:latin typeface="Calibri" pitchFamily="34" charset="0"/>
              </a:rPr>
              <a:t> </a:t>
            </a:r>
          </a:p>
          <a:p>
            <a:endParaRPr lang="en-US" sz="2800">
              <a:latin typeface="Calibri" pitchFamily="34" charset="0"/>
            </a:endParaRPr>
          </a:p>
          <a:p>
            <a:r>
              <a:rPr lang="en-US" altLang="zh-CN" sz="2800">
                <a:latin typeface="Calibri" pitchFamily="34" charset="0"/>
              </a:rPr>
              <a:t>2</a:t>
            </a:r>
            <a:r>
              <a:rPr lang="zh-CN" altLang="en-US" sz="2800">
                <a:latin typeface="Calibri" pitchFamily="34" charset="0"/>
              </a:rPr>
              <a:t>、诀别。</a:t>
            </a:r>
            <a:r>
              <a:rPr lang="en-US" altLang="zh-CN" sz="2800">
                <a:latin typeface="Calibri" pitchFamily="34" charset="0"/>
              </a:rPr>
              <a:t>(7--9) </a:t>
            </a:r>
            <a:br>
              <a:rPr lang="en-US" altLang="zh-CN" sz="2800">
                <a:latin typeface="Calibri" pitchFamily="34" charset="0"/>
              </a:rPr>
            </a:br>
            <a:r>
              <a:rPr lang="en-US" altLang="zh-CN" sz="2800">
                <a:latin typeface="Calibri" pitchFamily="34" charset="0"/>
              </a:rPr>
              <a:t>   </a:t>
            </a:r>
            <a:br>
              <a:rPr lang="en-US" altLang="zh-CN" sz="2800">
                <a:latin typeface="Calibri" pitchFamily="34" charset="0"/>
              </a:rPr>
            </a:br>
            <a:r>
              <a:rPr lang="en-US" altLang="zh-CN" sz="2800">
                <a:latin typeface="Calibri" pitchFamily="34" charset="0"/>
              </a:rPr>
              <a:t>   </a:t>
            </a:r>
          </a:p>
          <a:p>
            <a:r>
              <a:rPr lang="en-US" altLang="zh-CN" sz="2800">
                <a:latin typeface="Calibri" pitchFamily="34" charset="0"/>
              </a:rPr>
              <a:t>3</a:t>
            </a:r>
            <a:r>
              <a:rPr lang="zh-CN" altLang="en-US" sz="2800">
                <a:latin typeface="Calibri" pitchFamily="34" charset="0"/>
              </a:rPr>
              <a:t>、刺秦。</a:t>
            </a:r>
            <a:r>
              <a:rPr lang="en-US" altLang="zh-CN" sz="2800">
                <a:latin typeface="Calibri" pitchFamily="34" charset="0"/>
              </a:rPr>
              <a:t>(10--18) </a:t>
            </a:r>
            <a:br>
              <a:rPr lang="en-US" altLang="zh-CN" sz="2800">
                <a:latin typeface="Calibri" pitchFamily="34" charset="0"/>
              </a:rPr>
            </a:br>
            <a:r>
              <a:rPr lang="en-US" altLang="zh-CN" sz="2800">
                <a:latin typeface="Calibri" pitchFamily="34" charset="0"/>
              </a:rPr>
              <a:t>  </a:t>
            </a:r>
            <a:br>
              <a:rPr lang="en-US" altLang="zh-CN" sz="2800">
                <a:latin typeface="Calibri" pitchFamily="34" charset="0"/>
              </a:rPr>
            </a:br>
            <a:r>
              <a:rPr lang="en-US" altLang="zh-CN" sz="2800">
                <a:latin typeface="Calibri" pitchFamily="34" charset="0"/>
              </a:rPr>
              <a:t/>
            </a:r>
            <a:br>
              <a:rPr lang="en-US" altLang="zh-CN" sz="2800">
                <a:latin typeface="Calibri" pitchFamily="34" charset="0"/>
              </a:rPr>
            </a:br>
            <a:endParaRPr lang="en-US" altLang="zh-CN" sz="2800">
              <a:latin typeface="Calibri" pitchFamily="34" charset="0"/>
            </a:endParaRP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3200400" y="609600"/>
            <a:ext cx="5943600" cy="1981200"/>
          </a:xfrm>
          <a:prstGeom prst="wedgeRectCallout">
            <a:avLst>
              <a:gd name="adj1" fmla="val -42870"/>
              <a:gd name="adj2" fmla="val 44630"/>
            </a:avLst>
          </a:prstGeom>
          <a:solidFill>
            <a:srgbClr val="3366FF"/>
          </a:solidFill>
          <a:ln w="12700" cap="sq">
            <a:solidFill>
              <a:srgbClr val="99CC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zh-CN" sz="3200" b="1">
                <a:latin typeface="Calibri" pitchFamily="34" charset="0"/>
              </a:rPr>
              <a:t>   </a:t>
            </a:r>
            <a:r>
              <a:rPr lang="en-US" altLang="zh-CN" sz="3200" b="1">
                <a:latin typeface="Calibri" pitchFamily="34" charset="0"/>
              </a:rPr>
              <a:t>(1)</a:t>
            </a:r>
            <a:r>
              <a:rPr lang="zh-CN" altLang="en-US" sz="3200" b="1">
                <a:latin typeface="Calibri" pitchFamily="34" charset="0"/>
              </a:rPr>
              <a:t>简介背景。</a:t>
            </a:r>
            <a:r>
              <a:rPr lang="en-US" altLang="zh-CN" sz="3200" b="1">
                <a:latin typeface="Calibri" pitchFamily="34" charset="0"/>
              </a:rPr>
              <a:t>(1-2) </a:t>
            </a:r>
          </a:p>
          <a:p>
            <a:pPr algn="ctr"/>
            <a:r>
              <a:rPr lang="en-US" sz="3200" b="1">
                <a:latin typeface="Calibri" pitchFamily="34" charset="0"/>
              </a:rPr>
              <a:t>       </a:t>
            </a:r>
            <a:r>
              <a:rPr lang="en-US" altLang="zh-CN" sz="3200" b="1">
                <a:latin typeface="Calibri" pitchFamily="34" charset="0"/>
              </a:rPr>
              <a:t>(2)</a:t>
            </a:r>
            <a:r>
              <a:rPr lang="zh-CN" altLang="en-US" sz="3200" b="1">
                <a:latin typeface="Calibri" pitchFamily="34" charset="0"/>
              </a:rPr>
              <a:t>准备“信物”。</a:t>
            </a:r>
            <a:r>
              <a:rPr lang="en-US" altLang="zh-CN" sz="3200" b="1">
                <a:latin typeface="Calibri" pitchFamily="34" charset="0"/>
              </a:rPr>
              <a:t>(3-4)   </a:t>
            </a:r>
          </a:p>
          <a:p>
            <a:pPr algn="ctr"/>
            <a:r>
              <a:rPr lang="en-US" altLang="zh-CN" sz="3200" b="1">
                <a:latin typeface="Calibri" pitchFamily="34" charset="0"/>
              </a:rPr>
              <a:t>(3)</a:t>
            </a:r>
            <a:r>
              <a:rPr lang="zh-CN" altLang="en-US" sz="3200" b="1">
                <a:latin typeface="Calibri" pitchFamily="34" charset="0"/>
              </a:rPr>
              <a:t>准备武器。</a:t>
            </a:r>
            <a:r>
              <a:rPr lang="en-US" altLang="zh-CN" sz="3200" b="1">
                <a:latin typeface="Calibri" pitchFamily="34" charset="0"/>
              </a:rPr>
              <a:t>(5) </a:t>
            </a:r>
          </a:p>
          <a:p>
            <a:pPr algn="ctr"/>
            <a:r>
              <a:rPr lang="en-US" altLang="zh-CN" sz="3200" b="1">
                <a:latin typeface="Calibri" pitchFamily="34" charset="0"/>
              </a:rPr>
              <a:t>(4)</a:t>
            </a:r>
            <a:r>
              <a:rPr lang="zh-CN" altLang="en-US" sz="3200" b="1">
                <a:latin typeface="Calibri" pitchFamily="34" charset="0"/>
              </a:rPr>
              <a:t>配备助手。</a:t>
            </a:r>
            <a:r>
              <a:rPr lang="en-US" altLang="zh-CN" sz="3200" b="1">
                <a:latin typeface="Calibri" pitchFamily="34" charset="0"/>
              </a:rPr>
              <a:t>(6) </a:t>
            </a:r>
            <a:br>
              <a:rPr lang="en-US" altLang="zh-CN" sz="3200" b="1">
                <a:latin typeface="Calibri" pitchFamily="34" charset="0"/>
              </a:rPr>
            </a:br>
            <a:endParaRPr lang="en-US" altLang="zh-CN" sz="3200" b="1">
              <a:latin typeface="Calibri" pitchFamily="34" charset="0"/>
            </a:endParaRPr>
          </a:p>
        </p:txBody>
      </p:sp>
      <p:sp>
        <p:nvSpPr>
          <p:cNvPr id="24583" name="AutoShape 7"/>
          <p:cNvSpPr>
            <a:spLocks/>
          </p:cNvSpPr>
          <p:nvPr/>
        </p:nvSpPr>
        <p:spPr bwMode="auto">
          <a:xfrm>
            <a:off x="3962400" y="762000"/>
            <a:ext cx="228600" cy="1676400"/>
          </a:xfrm>
          <a:prstGeom prst="leftBrace">
            <a:avLst>
              <a:gd name="adj1" fmla="val 61111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3352800" y="2743200"/>
            <a:ext cx="5791200" cy="1676400"/>
          </a:xfrm>
          <a:prstGeom prst="wedgeEllipseCallout">
            <a:avLst>
              <a:gd name="adj1" fmla="val -52958"/>
              <a:gd name="adj2" fmla="val 35796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zh-CN" sz="2800" b="1">
                <a:solidFill>
                  <a:schemeClr val="accent2"/>
                </a:solidFill>
                <a:latin typeface="Calibri" pitchFamily="34" charset="0"/>
              </a:rPr>
              <a:t>     </a:t>
            </a:r>
            <a:r>
              <a:rPr lang="en-US" altLang="zh-CN" sz="2800" b="1">
                <a:solidFill>
                  <a:schemeClr val="accent2"/>
                </a:solidFill>
                <a:latin typeface="Calibri" pitchFamily="34" charset="0"/>
              </a:rPr>
              <a:t>(1)</a:t>
            </a:r>
            <a:r>
              <a:rPr lang="zh-CN" altLang="en-US" sz="2800" b="1">
                <a:solidFill>
                  <a:schemeClr val="accent2"/>
                </a:solidFill>
                <a:latin typeface="Calibri" pitchFamily="34" charset="0"/>
              </a:rPr>
              <a:t>、怒叱太子。</a:t>
            </a:r>
            <a:r>
              <a:rPr lang="en-US" altLang="zh-CN" sz="2800" b="1">
                <a:solidFill>
                  <a:schemeClr val="accent2"/>
                </a:solidFill>
                <a:latin typeface="Calibri" pitchFamily="34" charset="0"/>
              </a:rPr>
              <a:t>(7--8) </a:t>
            </a:r>
          </a:p>
          <a:p>
            <a:pPr algn="ctr"/>
            <a:r>
              <a:rPr lang="en-US" altLang="zh-CN" sz="2800" b="1">
                <a:solidFill>
                  <a:schemeClr val="accent2"/>
                </a:solidFill>
                <a:latin typeface="Calibri" pitchFamily="34" charset="0"/>
              </a:rPr>
              <a:t>(2)</a:t>
            </a:r>
            <a:r>
              <a:rPr lang="zh-CN" altLang="en-US" sz="2800" b="1">
                <a:solidFill>
                  <a:schemeClr val="accent2"/>
                </a:solidFill>
                <a:latin typeface="Calibri" pitchFamily="34" charset="0"/>
              </a:rPr>
              <a:t>、易水悲歌。</a:t>
            </a:r>
            <a:r>
              <a:rPr lang="en-US" altLang="zh-CN" sz="2800" b="1">
                <a:solidFill>
                  <a:schemeClr val="accent2"/>
                </a:solidFill>
                <a:latin typeface="Calibri" pitchFamily="34" charset="0"/>
              </a:rPr>
              <a:t>(9)</a:t>
            </a:r>
          </a:p>
        </p:txBody>
      </p:sp>
      <p:sp>
        <p:nvSpPr>
          <p:cNvPr id="24585" name="AutoShape 9"/>
          <p:cNvSpPr>
            <a:spLocks/>
          </p:cNvSpPr>
          <p:nvPr/>
        </p:nvSpPr>
        <p:spPr bwMode="auto">
          <a:xfrm>
            <a:off x="3810000" y="3048000"/>
            <a:ext cx="457200" cy="914400"/>
          </a:xfrm>
          <a:prstGeom prst="leftBrace">
            <a:avLst>
              <a:gd name="adj1" fmla="val 16667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>
              <a:latin typeface="Calibri" pitchFamily="34" charset="0"/>
            </a:endParaRP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3810000" y="4572000"/>
            <a:ext cx="5334000" cy="1828800"/>
          </a:xfrm>
          <a:prstGeom prst="wedgeRoundRectCallout">
            <a:avLst>
              <a:gd name="adj1" fmla="val -59912"/>
              <a:gd name="adj2" fmla="val 10157"/>
              <a:gd name="adj3" fmla="val 16667"/>
            </a:avLst>
          </a:prstGeom>
          <a:solidFill>
            <a:srgbClr val="FFFF00"/>
          </a:solidFill>
          <a:ln w="12700" cap="sq">
            <a:solidFill>
              <a:srgbClr val="00FF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zh-CN" sz="2800">
                <a:latin typeface="Calibri" pitchFamily="34" charset="0"/>
              </a:rPr>
              <a:t>        </a:t>
            </a:r>
            <a:r>
              <a:rPr lang="en-US" altLang="zh-CN" sz="2800">
                <a:solidFill>
                  <a:schemeClr val="bg2"/>
                </a:solidFill>
                <a:latin typeface="Calibri" pitchFamily="34" charset="0"/>
              </a:rPr>
              <a:t>(1)</a:t>
            </a:r>
            <a:r>
              <a:rPr lang="zh-CN" altLang="en-US" sz="2800">
                <a:solidFill>
                  <a:schemeClr val="bg2"/>
                </a:solidFill>
                <a:latin typeface="Calibri" pitchFamily="34" charset="0"/>
              </a:rPr>
              <a:t>、计见秦王。</a:t>
            </a:r>
            <a:r>
              <a:rPr lang="en-US" altLang="zh-CN" sz="2800">
                <a:solidFill>
                  <a:schemeClr val="bg2"/>
                </a:solidFill>
                <a:latin typeface="Calibri" pitchFamily="34" charset="0"/>
              </a:rPr>
              <a:t>(10--11) </a:t>
            </a:r>
          </a:p>
          <a:p>
            <a:pPr algn="ctr"/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        </a:t>
            </a:r>
            <a:r>
              <a:rPr lang="en-US" altLang="zh-CN" sz="2800">
                <a:solidFill>
                  <a:schemeClr val="bg2"/>
                </a:solidFill>
                <a:latin typeface="Calibri" pitchFamily="34" charset="0"/>
              </a:rPr>
              <a:t>(2)</a:t>
            </a:r>
            <a:r>
              <a:rPr lang="zh-CN" altLang="en-US" sz="2800">
                <a:solidFill>
                  <a:schemeClr val="bg2"/>
                </a:solidFill>
                <a:latin typeface="Calibri" pitchFamily="34" charset="0"/>
              </a:rPr>
              <a:t>、勇刺秦王。</a:t>
            </a:r>
            <a:r>
              <a:rPr lang="en-US" altLang="zh-CN" sz="2800">
                <a:solidFill>
                  <a:schemeClr val="bg2"/>
                </a:solidFill>
                <a:latin typeface="Calibri" pitchFamily="34" charset="0"/>
              </a:rPr>
              <a:t>(12--17) </a:t>
            </a:r>
          </a:p>
          <a:p>
            <a:pPr algn="ctr"/>
            <a:r>
              <a:rPr lang="en-US" sz="2800">
                <a:solidFill>
                  <a:schemeClr val="bg2"/>
                </a:solidFill>
                <a:latin typeface="Calibri" pitchFamily="34" charset="0"/>
              </a:rPr>
              <a:t> </a:t>
            </a:r>
            <a:r>
              <a:rPr lang="en-US" altLang="zh-CN" sz="2800">
                <a:solidFill>
                  <a:schemeClr val="bg2"/>
                </a:solidFill>
                <a:latin typeface="Calibri" pitchFamily="34" charset="0"/>
              </a:rPr>
              <a:t>(3)</a:t>
            </a:r>
            <a:r>
              <a:rPr lang="zh-CN" altLang="en-US" sz="2800">
                <a:solidFill>
                  <a:schemeClr val="bg2"/>
                </a:solidFill>
                <a:latin typeface="Calibri" pitchFamily="34" charset="0"/>
              </a:rPr>
              <a:t>、壮志未酬。</a:t>
            </a:r>
            <a:r>
              <a:rPr lang="en-US" altLang="zh-CN" sz="2800">
                <a:solidFill>
                  <a:schemeClr val="bg2"/>
                </a:solidFill>
                <a:latin typeface="Calibri" pitchFamily="34" charset="0"/>
              </a:rPr>
              <a:t>(18) </a:t>
            </a:r>
            <a:br>
              <a:rPr lang="en-US" altLang="zh-CN" sz="2800">
                <a:solidFill>
                  <a:schemeClr val="bg2"/>
                </a:solidFill>
                <a:latin typeface="Calibri" pitchFamily="34" charset="0"/>
              </a:rPr>
            </a:br>
            <a:endParaRPr lang="en-US" altLang="zh-CN" sz="280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4191000" y="4724400"/>
            <a:ext cx="457200" cy="1219200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1828800" y="2743200"/>
            <a:ext cx="2057400" cy="304800"/>
          </a:xfrm>
          <a:prstGeom prst="curvedUpArrow">
            <a:avLst>
              <a:gd name="adj1" fmla="val 135000"/>
              <a:gd name="adj2" fmla="val 270000"/>
              <a:gd name="adj3" fmla="val 33333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pull dir="r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 autoUpdateAnimBg="0"/>
      <p:bldP spid="24579" grpId="0" build="p" animBg="1" autoUpdateAnimBg="0"/>
      <p:bldP spid="24580" grpId="0" animBg="1"/>
      <p:bldP spid="24581" grpId="0" animBg="1" autoUpdateAnimBg="0"/>
      <p:bldP spid="24582" grpId="0" animBg="1" autoUpdateAnimBg="0"/>
      <p:bldP spid="24583" grpId="0" animBg="1"/>
      <p:bldP spid="24584" grpId="0" animBg="1" autoUpdateAnimBg="0"/>
      <p:bldP spid="24585" grpId="0" animBg="1" autoUpdateAnimBg="0"/>
      <p:bldP spid="24586" grpId="0" animBg="1" autoUpdateAnimBg="0"/>
      <p:bldP spid="24587" grpId="0" animBg="1"/>
      <p:bldP spid="2458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Box 2"/>
          <p:cNvSpPr txBox="1">
            <a:spLocks noChangeArrowheads="1"/>
          </p:cNvSpPr>
          <p:nvPr/>
        </p:nvSpPr>
        <p:spPr bwMode="auto">
          <a:xfrm>
            <a:off x="1447800" y="2133600"/>
            <a:ext cx="5562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8800">
                <a:latin typeface="Calibri" pitchFamily="34" charset="0"/>
                <a:ea typeface="楷体_GB2312"/>
                <a:cs typeface="楷体_GB2312"/>
              </a:rPr>
              <a:t>一曲悲歌</a:t>
            </a:r>
          </a:p>
        </p:txBody>
      </p:sp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4572000" y="4876800"/>
            <a:ext cx="4572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隶书"/>
                <a:cs typeface="隶书"/>
              </a:rPr>
              <a:t>且看如何演绎</a:t>
            </a:r>
            <a:r>
              <a:rPr lang="en-US" altLang="zh-CN" sz="2800" b="1">
                <a:latin typeface="Calibri" pitchFamily="34" charset="0"/>
                <a:ea typeface="隶书"/>
                <a:cs typeface="隶书"/>
              </a:rPr>
              <a:t>………</a:t>
            </a:r>
            <a:endParaRPr lang="en-US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2"/>
          <p:cNvSpPr txBox="1">
            <a:spLocks noChangeArrowheads="1"/>
          </p:cNvSpPr>
          <p:nvPr/>
        </p:nvSpPr>
        <p:spPr bwMode="auto">
          <a:xfrm>
            <a:off x="228600" y="1371600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/>
                <a:cs typeface="楷体_GB2312"/>
              </a:rPr>
              <a:t>狼烟四起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295400" y="2286000"/>
            <a:ext cx="5867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秦将王翦破赵，虏赵王，尽收其地，进兵北略地，至燕南界。</a:t>
            </a:r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304800" y="3733800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/>
                <a:cs typeface="楷体_GB2312"/>
              </a:rPr>
              <a:t>义士请缨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371600" y="4495800"/>
            <a:ext cx="5867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微太子言，臣愿得谒之。今行而无信</a:t>
            </a:r>
            <a:r>
              <a:rPr lang="en-US" altLang="zh-CN" sz="2800" b="1">
                <a:latin typeface="幼圆"/>
                <a:ea typeface="幼圆"/>
                <a:cs typeface="幼圆"/>
              </a:rPr>
              <a:t>,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则秦未可亲也。夫今樊将军</a:t>
            </a:r>
            <a:r>
              <a:rPr lang="en-US" altLang="zh-CN" sz="2800" b="1">
                <a:latin typeface="Calibri" pitchFamily="34" charset="0"/>
                <a:ea typeface="幼圆"/>
                <a:cs typeface="幼圆"/>
              </a:rPr>
              <a:t>……</a:t>
            </a:r>
            <a:endParaRPr lang="en-US" altLang="zh-CN" sz="2800" b="1">
              <a:latin typeface="幼圆"/>
              <a:ea typeface="幼圆"/>
              <a:cs typeface="幼圆"/>
            </a:endParaRPr>
          </a:p>
        </p:txBody>
      </p:sp>
      <p:sp>
        <p:nvSpPr>
          <p:cNvPr id="33797" name="Text Box 6"/>
          <p:cNvSpPr txBox="1">
            <a:spLocks noChangeArrowheads="1"/>
          </p:cNvSpPr>
          <p:nvPr/>
        </p:nvSpPr>
        <p:spPr bwMode="auto">
          <a:xfrm>
            <a:off x="7010400" y="2362200"/>
            <a:ext cx="12192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0" b="1">
                <a:solidFill>
                  <a:srgbClr val="333300"/>
                </a:solidFill>
                <a:latin typeface="Calibri" pitchFamily="34" charset="0"/>
              </a:rPr>
              <a:t>｝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8072438" y="609600"/>
            <a:ext cx="61595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幼圆"/>
                <a:ea typeface="幼圆"/>
                <a:cs typeface="幼圆"/>
              </a:rPr>
              <a:t>危机四伏     悲歌初唱   沉郁顿挫</a:t>
            </a:r>
            <a:endParaRPr lang="zh-CN" altLang="en-US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 autoUpdateAnimBg="0"/>
      <p:bldP spid="26629" grpId="0" animBg="1" autoUpdateAnimBg="0"/>
      <p:bldP spid="2663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214313" y="0"/>
            <a:ext cx="8715375" cy="55546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2800" smtClean="0"/>
              <a:t>《</a:t>
            </a:r>
            <a:r>
              <a:rPr lang="zh-CN" altLang="en-US" sz="2800" smtClean="0"/>
              <a:t>刺客列传</a:t>
            </a:r>
            <a:r>
              <a:rPr lang="en-US" altLang="zh-CN" sz="2800" smtClean="0"/>
              <a:t>》</a:t>
            </a:r>
            <a:r>
              <a:rPr lang="zh-CN" altLang="en-US" sz="2800" smtClean="0"/>
              <a:t>主旨</a:t>
            </a:r>
          </a:p>
          <a:p>
            <a:pPr>
              <a:buFont typeface="Arial" charset="0"/>
              <a:buNone/>
            </a:pPr>
            <a:r>
              <a:rPr lang="zh-CN" altLang="en-US" sz="2800" smtClean="0"/>
              <a:t>                这是一篇类传，依次记载了春秋战国时代</a:t>
            </a:r>
            <a:r>
              <a:rPr lang="zh-CN" altLang="en-US" sz="2800" b="1" smtClean="0">
                <a:solidFill>
                  <a:srgbClr val="FF0000"/>
                </a:solidFill>
              </a:rPr>
              <a:t>曹沫、专诸、豫让、聂政和荆轲</a:t>
            </a:r>
            <a:r>
              <a:rPr lang="zh-CN" altLang="en-US" sz="2800" smtClean="0"/>
              <a:t>等五位著名刺客的事迹。</a:t>
            </a:r>
            <a:endParaRPr lang="en-US" altLang="zh-CN" sz="2800" smtClean="0"/>
          </a:p>
          <a:p>
            <a:pPr>
              <a:buFont typeface="Arial" charset="0"/>
              <a:buNone/>
            </a:pPr>
            <a:r>
              <a:rPr lang="en-US" altLang="zh-CN" sz="2800" smtClean="0"/>
              <a:t>              </a:t>
            </a:r>
            <a:r>
              <a:rPr lang="zh-CN" altLang="en-US" sz="2800" smtClean="0"/>
              <a:t>关于此传的主旨，在卷一百三十</a:t>
            </a:r>
            <a:r>
              <a:rPr lang="en-US" altLang="zh-CN" sz="2800" smtClean="0"/>
              <a:t>《</a:t>
            </a:r>
            <a:r>
              <a:rPr lang="zh-CN" altLang="en-US" sz="2800" smtClean="0"/>
              <a:t>太史公自序</a:t>
            </a:r>
            <a:r>
              <a:rPr lang="en-US" altLang="zh-CN" sz="2800" smtClean="0"/>
              <a:t>》</a:t>
            </a:r>
            <a:r>
              <a:rPr lang="zh-CN" altLang="en-US" sz="2800" smtClean="0"/>
              <a:t>中，只谈到“曹子匕首，鲁获其田，齐明其信；豫让不为二心”，专诸、聂政、荆轲之事不及一语。显然，这不是此传的全部传旨。</a:t>
            </a:r>
            <a:endParaRPr lang="en-US" altLang="zh-CN" sz="2800" smtClean="0"/>
          </a:p>
          <a:p>
            <a:pPr>
              <a:buFont typeface="Arial" charset="0"/>
              <a:buNone/>
            </a:pPr>
            <a:r>
              <a:rPr lang="en-US" altLang="zh-CN" sz="2800" smtClean="0"/>
              <a:t>            </a:t>
            </a:r>
            <a:r>
              <a:rPr lang="zh-CN" altLang="en-US" sz="2800" smtClean="0"/>
              <a:t>细味全传，尽管这五人的具体事迹并不相同，其行刺或行劫的具体缘由也因人而异，但是有一点则是共同的，这就是他们都有一种</a:t>
            </a:r>
            <a:r>
              <a:rPr lang="zh-CN" altLang="en-US" sz="2800" b="1" smtClean="0">
                <a:solidFill>
                  <a:srgbClr val="FF0000"/>
                </a:solidFill>
              </a:rPr>
              <a:t>扶弱拯危、不畏强暴、为达到行刺或行劫的目的而置生死于度外的刚烈精神</a:t>
            </a:r>
            <a:r>
              <a:rPr lang="zh-CN" altLang="en-US" sz="2800" smtClean="0"/>
              <a:t>。而这种精神的实质则是“</a:t>
            </a:r>
            <a:r>
              <a:rPr lang="zh-CN" altLang="en-US" sz="2800" b="1" smtClean="0">
                <a:solidFill>
                  <a:srgbClr val="FF0000"/>
                </a:solidFill>
              </a:rPr>
              <a:t>士为知己者死</a:t>
            </a:r>
            <a:r>
              <a:rPr lang="zh-CN" altLang="en-US" sz="2800" smtClean="0"/>
              <a:t>”。所以太史公在本传的赞语中说：“</a:t>
            </a:r>
            <a:r>
              <a:rPr lang="zh-CN" altLang="en-US" sz="2800" b="1" smtClean="0">
                <a:solidFill>
                  <a:srgbClr val="FF0000"/>
                </a:solidFill>
              </a:rPr>
              <a:t>此其义或成或不成，然其立意较然，不欺其志，名垂后世，岂妄也哉！</a:t>
            </a:r>
            <a:r>
              <a:rPr lang="zh-CN" altLang="en-US" sz="2800" smtClean="0"/>
              <a:t>”这也就是太史公对本传传旨的一种集中概括了。</a:t>
            </a:r>
          </a:p>
          <a:p>
            <a:pPr>
              <a:buFont typeface="Arial" charset="0"/>
              <a:buNone/>
            </a:pPr>
            <a:endParaRPr lang="zh-CN" altLang="en-US" sz="280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2"/>
          <p:cNvSpPr txBox="1">
            <a:spLocks noChangeArrowheads="1"/>
          </p:cNvSpPr>
          <p:nvPr/>
        </p:nvSpPr>
        <p:spPr bwMode="auto">
          <a:xfrm>
            <a:off x="304800" y="1066800"/>
            <a:ext cx="2514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/>
                <a:cs typeface="楷体_GB2312"/>
              </a:rPr>
              <a:t>壮士扼腕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066800" y="1981200"/>
            <a:ext cx="58674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樊於期偏袒扼腕而进曰</a:t>
            </a:r>
            <a:r>
              <a:rPr lang="en-US" altLang="zh-CN" sz="2800" b="1">
                <a:latin typeface="幼圆"/>
                <a:ea typeface="幼圆"/>
                <a:cs typeface="幼圆"/>
              </a:rPr>
              <a:t>:</a:t>
            </a:r>
            <a:r>
              <a:rPr lang="en-US" altLang="zh-CN" sz="2800" b="1">
                <a:latin typeface="Calibri" pitchFamily="34" charset="0"/>
                <a:ea typeface="幼圆"/>
                <a:cs typeface="幼圆"/>
              </a:rPr>
              <a:t>“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此臣日夜切齿拊心也，今乃得闻教</a:t>
            </a:r>
            <a:r>
              <a:rPr lang="en-US" altLang="zh-CN" sz="2800" b="1">
                <a:latin typeface="幼圆"/>
                <a:ea typeface="幼圆"/>
                <a:cs typeface="幼圆"/>
              </a:rPr>
              <a:t>!</a:t>
            </a:r>
            <a:r>
              <a:rPr lang="en-US" altLang="zh-CN" sz="2800" b="1">
                <a:latin typeface="Calibri" pitchFamily="34" charset="0"/>
                <a:ea typeface="幼圆"/>
                <a:cs typeface="幼圆"/>
              </a:rPr>
              <a:t>”</a:t>
            </a:r>
            <a:r>
              <a:rPr lang="en-US" altLang="zh-CN" sz="2800" b="1">
                <a:latin typeface="幼圆"/>
                <a:ea typeface="幼圆"/>
                <a:cs typeface="幼圆"/>
              </a:rPr>
              <a:t>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遂自刎。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304800" y="34290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/>
                <a:cs typeface="楷体_GB2312"/>
              </a:rPr>
              <a:t>英雄神兵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990600" y="4267200"/>
            <a:ext cx="5943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得赵人徐夫人之匕首，取之百金，使工以药淬之</a:t>
            </a:r>
            <a:r>
              <a:rPr lang="en-US" altLang="zh-CN" sz="2800" b="1">
                <a:latin typeface="Calibri" pitchFamily="34" charset="0"/>
                <a:ea typeface="幼圆"/>
                <a:cs typeface="幼圆"/>
              </a:rPr>
              <a:t>……</a:t>
            </a:r>
            <a:endParaRPr lang="en-US" altLang="zh-CN" sz="2800" b="1">
              <a:latin typeface="幼圆"/>
              <a:ea typeface="幼圆"/>
              <a:cs typeface="幼圆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066800" y="5257800"/>
            <a:ext cx="5943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燕国有勇士秦武阳，年十二杀人，人不敢与忤视。乃令秦武阳为副。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34822" name="Text Box 7"/>
          <p:cNvSpPr txBox="1">
            <a:spLocks noChangeArrowheads="1"/>
          </p:cNvSpPr>
          <p:nvPr/>
        </p:nvSpPr>
        <p:spPr bwMode="auto">
          <a:xfrm>
            <a:off x="7162800" y="2590800"/>
            <a:ext cx="12192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0" b="1">
                <a:solidFill>
                  <a:srgbClr val="333300"/>
                </a:solidFill>
                <a:latin typeface="Calibri" pitchFamily="34" charset="0"/>
              </a:rPr>
              <a:t>｝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8301038" y="1143000"/>
            <a:ext cx="6159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幼圆"/>
                <a:ea typeface="幼圆"/>
                <a:cs typeface="幼圆"/>
              </a:rPr>
              <a:t>苦心准备  一波三折   壮歌序幕</a:t>
            </a:r>
            <a:endParaRPr lang="zh-CN" altLang="en-US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 autoUpdateAnimBg="0"/>
      <p:bldP spid="27653" grpId="0" animBg="1" autoUpdateAnimBg="0"/>
      <p:bldP spid="27654" grpId="0" animBg="1" autoUpdateAnimBg="0"/>
      <p:bldP spid="27656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2"/>
          <p:cNvSpPr txBox="1">
            <a:spLocks noChangeArrowheads="1"/>
          </p:cNvSpPr>
          <p:nvPr/>
        </p:nvSpPr>
        <p:spPr bwMode="auto">
          <a:xfrm>
            <a:off x="533400" y="1143000"/>
            <a:ext cx="266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/>
                <a:cs typeface="楷体_GB2312"/>
              </a:rPr>
              <a:t>毅然</a:t>
            </a:r>
            <a:r>
              <a:rPr lang="zh-CN" altLang="en-US" sz="3600" b="1">
                <a:latin typeface="幼圆"/>
                <a:ea typeface="楷体_GB2312"/>
                <a:cs typeface="楷体_GB2312"/>
              </a:rPr>
              <a:t>辞决</a:t>
            </a:r>
            <a:endParaRPr lang="zh-CN" altLang="en-US" sz="2800" b="1">
              <a:latin typeface="幼圆"/>
              <a:ea typeface="幼圆"/>
              <a:cs typeface="幼圆"/>
            </a:endParaRPr>
          </a:p>
        </p:txBody>
      </p:sp>
      <p:sp>
        <p:nvSpPr>
          <p:cNvPr id="35842" name="Text Box 3"/>
          <p:cNvSpPr txBox="1">
            <a:spLocks noChangeArrowheads="1"/>
          </p:cNvSpPr>
          <p:nvPr/>
        </p:nvSpPr>
        <p:spPr bwMode="auto">
          <a:xfrm>
            <a:off x="7162800" y="2514600"/>
            <a:ext cx="12192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0" b="1">
                <a:solidFill>
                  <a:srgbClr val="333300"/>
                </a:solidFill>
                <a:latin typeface="Calibri" pitchFamily="34" charset="0"/>
              </a:rPr>
              <a:t>｝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6858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今日往而不反者，竖子也</a:t>
            </a:r>
            <a:r>
              <a:rPr lang="en-US" altLang="zh-CN" sz="2800" b="1">
                <a:latin typeface="幼圆"/>
                <a:ea typeface="幼圆"/>
                <a:cs typeface="幼圆"/>
              </a:rPr>
              <a:t>!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今提一匕首入不测之强秦，仆所以留者，待吾客与俱。今太子迟之，请辞决矣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381000" y="403860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/>
                <a:cs typeface="楷体_GB2312"/>
              </a:rPr>
              <a:t>白衣送别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09600" y="4953000"/>
            <a:ext cx="6705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又前而为歌曰</a:t>
            </a:r>
            <a:r>
              <a:rPr lang="en-US" altLang="zh-CN" sz="2800" b="1">
                <a:latin typeface="幼圆"/>
                <a:ea typeface="幼圆"/>
                <a:cs typeface="幼圆"/>
              </a:rPr>
              <a:t>:</a:t>
            </a:r>
            <a:r>
              <a:rPr lang="en-US" altLang="zh-CN" sz="2800" b="1">
                <a:latin typeface="Calibri" pitchFamily="34" charset="0"/>
                <a:ea typeface="幼圆"/>
                <a:cs typeface="幼圆"/>
              </a:rPr>
              <a:t>“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风萧萧兮易水寒，壮士一去兮不复还</a:t>
            </a:r>
            <a:r>
              <a:rPr lang="en-US" altLang="zh-CN" sz="2800" b="1">
                <a:latin typeface="幼圆"/>
                <a:ea typeface="幼圆"/>
                <a:cs typeface="幼圆"/>
              </a:rPr>
              <a:t>!</a:t>
            </a:r>
            <a:r>
              <a:rPr lang="en-US" altLang="zh-CN" sz="2800" b="1">
                <a:latin typeface="Calibri" pitchFamily="34" charset="0"/>
                <a:ea typeface="幼圆"/>
                <a:cs typeface="幼圆"/>
              </a:rPr>
              <a:t>”</a:t>
            </a:r>
            <a:endParaRPr lang="en-US" altLang="zh-CN" sz="2800" b="1">
              <a:latin typeface="幼圆"/>
              <a:ea typeface="幼圆"/>
              <a:cs typeface="幼圆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8377238" y="1219200"/>
            <a:ext cx="6159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alibri" pitchFamily="34" charset="0"/>
                <a:ea typeface="幼圆"/>
                <a:cs typeface="幼圆"/>
              </a:rPr>
              <a:t>悲歌初唱</a:t>
            </a:r>
            <a:r>
              <a:rPr lang="zh-CN" altLang="en-US" b="1">
                <a:latin typeface="Calibri" pitchFamily="34" charset="0"/>
              </a:rPr>
              <a:t>  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变徵复羽  慷慨凄凉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animBg="1" autoUpdateAnimBg="0"/>
      <p:bldP spid="28678" grpId="0" animBg="1" autoUpdateAnimBg="0"/>
      <p:bldP spid="2867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/>
          <p:cNvSpPr txBox="1">
            <a:spLocks noChangeArrowheads="1"/>
          </p:cNvSpPr>
          <p:nvPr/>
        </p:nvSpPr>
        <p:spPr bwMode="auto">
          <a:xfrm>
            <a:off x="381000" y="1219200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/>
                <a:cs typeface="楷体_GB2312"/>
              </a:rPr>
              <a:t>敌国斡旋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85800" y="2057400"/>
            <a:ext cx="6477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既至秦，持千金之资币物，厚遗秦王宠臣中庶子蒙嘉。</a:t>
            </a: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381000" y="3473450"/>
            <a:ext cx="2514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/>
                <a:cs typeface="楷体_GB2312"/>
              </a:rPr>
              <a:t>图穷匕现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762000" y="4191000"/>
            <a:ext cx="6477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因左手</a:t>
            </a:r>
            <a:r>
              <a:rPr lang="zh-CN" altLang="en-US" sz="2800" b="1">
                <a:solidFill>
                  <a:schemeClr val="accent1"/>
                </a:solidFill>
                <a:latin typeface="幼圆"/>
                <a:ea typeface="幼圆"/>
                <a:cs typeface="幼圆"/>
              </a:rPr>
              <a:t>把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秦王之袖，而右手</a:t>
            </a:r>
            <a:r>
              <a:rPr lang="zh-CN" altLang="en-US" sz="2800" b="1">
                <a:solidFill>
                  <a:schemeClr val="accent1"/>
                </a:solidFill>
                <a:latin typeface="幼圆"/>
                <a:ea typeface="幼圆"/>
                <a:cs typeface="幼圆"/>
              </a:rPr>
              <a:t>持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匕首椹之。未至身，秦王</a:t>
            </a:r>
            <a:r>
              <a:rPr lang="zh-CN" altLang="en-US" sz="2800" b="1">
                <a:solidFill>
                  <a:schemeClr val="accent1"/>
                </a:solidFill>
                <a:latin typeface="幼圆"/>
                <a:ea typeface="幼圆"/>
                <a:cs typeface="幼圆"/>
              </a:rPr>
              <a:t>惊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， 自引而</a:t>
            </a:r>
            <a:r>
              <a:rPr lang="zh-CN" altLang="en-US" sz="2800" b="1">
                <a:solidFill>
                  <a:schemeClr val="accent1"/>
                </a:solidFill>
                <a:latin typeface="幼圆"/>
                <a:ea typeface="幼圆"/>
                <a:cs typeface="幼圆"/>
              </a:rPr>
              <a:t>起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，</a:t>
            </a:r>
            <a:r>
              <a:rPr lang="zh-CN" altLang="en-US" sz="2800" b="1">
                <a:solidFill>
                  <a:schemeClr val="accent1"/>
                </a:solidFill>
                <a:latin typeface="幼圆"/>
                <a:ea typeface="幼圆"/>
                <a:cs typeface="幼圆"/>
              </a:rPr>
              <a:t>绝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 袖。</a:t>
            </a:r>
            <a:r>
              <a:rPr lang="zh-CN" altLang="en-US" sz="2800" b="1">
                <a:solidFill>
                  <a:schemeClr val="accent1"/>
                </a:solidFill>
                <a:latin typeface="幼圆"/>
                <a:ea typeface="幼圆"/>
                <a:cs typeface="幼圆"/>
              </a:rPr>
              <a:t>拔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剑，剑长， </a:t>
            </a:r>
            <a:r>
              <a:rPr lang="zh-CN" altLang="en-US" sz="2800" b="1">
                <a:solidFill>
                  <a:schemeClr val="accent1"/>
                </a:solidFill>
                <a:latin typeface="幼圆"/>
                <a:ea typeface="幼圆"/>
                <a:cs typeface="幼圆"/>
              </a:rPr>
              <a:t>操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其室。时恐急，剑坚，故不可立拔。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6781800" y="2514600"/>
            <a:ext cx="12192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5000" b="1">
                <a:solidFill>
                  <a:srgbClr val="333300"/>
                </a:solidFill>
                <a:latin typeface="Calibri" pitchFamily="34" charset="0"/>
              </a:rPr>
              <a:t>｝</a:t>
            </a:r>
            <a:endParaRPr lang="zh-CN" altLang="en-US" b="1">
              <a:latin typeface="Calibri" pitchFamily="34" charset="0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7920038" y="1219200"/>
            <a:ext cx="6159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幼圆"/>
                <a:ea typeface="幼圆"/>
                <a:cs typeface="幼圆"/>
              </a:rPr>
              <a:t>生死一搏  激昂短促   进入高潮</a:t>
            </a:r>
            <a:endParaRPr lang="zh-CN" altLang="en-US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 autoUpdateAnimBg="0"/>
      <p:bldP spid="29701" grpId="0" animBg="1" autoUpdateAnimBg="0"/>
      <p:bldP spid="29703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2"/>
          <p:cNvSpPr txBox="1">
            <a:spLocks noChangeArrowheads="1"/>
          </p:cNvSpPr>
          <p:nvPr/>
        </p:nvSpPr>
        <p:spPr bwMode="auto">
          <a:xfrm>
            <a:off x="762000" y="1447800"/>
            <a:ext cx="502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3600" b="1">
                <a:latin typeface="Calibri" pitchFamily="34" charset="0"/>
                <a:ea typeface="楷体_GB2312"/>
                <a:cs typeface="楷体_GB2312"/>
              </a:rPr>
              <a:t>壮士身死   空余英明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57200" y="2514600"/>
            <a:ext cx="74676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幼圆"/>
                <a:ea typeface="幼圆"/>
                <a:cs typeface="幼圆"/>
              </a:rPr>
              <a:t>  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轲自知事不就，倚柱而笑，箕踞以骂曰</a:t>
            </a:r>
            <a:r>
              <a:rPr lang="en-US" altLang="zh-CN" sz="2800" b="1">
                <a:latin typeface="幼圆"/>
                <a:ea typeface="幼圆"/>
                <a:cs typeface="幼圆"/>
              </a:rPr>
              <a:t>:</a:t>
            </a:r>
            <a:r>
              <a:rPr lang="en-US" altLang="zh-CN" sz="2800" b="1">
                <a:latin typeface="Calibri" pitchFamily="34" charset="0"/>
                <a:ea typeface="幼圆"/>
                <a:cs typeface="幼圆"/>
              </a:rPr>
              <a:t>“</a:t>
            </a:r>
            <a:r>
              <a:rPr lang="zh-CN" altLang="en-US" sz="2800" b="1">
                <a:latin typeface="幼圆"/>
                <a:ea typeface="幼圆"/>
                <a:cs typeface="幼圆"/>
              </a:rPr>
              <a:t>事所以不成者，乃欲以生劫之，必得约契以报太子也。</a:t>
            </a:r>
            <a:r>
              <a:rPr lang="zh-CN" altLang="en-US" sz="2800" b="1">
                <a:latin typeface="Calibri" pitchFamily="34" charset="0"/>
                <a:ea typeface="幼圆"/>
                <a:cs typeface="幼圆"/>
              </a:rPr>
              <a:t>”</a:t>
            </a:r>
            <a:endParaRPr lang="zh-CN" altLang="en-US" sz="2800" b="1">
              <a:latin typeface="幼圆"/>
              <a:ea typeface="幼圆"/>
              <a:cs typeface="幼圆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幼圆"/>
                <a:ea typeface="幼圆"/>
                <a:cs typeface="幼圆"/>
              </a:rPr>
              <a:t>  左右既前，斩荆轲。秦王目眩良久。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971800" y="5791200"/>
            <a:ext cx="571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幼圆"/>
                <a:ea typeface="幼圆"/>
                <a:cs typeface="幼圆"/>
              </a:rPr>
              <a:t>尾声  意味深长  余音绕梁</a:t>
            </a:r>
            <a:r>
              <a:rPr lang="en-US" altLang="zh-CN" sz="2800" b="1">
                <a:latin typeface="Calibri" pitchFamily="34" charset="0"/>
                <a:ea typeface="幼圆"/>
                <a:cs typeface="幼圆"/>
              </a:rPr>
              <a:t>……</a:t>
            </a:r>
            <a:endParaRPr lang="en-US" altLang="zh-CN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 autoUpdateAnimBg="0"/>
      <p:bldP spid="30724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ChangeArrowheads="1"/>
          </p:cNvSpPr>
          <p:nvPr/>
        </p:nvSpPr>
        <p:spPr bwMode="auto">
          <a:xfrm>
            <a:off x="0" y="2362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8914" name="Rectangle 4"/>
          <p:cNvSpPr>
            <a:spLocks noChangeArrowheads="1"/>
          </p:cNvSpPr>
          <p:nvPr/>
        </p:nvSpPr>
        <p:spPr bwMode="auto">
          <a:xfrm>
            <a:off x="285750" y="1071563"/>
            <a:ext cx="8534400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三、怎样认识荆轲和荆轲刺秦王这一行动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? </a:t>
            </a:r>
            <a:r>
              <a:rPr lang="en-US" altLang="zh-CN" sz="2800" b="1">
                <a:latin typeface="Calibri" pitchFamily="34" charset="0"/>
              </a:rPr>
              <a:t/>
            </a:r>
            <a:br>
              <a:rPr lang="en-US" altLang="zh-CN" sz="2800" b="1">
                <a:latin typeface="Calibri" pitchFamily="34" charset="0"/>
              </a:rPr>
            </a:br>
            <a:r>
              <a:rPr lang="en-US" altLang="zh-CN" sz="2800" b="1">
                <a:latin typeface="Calibri" pitchFamily="34" charset="0"/>
              </a:rPr>
              <a:t>    </a:t>
            </a:r>
            <a:r>
              <a:rPr lang="zh-CN" altLang="en-US" sz="2800" b="1">
                <a:latin typeface="Calibri" pitchFamily="34" charset="0"/>
              </a:rPr>
              <a:t>荆轲具有义侠的性格，又受太子丹的厚遇重任，明知身入不测之秦是极其危 险的事，但还是毅然前往，直至事败仍然“倚柱而笑，箕踞以骂”。荆轲刺秦王 这件事并不能真正挽救燕国的危亡，荆轲也是为报太子丹的知遇之恩才毅然前往 的。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荆轲之所以值得肯定，并不在于为太子丹报私怨，而在于他站在斗争的最前 列反对秦国对山东六国的进攻和挽救燕国的危亡。</a:t>
            </a:r>
            <a:r>
              <a:rPr lang="zh-CN" altLang="en-US" sz="2800" b="1">
                <a:latin typeface="Calibri" pitchFamily="34" charset="0"/>
              </a:rPr>
              <a:t>千百年来，受压迫的人们之所 以敬仰荆轲，也正是基于他那种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同情弱小和反抗强暴的义侠精神</a:t>
            </a:r>
            <a:r>
              <a:rPr lang="zh-CN" altLang="en-US" sz="2800" b="1">
                <a:latin typeface="Calibri" pitchFamily="34" charset="0"/>
              </a:rPr>
              <a:t>。当然这当中也 流露出</a:t>
            </a:r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“士为知己者死”的因素这既是荆轲本身的局限，也是作者的局限。</a:t>
            </a:r>
            <a:r>
              <a:rPr lang="zh-CN" altLang="en-US" sz="2800" b="1">
                <a:latin typeface="Calibri" pitchFamily="34" charset="0"/>
              </a:rPr>
              <a:t>从荆 轲刺秦王的做法来看，这种个人的恐怖手段是不可取的，企图凭借个人的拼杀来 改变历史的进程更是不可能的，这些都反映了历史的和阶级的局限。 </a:t>
            </a:r>
          </a:p>
        </p:txBody>
      </p:sp>
    </p:spTree>
  </p:cSld>
  <p:clrMapOvr>
    <a:masterClrMapping/>
  </p:clrMapOvr>
  <p:transition>
    <p:pull dir="r"/>
    <p:sndAc>
      <p:stSnd>
        <p:snd r:embed="rId2" name="projctor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0" y="762000"/>
            <a:ext cx="3241675" cy="555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新魏"/>
                <a:ea typeface="华文新魏"/>
                <a:cs typeface="华文新魏"/>
              </a:rPr>
              <a:t>荆轲</a:t>
            </a:r>
            <a:r>
              <a:rPr lang="en-US" altLang="zh-CN" sz="3200" b="1">
                <a:solidFill>
                  <a:srgbClr val="003300"/>
                </a:solidFill>
                <a:latin typeface="方正舒体"/>
                <a:ea typeface="方正舒体"/>
                <a:cs typeface="方正舒体"/>
              </a:rPr>
              <a:t>:</a:t>
            </a:r>
            <a:r>
              <a:rPr lang="zh-CN" altLang="en-US" sz="3200" b="1">
                <a:latin typeface="华文行楷"/>
                <a:ea typeface="华文行楷"/>
                <a:cs typeface="华文行楷"/>
              </a:rPr>
              <a:t>粗犷豪迈，沉着勇敢，见义勇为，不畏强暴，不怕牺牲，千载以下，还令人感到凛然而有生气。行刺秦王虽然失败，但他那种刚毅不屈，慷慨赴难的精神，千秋万载令人感奋。</a:t>
            </a:r>
            <a:r>
              <a:rPr lang="zh-CN" altLang="en-US" sz="3200" b="1">
                <a:latin typeface="方正舒体"/>
                <a:ea typeface="方正舒体"/>
                <a:cs typeface="方正舒体"/>
              </a:rPr>
              <a:t> </a:t>
            </a:r>
          </a:p>
        </p:txBody>
      </p:sp>
      <p:pic>
        <p:nvPicPr>
          <p:cNvPr id="39938" name="Picture 4" descr="图片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2013" y="0"/>
            <a:ext cx="57419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Box 5"/>
          <p:cNvSpPr txBox="1">
            <a:spLocks noChangeArrowheads="1"/>
          </p:cNvSpPr>
          <p:nvPr/>
        </p:nvSpPr>
        <p:spPr bwMode="auto">
          <a:xfrm>
            <a:off x="1193800" y="228600"/>
            <a:ext cx="1689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Calibri" pitchFamily="34" charset="0"/>
              </a:rPr>
              <a:t>人物分析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93700" y="317500"/>
            <a:ext cx="47244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sz="4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秦王</a:t>
            </a:r>
            <a:r>
              <a:rPr lang="en-US" sz="2800" dirty="0">
                <a:solidFill>
                  <a:srgbClr val="003300"/>
                </a:solidFill>
                <a:latin typeface="方正姚体" pitchFamily="2" charset="-122"/>
                <a:ea typeface="方正姚体" pitchFamily="2" charset="-122"/>
              </a:rPr>
              <a:t>:</a:t>
            </a:r>
            <a:r>
              <a:rPr lang="zh-CN" sz="2800" spc="-150" dirty="0">
                <a:latin typeface="+mn-ea"/>
                <a:ea typeface="+mn-ea"/>
              </a:rPr>
              <a:t>贪婪，专横，凶暴，但又外强中干。秦是崇尚暴力的国家，长平之战，坑赵降卒四十万人。秦王在东方诸国人民的眼中是一个极大的暴君。樊将军的“父母宗族，皆为戮没”，还以“金千斤，邑万家”悬赏捉拿樊於期。何等刻毒。一旦得樊於期首和燕督亢地图，立即“大喜”，多么贪婪。当荆轲逐时，秦王狼狈不堪，威严扫地。斩了荆轲，还“目眩良久”。</a:t>
            </a:r>
          </a:p>
        </p:txBody>
      </p:sp>
      <p:pic>
        <p:nvPicPr>
          <p:cNvPr id="38916" name="Picture 4" descr="图片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5425" y="414338"/>
            <a:ext cx="3586163" cy="62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8" r:id="rId3" imgW="3352381" imgH="2742857" progId="PBrush">
              <p:embed/>
            </p:oleObj>
          </a:graphicData>
        </a:graphic>
      </p:graphicFrame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676400" y="790575"/>
            <a:ext cx="67056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3300"/>
                </a:solidFill>
                <a:latin typeface="方正姚体"/>
                <a:ea typeface="方正姚体"/>
                <a:cs typeface="方正姚体"/>
              </a:rPr>
              <a:t>不以燕国弱小无力抵御秦国的侵略而坐待灭亡，急起奋发，图谋保卫国家。孤注一掷，诚不得已也。但急于求成，</a:t>
            </a:r>
            <a:r>
              <a:rPr lang="zh-CN" altLang="en-US" sz="2800">
                <a:solidFill>
                  <a:srgbClr val="003300"/>
                </a:solidFill>
                <a:latin typeface="Calibri" pitchFamily="34" charset="0"/>
                <a:ea typeface="方正姚体"/>
                <a:cs typeface="方正姚体"/>
              </a:rPr>
              <a:t>“</a:t>
            </a:r>
            <a:r>
              <a:rPr lang="zh-CN" altLang="en-US" sz="2800">
                <a:solidFill>
                  <a:srgbClr val="003300"/>
                </a:solidFill>
                <a:latin typeface="方正姚体"/>
                <a:ea typeface="方正姚体"/>
                <a:cs typeface="方正姚体"/>
              </a:rPr>
              <a:t>始速祸焉</a:t>
            </a:r>
            <a:r>
              <a:rPr lang="zh-CN" altLang="en-US" sz="2800">
                <a:solidFill>
                  <a:srgbClr val="003300"/>
                </a:solidFill>
                <a:latin typeface="Calibri" pitchFamily="34" charset="0"/>
                <a:ea typeface="方正姚体"/>
                <a:cs typeface="方正姚体"/>
              </a:rPr>
              <a:t>”</a:t>
            </a:r>
            <a:r>
              <a:rPr lang="zh-CN" altLang="en-US" sz="2800">
                <a:solidFill>
                  <a:srgbClr val="003300"/>
                </a:solidFill>
                <a:latin typeface="方正姚体"/>
                <a:ea typeface="方正姚体"/>
                <a:cs typeface="方正姚体"/>
              </a:rPr>
              <a:t>。欲速则不达。 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600200" y="3060700"/>
            <a:ext cx="68580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3300"/>
                </a:solidFill>
                <a:latin typeface="方正姚体"/>
                <a:ea typeface="方正姚体"/>
                <a:cs typeface="方正姚体"/>
              </a:rPr>
              <a:t>身为秦将，但因得罪秦王，</a:t>
            </a:r>
            <a:r>
              <a:rPr lang="zh-CN" altLang="en-US" sz="2800">
                <a:solidFill>
                  <a:srgbClr val="003300"/>
                </a:solidFill>
                <a:latin typeface="Calibri" pitchFamily="34" charset="0"/>
                <a:ea typeface="方正姚体"/>
                <a:cs typeface="方正姚体"/>
              </a:rPr>
              <a:t>“</a:t>
            </a:r>
            <a:r>
              <a:rPr lang="zh-CN" altLang="en-US" sz="2800">
                <a:solidFill>
                  <a:srgbClr val="003300"/>
                </a:solidFill>
                <a:latin typeface="方正姚体"/>
                <a:ea typeface="方正姚体"/>
                <a:cs typeface="方正姚体"/>
              </a:rPr>
              <a:t>父母宗族，皆为戮没</a:t>
            </a:r>
            <a:r>
              <a:rPr lang="zh-CN" altLang="en-US" sz="2800">
                <a:solidFill>
                  <a:srgbClr val="003300"/>
                </a:solidFill>
                <a:latin typeface="Calibri" pitchFamily="34" charset="0"/>
                <a:ea typeface="方正姚体"/>
                <a:cs typeface="方正姚体"/>
              </a:rPr>
              <a:t>”</a:t>
            </a:r>
            <a:r>
              <a:rPr lang="zh-CN" altLang="en-US" sz="2800">
                <a:solidFill>
                  <a:srgbClr val="003300"/>
                </a:solidFill>
                <a:latin typeface="方正姚体"/>
                <a:ea typeface="方正姚体"/>
                <a:cs typeface="方正姚体"/>
              </a:rPr>
              <a:t>，逃亡燕国。他对秦国之恨，是刻骨铭心的。但是为了报仇，能不能献出自己的头，这确是一个考验。樊将军为解燕国之患，为报自己之仇，毅然决然自刎。不失为一个反抗强暴的英雄。 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228600" y="838200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Calibri" pitchFamily="34" charset="0"/>
                <a:ea typeface="方正姚体"/>
                <a:cs typeface="方正姚体"/>
              </a:rPr>
              <a:t>太子丹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04800" y="3048000"/>
            <a:ext cx="137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樊於期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 autoUpdateAnimBg="0"/>
      <p:bldP spid="39940" grpId="0" animBg="1" autoUpdateAnimBg="0"/>
      <p:bldP spid="39941" grpId="0" animBg="1" autoUpdateAnimBg="0"/>
      <p:bldP spid="39942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600200" y="152400"/>
            <a:ext cx="7239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方正姚体"/>
                <a:ea typeface="方正姚体"/>
                <a:cs typeface="方正姚体"/>
              </a:rPr>
              <a:t>是荆轲的朋友。易水送别时，他只是</a:t>
            </a:r>
            <a:r>
              <a:rPr lang="zh-CN" altLang="en-US" sz="2400">
                <a:latin typeface="Calibri" pitchFamily="34" charset="0"/>
                <a:ea typeface="方正姚体"/>
                <a:cs typeface="方正姚体"/>
              </a:rPr>
              <a:t>“</a:t>
            </a:r>
            <a:r>
              <a:rPr lang="zh-CN" altLang="en-US" sz="2400">
                <a:latin typeface="方正姚体"/>
                <a:ea typeface="方正姚体"/>
                <a:cs typeface="方正姚体"/>
              </a:rPr>
              <a:t>击筑</a:t>
            </a:r>
            <a:r>
              <a:rPr lang="zh-CN" altLang="en-US" sz="2400">
                <a:latin typeface="Calibri" pitchFamily="34" charset="0"/>
                <a:ea typeface="方正姚体"/>
                <a:cs typeface="方正姚体"/>
              </a:rPr>
              <a:t>”</a:t>
            </a:r>
            <a:r>
              <a:rPr lang="zh-CN" altLang="en-US" sz="2400">
                <a:latin typeface="方正姚体"/>
                <a:ea typeface="方正姚体"/>
                <a:cs typeface="方正姚体"/>
              </a:rPr>
              <a:t>。从他击筑的情调，可以看出他是相当激奋的。荆轲刺秦王失败，五年后，前二二二年，燕国为秦所灭。秦兼併天下之后，下令捉拿太子丹和荆轲的客人。高渐离逃到宋子（今河北赵县东北）给人家做傭工。一天听到堂上客人击筑，他在旁批评，主人命他击筑，才露出本相。秦始皇知道后，命人用马粪燻瞎他的眼睛，教他击筑给秦始皇听。高渐离把铅放在筑里，举筑击秦始皇，替燕国报仇，没有打中，被杀。这都反映了六国人民反抗强暴的要求。</a:t>
            </a: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1727200" y="4229100"/>
            <a:ext cx="67818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>
                <a:latin typeface="Calibri" pitchFamily="34" charset="0"/>
                <a:ea typeface="方正姚体"/>
                <a:cs typeface="方正姚体"/>
              </a:rPr>
              <a:t>“</a:t>
            </a:r>
            <a:r>
              <a:rPr lang="zh-CN" altLang="en-US" sz="2800">
                <a:latin typeface="方正姚体"/>
                <a:ea typeface="方正姚体"/>
                <a:cs typeface="方正姚体"/>
              </a:rPr>
              <a:t>年十二杀人，人不敢与忤视</a:t>
            </a:r>
            <a:r>
              <a:rPr lang="zh-CN" altLang="en-US" sz="2800">
                <a:latin typeface="Calibri" pitchFamily="34" charset="0"/>
                <a:ea typeface="方正姚体"/>
                <a:cs typeface="方正姚体"/>
              </a:rPr>
              <a:t>”</a:t>
            </a:r>
            <a:r>
              <a:rPr lang="zh-CN" altLang="en-US" sz="2800">
                <a:latin typeface="方正姚体"/>
                <a:ea typeface="方正姚体"/>
                <a:cs typeface="方正姚体"/>
              </a:rPr>
              <a:t>，但毕竟是个孩子，没有见过世面，所以</a:t>
            </a:r>
            <a:r>
              <a:rPr lang="zh-CN" altLang="en-US" sz="2800">
                <a:latin typeface="Calibri" pitchFamily="34" charset="0"/>
                <a:ea typeface="方正姚体"/>
                <a:cs typeface="方正姚体"/>
              </a:rPr>
              <a:t>“</a:t>
            </a:r>
            <a:r>
              <a:rPr lang="zh-CN" altLang="en-US" sz="2800">
                <a:latin typeface="方正姚体"/>
                <a:ea typeface="方正姚体"/>
                <a:cs typeface="方正姚体"/>
              </a:rPr>
              <a:t>至陛下</a:t>
            </a:r>
            <a:r>
              <a:rPr lang="zh-CN" altLang="en-US" sz="2800">
                <a:latin typeface="Calibri" pitchFamily="34" charset="0"/>
                <a:ea typeface="方正姚体"/>
                <a:cs typeface="方正姚体"/>
              </a:rPr>
              <a:t>”</a:t>
            </a:r>
            <a:r>
              <a:rPr lang="zh-CN" altLang="en-US" sz="2800">
                <a:latin typeface="方正姚体"/>
                <a:ea typeface="方正姚体"/>
                <a:cs typeface="方正姚体"/>
              </a:rPr>
              <a:t>，</a:t>
            </a:r>
            <a:r>
              <a:rPr lang="zh-CN" altLang="en-US" sz="2800">
                <a:latin typeface="Calibri" pitchFamily="34" charset="0"/>
                <a:ea typeface="方正姚体"/>
                <a:cs typeface="方正姚体"/>
              </a:rPr>
              <a:t>“</a:t>
            </a:r>
            <a:r>
              <a:rPr lang="zh-CN" altLang="en-US" sz="2800">
                <a:latin typeface="方正姚体"/>
                <a:ea typeface="方正姚体"/>
                <a:cs typeface="方正姚体"/>
              </a:rPr>
              <a:t>色变振恐</a:t>
            </a:r>
            <a:r>
              <a:rPr lang="zh-CN" altLang="en-US" sz="2800">
                <a:latin typeface="Calibri" pitchFamily="34" charset="0"/>
                <a:ea typeface="方正姚体"/>
                <a:cs typeface="方正姚体"/>
              </a:rPr>
              <a:t>”</a:t>
            </a:r>
            <a:r>
              <a:rPr lang="zh-CN" altLang="en-US" sz="2800">
                <a:latin typeface="方正姚体"/>
                <a:ea typeface="方正姚体"/>
                <a:cs typeface="方正姚体"/>
              </a:rPr>
              <a:t>。这是一个少年的性格特点。</a:t>
            </a:r>
            <a:r>
              <a:rPr lang="zh-CN" altLang="en-US">
                <a:latin typeface="Calibri" pitchFamily="34" charset="0"/>
              </a:rPr>
              <a:t> 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04800" y="228600"/>
            <a:ext cx="137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高渐离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0" y="4362450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方正姚体"/>
                <a:ea typeface="方正姚体"/>
                <a:cs typeface="方正姚体"/>
              </a:rPr>
              <a:t>秦武阳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 autoUpdateAnimBg="0"/>
      <p:bldP spid="40963" grpId="0" animBg="1" autoUpdateAnimBg="0"/>
      <p:bldP spid="40964" grpId="0" animBg="1" autoUpdateAnimBg="0"/>
      <p:bldP spid="40965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3708400" y="2924175"/>
            <a:ext cx="1223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Calibri" pitchFamily="34" charset="0"/>
              </a:rPr>
              <a:t>荆轲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3492500" y="260350"/>
            <a:ext cx="2087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Calibri" pitchFamily="34" charset="0"/>
              </a:rPr>
              <a:t>太子丹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7740650" y="2852738"/>
            <a:ext cx="12620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Calibri" pitchFamily="34" charset="0"/>
              </a:rPr>
              <a:t>秦王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0" y="2852738"/>
            <a:ext cx="19446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Calibri" pitchFamily="34" charset="0"/>
              </a:rPr>
              <a:t>樊於期</a:t>
            </a:r>
            <a:r>
              <a:rPr lang="zh-CN" altLang="en-US" b="1">
                <a:latin typeface="Calibri" pitchFamily="34" charset="0"/>
              </a:rPr>
              <a:t> 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3419475" y="6156325"/>
            <a:ext cx="2087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Calibri" pitchFamily="34" charset="0"/>
              </a:rPr>
              <a:t>秦武阳</a:t>
            </a:r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 flipH="1">
            <a:off x="4284663" y="836613"/>
            <a:ext cx="0" cy="22320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>
            <a:off x="1619250" y="3284538"/>
            <a:ext cx="22320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 flipH="1">
            <a:off x="4859338" y="3284538"/>
            <a:ext cx="2881312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 flipH="1" flipV="1">
            <a:off x="4356100" y="3500438"/>
            <a:ext cx="0" cy="2736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4392613" y="981075"/>
            <a:ext cx="61118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latin typeface="Calibri" pitchFamily="34" charset="0"/>
              </a:rPr>
              <a:t>反衬其智勇</a:t>
            </a:r>
          </a:p>
        </p:txBody>
      </p:sp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4356100" y="3573463"/>
            <a:ext cx="61118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latin typeface="Calibri" pitchFamily="34" charset="0"/>
              </a:rPr>
              <a:t>反衬其神勇</a:t>
            </a:r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1692275" y="2852738"/>
            <a:ext cx="2159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latin typeface="Calibri" pitchFamily="34" charset="0"/>
              </a:rPr>
              <a:t>正衬其义勇</a:t>
            </a:r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5364163" y="2708275"/>
            <a:ext cx="2160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FF"/>
                </a:solidFill>
                <a:latin typeface="Calibri" pitchFamily="34" charset="0"/>
              </a:rPr>
              <a:t>反衬其义勇</a:t>
            </a:r>
          </a:p>
        </p:txBody>
      </p:sp>
      <p:sp>
        <p:nvSpPr>
          <p:cNvPr id="61455" name="AutoShape 15"/>
          <p:cNvSpPr>
            <a:spLocks noChangeArrowheads="1"/>
          </p:cNvSpPr>
          <p:nvPr/>
        </p:nvSpPr>
        <p:spPr bwMode="auto">
          <a:xfrm>
            <a:off x="4953000" y="3733800"/>
            <a:ext cx="3505200" cy="1371600"/>
          </a:xfrm>
          <a:prstGeom prst="wedgeRoundRectCallout">
            <a:avLst>
              <a:gd name="adj1" fmla="val -57519"/>
              <a:gd name="adj2" fmla="val -79398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solidFill>
                  <a:srgbClr val="0000CC"/>
                </a:solidFill>
                <a:latin typeface="Calibri" pitchFamily="34" charset="0"/>
              </a:rPr>
              <a:t>刚烈忠义、有勇有谋、果敢机智、视死如归的侠义之士的形象</a:t>
            </a:r>
          </a:p>
        </p:txBody>
      </p:sp>
      <p:sp>
        <p:nvSpPr>
          <p:cNvPr id="61456" name="AutoShape 16"/>
          <p:cNvSpPr>
            <a:spLocks noChangeArrowheads="1"/>
          </p:cNvSpPr>
          <p:nvPr/>
        </p:nvSpPr>
        <p:spPr bwMode="auto">
          <a:xfrm>
            <a:off x="5334000" y="5715000"/>
            <a:ext cx="1676400" cy="533400"/>
          </a:xfrm>
          <a:prstGeom prst="wedgeRoundRectCallout">
            <a:avLst>
              <a:gd name="adj1" fmla="val -74051"/>
              <a:gd name="adj2" fmla="val 9821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00CC"/>
                </a:solidFill>
                <a:latin typeface="Calibri" pitchFamily="34" charset="0"/>
              </a:rPr>
              <a:t>外勇内怯</a:t>
            </a:r>
          </a:p>
        </p:txBody>
      </p:sp>
      <p:sp>
        <p:nvSpPr>
          <p:cNvPr id="61457" name="AutoShape 17"/>
          <p:cNvSpPr>
            <a:spLocks noChangeArrowheads="1"/>
          </p:cNvSpPr>
          <p:nvPr/>
        </p:nvSpPr>
        <p:spPr bwMode="auto">
          <a:xfrm>
            <a:off x="5257800" y="838200"/>
            <a:ext cx="1600200" cy="914400"/>
          </a:xfrm>
          <a:prstGeom prst="wedgeRoundRectCallout">
            <a:avLst>
              <a:gd name="adj1" fmla="val -66468"/>
              <a:gd name="adj2" fmla="val -5381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zh-CN" altLang="en-US" sz="2400" b="1">
                <a:solidFill>
                  <a:srgbClr val="0000CC"/>
                </a:solidFill>
                <a:latin typeface="Calibri" pitchFamily="34" charset="0"/>
              </a:rPr>
              <a:t>浮躁多疑</a:t>
            </a:r>
          </a:p>
          <a:p>
            <a:pPr algn="just"/>
            <a:r>
              <a:rPr lang="zh-CN" altLang="en-US" sz="2400" b="1">
                <a:solidFill>
                  <a:srgbClr val="0000CC"/>
                </a:solidFill>
                <a:latin typeface="Calibri" pitchFamily="34" charset="0"/>
              </a:rPr>
              <a:t>谋事不周</a:t>
            </a:r>
            <a:endParaRPr lang="zh-CN" altLang="en-US" sz="2400" b="1">
              <a:latin typeface="Calibri" pitchFamily="34" charset="0"/>
            </a:endParaRPr>
          </a:p>
        </p:txBody>
      </p:sp>
      <p:sp>
        <p:nvSpPr>
          <p:cNvPr id="61458" name="AutoShape 18"/>
          <p:cNvSpPr>
            <a:spLocks noChangeArrowheads="1"/>
          </p:cNvSpPr>
          <p:nvPr/>
        </p:nvSpPr>
        <p:spPr bwMode="auto">
          <a:xfrm>
            <a:off x="7162800" y="2057400"/>
            <a:ext cx="1524000" cy="609600"/>
          </a:xfrm>
          <a:prstGeom prst="wedgeRoundRectCallout">
            <a:avLst>
              <a:gd name="adj1" fmla="val 47708"/>
              <a:gd name="adj2" fmla="val 11094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00CC"/>
                </a:solidFill>
                <a:latin typeface="Calibri" pitchFamily="34" charset="0"/>
              </a:rPr>
              <a:t>贪婪怯弱</a:t>
            </a:r>
          </a:p>
        </p:txBody>
      </p:sp>
      <p:sp>
        <p:nvSpPr>
          <p:cNvPr id="61459" name="AutoShape 19"/>
          <p:cNvSpPr>
            <a:spLocks noChangeArrowheads="1"/>
          </p:cNvSpPr>
          <p:nvPr/>
        </p:nvSpPr>
        <p:spPr bwMode="auto">
          <a:xfrm>
            <a:off x="838200" y="3657600"/>
            <a:ext cx="1600200" cy="914400"/>
          </a:xfrm>
          <a:prstGeom prst="wedgeRoundRectCallout">
            <a:avLst>
              <a:gd name="adj1" fmla="val -66468"/>
              <a:gd name="adj2" fmla="val -62153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solidFill>
                  <a:srgbClr val="0000CC"/>
                </a:solidFill>
                <a:latin typeface="Calibri" pitchFamily="34" charset="0"/>
              </a:rPr>
              <a:t>豪爽慷慨</a:t>
            </a:r>
          </a:p>
          <a:p>
            <a:r>
              <a:rPr lang="zh-CN" altLang="en-US" sz="2400" b="1">
                <a:solidFill>
                  <a:srgbClr val="0000CC"/>
                </a:solidFill>
                <a:latin typeface="Calibri" pitchFamily="34" charset="0"/>
              </a:rPr>
              <a:t>义勇刚烈</a:t>
            </a:r>
          </a:p>
        </p:txBody>
      </p:sp>
      <p:sp>
        <p:nvSpPr>
          <p:cNvPr id="61460" name="Rectangle 20"/>
          <p:cNvSpPr>
            <a:spLocks noChangeArrowheads="1"/>
          </p:cNvSpPr>
          <p:nvPr/>
        </p:nvSpPr>
        <p:spPr bwMode="auto">
          <a:xfrm>
            <a:off x="5181600" y="3810000"/>
            <a:ext cx="3124200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深沉、刚毅</a:t>
            </a:r>
          </a:p>
          <a:p>
            <a:pPr algn="ctr"/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机智勇敢</a:t>
            </a:r>
          </a:p>
        </p:txBody>
      </p:sp>
      <p:sp>
        <p:nvSpPr>
          <p:cNvPr id="45076" name="Rectangle 21"/>
          <p:cNvSpPr>
            <a:spLocks noChangeArrowheads="1"/>
          </p:cNvSpPr>
          <p:nvPr/>
        </p:nvSpPr>
        <p:spPr bwMode="auto">
          <a:xfrm>
            <a:off x="381000" y="228600"/>
            <a:ext cx="1981200" cy="838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66"/>
                </a:solidFill>
                <a:latin typeface="Calibri" pitchFamily="34" charset="0"/>
              </a:rPr>
              <a:t>人物形象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14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61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1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  <p:bldP spid="61443" grpId="0"/>
      <p:bldP spid="61444" grpId="0"/>
      <p:bldP spid="61445" grpId="0"/>
      <p:bldP spid="61446" grpId="0"/>
      <p:bldP spid="61447" grpId="0" animBg="1"/>
      <p:bldP spid="61448" grpId="0" animBg="1"/>
      <p:bldP spid="61449" grpId="0" animBg="1"/>
      <p:bldP spid="61450" grpId="0" animBg="1"/>
      <p:bldP spid="61451" grpId="0"/>
      <p:bldP spid="61452" grpId="0"/>
      <p:bldP spid="61453" grpId="0"/>
      <p:bldP spid="61454" grpId="0"/>
      <p:bldP spid="61455" grpId="0" build="allAtOnce" animBg="1"/>
      <p:bldP spid="61456" grpId="0" animBg="1"/>
      <p:bldP spid="61457" grpId="0" animBg="1"/>
      <p:bldP spid="61458" grpId="0" animBg="1"/>
      <p:bldP spid="61459" grpId="0" animBg="1"/>
      <p:bldP spid="614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ChangeArrowheads="1"/>
          </p:cNvSpPr>
          <p:nvPr/>
        </p:nvSpPr>
        <p:spPr bwMode="auto">
          <a:xfrm>
            <a:off x="4495800" y="1676400"/>
            <a:ext cx="35052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5400" b="1">
              <a:latin typeface="Calibri" pitchFamily="34" charset="0"/>
              <a:ea typeface="幼圆"/>
              <a:cs typeface="幼圆"/>
            </a:endParaRPr>
          </a:p>
          <a:p>
            <a:endParaRPr lang="en-US" altLang="zh-CN" sz="5400" b="1">
              <a:latin typeface="Calibri" pitchFamily="34" charset="0"/>
              <a:ea typeface="幼圆"/>
              <a:cs typeface="幼圆"/>
            </a:endParaRPr>
          </a:p>
          <a:p>
            <a:endParaRPr lang="en-US" altLang="zh-CN" sz="5400" b="1">
              <a:latin typeface="Calibri" pitchFamily="34" charset="0"/>
              <a:ea typeface="幼圆"/>
              <a:cs typeface="幼圆"/>
            </a:endParaRPr>
          </a:p>
          <a:p>
            <a:endParaRPr lang="en-US" altLang="zh-CN" sz="5400" b="1">
              <a:latin typeface="Times New Roman" pitchFamily="18" charset="0"/>
              <a:ea typeface="幼圆"/>
              <a:cs typeface="幼圆"/>
            </a:endParaRPr>
          </a:p>
        </p:txBody>
      </p:sp>
      <p:sp>
        <p:nvSpPr>
          <p:cNvPr id="16386" name="WordArt 3"/>
          <p:cNvSpPr>
            <a:spLocks noChangeArrowheads="1" noChangeShapeType="1" noTextEdit="1"/>
          </p:cNvSpPr>
          <p:nvPr/>
        </p:nvSpPr>
        <p:spPr bwMode="auto">
          <a:xfrm>
            <a:off x="3429000" y="228600"/>
            <a:ext cx="2800350" cy="5254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隶书"/>
              </a:rPr>
              <a:t>战国四大刺客</a:t>
            </a:r>
          </a:p>
        </p:txBody>
      </p:sp>
      <p:pic>
        <p:nvPicPr>
          <p:cNvPr id="16387" name="Picture 4" descr="116954451636310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48263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jswuxi2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0"/>
            <a:ext cx="399573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8077200" y="1295400"/>
            <a:ext cx="8731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latin typeface="Calibri" pitchFamily="34" charset="0"/>
                <a:ea typeface="幼圆"/>
                <a:cs typeface="幼圆"/>
              </a:rPr>
              <a:t>专</a:t>
            </a:r>
          </a:p>
          <a:p>
            <a:r>
              <a:rPr lang="zh-CN" altLang="en-US" sz="5400" b="1">
                <a:latin typeface="Calibri" pitchFamily="34" charset="0"/>
                <a:ea typeface="幼圆"/>
                <a:cs typeface="幼圆"/>
              </a:rPr>
              <a:t>诸</a:t>
            </a:r>
          </a:p>
        </p:txBody>
      </p:sp>
      <p:pic>
        <p:nvPicPr>
          <p:cNvPr id="16390" name="Picture 7" descr="38704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60800"/>
            <a:ext cx="5148263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8" descr="t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3860800"/>
            <a:ext cx="399573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4267200" y="4191000"/>
            <a:ext cx="8731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latin typeface="Calibri" pitchFamily="34" charset="0"/>
                <a:ea typeface="幼圆"/>
                <a:cs typeface="幼圆"/>
              </a:rPr>
              <a:t>聂</a:t>
            </a:r>
          </a:p>
          <a:p>
            <a:r>
              <a:rPr lang="zh-CN" altLang="en-US" sz="5400" b="1">
                <a:latin typeface="Calibri" pitchFamily="34" charset="0"/>
                <a:ea typeface="幼圆"/>
                <a:cs typeface="幼圆"/>
              </a:rPr>
              <a:t>政</a:t>
            </a:r>
          </a:p>
        </p:txBody>
      </p:sp>
      <p:sp>
        <p:nvSpPr>
          <p:cNvPr id="16393" name="Rectangle 10"/>
          <p:cNvSpPr>
            <a:spLocks noChangeArrowheads="1"/>
          </p:cNvSpPr>
          <p:nvPr/>
        </p:nvSpPr>
        <p:spPr bwMode="auto">
          <a:xfrm>
            <a:off x="8001000" y="4191000"/>
            <a:ext cx="8731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latin typeface="Calibri" pitchFamily="34" charset="0"/>
                <a:ea typeface="幼圆"/>
                <a:cs typeface="幼圆"/>
              </a:rPr>
              <a:t>荆</a:t>
            </a:r>
          </a:p>
          <a:p>
            <a:r>
              <a:rPr lang="zh-CN" altLang="en-US" sz="5400" b="1">
                <a:latin typeface="Calibri" pitchFamily="34" charset="0"/>
                <a:ea typeface="幼圆"/>
                <a:cs typeface="幼圆"/>
              </a:rPr>
              <a:t>轲</a:t>
            </a:r>
          </a:p>
        </p:txBody>
      </p:sp>
      <p:sp>
        <p:nvSpPr>
          <p:cNvPr id="16394" name="Rectangle 11"/>
          <p:cNvSpPr>
            <a:spLocks noChangeArrowheads="1"/>
          </p:cNvSpPr>
          <p:nvPr/>
        </p:nvSpPr>
        <p:spPr bwMode="auto">
          <a:xfrm>
            <a:off x="4267200" y="1371600"/>
            <a:ext cx="8731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latin typeface="Calibri" pitchFamily="34" charset="0"/>
                <a:ea typeface="幼圆"/>
                <a:cs typeface="幼圆"/>
              </a:rPr>
              <a:t>要</a:t>
            </a:r>
          </a:p>
          <a:p>
            <a:r>
              <a:rPr lang="zh-CN" altLang="en-US" sz="5400" b="1">
                <a:latin typeface="Calibri" pitchFamily="34" charset="0"/>
                <a:ea typeface="幼圆"/>
                <a:cs typeface="幼圆"/>
              </a:rPr>
              <a:t>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500063" y="857250"/>
            <a:ext cx="82804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_GB2312"/>
                <a:ea typeface="楷体_GB2312"/>
                <a:cs typeface="楷体_GB2312"/>
              </a:rPr>
              <a:t>　</a:t>
            </a:r>
            <a:r>
              <a:rPr lang="zh-CN" altLang="en-US" sz="3600" b="1">
                <a:solidFill>
                  <a:srgbClr val="FF3399"/>
                </a:solidFill>
                <a:latin typeface="楷体_GB2312"/>
                <a:ea typeface="楷体_GB2312"/>
                <a:cs typeface="楷体_GB2312"/>
              </a:rPr>
              <a:t>专诸</a:t>
            </a:r>
            <a:r>
              <a:rPr lang="zh-CN" altLang="en-US" sz="3600" b="1">
                <a:latin typeface="楷体_GB2312"/>
                <a:ea typeface="楷体_GB2312"/>
                <a:cs typeface="楷体_GB2312"/>
              </a:rPr>
              <a:t> 春秋时期吴国人，家住阳山之野，靠为人屠猪维持生计，当时伍子胥隐居于此， 与其交好。后来，吴公子光欲刺其兄吴王僚，来见伍子胥，请其荐一勇士，伍子胥荐了专诸。 为了刺杀吴王僚，专诸于是隐太湖学治鱼三月。藏鱼肠剑于鱼腹，成功地刺杀了吴王僚。当时，吴王僚之子公子庆忌与其手握兵权的母弟掩余、烛庸均被派出征楚国，因此，公子光谋成王位，即吴王阖闾。 </a:t>
            </a:r>
            <a:br>
              <a:rPr lang="zh-CN" altLang="en-US" sz="3600" b="1">
                <a:latin typeface="楷体_GB2312"/>
                <a:ea typeface="楷体_GB2312"/>
                <a:cs typeface="楷体_GB2312"/>
              </a:rPr>
            </a:br>
            <a:r>
              <a:rPr lang="zh-CN" altLang="en-US" sz="3600" b="1">
                <a:latin typeface="楷体_GB2312"/>
                <a:ea typeface="楷体_GB2312"/>
                <a:cs typeface="楷体_GB2312"/>
              </a:rPr>
              <a:t>　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63" y="285750"/>
            <a:ext cx="8229600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rPr>
              <a:t>要离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春秋时期吴国人，因其折辱壮士丘迮（</a:t>
            </a:r>
            <a:r>
              <a:rPr lang="en-US" altLang="zh-CN" b="1" dirty="0" err="1" smtClean="0">
                <a:latin typeface="楷体_GB2312" pitchFamily="49" charset="-122"/>
                <a:ea typeface="楷体_GB2312" pitchFamily="49" charset="-122"/>
              </a:rPr>
              <a:t>zé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），被推为天下勇士。自吴王僚死后，阖闾立国，公子庆忌逃往艾城，招纳死士，接连邻国，欲待时乘隙，伐吴报仇。公子庆忌骨腾肉飞，走逾奔马，手能接飞鸟，步能格猛兽，矫捷如神，万夫莫敌。因此阖闾日夜忧虑。时伍子胥又荐赢弱体细的勇士要离刺杀庆忌。要离献计残身灭家，取得庆忌信任，终于成功刺杀了庆忌。（典故</a:t>
            </a:r>
            <a:r>
              <a:rPr lang="zh-CN" altLang="en-US" b="1" dirty="0" smtClean="0">
                <a:ea typeface="楷体_GB2312" pitchFamily="49" charset="-122"/>
              </a:rPr>
              <a:t>“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壮士断臂</a:t>
            </a:r>
            <a:r>
              <a:rPr lang="zh-CN" altLang="en-US" b="1" dirty="0" smtClean="0">
                <a:ea typeface="楷体_GB2312" pitchFamily="49" charset="-122"/>
              </a:rPr>
              <a:t>”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即来源于此）</a:t>
            </a:r>
            <a:endParaRPr lang="zh-CN" alt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00063" y="4714875"/>
            <a:ext cx="8305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Calibri" pitchFamily="34" charset="0"/>
              </a:rPr>
              <a:t>常用来形容人们为了成就大事或为了更大的、全局的利益，而不得不忍痛割舍掉现有的部分利益。与”丢卒保车”的意思接近。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4"/>
          <p:cNvSpPr txBox="1">
            <a:spLocks noChangeArrowheads="1"/>
          </p:cNvSpPr>
          <p:nvPr/>
        </p:nvSpPr>
        <p:spPr bwMode="auto">
          <a:xfrm>
            <a:off x="500063" y="357188"/>
            <a:ext cx="8353425" cy="600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/>
                <a:ea typeface="楷体_GB2312"/>
                <a:cs typeface="楷体_GB2312"/>
              </a:rPr>
              <a:t>　</a:t>
            </a:r>
            <a:r>
              <a:rPr lang="zh-CN" altLang="en-US" sz="3200" b="1">
                <a:solidFill>
                  <a:srgbClr val="FF3399"/>
                </a:solidFill>
                <a:latin typeface="楷体_GB2312"/>
                <a:ea typeface="楷体_GB2312"/>
                <a:cs typeface="楷体_GB2312"/>
              </a:rPr>
              <a:t>聂政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战国时期魏国人，原居轵（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zhǐ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）地深井，因得罪乡里，带母及其姐窨（</a:t>
            </a:r>
            <a:r>
              <a:rPr lang="en-US" altLang="zh-CN" sz="3200" b="1">
                <a:latin typeface="楷体_GB2312"/>
                <a:ea typeface="楷体_GB2312"/>
                <a:cs typeface="楷体_GB2312"/>
              </a:rPr>
              <a:t>yìn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）避居齐国都城临淄，乃吴起好友。后吴起因私利将其荐给豪富严遂，聂政到达韩国都城平阳后，成功的刺杀了忘恩负义的韩相国侠累。 </a:t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r>
              <a:rPr lang="zh-CN" altLang="en-US" sz="3200" b="1">
                <a:latin typeface="楷体_GB2312"/>
                <a:ea typeface="楷体_GB2312"/>
                <a:cs typeface="楷体_GB2312"/>
              </a:rPr>
              <a:t/>
            </a:r>
            <a:br>
              <a:rPr lang="zh-CN" altLang="en-US" sz="3200" b="1">
                <a:latin typeface="楷体_GB2312"/>
                <a:ea typeface="楷体_GB2312"/>
                <a:cs typeface="楷体_GB2312"/>
              </a:rPr>
            </a:b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　</a:t>
            </a:r>
            <a:r>
              <a:rPr lang="zh-CN" altLang="en-US" sz="3200" b="1">
                <a:solidFill>
                  <a:srgbClr val="FF3399"/>
                </a:solidFill>
                <a:latin typeface="楷体_GB2312"/>
                <a:ea typeface="楷体_GB2312"/>
                <a:cs typeface="楷体_GB2312"/>
              </a:rPr>
              <a:t>荆轲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 战国末期燕赵人，受燕太子丹之托刺杀秦王赢政，功败垂成。其友高渐离被后世尊为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“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乐圣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”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，高渐离的师傅是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“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余音绕梁，三日不绝</a:t>
            </a:r>
            <a:r>
              <a:rPr lang="zh-CN" altLang="en-US" sz="3200" b="1">
                <a:latin typeface="Calibri" pitchFamily="34" charset="0"/>
                <a:ea typeface="楷体_GB2312"/>
                <a:cs typeface="楷体_GB2312"/>
              </a:rPr>
              <a:t>”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的娥。后高渐离以灌满铅的筑刺杀秦始皇未遂，被杀。 </a:t>
            </a:r>
          </a:p>
          <a:p>
            <a:endParaRPr lang="en-US" altLang="zh-CN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202363" y="2786063"/>
            <a:ext cx="2941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Calibri" pitchFamily="34" charset="0"/>
              </a:rPr>
              <a:t>郭沫若</a:t>
            </a:r>
            <a:r>
              <a:rPr lang="en-US" altLang="zh-CN" sz="2400" b="1">
                <a:latin typeface="Calibri" pitchFamily="34" charset="0"/>
              </a:rPr>
              <a:t>《</a:t>
            </a:r>
            <a:r>
              <a:rPr lang="zh-CN" altLang="en-US" sz="2400" b="1">
                <a:latin typeface="Calibri" pitchFamily="34" charset="0"/>
              </a:rPr>
              <a:t>棠棣之花</a:t>
            </a:r>
            <a:r>
              <a:rPr lang="en-US" altLang="zh-CN" sz="2400" b="1">
                <a:latin typeface="Calibri" pitchFamily="34" charset="0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0482" name="内容占位符 3" descr="faedab64034f78f0c00f11c278310a55b3191cf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0"/>
            <a:ext cx="7572375" cy="6765925"/>
          </a:xfrm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7781925" y="1571625"/>
            <a:ext cx="86201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400" b="1">
                <a:latin typeface="Calibri" pitchFamily="34" charset="0"/>
              </a:rPr>
              <a:t>前</a:t>
            </a:r>
            <a:r>
              <a:rPr lang="en-US" altLang="zh-CN" sz="4400" b="1">
                <a:latin typeface="Calibri" pitchFamily="34" charset="0"/>
              </a:rPr>
              <a:t>230——</a:t>
            </a:r>
            <a:r>
              <a:rPr lang="zh-CN" altLang="en-US" sz="4400" b="1">
                <a:latin typeface="Calibri" pitchFamily="34" charset="0"/>
              </a:rPr>
              <a:t>前</a:t>
            </a:r>
            <a:r>
              <a:rPr lang="en-US" altLang="zh-CN" sz="4400" b="1">
                <a:latin typeface="Calibri" pitchFamily="34" charset="0"/>
              </a:rPr>
              <a:t>221</a:t>
            </a:r>
            <a:endParaRPr lang="zh-CN" altLang="en-US" sz="4400" b="1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"/>
          <p:cNvSpPr>
            <a:spLocks noGrp="1"/>
          </p:cNvSpPr>
          <p:nvPr>
            <p:ph idx="1"/>
          </p:nvPr>
        </p:nvSpPr>
        <p:spPr>
          <a:xfrm>
            <a:off x="0" y="214313"/>
            <a:ext cx="9144000" cy="63579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2800" smtClean="0"/>
              <a:t>           荆轲的故事发生在战国末期的公元前</a:t>
            </a:r>
            <a:r>
              <a:rPr lang="en-US" sz="2800" smtClean="0">
                <a:ea typeface="宋体" charset="-122"/>
              </a:rPr>
              <a:t> </a:t>
            </a:r>
            <a:r>
              <a:rPr lang="en-US" altLang="zh-CN" sz="2800" smtClean="0"/>
              <a:t>227</a:t>
            </a:r>
            <a:r>
              <a:rPr lang="zh-CN" altLang="en-US" sz="2800" smtClean="0"/>
              <a:t>年，即秦统一中国之前的六年。当时，秦于公元前</a:t>
            </a:r>
            <a:r>
              <a:rPr lang="en-US" sz="2800" smtClean="0">
                <a:ea typeface="宋体" charset="-122"/>
              </a:rPr>
              <a:t> </a:t>
            </a:r>
            <a:r>
              <a:rPr lang="en-US" altLang="zh-CN" sz="2800" smtClean="0"/>
              <a:t>230</a:t>
            </a:r>
            <a:r>
              <a:rPr lang="zh-CN" altLang="en-US" sz="2800" smtClean="0"/>
              <a:t>年灭韩，又于公元前</a:t>
            </a:r>
            <a:r>
              <a:rPr lang="en-US" sz="2800" smtClean="0">
                <a:ea typeface="宋体" charset="-122"/>
              </a:rPr>
              <a:t> </a:t>
            </a:r>
            <a:r>
              <a:rPr lang="en-US" altLang="zh-CN" sz="2800" smtClean="0"/>
              <a:t>228</a:t>
            </a:r>
            <a:r>
              <a:rPr lang="zh-CN" altLang="en-US" sz="2800" smtClean="0"/>
              <a:t>年破赵，秦统一六国的大势已定。</a:t>
            </a:r>
            <a:endParaRPr lang="en-US" altLang="zh-CN" sz="2800" smtClean="0"/>
          </a:p>
          <a:p>
            <a:pPr>
              <a:buFont typeface="Arial" charset="0"/>
              <a:buNone/>
            </a:pPr>
            <a:r>
              <a:rPr lang="en-US" altLang="zh-CN" sz="2800" smtClean="0"/>
              <a:t>           </a:t>
            </a:r>
            <a:r>
              <a:rPr lang="zh-CN" altLang="en-US" sz="2800" smtClean="0"/>
              <a:t>地处赵国东北方的燕国是一个弱小的国家。当初，燕王为了结好于秦国，曾将太子丹交给秦国作人质。而“秦遇之不善”，</a:t>
            </a:r>
            <a:r>
              <a:rPr lang="zh-CN" altLang="en-US" sz="2400" smtClean="0"/>
              <a:t>太子</a:t>
            </a:r>
            <a:r>
              <a:rPr lang="zh-CN" altLang="en-US" sz="2800" smtClean="0"/>
              <a:t>丹于公元前</a:t>
            </a:r>
            <a:r>
              <a:rPr lang="en-US" sz="2800" smtClean="0">
                <a:ea typeface="宋体" charset="-122"/>
              </a:rPr>
              <a:t> </a:t>
            </a:r>
            <a:r>
              <a:rPr lang="en-US" altLang="zh-CN" sz="2800" smtClean="0"/>
              <a:t>232</a:t>
            </a:r>
            <a:r>
              <a:rPr lang="zh-CN" altLang="en-US" sz="2800" smtClean="0"/>
              <a:t>年逃回燕国。为抵抗强秦的大举进攻，同时也为报“见陵”之仇，太子丹想派刺客去劫持秦王，“使悉反诸侯之地”；或者刺杀秦王赢政，使秦“内有大乱”，“君臣相疑”，然后联合诸侯共同破秦。</a:t>
            </a:r>
            <a:endParaRPr lang="en-US" altLang="zh-CN" sz="2800" smtClean="0"/>
          </a:p>
          <a:p>
            <a:pPr>
              <a:buFont typeface="Arial" charset="0"/>
              <a:buNone/>
            </a:pPr>
            <a:r>
              <a:rPr lang="zh-CN" altLang="en-US" sz="2800" smtClean="0"/>
              <a:t>            荆轲刺秦王失败之后，秦大举攻燕，于公元前</a:t>
            </a:r>
            <a:r>
              <a:rPr lang="en-US" sz="2800" smtClean="0">
                <a:ea typeface="宋体" charset="-122"/>
              </a:rPr>
              <a:t> </a:t>
            </a:r>
            <a:r>
              <a:rPr lang="en-US" altLang="zh-CN" sz="2800" smtClean="0"/>
              <a:t>226</a:t>
            </a:r>
            <a:r>
              <a:rPr lang="zh-CN" altLang="en-US" sz="2800" smtClean="0"/>
              <a:t>年破燕，公元前</a:t>
            </a:r>
            <a:r>
              <a:rPr lang="en-US" sz="2800" smtClean="0">
                <a:ea typeface="宋体" charset="-122"/>
              </a:rPr>
              <a:t> </a:t>
            </a:r>
            <a:r>
              <a:rPr lang="en-US" altLang="zh-CN" sz="2800" smtClean="0"/>
              <a:t>222</a:t>
            </a:r>
            <a:r>
              <a:rPr lang="zh-CN" altLang="en-US" sz="2800" smtClean="0"/>
              <a:t>年灭燕。</a:t>
            </a:r>
          </a:p>
          <a:p>
            <a:pPr>
              <a:buFont typeface="Arial" charset="0"/>
              <a:buNone/>
            </a:pPr>
            <a:endParaRPr lang="zh-CN" altLang="en-US" sz="280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showi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7838"/>
            <a:ext cx="8424863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5940425" y="1484313"/>
            <a:ext cx="719138" cy="8001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Calibri" pitchFamily="34" charset="0"/>
                <a:ea typeface="楷体_GB2312"/>
                <a:cs typeface="楷体_GB2312"/>
              </a:rPr>
              <a:t>燕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627313" y="4005263"/>
            <a:ext cx="792162" cy="9525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FF99"/>
                </a:solidFill>
                <a:latin typeface="Calibri" pitchFamily="34" charset="0"/>
              </a:rPr>
              <a:t>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  <p:bldP spid="3379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3429</Words>
  <PresentationFormat>全屏显示(4:3)</PresentationFormat>
  <Paragraphs>141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Calibri</vt:lpstr>
      <vt:lpstr>宋体</vt:lpstr>
      <vt:lpstr>Arial</vt:lpstr>
      <vt:lpstr>幼圆</vt:lpstr>
      <vt:lpstr>Times New Roman</vt:lpstr>
      <vt:lpstr>楷体_GB2312</vt:lpstr>
      <vt:lpstr>华文行楷</vt:lpstr>
      <vt:lpstr>隶书</vt:lpstr>
      <vt:lpstr>Symbol</vt:lpstr>
      <vt:lpstr>Monotype Sorts</vt:lpstr>
      <vt:lpstr>华文新魏</vt:lpstr>
      <vt:lpstr>方正舒体</vt:lpstr>
      <vt:lpstr>方正姚体</vt:lpstr>
      <vt:lpstr>Office 主题</vt:lpstr>
      <vt:lpstr>剪辑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                                                                                                        </vt:lpstr>
      <vt:lpstr>3.荆轲私见樊於期，为什么能让他慷慨献身？</vt:lpstr>
      <vt:lpstr>幻灯片 14</vt:lpstr>
      <vt:lpstr>幻灯片 15</vt:lpstr>
      <vt:lpstr>幻灯片 16</vt:lpstr>
      <vt:lpstr> 课文分析:  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Microsoft</cp:lastModifiedBy>
  <cp:revision/>
  <dcterms:modified xsi:type="dcterms:W3CDTF">2016-02-14T05:03:34Z</dcterms:modified>
  <cp:category/>
</cp:coreProperties>
</file>