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sldIdLst>
    <p:sldId id="274" r:id="rId4"/>
    <p:sldId id="269" r:id="rId5"/>
    <p:sldId id="289" r:id="rId6"/>
    <p:sldId id="290" r:id="rId7"/>
    <p:sldId id="291" r:id="rId8"/>
    <p:sldId id="292" r:id="rId9"/>
    <p:sldId id="293" r:id="rId10"/>
    <p:sldId id="296" r:id="rId11"/>
    <p:sldId id="295" r:id="rId12"/>
    <p:sldId id="297" r:id="rId13"/>
    <p:sldId id="298" r:id="rId14"/>
    <p:sldId id="299" r:id="rId15"/>
    <p:sldId id="300" r:id="rId16"/>
    <p:sldId id="301" r:id="rId17"/>
    <p:sldId id="302" r:id="rId18"/>
    <p:sldId id="315" r:id="rId19"/>
    <p:sldId id="317" r:id="rId20"/>
    <p:sldId id="316" r:id="rId21"/>
    <p:sldId id="303" r:id="rId22"/>
    <p:sldId id="305" r:id="rId23"/>
    <p:sldId id="306" r:id="rId24"/>
    <p:sldId id="307" r:id="rId25"/>
    <p:sldId id="308" r:id="rId26"/>
    <p:sldId id="30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33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421595" y="1772920"/>
            <a:ext cx="4500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第四单元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13.1 迷娘（之一）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80" y="599440"/>
            <a:ext cx="4320540" cy="59112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09980"/>
            <a:ext cx="3536950" cy="46678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89940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本文共分为三个部分：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第一节：正歌表现了故国意大利美好的景物。副歌表达了迷娘对故国的强烈思念。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第二节：正歌描述了迷娘幼年生活的房子。副歌部分表现出她思乡的情绪更加强烈。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第三节：正歌描述了迷娘被拐到德国时的沿途风景。副歌更加迫切地呼喊：“前往，前往，我愿跟随你，父亲啊，随你前往！”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2240" y="198120"/>
            <a:ext cx="11906885" cy="6462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1.诗歌第一节选取了哪些意象？其意境有什么特点？表达了怎样的思想感情？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2.诗歌第二节选取了哪些意象？其意境有什么特点？表达了怎样的思想感情？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3.诗歌第三节选取了哪些意象？其意境有什么特点？表达了怎样的思想感情？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4.诗歌中，“你知道吗”“你可知道……”的询问以及“前往，前往”的回答有什么作用？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5.如何理解诗歌中“爱人”“恩人”“父亲”这三个称呼？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6.诗歌各节的开头和结尾，使用的句式基本相同，这种复沓的表现手法在表达上的作用是什么？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128645"/>
            <a:ext cx="4516755" cy="3018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3247390"/>
            <a:ext cx="5429250" cy="27813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652780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1.诗歌第一节选取了哪些意象？其意境有什么特点？表达了怎样的思想感情？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意象：柠檬花、绿叶、橙子、蓝天、和风、桃金娘、月桂。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意境特点：宁静、美好。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思想感情：这些具有意大利典型特征的意象是人物故国之思的寄托物，表达了浓郁的思乡之情。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225" y="3921125"/>
            <a:ext cx="3166110" cy="2691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430" y="3921760"/>
            <a:ext cx="2276475" cy="2690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945" y="304165"/>
            <a:ext cx="118014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2.诗歌第二节选取了哪些意象？其意境有什么特点？表达了怎样的思想感情？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意象：成行的圆柱、辉煌的厅堂、宽敞明亮的居室、大理石立像。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意境特点：美好、哀婉。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思想感情：通过描写迷娘幼年时生活的房子，抒发了对故乡的眷恋之情。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330" y="3636645"/>
            <a:ext cx="23050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90" y="3566795"/>
            <a:ext cx="2055495" cy="30962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80365" y="846455"/>
            <a:ext cx="11620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/>
              <a:t>3.诗歌第三节选取了哪些意象？其意境有什么特点？表达了怎样的思想感情？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意象：云径、山岗、驴儿、雾、岩洞、危崖、瀑布。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意境特点：神秘、险峻。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思想感情：通过这些意象，写出了迷娘返乡路途的艰险，抒发了她坚定的返乡之情。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715" y="4184650"/>
            <a:ext cx="2381885" cy="2474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340" y="4184650"/>
            <a:ext cx="4050665" cy="24269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8195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4.诗歌中，“你知道吗”“你可知道……”的询问以及“前往，前往”的回答有什么作用？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你知道吗”“你可知道……”的询问，既是询问也是倾诉，既引起读者的好奇心，也强化了迷娘对故乡的思念之情。副歌中迷娘的应答，不仅回应了询问，而且进一步把思乡之情变为回乡的行动。“前往，前往”这种回答不但强调迷娘回乡的坚决态度和迫切心理，而且在重复中有着微妙的变化，它与重复的内容共同形成本诗的深层内涵，即迷娘对威廉·迈斯特的复杂的情感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945" y="327660"/>
            <a:ext cx="1162050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endParaRPr lang="zh-CN" altLang="en-US" sz="24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5.如何理解诗歌中“爱人”“恩人”“父亲”这三个称呼？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首诗以对知心人倾诉的形式完成。倾诉的人是迷娘，而被倾诉的对象分别是“爱人”“恩人”“父亲”，事实上，这三者是同一个人——威廉·迈斯特。迷娘在心中深深地爱着他，可她知道他们是无法在一起的，于是就由“爱人”转而称呼他为“恩人”，进而称呼他为“父亲”。这三种称呼在诗中的转换，表达了迷娘对迈斯特怀有的那种复杂、真挚而又深沉的情感，既哀婉，又美好。这三种称呼所蕴含的情感是逐渐加深的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336550"/>
            <a:ext cx="1162050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6.诗歌各节的开头和结尾，使用的句式基本相同，这种复沓的表现手法在表达上的作用是什么？</a:t>
            </a:r>
            <a:endParaRPr lang="zh-CN" altLang="en-US" sz="24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400" b="1">
                <a:solidFill>
                  <a:schemeClr val="tx1"/>
                </a:solidFill>
              </a:rPr>
              <a:t>本诗各节的开头和结尾使用的句式基本相同，构成了一种明显的重复，这使得诗的结构整齐而稳定，具有旋律感。这种诗歌结构对于表达迷娘的复杂感情起到了很好的强调作用。首先，同一句式和相似句子的重复出现，强化了这一句子所传达的感情。每节诗以“你知道吗……”“你可知道……”不断发问，表达了迷娘对于被问到的景物的执着思念。而每节都重复发问“你可知道那……”，再次强调了这种感情。而每节诗末句的“前往，前往”不断重复，则强调了想要回到故乡的那种心情的急迫和强烈。其次，这种重复不是刻板的重复，而是有所变化，这就形成了稳定中的变化，而且是一种内容的递进和情感的深化和升华。迷娘思念的景物由故国到故园，最后到回故乡的道路，情感越来越急迫和强烈，而对于迈斯特的感情也由“爱人”到“恩人”再到“父亲”，得到了升华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289560"/>
            <a:ext cx="116205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请同学们再读课文，独立概括本文的中心思想？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《迷娘》以最委婉优美的形式，表达了历经坎坷的迷娘对故乡的思念，对美好世界的追求，以及她执着、深挚、哀婉而美好的心声。诗篇明里是写迷娘对故国的思念，内里也表达了诗人自己对意大利的热爱和向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85" y="3704590"/>
            <a:ext cx="2407920" cy="2934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705" y="3705225"/>
            <a:ext cx="2725420" cy="29343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2565" y="459740"/>
            <a:ext cx="1178687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28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①寄情于景，情景交融。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诗人将浓郁而强烈的情感融入饱蘸感情的意象中，将回归故乡、追求美好生活的热望和决心抒发出来。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②回环往复，感情浓烈。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每节诗的前半部分（主歌）都以迷娘的询问和叙说的口吻来描写故乡，每节诗的末尾（副歌）都用“前往，前往”“我愿跟随你……”来直抒胸臆，表达渴望返回故乡的迫切心情。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474980"/>
            <a:ext cx="116205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【资料拓展】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狂飙突进运动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狂飙突进运动，指十八世纪德国新兴资产阶级城市青年所发动的一次文学解放运动，也是德国启蒙运动的第二次高潮。这个时期，是文艺形式从古典主义向浪漫主义过渡的阶段。其名称来源于剧作家克林格的戏剧《狂飙突进》，代表人物是歌德和席勒。歌德的《少年维特之烦恼》是其典型代表作品，表达了人类内心感情的冲突和奋进精神。狂飙突进运动时期的作家受到当时启蒙运动的影响，特别是受到了卢梭哲学思想的影响，他们歌颂“天才”，主张自由和个性解放，提出了“返回自然”的口号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1135" y="679450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迷娘”是歌德的长篇小说《威廉·迈斯特的学习时代》中的人物，这首诗是她的唱词。迷娘出生于意大利，很小的时候被诱拐到德国，过着颠沛流离的生活，以卖艺为生，后来被威廉。迈斯特收留，并爱上了迈斯特。这首诗从三个不同的角度选取众多意象，描绘出意大利迷人的景色、宏伟的建筑和阿尔卑斯山脉的险峻神秘，表现了迷娘对故乡的深切思念，也表达了诗人对光明、自由和幸福生活的向往与追求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45" y="3877310"/>
            <a:ext cx="4770755" cy="2734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369570"/>
            <a:ext cx="1165161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1.完成课后训练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2.本课运用各种典型的意象，营造优美的意境，表达自己的情思。请你任选几个意象，运用象征或想象的手法，写一段250字左右的抒情片段。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490" y="3545205"/>
            <a:ext cx="5350510" cy="309181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61800" y="11226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4165" y="1148715"/>
            <a:ext cx="637984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3200" b="1"/>
              <a:t>1.在反复的诵读中理解诗歌，体会迷娘思乡和追求美好世界的感情。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/>
              <a:t>	</a:t>
            </a:r>
            <a:r>
              <a:rPr lang="zh-CN" altLang="en-US" sz="3200" b="1"/>
              <a:t>2.赏析诗歌采用复沓叠唱结构技巧的妙处。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785" y="1148715"/>
            <a:ext cx="3296285" cy="46304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870" y="164465"/>
            <a:ext cx="1162050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语言建构与运用：赏析诗歌采用复沓叠唱结构技巧的妙处。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思维发展与提升：理解诗歌的意象特点，分析意象在主旨表达方面的作用。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审美鉴赏与创造：分析诗中称呼转变的作用，体会诗歌在抒情方面的艺术技巧。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文化传承与理解：体会迷娘思乡和追求美好世界的感情。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225" y="4839335"/>
            <a:ext cx="3406775" cy="18338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095" y="481965"/>
            <a:ext cx="839216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品读诗歌，领会诗歌的内涵，体会诗歌蕴涵的思想感情。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1.对诗歌内容的理解和对诗歌所表达思想感情的体会。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2.赏析诗歌采用复沓蠡唱结构技巧的妙处。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9970" y="481965"/>
            <a:ext cx="3542030" cy="54527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715" y="494665"/>
            <a:ext cx="1158684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他是继荷马、但丁之后欧洲最伟大的诗人，他是启蒙主义思想家，其创作把德国文学推向一个前所未有的高峰，一度的“狂飙运动”也让《少年维特之烦恼》名声大噪，成为世界文学的艺术瑰宝，他就是——歌德。他，只愿用自己的文字去记录现实的烦恼与幸福，他用一支笔写尽了那个时代的浪漫、激昂，抑或是无奈与绝望，今天，就让我们走进歌德，走进他的《迷娘》一起感受他的文字魅力，一起体悟这首被贝多芬、舒伯特、舒曼、柴可夫斯基等世界著名的音乐家谱曲达百次以上的诗歌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830" y="0"/>
            <a:ext cx="1186434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歌德（1749-1832），18世纪中叶到19世纪初德国和欧洲最重要的剧作家、诗人、思想家，恩格斯称他为“最伟大的德国人”。他一生跨两个世纪，正当欧洲社会大动荡大变革的年代。封建制度的日趋崩溃，革命力量的不断高涨，促使歌德不断接受先进思潮的影响，从而加深自己对于社会的认识，创作出当代最优秀的文艺作品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歌德除了诗歌之外，在小说、戏剧、文艺理论、哲学、历史学、造型设计等方面，都取得了卓越的成就。他的《葛兹·冯·伯里欣根》是德国第一部现实主义历史剧，《少年维特之烦恼》是一部书信体小说，《浮士德》是一部现实主义和浪漫主义结合得十分完好的诗剧。</a:t>
            </a:r>
            <a:r>
              <a:rPr lang="en-US" altLang="zh-CN" sz="2800" b="1"/>
              <a:t>	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1765" y="253365"/>
            <a:ext cx="1165098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首诗音韵优美，感情深挚，是歌德抒情诗中最著名，也流传最广的一首。从小说发表至今感动了无数读者，是被贝多芬、舒伯特等多位著名作曲家，谱曲达上百次的诗歌；是被海涅称为“一支写出了整个意大利的诗歌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285" y="3066415"/>
            <a:ext cx="5107305" cy="34093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9705" y="474980"/>
            <a:ext cx="1183259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/>
              <a:t>	</a:t>
            </a:r>
            <a:r>
              <a:rPr lang="zh-CN" altLang="en-US" sz="2800" b="1"/>
              <a:t>《迷娘》是歌德创作的自传体长篇小说《威廉·迈斯特》的第一部《威廉·迈斯特的学习时代》中的人物迷娘歌唱的一首插曲。迷娘是小说中最动人的人物形象之一。她是一位性格内向、身体瘦弱的少女，却有着谜一样的性格魅力。她出生于意大利，是一个贵族与自己的妹妹生下的孩子。她很小的时候就被人诱拐到德国，过着饥寒交迫、颠沛流离的生活，后来被威廉·迈斯特赎买收留。迷娘自从遇到迈斯特，便过上了最美好最幸福的日子，并且强烈地爱上了迈斯特。可是由于疾病，不久后她就去世了，《迷娘》就是在这样的背景下产生的一首委婉优美的诗歌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24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1">
      <vt:lpstr>Arial</vt:lpstr>
      <vt:lpstr>Calibri</vt:lpstr>
      <vt:lpstr>宋体</vt:lpstr>
      <vt:lpstr>Calibri Light</vt:lpstr>
      <vt:lpstr>思源黑体 CN Bold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2021-03-02T21:26:58.679</cp:lastPrinted>
  <dcterms:created xsi:type="dcterms:W3CDTF">2021-03-02T21:26:58Z</dcterms:created>
  <dcterms:modified xsi:type="dcterms:W3CDTF">2021-03-02T13:26:59Z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