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4"/>
  </p:notesMasterIdLst>
  <p:sldIdLst>
    <p:sldId id="271" r:id="rId2"/>
    <p:sldId id="264" r:id="rId3"/>
    <p:sldId id="285" r:id="rId4"/>
    <p:sldId id="263" r:id="rId5"/>
    <p:sldId id="309" r:id="rId6"/>
    <p:sldId id="310" r:id="rId7"/>
    <p:sldId id="311" r:id="rId8"/>
    <p:sldId id="312" r:id="rId9"/>
    <p:sldId id="287" r:id="rId10"/>
    <p:sldId id="258" r:id="rId11"/>
    <p:sldId id="296" r:id="rId12"/>
    <p:sldId id="297" r:id="rId13"/>
    <p:sldId id="298" r:id="rId14"/>
    <p:sldId id="299" r:id="rId15"/>
    <p:sldId id="304" r:id="rId16"/>
    <p:sldId id="259" r:id="rId17"/>
    <p:sldId id="260" r:id="rId18"/>
    <p:sldId id="261" r:id="rId19"/>
    <p:sldId id="266" r:id="rId20"/>
    <p:sldId id="267" r:id="rId21"/>
    <p:sldId id="305" r:id="rId22"/>
    <p:sldId id="308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pPr>
              <a:defRPr/>
            </a:pPr>
            <a:fld id="{95CC95D8-F40B-4FEF-8266-D29465A32D9E}" type="datetime1">
              <a:rPr lang="zh-CN" altLang="en-US"/>
              <a:pPr>
                <a:defRPr/>
              </a:pPr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3789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898B4FB9-7275-4459-BFB9-B5545409DB13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21</a:t>
            </a:r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 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谁的本领大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00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文本框 18437"/>
          <p:cNvSpPr txBox="1"/>
          <p:nvPr/>
        </p:nvSpPr>
        <p:spPr>
          <a:xfrm>
            <a:off x="1306513" y="2019300"/>
            <a:ext cx="6769100" cy="22929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i="1" noProof="1">
                <a:solidFill>
                  <a:srgbClr val="3366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认真读课文</a:t>
            </a:r>
            <a:endParaRPr lang="zh-CN" altLang="en-US" sz="3200" i="1" noProof="1">
              <a:solidFill>
                <a:srgbClr val="3366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endParaRPr lang="zh-CN" altLang="en-US" i="1" noProof="1">
              <a:solidFill>
                <a:srgbClr val="3366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noProof="1">
                <a:cs typeface="+mn-ea"/>
              </a:rPr>
              <a:t>1.</a:t>
            </a:r>
            <a:r>
              <a:rPr lang="zh-CN" altLang="en-US" sz="2800" b="1" noProof="1">
                <a:cs typeface="+mn-ea"/>
              </a:rPr>
              <a:t>标出自然段。</a:t>
            </a:r>
            <a:endParaRPr lang="zh-CN" altLang="en-US" sz="2800" b="1" noProof="1"/>
          </a:p>
          <a:p>
            <a:pPr>
              <a:spcBef>
                <a:spcPct val="50000"/>
              </a:spcBef>
              <a:defRPr/>
            </a:pPr>
            <a:r>
              <a:rPr lang="en-US" altLang="zh-CN" sz="2800" b="1" noProof="1">
                <a:cs typeface="+mn-ea"/>
              </a:rPr>
              <a:t>2.</a:t>
            </a:r>
            <a:r>
              <a:rPr lang="zh-CN" altLang="en-US" sz="2800" b="1" noProof="1">
                <a:cs typeface="+mn-ea"/>
              </a:rPr>
              <a:t>这篇课文讲了一个怎样的故事？</a:t>
            </a:r>
            <a:endParaRPr lang="zh-CN" altLang="en-US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1505"/>
          <p:cNvSpPr txBox="1">
            <a:spLocks noChangeArrowheads="1"/>
          </p:cNvSpPr>
          <p:nvPr/>
        </p:nvSpPr>
        <p:spPr bwMode="auto">
          <a:xfrm>
            <a:off x="1116013" y="1844675"/>
            <a:ext cx="3889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学习第</a:t>
            </a:r>
            <a:r>
              <a:rPr lang="en-US" altLang="zh-CN" sz="28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 </a:t>
            </a:r>
          </a:p>
        </p:txBody>
      </p:sp>
      <p:pic>
        <p:nvPicPr>
          <p:cNvPr id="19459" name="图片 21506" descr="细读感悟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2105025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文本框 21507"/>
          <p:cNvSpPr txBox="1">
            <a:spLocks noChangeArrowheads="1"/>
          </p:cNvSpPr>
          <p:nvPr/>
        </p:nvSpPr>
        <p:spPr bwMode="auto">
          <a:xfrm>
            <a:off x="611188" y="2852738"/>
            <a:ext cx="8640762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1.</a:t>
            </a:r>
            <a:r>
              <a:rPr lang="zh-CN" altLang="en-US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自然段中，猴子为什么说“这下完了，我</a:t>
            </a:r>
          </a:p>
          <a:p>
            <a:pPr eaLnBrk="1" hangingPunct="1"/>
            <a:r>
              <a:rPr lang="zh-CN" altLang="en-US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只好空手回去了</a:t>
            </a:r>
            <a:r>
              <a:rPr lang="en-US" altLang="zh-CN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”?</a:t>
            </a:r>
          </a:p>
          <a:p>
            <a:pPr eaLnBrk="1" hangingPunct="1"/>
            <a:endParaRPr lang="en-US" altLang="zh-CN" sz="2800" b="1">
              <a:solidFill>
                <a:srgbClr val="008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/>
            <a:r>
              <a:rPr lang="en-US" altLang="zh-CN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2.</a:t>
            </a:r>
            <a:r>
              <a:rPr lang="zh-CN" altLang="en-US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男生读第</a:t>
            </a:r>
            <a:r>
              <a:rPr lang="en-US" altLang="zh-CN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4</a:t>
            </a:r>
            <a:r>
              <a:rPr lang="zh-CN" altLang="en-US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自然段，大象是怎么回答猴子的呢？</a:t>
            </a:r>
          </a:p>
          <a:p>
            <a:pPr eaLnBrk="1" hangingPunct="1"/>
            <a:endParaRPr lang="zh-CN" altLang="en-US" sz="2800" b="1">
              <a:solidFill>
                <a:srgbClr val="008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/>
            <a:r>
              <a:rPr lang="en-US" altLang="zh-CN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3.</a:t>
            </a:r>
            <a:r>
              <a:rPr lang="zh-CN" altLang="en-US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女生读第</a:t>
            </a:r>
            <a:r>
              <a:rPr lang="en-US" altLang="zh-CN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5</a:t>
            </a:r>
            <a:r>
              <a:rPr lang="zh-CN" altLang="en-US" sz="28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自然段，面对那么高的树，大象是怎样做的？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508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508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58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58" end="8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58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8">
                                            <p:txEl>
                                              <p:charRg st="58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>
            <a:spLocks noChangeArrowheads="1"/>
          </p:cNvSpPr>
          <p:nvPr/>
        </p:nvSpPr>
        <p:spPr bwMode="auto">
          <a:xfrm>
            <a:off x="539750" y="2708275"/>
            <a:ext cx="838835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4.</a:t>
            </a:r>
            <a:r>
              <a:rPr lang="zh-CN" altLang="en-US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默读第</a:t>
            </a:r>
            <a:r>
              <a:rPr lang="en-US" altLang="zh-CN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6</a:t>
            </a:r>
            <a:r>
              <a:rPr lang="zh-CN" altLang="en-US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自然段，猴子是怎么回答的？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5.</a:t>
            </a:r>
            <a:r>
              <a:rPr lang="zh-CN" altLang="en-US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自由读第</a:t>
            </a:r>
            <a:r>
              <a:rPr lang="en-US" altLang="zh-CN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7</a:t>
            </a:r>
            <a:r>
              <a:rPr lang="zh-CN" altLang="en-US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自然段，猴子和大象是怎么摘果子的？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6.</a:t>
            </a:r>
            <a:r>
              <a:rPr lang="zh-CN" altLang="en-US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对照这几个自然段议一议，仅凭猴子或大象能摘</a:t>
            </a:r>
          </a:p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到果子吗？</a:t>
            </a:r>
          </a:p>
        </p:txBody>
      </p:sp>
      <p:sp>
        <p:nvSpPr>
          <p:cNvPr id="20483" name="文本框 22530"/>
          <p:cNvSpPr txBox="1">
            <a:spLocks noChangeArrowheads="1"/>
          </p:cNvSpPr>
          <p:nvPr/>
        </p:nvSpPr>
        <p:spPr bwMode="auto">
          <a:xfrm>
            <a:off x="1116013" y="1844675"/>
            <a:ext cx="3889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学习第</a:t>
            </a:r>
            <a:r>
              <a: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 </a:t>
            </a:r>
          </a:p>
        </p:txBody>
      </p:sp>
      <p:pic>
        <p:nvPicPr>
          <p:cNvPr id="20484" name="图片 22531" descr="细读感悟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2105025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53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30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0">
                                            <p:txEl>
                                              <p:charRg st="46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0">
                                            <p:txEl>
                                              <p:charRg st="4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0">
                                            <p:txEl>
                                              <p:charRg st="4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7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530">
                                            <p:txEl>
                                              <p:charRg st="7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0">
                                            <p:txEl>
                                              <p:charRg st="7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0">
                                            <p:txEl>
                                              <p:charRg st="7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3553"/>
          <p:cNvSpPr txBox="1">
            <a:spLocks noChangeArrowheads="1"/>
          </p:cNvSpPr>
          <p:nvPr/>
        </p:nvSpPr>
        <p:spPr bwMode="auto">
          <a:xfrm>
            <a:off x="179388" y="1196975"/>
            <a:ext cx="87852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说说大象和猴子谁的本领大</a:t>
            </a:r>
            <a:r>
              <a:rPr lang="zh-CN" altLang="en-US" sz="44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0" y="2133600"/>
            <a:ext cx="9113838" cy="39306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大象个子大，力气也大，但不会爬树。猴子个子小巧，很会爬树，但不会游泳。去河那边摘果子，光凭一个人的本领是不行的，只有互相合作，才能把事情做好。所以他们的本领是无法比较的。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355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>
            <a:spLocks noChangeArrowheads="1"/>
          </p:cNvSpPr>
          <p:nvPr/>
        </p:nvSpPr>
        <p:spPr bwMode="auto">
          <a:xfrm>
            <a:off x="0" y="765175"/>
            <a:ext cx="91440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为什么大象和猴子听了小鸟说的话，互相看了看，笑了？</a:t>
            </a:r>
          </a:p>
          <a:p>
            <a:pPr eaLnBrk="1" hangingPunct="1"/>
            <a:endParaRPr lang="zh-CN" altLang="en-US" sz="3600" b="1" dirty="0">
              <a:solidFill>
                <a:srgbClr val="008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因为大象和猴子在摘果子的过程中，已经了解了各自的长处和短处，也明白了只有互相合作、取长补短，才能办好事情的道理。所以他们不再比本领了，而是笑了。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9697"/>
          <p:cNvSpPr txBox="1">
            <a:spLocks noChangeArrowheads="1"/>
          </p:cNvSpPr>
          <p:nvPr/>
        </p:nvSpPr>
        <p:spPr bwMode="auto">
          <a:xfrm>
            <a:off x="746125" y="3048000"/>
            <a:ext cx="1327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ea typeface="楷体_GB2312" pitchFamily="1" charset="-122"/>
              </a:rPr>
              <a:t>摘果子</a:t>
            </a:r>
          </a:p>
        </p:txBody>
      </p:sp>
      <p:sp>
        <p:nvSpPr>
          <p:cNvPr id="27651" name="文本框 29698"/>
          <p:cNvSpPr txBox="1">
            <a:spLocks noChangeArrowheads="1"/>
          </p:cNvSpPr>
          <p:nvPr/>
        </p:nvSpPr>
        <p:spPr bwMode="auto">
          <a:xfrm>
            <a:off x="2482850" y="2289175"/>
            <a:ext cx="1327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ea typeface="楷体_GB2312" pitchFamily="1" charset="-122"/>
              </a:rPr>
              <a:t>大象：</a:t>
            </a:r>
          </a:p>
        </p:txBody>
      </p:sp>
      <p:sp>
        <p:nvSpPr>
          <p:cNvPr id="27652" name="文本框 29699"/>
          <p:cNvSpPr txBox="1">
            <a:spLocks noChangeArrowheads="1"/>
          </p:cNvSpPr>
          <p:nvPr/>
        </p:nvSpPr>
        <p:spPr bwMode="auto">
          <a:xfrm>
            <a:off x="3794125" y="2289175"/>
            <a:ext cx="2089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ea typeface="楷体_GB2312" pitchFamily="1" charset="-122"/>
              </a:rPr>
              <a:t>驮猴子过河</a:t>
            </a:r>
          </a:p>
        </p:txBody>
      </p:sp>
      <p:sp>
        <p:nvSpPr>
          <p:cNvPr id="27653" name="文本框 29700"/>
          <p:cNvSpPr txBox="1">
            <a:spLocks noChangeArrowheads="1"/>
          </p:cNvSpPr>
          <p:nvPr/>
        </p:nvSpPr>
        <p:spPr bwMode="auto">
          <a:xfrm>
            <a:off x="2482850" y="3641725"/>
            <a:ext cx="1327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ea typeface="楷体_GB2312" pitchFamily="1" charset="-122"/>
              </a:rPr>
              <a:t>猴子：</a:t>
            </a:r>
          </a:p>
        </p:txBody>
      </p:sp>
      <p:sp>
        <p:nvSpPr>
          <p:cNvPr id="27654" name="文本框 29701"/>
          <p:cNvSpPr txBox="1">
            <a:spLocks noChangeArrowheads="1"/>
          </p:cNvSpPr>
          <p:nvPr/>
        </p:nvSpPr>
        <p:spPr bwMode="auto">
          <a:xfrm>
            <a:off x="3794125" y="3641725"/>
            <a:ext cx="2089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ea typeface="楷体_GB2312" pitchFamily="1" charset="-122"/>
              </a:rPr>
              <a:t>爬树摘果子</a:t>
            </a:r>
          </a:p>
        </p:txBody>
      </p:sp>
      <p:sp>
        <p:nvSpPr>
          <p:cNvPr id="29703" name="文本框 29702"/>
          <p:cNvSpPr txBox="1">
            <a:spLocks noChangeArrowheads="1"/>
          </p:cNvSpPr>
          <p:nvPr/>
        </p:nvSpPr>
        <p:spPr bwMode="auto">
          <a:xfrm>
            <a:off x="6521450" y="2879725"/>
            <a:ext cx="1708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ea typeface="楷体_GB2312" pitchFamily="1" charset="-122"/>
              </a:rPr>
              <a:t>团结互助</a:t>
            </a:r>
          </a:p>
          <a:p>
            <a:pPr eaLnBrk="1" hangingPunct="1"/>
            <a:r>
              <a:rPr lang="zh-CN" altLang="en-US" sz="3000" dirty="0">
                <a:ea typeface="楷体_GB2312" pitchFamily="1" charset="-122"/>
              </a:rPr>
              <a:t>满载而归</a:t>
            </a:r>
          </a:p>
        </p:txBody>
      </p:sp>
      <p:sp>
        <p:nvSpPr>
          <p:cNvPr id="27656" name="左大括号 29703"/>
          <p:cNvSpPr/>
          <p:nvPr/>
        </p:nvSpPr>
        <p:spPr bwMode="auto">
          <a:xfrm>
            <a:off x="2133600" y="2514600"/>
            <a:ext cx="152400" cy="1600200"/>
          </a:xfrm>
          <a:prstGeom prst="leftBrace">
            <a:avLst>
              <a:gd name="adj1" fmla="val 87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5" name="右大括号 29704"/>
          <p:cNvSpPr/>
          <p:nvPr/>
        </p:nvSpPr>
        <p:spPr bwMode="auto">
          <a:xfrm>
            <a:off x="6019800" y="2438400"/>
            <a:ext cx="152400" cy="1676400"/>
          </a:xfrm>
          <a:prstGeom prst="rightBrace">
            <a:avLst>
              <a:gd name="adj1" fmla="val 9156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58" name="同侧圆角矩形 4"/>
          <p:cNvSpPr>
            <a:spLocks noChangeArrowheads="1"/>
          </p:cNvSpPr>
          <p:nvPr/>
        </p:nvSpPr>
        <p:spPr bwMode="auto">
          <a:xfrm>
            <a:off x="468313" y="11969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2765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9703" grpId="0"/>
      <p:bldP spid="2765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8675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文本框 30725"/>
          <p:cNvSpPr txBox="1">
            <a:spLocks noChangeArrowheads="1"/>
          </p:cNvSpPr>
          <p:nvPr/>
        </p:nvSpPr>
        <p:spPr bwMode="auto">
          <a:xfrm>
            <a:off x="36513" y="2205038"/>
            <a:ext cx="8986837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ea typeface="楷体_GB2312" pitchFamily="1" charset="-122"/>
              </a:rPr>
              <a:t>      </a:t>
            </a:r>
            <a:r>
              <a:rPr lang="zh-CN" altLang="en-US" sz="3200" b="1" dirty="0" smtClean="0">
                <a:ea typeface="楷体_GB2312" pitchFamily="1" charset="-122"/>
              </a:rPr>
              <a:t>《谁的本领大》</a:t>
            </a:r>
            <a:r>
              <a:rPr lang="zh-CN" altLang="en-US" sz="3200" b="1" dirty="0">
                <a:ea typeface="楷体_GB2312" pitchFamily="1" charset="-122"/>
              </a:rPr>
              <a:t>是一篇童话故事,通过叙述猴子和大象摘果子的故事，告诉我们每个人都有自己的长处，也有自己的短处，只有互相合作，扬长避短，才能把事情办好的道理</a:t>
            </a:r>
            <a:r>
              <a:rPr lang="zh-CN" altLang="en-US" sz="3200" b="1" dirty="0" smtClean="0">
                <a:ea typeface="楷体_GB2312" pitchFamily="1" charset="-122"/>
              </a:rPr>
              <a:t>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9699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1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文本框 31749"/>
          <p:cNvSpPr txBox="1">
            <a:spLocks noChangeArrowheads="1"/>
          </p:cNvSpPr>
          <p:nvPr/>
        </p:nvSpPr>
        <p:spPr bwMode="auto">
          <a:xfrm>
            <a:off x="612775" y="2492375"/>
            <a:ext cx="7848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ea typeface="楷体_GB2312" pitchFamily="1" charset="-122"/>
              </a:rPr>
              <a:t>       课文生动有趣的童话故事,告诉我们人各有所长，也各有所短，要互相帮助，取长补短的道理。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0723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5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矩形 32773"/>
          <p:cNvSpPr>
            <a:spLocks noGrp="1" noChangeArrowheads="1"/>
          </p:cNvSpPr>
          <p:nvPr/>
        </p:nvSpPr>
        <p:spPr bwMode="auto">
          <a:xfrm>
            <a:off x="323850" y="1701800"/>
            <a:ext cx="82296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ym typeface="Calibri" panose="020F0502020204030204" pitchFamily="34" charset="0"/>
              </a:rPr>
              <a:t>骆驼和</a:t>
            </a:r>
            <a:r>
              <a:rPr lang="zh-CN" altLang="en-US" sz="2800" b="1" dirty="0" smtClean="0">
                <a:sym typeface="Calibri" panose="020F0502020204030204" pitchFamily="34" charset="0"/>
              </a:rPr>
              <a:t>羊</a:t>
            </a:r>
            <a:endParaRPr lang="zh-CN" altLang="en-US" sz="2000" b="1" dirty="0">
              <a:sym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dirty="0">
                <a:sym typeface="Calibri" panose="020F0502020204030204" pitchFamily="34" charset="0"/>
              </a:rPr>
              <a:t>       骆驼长得高，羊长得矮。骆驼说：“长得高好。”羊说：“不对，长得矮才好呢。”骆驼说：“我可以做一件事，证明高比矮好。羊说：“我也可以做一件事，证明矮比高好。”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dirty="0">
                <a:sym typeface="Calibri" panose="020F0502020204030204" pitchFamily="34" charset="0"/>
              </a:rPr>
              <a:t>       他们走到一个园子旁边。园子四面有围墙，里面种了很多树，茂盛的枝叶伸出墙外来。骆驼一抬头就吃到了树叶。羊抬起前腿，扒在墙上，脖子伸得老长，还是吃不着。骆驼说：“你看，这可以证明吧，高比矮好。”羊摇了摇头，不肯认输。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dirty="0">
                <a:sym typeface="Calibri" panose="020F0502020204030204" pitchFamily="34" charset="0"/>
              </a:rPr>
              <a:t>       他们俩又走了几步，看见围墙有个又窄又矮的门。羊大模大样地走进门去吃园子里的草。骆驼跪下前腿，低下头，往门里钻</a:t>
            </a:r>
            <a:r>
              <a:rPr lang="zh-CN" altLang="en-US" sz="2000" b="1" dirty="0" smtClean="0">
                <a:sym typeface="Calibri" panose="020F0502020204030204" pitchFamily="34" charset="0"/>
              </a:rPr>
              <a:t>，</a:t>
            </a:r>
            <a:endParaRPr lang="en-US" altLang="zh-CN" sz="2000" b="1" dirty="0" smtClean="0">
              <a:sym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dirty="0" smtClean="0">
                <a:sym typeface="Calibri" panose="020F0502020204030204" pitchFamily="34" charset="0"/>
              </a:rPr>
              <a:t>怎么</a:t>
            </a:r>
            <a:r>
              <a:rPr lang="zh-CN" altLang="en-US" sz="2000" b="1" dirty="0">
                <a:sym typeface="Calibri" panose="020F0502020204030204" pitchFamily="34" charset="0"/>
              </a:rPr>
              <a:t>也钻不进去。羊说：“你看，这可以证明吧</a:t>
            </a:r>
            <a:r>
              <a:rPr lang="zh-CN" altLang="en-US" sz="2000" b="1" dirty="0" smtClean="0">
                <a:sym typeface="Calibri" panose="020F0502020204030204" pitchFamily="34" charset="0"/>
              </a:rPr>
              <a:t>，</a:t>
            </a:r>
            <a:endParaRPr lang="en-US" altLang="zh-CN" sz="2000" b="1" dirty="0" smtClean="0">
              <a:sym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dirty="0" smtClean="0">
                <a:sym typeface="Calibri" panose="020F0502020204030204" pitchFamily="34" charset="0"/>
              </a:rPr>
              <a:t>矮</a:t>
            </a:r>
            <a:r>
              <a:rPr lang="zh-CN" altLang="en-US" sz="2000" b="1" dirty="0">
                <a:sym typeface="Calibri" panose="020F0502020204030204" pitchFamily="34" charset="0"/>
              </a:rPr>
              <a:t>比高好。</a:t>
            </a:r>
            <a:r>
              <a:rPr lang="zh-CN" altLang="en-US" sz="2000" b="1" dirty="0" smtClean="0">
                <a:sym typeface="Calibri" panose="020F0502020204030204" pitchFamily="34" charset="0"/>
              </a:rPr>
              <a:t>”骆驼</a:t>
            </a:r>
            <a:r>
              <a:rPr lang="zh-CN" altLang="en-US" sz="2000" b="1" dirty="0">
                <a:sym typeface="Calibri" panose="020F0502020204030204" pitchFamily="34" charset="0"/>
              </a:rPr>
              <a:t>摇了摇头，也不肯认输。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olidFill>
                <a:srgbClr val="FF0000"/>
              </a:solidFill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1747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49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矩形 33797"/>
          <p:cNvSpPr>
            <a:spLocks noGrp="1"/>
          </p:cNvSpPr>
          <p:nvPr/>
        </p:nvSpPr>
        <p:spPr>
          <a:xfrm>
            <a:off x="927100" y="2028825"/>
            <a:ext cx="7289800" cy="2622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4400" b="1" noProof="1">
                <a:solidFill>
                  <a:srgbClr val="008000"/>
                </a:solidFill>
                <a:cs typeface="+mn-ea"/>
                <a:sym typeface="Calibri" panose="020F0502020204030204" pitchFamily="34" charset="0"/>
              </a:rPr>
              <a:t>故事告诉我们：</a:t>
            </a:r>
            <a:r>
              <a:rPr lang="zh-CN" altLang="en-US" sz="4400" b="1" noProof="1">
                <a:solidFill>
                  <a:srgbClr val="FF0000"/>
                </a:solidFill>
                <a:cs typeface="+mn-ea"/>
                <a:sym typeface="Calibri" panose="020F0502020204030204" pitchFamily="34" charset="0"/>
              </a:rPr>
              <a:t>每个人都有自己的长处，也有自己的短处，只有互相合作，扬长避短，才能把事情办好。</a:t>
            </a:r>
            <a:endParaRPr lang="zh-CN" altLang="en-US" sz="4400" b="1" noProof="1">
              <a:solidFill>
                <a:srgbClr val="FF0000"/>
              </a:solidFill>
              <a:sym typeface="Calibri" panose="020F050202020403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zh-CN" altLang="en-US" sz="3200" noProof="1">
              <a:solidFill>
                <a:srgbClr val="FF0000"/>
              </a:solidFill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5123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5128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512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5300" y="515937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6151"/>
          <p:cNvSpPr>
            <a:spLocks noChangeArrowheads="1"/>
          </p:cNvSpPr>
          <p:nvPr/>
        </p:nvSpPr>
        <p:spPr bwMode="auto">
          <a:xfrm>
            <a:off x="107950" y="2060575"/>
            <a:ext cx="83788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CC3300"/>
                </a:solidFill>
              </a:rPr>
              <a:t>     </a:t>
            </a:r>
            <a:r>
              <a:rPr lang="zh-CN" altLang="en-US" sz="2400" b="1" dirty="0"/>
              <a:t>全世界已发现的猴子有196种，大部分分布在南亚、东南亚、拉丁美洲和赤道非洲那些热带国。我国有17种。</a:t>
            </a:r>
          </a:p>
          <a:p>
            <a:pPr eaLnBrk="1" hangingPunct="1"/>
            <a:r>
              <a:rPr lang="zh-CN" altLang="en-US" sz="2400" b="1" dirty="0"/>
              <a:t>　　在猴类王国里，有不少珍稀、奇特、有趣的种类：毛似金丝的金丝猴，懒得出奇的蜂猴，会跳迪斯科的狐猴，比松鼠还小的倭狨，貌似戴着眼镜的眼镜猴，不像猴子的指猴，像蜘蛛的蛛猴，讲“文明”的绒毛猴，叫声最响的吼猴，美丽的疣猴，尾巴超过体长的长尾猴，有“老头”之称的秃猴，有夜视眼的鸮猴，滑稽可笑的长鼻猴，还有无比聪明的狒狒……</a:t>
            </a:r>
            <a:endParaRPr lang="zh-CN" altLang="en-US" sz="2000" b="1" dirty="0"/>
          </a:p>
        </p:txBody>
      </p:sp>
      <p:sp>
        <p:nvSpPr>
          <p:cNvPr id="5127" name="文本框 6152"/>
          <p:cNvSpPr txBox="1">
            <a:spLocks noChangeArrowheads="1"/>
          </p:cNvSpPr>
          <p:nvPr/>
        </p:nvSpPr>
        <p:spPr bwMode="auto">
          <a:xfrm>
            <a:off x="5364163" y="1341438"/>
            <a:ext cx="2232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/>
              <a:t>猴子简介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2771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3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508500"/>
            <a:ext cx="2376487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文本框 34821"/>
          <p:cNvSpPr txBox="1">
            <a:spLocks noChangeArrowheads="1"/>
          </p:cNvSpPr>
          <p:nvPr/>
        </p:nvSpPr>
        <p:spPr bwMode="auto">
          <a:xfrm>
            <a:off x="684213" y="2349500"/>
            <a:ext cx="73437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  <a:ea typeface="黑体" panose="02010609060101010101" pitchFamily="49" charset="-122"/>
              </a:rPr>
              <a:t>一、在正确的读音后打“√”。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 smtClean="0">
                <a:solidFill>
                  <a:srgbClr val="008000"/>
                </a:solidFill>
              </a:rPr>
              <a:t>卷发（ </a:t>
            </a:r>
            <a:r>
              <a:rPr lang="en-US" altLang="zh-CN" sz="2800" b="1" dirty="0" err="1" smtClean="0">
                <a:solidFill>
                  <a:srgbClr val="008000"/>
                </a:solidFill>
              </a:rPr>
              <a:t>juǎn</a:t>
            </a:r>
            <a:r>
              <a:rPr lang="en-US" altLang="zh-CN" sz="2800" b="1" dirty="0" smtClean="0">
                <a:solidFill>
                  <a:srgbClr val="00800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008000"/>
                </a:solidFill>
              </a:rPr>
              <a:t>juàn</a:t>
            </a:r>
            <a:r>
              <a:rPr lang="en-US" altLang="zh-CN" sz="2800" b="1" dirty="0" smtClean="0">
                <a:solidFill>
                  <a:srgbClr val="008000"/>
                </a:solidFill>
              </a:rPr>
              <a:t>  </a:t>
            </a:r>
            <a:r>
              <a:rPr lang="zh-CN" altLang="en-US" sz="2800" b="1" dirty="0">
                <a:solidFill>
                  <a:srgbClr val="008000"/>
                </a:solidFill>
              </a:rPr>
              <a:t>）        而且（ </a:t>
            </a:r>
            <a:r>
              <a:rPr lang="en-US" altLang="zh-CN" sz="2800" b="1" dirty="0" err="1">
                <a:solidFill>
                  <a:srgbClr val="008000"/>
                </a:solidFill>
              </a:rPr>
              <a:t>ér</a:t>
            </a:r>
            <a:r>
              <a:rPr lang="en-US" altLang="zh-CN" sz="2800" b="1" dirty="0">
                <a:solidFill>
                  <a:srgbClr val="008000"/>
                </a:solidFill>
              </a:rPr>
              <a:t>  é  </a:t>
            </a:r>
            <a:r>
              <a:rPr lang="zh-CN" altLang="en-US" sz="2800" b="1" dirty="0">
                <a:solidFill>
                  <a:srgbClr val="008000"/>
                </a:solidFill>
              </a:rPr>
              <a:t>）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</a:rPr>
              <a:t>叹气</a:t>
            </a:r>
            <a:r>
              <a:rPr lang="zh-CN" altLang="en-US" sz="2800" b="1" dirty="0" smtClean="0">
                <a:solidFill>
                  <a:srgbClr val="008000"/>
                </a:solidFill>
              </a:rPr>
              <a:t>（ </a:t>
            </a:r>
            <a:r>
              <a:rPr lang="en-US" altLang="zh-CN" sz="2800" b="1" dirty="0" err="1" smtClean="0">
                <a:solidFill>
                  <a:srgbClr val="008000"/>
                </a:solidFill>
              </a:rPr>
              <a:t>yòu</a:t>
            </a:r>
            <a:r>
              <a:rPr lang="en-US" altLang="zh-CN" sz="2800" b="1" dirty="0" smtClean="0">
                <a:solidFill>
                  <a:srgbClr val="008000"/>
                </a:solidFill>
              </a:rPr>
              <a:t>    </a:t>
            </a:r>
            <a:r>
              <a:rPr lang="en-US" altLang="zh-CN" sz="2800" b="1" dirty="0" err="1" smtClean="0">
                <a:solidFill>
                  <a:srgbClr val="008000"/>
                </a:solidFill>
              </a:rPr>
              <a:t>tàn</a:t>
            </a:r>
            <a:r>
              <a:rPr lang="en-US" altLang="zh-CN" sz="2800" b="1" dirty="0" smtClean="0">
                <a:solidFill>
                  <a:srgbClr val="008000"/>
                </a:solidFill>
              </a:rPr>
              <a:t> </a:t>
            </a:r>
            <a:r>
              <a:rPr lang="zh-CN" altLang="en-US" sz="2800" b="1" dirty="0">
                <a:solidFill>
                  <a:srgbClr val="008000"/>
                </a:solidFill>
              </a:rPr>
              <a:t>）       </a:t>
            </a:r>
            <a:r>
              <a:rPr lang="zh-CN" altLang="en-US" sz="2800" b="1" dirty="0" smtClean="0">
                <a:solidFill>
                  <a:srgbClr val="008000"/>
                </a:solidFill>
              </a:rPr>
              <a:t>    </a:t>
            </a:r>
            <a:r>
              <a:rPr lang="zh-CN" altLang="en-US" sz="2800" b="1" dirty="0">
                <a:solidFill>
                  <a:srgbClr val="008000"/>
                </a:solidFill>
              </a:rPr>
              <a:t>需要（ </a:t>
            </a:r>
            <a:r>
              <a:rPr lang="en-US" altLang="zh-CN" sz="2800" b="1" dirty="0" err="1">
                <a:solidFill>
                  <a:srgbClr val="008000"/>
                </a:solidFill>
              </a:rPr>
              <a:t>xū</a:t>
            </a:r>
            <a:r>
              <a:rPr lang="en-US" altLang="zh-CN" sz="2800" b="1" dirty="0">
                <a:solidFill>
                  <a:srgbClr val="008000"/>
                </a:solidFill>
              </a:rPr>
              <a:t>  </a:t>
            </a:r>
            <a:r>
              <a:rPr lang="en-US" altLang="zh-CN" sz="2800" b="1" dirty="0" err="1">
                <a:solidFill>
                  <a:srgbClr val="008000"/>
                </a:solidFill>
              </a:rPr>
              <a:t>xǔ</a:t>
            </a:r>
            <a:r>
              <a:rPr lang="en-US" altLang="zh-CN" sz="2800" b="1" dirty="0">
                <a:solidFill>
                  <a:srgbClr val="008000"/>
                </a:solidFill>
              </a:rPr>
              <a:t> </a:t>
            </a:r>
            <a:r>
              <a:rPr lang="zh-CN" altLang="en-US" sz="2800" b="1" dirty="0">
                <a:solidFill>
                  <a:srgbClr val="008000"/>
                </a:solidFill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5841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52513"/>
            <a:ext cx="10001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35842"/>
          <p:cNvSpPr txBox="1">
            <a:spLocks noChangeArrowheads="1"/>
          </p:cNvSpPr>
          <p:nvPr/>
        </p:nvSpPr>
        <p:spPr bwMode="auto">
          <a:xfrm>
            <a:off x="1547813" y="1196975"/>
            <a:ext cx="14398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ea typeface="黑体" panose="02010609060101010101" pitchFamily="49" charset="-122"/>
              </a:rPr>
              <a:t>练一练</a:t>
            </a:r>
          </a:p>
        </p:txBody>
      </p:sp>
      <p:sp>
        <p:nvSpPr>
          <p:cNvPr id="33796" name="文本框 35843"/>
          <p:cNvSpPr txBox="1">
            <a:spLocks noChangeArrowheads="1"/>
          </p:cNvSpPr>
          <p:nvPr/>
        </p:nvSpPr>
        <p:spPr bwMode="auto">
          <a:xfrm>
            <a:off x="539750" y="1916113"/>
            <a:ext cx="8424863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  <a:ea typeface="黑体" panose="02010609060101010101" pitchFamily="49" charset="-122"/>
              </a:rPr>
              <a:t>二、比一比，再组词。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</a:rPr>
              <a:t>猴（    ）    叹（    ）    跳（    ）    胜（    ）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</a:rPr>
              <a:t>候（    ）    咬（    ）    挑（    ）    性（    ）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</a:rPr>
              <a:t>三、给多音字标出读音并组词。</a:t>
            </a:r>
          </a:p>
          <a:p>
            <a:pPr eaLnBrk="1" hangingPunct="1"/>
            <a:endParaRPr lang="zh-CN" altLang="en-US" sz="2800" b="1" dirty="0">
              <a:solidFill>
                <a:srgbClr val="00800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</a:rPr>
              <a:t>卷</a:t>
            </a:r>
            <a:r>
              <a:rPr lang="en-US" altLang="zh-CN" sz="2800" b="1" dirty="0">
                <a:solidFill>
                  <a:srgbClr val="008000"/>
                </a:solidFill>
              </a:rPr>
              <a:t>{                    </a:t>
            </a:r>
            <a:r>
              <a:rPr lang="zh-CN" altLang="en-US" sz="2800" b="1" dirty="0">
                <a:solidFill>
                  <a:srgbClr val="008000"/>
                </a:solidFill>
              </a:rPr>
              <a:t>背</a:t>
            </a:r>
            <a:r>
              <a:rPr lang="en-US" altLang="zh-CN" sz="2800" b="1" dirty="0">
                <a:solidFill>
                  <a:srgbClr val="008000"/>
                </a:solidFill>
              </a:rPr>
              <a:t>{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椭圆 38913"/>
          <p:cNvSpPr>
            <a:spLocks noChangeArrowheads="1"/>
          </p:cNvSpPr>
          <p:nvPr/>
        </p:nvSpPr>
        <p:spPr bwMode="auto">
          <a:xfrm>
            <a:off x="6156325" y="908050"/>
            <a:ext cx="504825" cy="503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15" name="椭圆 38914"/>
          <p:cNvSpPr>
            <a:spLocks noChangeArrowheads="1"/>
          </p:cNvSpPr>
          <p:nvPr/>
        </p:nvSpPr>
        <p:spPr bwMode="auto">
          <a:xfrm>
            <a:off x="5651500" y="908050"/>
            <a:ext cx="504825" cy="503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16" name="椭圆 38915"/>
          <p:cNvSpPr>
            <a:spLocks noChangeArrowheads="1"/>
          </p:cNvSpPr>
          <p:nvPr/>
        </p:nvSpPr>
        <p:spPr bwMode="auto">
          <a:xfrm>
            <a:off x="2051050" y="908050"/>
            <a:ext cx="504825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6869" name="文本框 38916"/>
          <p:cNvSpPr txBox="1">
            <a:spLocks noChangeArrowheads="1"/>
          </p:cNvSpPr>
          <p:nvPr/>
        </p:nvSpPr>
        <p:spPr bwMode="auto">
          <a:xfrm>
            <a:off x="1547813" y="830263"/>
            <a:ext cx="532923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你不知道我是爬树冠军吗？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你知道我是爬树冠军。</a:t>
            </a:r>
          </a:p>
        </p:txBody>
      </p:sp>
      <p:sp>
        <p:nvSpPr>
          <p:cNvPr id="36870" name="左大括号 38917"/>
          <p:cNvSpPr/>
          <p:nvPr/>
        </p:nvSpPr>
        <p:spPr bwMode="auto">
          <a:xfrm>
            <a:off x="1258888" y="1052513"/>
            <a:ext cx="288925" cy="936625"/>
          </a:xfrm>
          <a:prstGeom prst="leftBrace">
            <a:avLst>
              <a:gd name="adj1" fmla="val 2698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38919" name="文本框 38918"/>
          <p:cNvSpPr txBox="1">
            <a:spLocks noChangeArrowheads="1"/>
          </p:cNvSpPr>
          <p:nvPr/>
        </p:nvSpPr>
        <p:spPr bwMode="auto">
          <a:xfrm>
            <a:off x="6732588" y="981075"/>
            <a:ext cx="2232025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——</a:t>
            </a:r>
            <a:r>
              <a:rPr lang="zh-CN" altLang="en-US" sz="2800">
                <a:solidFill>
                  <a:srgbClr val="FF0000"/>
                </a:solidFill>
              </a:rPr>
              <a:t>反问句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——</a:t>
            </a:r>
            <a:r>
              <a:rPr lang="zh-CN" altLang="en-US" sz="2800">
                <a:solidFill>
                  <a:srgbClr val="FF0000"/>
                </a:solidFill>
              </a:rPr>
              <a:t>陈述句</a:t>
            </a:r>
          </a:p>
        </p:txBody>
      </p:sp>
      <p:sp>
        <p:nvSpPr>
          <p:cNvPr id="36872" name="文本框 38919"/>
          <p:cNvSpPr txBox="1">
            <a:spLocks noChangeArrowheads="1"/>
          </p:cNvSpPr>
          <p:nvPr/>
        </p:nvSpPr>
        <p:spPr bwMode="auto">
          <a:xfrm>
            <a:off x="1187450" y="2852738"/>
            <a:ext cx="55451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38921" name="文本框 38920"/>
          <p:cNvSpPr txBox="1">
            <a:spLocks noChangeArrowheads="1"/>
          </p:cNvSpPr>
          <p:nvPr/>
        </p:nvSpPr>
        <p:spPr bwMode="auto">
          <a:xfrm>
            <a:off x="755650" y="2492375"/>
            <a:ext cx="74168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练一练：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/>
              <a:t>1.</a:t>
            </a:r>
            <a:r>
              <a:rPr lang="zh-CN" altLang="en-US" sz="2400" b="1"/>
              <a:t>天不就是井口那么大吗？        </a:t>
            </a:r>
            <a:r>
              <a:rPr lang="en-US" altLang="zh-CN" sz="2400" b="1"/>
              <a:t>2.</a:t>
            </a:r>
            <a:r>
              <a:rPr lang="zh-CN" altLang="en-US" sz="2400" b="1"/>
              <a:t>今天就是星期五。</a:t>
            </a:r>
          </a:p>
        </p:txBody>
      </p:sp>
      <p:sp>
        <p:nvSpPr>
          <p:cNvPr id="38922" name="文本框 38921"/>
          <p:cNvSpPr txBox="1">
            <a:spLocks noChangeArrowheads="1"/>
          </p:cNvSpPr>
          <p:nvPr/>
        </p:nvSpPr>
        <p:spPr bwMode="auto">
          <a:xfrm>
            <a:off x="827088" y="3644900"/>
            <a:ext cx="3384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 </a:t>
            </a:r>
            <a:r>
              <a:rPr lang="zh-CN" altLang="en-US" sz="2400" b="1" i="1"/>
              <a:t>天就是井口那么大。</a:t>
            </a:r>
          </a:p>
        </p:txBody>
      </p:sp>
      <p:sp>
        <p:nvSpPr>
          <p:cNvPr id="38923" name="文本框 38922"/>
          <p:cNvSpPr txBox="1">
            <a:spLocks noChangeArrowheads="1"/>
          </p:cNvSpPr>
          <p:nvPr/>
        </p:nvSpPr>
        <p:spPr bwMode="auto">
          <a:xfrm>
            <a:off x="5148263" y="3644900"/>
            <a:ext cx="3384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i="1"/>
              <a:t>今天不就是星期五吗？</a:t>
            </a:r>
          </a:p>
        </p:txBody>
      </p:sp>
      <p:sp>
        <p:nvSpPr>
          <p:cNvPr id="1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 spd="med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  <p:bldP spid="38921" grpId="0"/>
      <p:bldP spid="38922" grpId="0"/>
      <p:bldP spid="389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7169"/>
          <p:cNvSpPr>
            <a:spLocks noChangeArrowheads="1"/>
          </p:cNvSpPr>
          <p:nvPr/>
        </p:nvSpPr>
        <p:spPr bwMode="auto">
          <a:xfrm>
            <a:off x="34925" y="1628775"/>
            <a:ext cx="91440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CC3300"/>
                </a:solidFill>
              </a:rPr>
              <a:t>         </a:t>
            </a:r>
            <a:endParaRPr lang="zh-CN" altLang="en-US" sz="2000" b="1" dirty="0"/>
          </a:p>
          <a:p>
            <a:pPr eaLnBrk="1" hangingPunct="1"/>
            <a:r>
              <a:rPr lang="zh-CN" altLang="en-US" sz="2000" b="1" dirty="0"/>
              <a:t>　　</a:t>
            </a:r>
            <a:r>
              <a:rPr lang="zh-CN" altLang="en-US" sz="2400" b="1" dirty="0"/>
              <a:t>大象，哺乳纲，长鼻目，象科。通称象，是世界现存最大的陆栖动物，主要外部特征为柔韧而肌肉发达的长鼻和扇大的耳朵，具有缠卷的功能，是象自卫和取食的有力工具。</a:t>
            </a:r>
          </a:p>
          <a:p>
            <a:pPr eaLnBrk="1" hangingPunct="1"/>
            <a:endParaRPr lang="zh-CN" altLang="en-US" sz="2400" b="1" dirty="0"/>
          </a:p>
          <a:p>
            <a:pPr eaLnBrk="1" hangingPunct="1"/>
            <a:r>
              <a:rPr lang="zh-CN" altLang="en-US" sz="2400" b="1" dirty="0"/>
              <a:t>　　长鼻目仅有象科1科共2属2种，即亚洲象和非洲象。亚洲象历史上曾广布于中国长江以南的南亚和东南亚地区，现分布范围已缩小，主要产于印度、泰国、柬埔寨、越南等国。中国云南省西双版纳地区也有小的野生种群。非洲象则广泛分布于整个非洲大陆，喜欢群居。</a:t>
            </a:r>
          </a:p>
          <a:p>
            <a:pPr eaLnBrk="1" hangingPunct="1"/>
            <a:endParaRPr lang="zh-CN" altLang="en-US" sz="2400" b="1" dirty="0"/>
          </a:p>
          <a:p>
            <a:pPr eaLnBrk="1" hangingPunct="1"/>
            <a:endParaRPr lang="zh-CN" altLang="en-US" sz="2400" b="1" dirty="0"/>
          </a:p>
          <a:p>
            <a:pPr eaLnBrk="1" hangingPunct="1"/>
            <a:endParaRPr lang="zh-CN" altLang="en-US" sz="2000" b="1" dirty="0"/>
          </a:p>
        </p:txBody>
      </p:sp>
      <p:sp>
        <p:nvSpPr>
          <p:cNvPr id="6147" name="文本框 7170"/>
          <p:cNvSpPr txBox="1">
            <a:spLocks noChangeArrowheads="1"/>
          </p:cNvSpPr>
          <p:nvPr/>
        </p:nvSpPr>
        <p:spPr bwMode="auto">
          <a:xfrm>
            <a:off x="467845" y="908050"/>
            <a:ext cx="2232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/>
              <a:t>大象简介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1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2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矩形 8197"/>
          <p:cNvSpPr>
            <a:spLocks noGrp="1" noChangeArrowheads="1"/>
          </p:cNvSpPr>
          <p:nvPr/>
        </p:nvSpPr>
        <p:spPr bwMode="auto">
          <a:xfrm>
            <a:off x="612775" y="2780955"/>
            <a:ext cx="8031163" cy="187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ym typeface="Calibri" panose="020F0502020204030204" pitchFamily="34" charset="0"/>
              </a:rPr>
              <a:t>大声读</a:t>
            </a:r>
            <a:r>
              <a:rPr lang="zh-CN" altLang="en-US" sz="3200" b="1" dirty="0" smtClean="0">
                <a:sym typeface="Calibri" panose="020F0502020204030204" pitchFamily="34" charset="0"/>
              </a:rPr>
              <a:t>课文</a:t>
            </a:r>
            <a:r>
              <a:rPr lang="zh-CN" altLang="en-US" sz="3200" b="1" dirty="0">
                <a:sym typeface="Calibri" panose="020F0502020204030204" pitchFamily="34" charset="0"/>
              </a:rPr>
              <a:t>：</a:t>
            </a:r>
            <a:r>
              <a:rPr lang="zh-CN" altLang="en-US" sz="3200" b="1" dirty="0" smtClean="0">
                <a:sym typeface="Calibri" panose="020F0502020204030204" pitchFamily="34" charset="0"/>
              </a:rPr>
              <a:t>说说</a:t>
            </a:r>
            <a:r>
              <a:rPr lang="zh-CN" altLang="en-US" sz="3200" b="1" dirty="0">
                <a:sym typeface="Calibri" panose="020F0502020204030204" pitchFamily="34" charset="0"/>
              </a:rPr>
              <a:t>课文主要讲了一件什么</a:t>
            </a:r>
            <a:r>
              <a:rPr lang="zh-CN" altLang="en-US" sz="3200" b="1" dirty="0" smtClean="0">
                <a:sym typeface="Calibri" panose="020F0502020204030204" pitchFamily="34" charset="0"/>
              </a:rPr>
              <a:t>事。</a:t>
            </a:r>
            <a:endParaRPr lang="zh-CN" altLang="en-US" sz="3200" b="1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031471" y="3589133"/>
            <a:ext cx="763253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判     叹     犯      愁      卷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冠     驮     载      需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827740" y="2852960"/>
            <a:ext cx="80522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pàn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tàn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fàn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chóu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juǎn</a:t>
            </a:r>
            <a:endParaRPr lang="en-US" altLang="zh-CN" sz="44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guàn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tuó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zài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xū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lǐng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领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争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评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6033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zh</a:t>
            </a:r>
            <a:r>
              <a:rPr lang="en-US" altLang="zh-CN" sz="4400" b="1" dirty="0" err="1" smtClean="0">
                <a:latin typeface="Times New Roman" panose="02020603050405020304"/>
                <a:ea typeface="楷体_GB2312" pitchFamily="1" charset="-122"/>
                <a:cs typeface="Times New Roman" panose="02020603050405020304"/>
              </a:rPr>
              <a:t>ē</a:t>
            </a:r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píng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sh</a:t>
            </a:r>
            <a:r>
              <a:rPr lang="en-US" altLang="zh-CN" sz="4000" b="1" dirty="0" err="1" smtClean="0">
                <a:latin typeface="Times New Roman" panose="02020603050405020304"/>
                <a:cs typeface="Times New Roman" panose="02020603050405020304"/>
              </a:rPr>
              <a:t>ē</a:t>
            </a:r>
            <a:r>
              <a:rPr lang="en-US" altLang="zh-CN" sz="4000" b="1" dirty="0" err="1" smtClean="0">
                <a:latin typeface="宋体" panose="02010600030101010101" pitchFamily="2" charset="-122"/>
              </a:rPr>
              <a:t>n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伸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而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胜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ér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6033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shèng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败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bài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  <p:bldP spid="71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占位符 10241"/>
          <p:cNvSpPr>
            <a:spLocks noGrp="1" noChangeArrowheads="1"/>
          </p:cNvSpPr>
          <p:nvPr>
            <p:ph idx="1"/>
          </p:nvPr>
        </p:nvSpPr>
        <p:spPr bwMode="auto">
          <a:xfrm>
            <a:off x="514350" y="1692275"/>
            <a:ext cx="8096250" cy="38893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just" eaLnBrk="1" hangingPunct="1">
              <a:lnSpc>
                <a:spcPct val="155000"/>
              </a:lnSpc>
              <a:buFont typeface="Arial" panose="020B0604020202020204" pitchFamily="34" charset="0"/>
              <a:buNone/>
            </a:pPr>
            <a:r>
              <a:rPr lang="en-US" altLang="zh-CN" sz="4000" b="1" smtClean="0"/>
              <a:t> </a:t>
            </a:r>
            <a:r>
              <a:rPr lang="zh-CN" altLang="en-US" sz="3600" b="1" smtClean="0"/>
              <a:t>这篇童话讲了（         ）和（        ）比本领， （         ）让他们到（             ）采摘（        ）的果子，猴子和大象互相帮助， （                   ）。</a:t>
            </a:r>
          </a:p>
        </p:txBody>
      </p:sp>
      <p:sp>
        <p:nvSpPr>
          <p:cNvPr id="10243" name="文本框 10242"/>
          <p:cNvSpPr txBox="1">
            <a:spLocks noChangeArrowheads="1"/>
          </p:cNvSpPr>
          <p:nvPr/>
        </p:nvSpPr>
        <p:spPr bwMode="auto">
          <a:xfrm>
            <a:off x="3813175" y="2006600"/>
            <a:ext cx="1368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猴子</a:t>
            </a:r>
          </a:p>
        </p:txBody>
      </p:sp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6043613" y="2006600"/>
            <a:ext cx="1368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大象</a:t>
            </a:r>
          </a:p>
        </p:txBody>
      </p:sp>
      <p:sp>
        <p:nvSpPr>
          <p:cNvPr id="10245" name="文本框 10244"/>
          <p:cNvSpPr txBox="1">
            <a:spLocks noChangeArrowheads="1"/>
          </p:cNvSpPr>
          <p:nvPr/>
        </p:nvSpPr>
        <p:spPr bwMode="auto">
          <a:xfrm>
            <a:off x="2214563" y="2873375"/>
            <a:ext cx="1511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小鸟</a:t>
            </a:r>
          </a:p>
        </p:txBody>
      </p: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5970588" y="2873375"/>
            <a:ext cx="18716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河那边</a:t>
            </a:r>
          </a:p>
        </p:txBody>
      </p:sp>
      <p:sp>
        <p:nvSpPr>
          <p:cNvPr id="10247" name="文本框 10246"/>
          <p:cNvSpPr txBox="1">
            <a:spLocks noChangeArrowheads="1"/>
          </p:cNvSpPr>
          <p:nvPr/>
        </p:nvSpPr>
        <p:spPr bwMode="auto">
          <a:xfrm>
            <a:off x="1703388" y="3740150"/>
            <a:ext cx="1368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树上</a:t>
            </a:r>
          </a:p>
        </p:txBody>
      </p:sp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2709863" y="4516438"/>
            <a:ext cx="2663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满载而归</a:t>
            </a:r>
          </a:p>
        </p:txBody>
      </p: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1324</Words>
  <Application>Microsoft Office PowerPoint</Application>
  <PresentationFormat>全屏显示(4:3)</PresentationFormat>
  <Paragraphs>134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107</cp:revision>
  <dcterms:created xsi:type="dcterms:W3CDTF">2015-10-09T10:03:00Z</dcterms:created>
  <dcterms:modified xsi:type="dcterms:W3CDTF">2018-03-12T10:20:27Z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