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257" r:id="rId3"/>
    <p:sldId id="283" r:id="rId4"/>
    <p:sldId id="287" r:id="rId5"/>
    <p:sldId id="288" r:id="rId6"/>
    <p:sldId id="258" r:id="rId7"/>
    <p:sldId id="267" r:id="rId8"/>
    <p:sldId id="270" r:id="rId9"/>
    <p:sldId id="264" r:id="rId10"/>
    <p:sldId id="265" r:id="rId11"/>
    <p:sldId id="271" r:id="rId12"/>
    <p:sldId id="282" r:id="rId13"/>
    <p:sldId id="269" r:id="rId14"/>
    <p:sldId id="281" r:id="rId15"/>
    <p:sldId id="289" r:id="rId16"/>
    <p:sldId id="28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98A0"/>
    <a:srgbClr val="0CDAE4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A736C766-3F7A-48A1-A3D5-CE5D43F8B3B9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06ECE2A1-4F0F-4E41-AEB2-3313229FF0E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468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0F32A1-CC56-4683-8F0F-00A06ED31D24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51978-D956-47E1-8B4B-4907B60802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51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0F32A1-CC56-4683-8F0F-00A06ED31D24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51978-D956-47E1-8B4B-4907B60802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887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0F32A1-CC56-4683-8F0F-00A06ED31D24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51978-D956-47E1-8B4B-4907B60802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3558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0F32A1-CC56-4683-8F0F-00A06ED31D24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51978-D956-47E1-8B4B-4907B60802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482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0F32A1-CC56-4683-8F0F-00A06ED31D24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51978-D956-47E1-8B4B-4907B60802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53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0F32A1-CC56-4683-8F0F-00A06ED31D24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51978-D956-47E1-8B4B-4907B60802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41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169CE1-E4B7-47E5-B760-FCA9A0A54CEF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58253-B557-425C-9085-DD7B452D76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2907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0F32A1-CC56-4683-8F0F-00A06ED31D24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51978-D956-47E1-8B4B-4907B60802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929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835A1E-E2CC-4646-A38B-72ED00B29AA2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BEFCDA-C1C4-41AF-996D-59DE4A4695F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53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583806-3593-4D49-9F0B-5455747EFB76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F694F1-6AAE-405F-A908-496A9145C3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790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C143E6-5A03-4369-A365-FFC13FE51B62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F9D55-8967-4EBC-AFF2-10105CE1663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949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81E185-B510-4851-85E8-40A32DD215D8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BDEAF9-EC9B-4E6D-9D11-D9A5ACCEAC6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821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D39157-E493-4F09-AFB7-75C84BAA1AEA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B9457-D910-41D1-834E-07E2536962D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660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352A90-E9CA-476C-922B-CA2BF7FB3EB8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58A2F6-0031-4093-AFD5-F1544D3ABF9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3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8A97D5-8D83-4CD9-97AA-DCF775B711C1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DBE05-74AE-4A30-A492-FDC07E9BD3C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484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539169-1FDF-4DC1-9A5B-F2A162E02796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2A375-D1B8-41A5-9159-97496948692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86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8" name="Picture 7" descr="S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BE0F32A1-CC56-4683-8F0F-00A06ED31D24}" type="datetimeFigureOut">
              <a:rPr lang="zh-CN" altLang="en-US" smtClean="0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28151978-D956-47E1-8B4B-4907B60802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11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28317.htm" TargetMode="External"/><Relationship Id="rId2" Type="http://schemas.openxmlformats.org/officeDocument/2006/relationships/hyperlink" Target="http://baike.baidu.com/view/7756751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e.baidu.com/view/42982.ht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第二课时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579296" cy="576103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zh-CN" altLang="en-US" sz="3900" b="1" dirty="0" smtClean="0">
                <a:solidFill>
                  <a:srgbClr val="FF0000"/>
                </a:solidFill>
                <a:latin typeface="+mj-ea"/>
                <a:ea typeface="+mj-ea"/>
              </a:rPr>
              <a:t>先写</a:t>
            </a:r>
            <a:r>
              <a:rPr lang="zh-CN" altLang="en-US" sz="3900" b="1" dirty="0" smtClean="0">
                <a:latin typeface="+mj-ea"/>
                <a:ea typeface="+mj-ea"/>
              </a:rPr>
              <a:t>了我与老师第一天相见的情形，</a:t>
            </a:r>
            <a:r>
              <a:rPr lang="zh-CN" altLang="en-US" sz="3900" b="1" dirty="0" smtClean="0">
                <a:solidFill>
                  <a:srgbClr val="FF0000"/>
                </a:solidFill>
                <a:latin typeface="+mj-ea"/>
                <a:ea typeface="+mj-ea"/>
              </a:rPr>
              <a:t>接着</a:t>
            </a:r>
            <a:r>
              <a:rPr lang="zh-CN" altLang="en-US" sz="3900" b="1" dirty="0" smtClean="0">
                <a:latin typeface="+mj-ea"/>
                <a:ea typeface="+mj-ea"/>
              </a:rPr>
              <a:t>写老师对我的教育，教我认识洋娃娃、水等具体实物，又教我认识了大自然，并引导我认识爱的含义</a:t>
            </a:r>
            <a:r>
              <a:rPr lang="zh-CN" altLang="en-US" sz="3900" b="1" dirty="0">
                <a:latin typeface="+mj-ea"/>
                <a:ea typeface="+mj-ea"/>
              </a:rPr>
              <a:t>；</a:t>
            </a:r>
            <a:endParaRPr lang="en-US" altLang="zh-CN" sz="3900" b="1" dirty="0" smtClean="0">
              <a:latin typeface="+mj-ea"/>
              <a:ea typeface="+mj-ea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zh-CN" altLang="en-US" sz="3900" b="1" dirty="0" smtClean="0">
                <a:solidFill>
                  <a:srgbClr val="FF0000"/>
                </a:solidFill>
                <a:latin typeface="+mj-ea"/>
                <a:ea typeface="+mj-ea"/>
              </a:rPr>
              <a:t>最后</a:t>
            </a:r>
            <a:r>
              <a:rPr lang="zh-CN" altLang="en-US" sz="3900" b="1" dirty="0" smtClean="0">
                <a:latin typeface="+mj-ea"/>
                <a:ea typeface="+mj-ea"/>
              </a:rPr>
              <a:t>又写了老师对我的影响。</a:t>
            </a:r>
            <a:endParaRPr lang="en-US" altLang="zh-CN" sz="3900" b="1" dirty="0" smtClean="0">
              <a:latin typeface="+mj-ea"/>
              <a:ea typeface="+mj-ea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zh-CN" altLang="en-US" sz="3900" b="1" dirty="0" smtClean="0">
                <a:latin typeface="+mj-ea"/>
                <a:ea typeface="+mj-ea"/>
              </a:rPr>
              <a:t>作者是按照认知规律来叙述自己的学习经历的：</a:t>
            </a:r>
            <a:r>
              <a:rPr lang="zh-CN" altLang="en-US" sz="3900" b="1" dirty="0" smtClean="0">
                <a:solidFill>
                  <a:srgbClr val="FF0000"/>
                </a:solidFill>
                <a:latin typeface="+mj-ea"/>
                <a:ea typeface="+mj-ea"/>
              </a:rPr>
              <a:t>由简单到复杂，由具体到抽象。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539552" y="1340768"/>
            <a:ext cx="781685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j-ea"/>
                <a:ea typeface="+mj-ea"/>
              </a:rPr>
              <a:t>2</a:t>
            </a:r>
            <a:r>
              <a:rPr lang="zh-CN" altLang="en-US" sz="4000" b="1" dirty="0" smtClean="0">
                <a:solidFill>
                  <a:srgbClr val="0000FF"/>
                </a:solidFill>
                <a:latin typeface="+mj-ea"/>
                <a:ea typeface="+mj-ea"/>
              </a:rPr>
              <a:t>、</a:t>
            </a:r>
            <a:r>
              <a:rPr lang="zh-CN" altLang="zh-CN" sz="4000" b="1" dirty="0" smtClean="0">
                <a:solidFill>
                  <a:srgbClr val="0000FF"/>
                </a:solidFill>
                <a:latin typeface="+mj-ea"/>
                <a:ea typeface="+mj-ea"/>
              </a:rPr>
              <a:t>你</a:t>
            </a:r>
            <a:r>
              <a:rPr lang="zh-CN" altLang="zh-CN" sz="4000" b="1" dirty="0">
                <a:solidFill>
                  <a:srgbClr val="0000FF"/>
                </a:solidFill>
                <a:latin typeface="+mj-ea"/>
                <a:ea typeface="+mj-ea"/>
              </a:rPr>
              <a:t>认为莎莉文老师是怎样的一个老师？海伦是怎样的一个学生</a:t>
            </a:r>
            <a:r>
              <a:rPr lang="zh-CN" altLang="zh-CN" sz="4000" b="1" dirty="0" smtClean="0">
                <a:solidFill>
                  <a:srgbClr val="0000FF"/>
                </a:solidFill>
                <a:latin typeface="+mj-ea"/>
                <a:ea typeface="+mj-ea"/>
              </a:rPr>
              <a:t>？</a:t>
            </a:r>
            <a:endParaRPr lang="en-US" altLang="zh-CN" sz="40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r>
              <a:rPr lang="zh-CN" altLang="en-US" sz="4000" b="1" dirty="0" smtClean="0">
                <a:solidFill>
                  <a:srgbClr val="0000FF"/>
                </a:solidFill>
                <a:latin typeface="+mj-ea"/>
                <a:ea typeface="+mj-ea"/>
              </a:rPr>
              <a:t>（从哪些地方可以看出，结合上节课的圈点批注说明）</a:t>
            </a:r>
            <a:endParaRPr lang="en-US" altLang="zh-CN" sz="40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endParaRPr lang="en-US" altLang="zh-CN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4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 dirty="0">
              <a:latin typeface="Franklin Gothic Book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25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611560" y="908720"/>
            <a:ext cx="7992888" cy="4686300"/>
          </a:xfrm>
        </p:spPr>
        <p:txBody>
          <a:bodyPr/>
          <a:lstStyle/>
          <a:p>
            <a:pPr marL="0" indent="0" eaLnBrk="1" hangingPunct="1">
              <a:buNone/>
            </a:pPr>
            <a:endParaRPr lang="en-US" altLang="zh-CN" sz="4000" b="1" dirty="0" smtClean="0">
              <a:solidFill>
                <a:srgbClr val="0000FF"/>
              </a:solidFill>
            </a:endParaRPr>
          </a:p>
          <a:p>
            <a:pPr marL="0" indent="0" eaLnBrk="1" hangingPunct="1">
              <a:buNone/>
            </a:pPr>
            <a:endParaRPr lang="en-US" altLang="zh-CN" sz="4000" dirty="0" smtClean="0"/>
          </a:p>
          <a:p>
            <a:pPr marL="0" indent="0" eaLnBrk="1" hangingPunct="1">
              <a:buNone/>
            </a:pPr>
            <a:r>
              <a:rPr lang="zh-CN" altLang="en-US" sz="4000" dirty="0" smtClean="0">
                <a:latin typeface="+mj-ea"/>
                <a:ea typeface="+mj-ea"/>
              </a:rPr>
              <a:t>用</a:t>
            </a:r>
            <a:r>
              <a:rPr lang="zh-CN" altLang="en-US" sz="4000" dirty="0" smtClean="0">
                <a:solidFill>
                  <a:srgbClr val="FF0000"/>
                </a:solidFill>
                <a:latin typeface="+mj-ea"/>
                <a:ea typeface="+mj-ea"/>
              </a:rPr>
              <a:t>“我喜欢文中的</a:t>
            </a:r>
            <a:r>
              <a:rPr lang="en-US" altLang="zh-CN" sz="4000" dirty="0" smtClean="0">
                <a:solidFill>
                  <a:srgbClr val="FF0000"/>
                </a:solidFill>
                <a:latin typeface="+mj-ea"/>
                <a:ea typeface="+mj-ea"/>
              </a:rPr>
              <a:t>——</a:t>
            </a:r>
            <a:r>
              <a:rPr lang="zh-CN" altLang="en-US" sz="4000" dirty="0" smtClean="0">
                <a:solidFill>
                  <a:srgbClr val="FF0000"/>
                </a:solidFill>
                <a:latin typeface="+mj-ea"/>
                <a:ea typeface="+mj-ea"/>
              </a:rPr>
              <a:t>因为</a:t>
            </a:r>
            <a:r>
              <a:rPr lang="en-US" altLang="zh-CN" sz="4000" dirty="0" smtClean="0">
                <a:solidFill>
                  <a:srgbClr val="FF0000"/>
                </a:solidFill>
                <a:latin typeface="+mj-ea"/>
                <a:ea typeface="+mj-ea"/>
              </a:rPr>
              <a:t>——”</a:t>
            </a:r>
            <a:r>
              <a:rPr lang="zh-CN" altLang="en-US" sz="4000" dirty="0" smtClean="0">
                <a:latin typeface="+mj-ea"/>
                <a:ea typeface="+mj-ea"/>
              </a:rPr>
              <a:t>的形式说话，品析文中的人物形象</a:t>
            </a:r>
            <a:endParaRPr lang="zh-CN" altLang="en-US" sz="4000" b="1" dirty="0" smtClean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2915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755576" y="980728"/>
            <a:ext cx="772777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sz="3600" b="1" dirty="0" smtClean="0">
                <a:latin typeface="+mj-ea"/>
                <a:ea typeface="+mj-ea"/>
              </a:rPr>
              <a:t>莎莉文</a:t>
            </a:r>
            <a:r>
              <a:rPr lang="zh-CN" sz="3600" b="1" dirty="0">
                <a:latin typeface="+mj-ea"/>
                <a:ea typeface="+mj-ea"/>
              </a:rPr>
              <a:t>老师</a:t>
            </a:r>
            <a:r>
              <a:rPr lang="zh-CN" sz="3600" b="1" dirty="0">
                <a:solidFill>
                  <a:srgbClr val="FF0000"/>
                </a:solidFill>
                <a:latin typeface="+mj-ea"/>
                <a:ea typeface="+mj-ea"/>
              </a:rPr>
              <a:t>是一个热爱自己的学生、讲究教育方法、循循善诱、善良和蔼充满智慧和耐心的出色的老师。</a:t>
            </a:r>
          </a:p>
          <a:p>
            <a:pPr eaLnBrk="1" hangingPunct="1">
              <a:lnSpc>
                <a:spcPct val="140000"/>
              </a:lnSpc>
            </a:pPr>
            <a:r>
              <a:rPr lang="zh-CN" sz="3600" b="1" dirty="0" smtClean="0">
                <a:latin typeface="+mj-ea"/>
                <a:ea typeface="+mj-ea"/>
              </a:rPr>
              <a:t>海</a:t>
            </a:r>
            <a:r>
              <a:rPr lang="zh-CN" sz="3600" b="1" dirty="0">
                <a:latin typeface="+mj-ea"/>
                <a:ea typeface="+mj-ea"/>
              </a:rPr>
              <a:t>伦</a:t>
            </a:r>
            <a:r>
              <a:rPr lang="zh-CN" sz="3600" b="1" dirty="0">
                <a:solidFill>
                  <a:srgbClr val="FF0000"/>
                </a:solidFill>
                <a:latin typeface="+mj-ea"/>
                <a:ea typeface="+mj-ea"/>
              </a:rPr>
              <a:t>是一个聪明、好学、坚毅而又感情丰富、热爱生活的女孩。</a:t>
            </a:r>
          </a:p>
        </p:txBody>
      </p:sp>
    </p:spTree>
    <p:extLst>
      <p:ext uri="{BB962C8B-B14F-4D97-AF65-F5344CB8AC3E}">
        <p14:creationId xmlns:p14="http://schemas.microsoft.com/office/powerpoint/2010/main" val="2145264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三、总结提升（</a:t>
            </a:r>
            <a:r>
              <a:rPr lang="en-US" altLang="zh-CN" b="1" smtClean="0"/>
              <a:t>5</a:t>
            </a:r>
            <a:r>
              <a:rPr lang="zh-CN" altLang="en-US" b="1" smtClean="0"/>
              <a:t>分钟）：</a:t>
            </a: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eaLnBrk="1" hangingPunct="1">
              <a:buNone/>
            </a:pPr>
            <a:r>
              <a:rPr lang="zh-CN" altLang="zh-CN" sz="4800" b="1" dirty="0">
                <a:solidFill>
                  <a:srgbClr val="FF0000"/>
                </a:solidFill>
                <a:latin typeface="+mj-ea"/>
                <a:ea typeface="+mj-ea"/>
              </a:rPr>
              <a:t>本文叙述了莎莉文老师高超的教育艺术，同时也表现了作者求知的热情及艰辛而愉快的生活经历，全文真诚地表达了对莎莉文老师的感激之情。</a:t>
            </a:r>
          </a:p>
          <a:p>
            <a:pPr eaLnBrk="1" hangingPunct="1"/>
            <a:endParaRPr lang="zh-CN" altLang="en-US" sz="4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980728"/>
            <a:ext cx="734481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   回顾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再塑生命的历程，想像海伦的种种努力以及她所遇到的种种艰辛，我们不难发现，海伦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</a:rPr>
              <a:t>•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凯勒是坚强的，而她的重生则源于莎莉文老师无私的爱。莎莉文老师不仅教给海伦爱的真谛，她自己也正是用爱改变了海伦的人生，她就是再塑海伦生命的人。</a:t>
            </a:r>
            <a:r>
              <a:rPr lang="zh-CN" altLang="en-US" sz="2800" dirty="0">
                <a:latin typeface="+mj-ea"/>
                <a:ea typeface="+mj-ea"/>
              </a:rPr>
              <a:t/>
            </a:r>
            <a:br>
              <a:rPr lang="zh-CN" altLang="en-US" sz="2800" dirty="0">
                <a:latin typeface="+mj-ea"/>
                <a:ea typeface="+mj-ea"/>
              </a:rPr>
            </a:br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通过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这篇课文的学习，希望同学们学习海伦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</a:rPr>
              <a:t>•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凯勒的自强不息，勇敢面对一切；领会莎莉文老师的爱的教育，用爱点燃光明。跟随着这两个伟大人物的脚步，创造属于你自己的生命奇迹。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71876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640" y="1340768"/>
            <a:ext cx="56166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作业：同步练习积累运用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zh-CN" altLang="en-US" sz="3200" dirty="0">
                <a:latin typeface="+mj-ea"/>
                <a:ea typeface="+mj-ea"/>
              </a:rPr>
              <a:t>课外阅读</a:t>
            </a:r>
            <a:r>
              <a:rPr lang="en-US" altLang="zh-CN" sz="3200" dirty="0">
                <a:latin typeface="+mj-ea"/>
                <a:ea typeface="+mj-ea"/>
              </a:rPr>
              <a:t>《</a:t>
            </a:r>
            <a:r>
              <a:rPr lang="zh-CN" altLang="en-US" sz="3200" dirty="0">
                <a:latin typeface="+mj-ea"/>
                <a:ea typeface="+mj-ea"/>
              </a:rPr>
              <a:t>假如给我三天光明</a:t>
            </a:r>
            <a:r>
              <a:rPr lang="en-US" altLang="zh-CN" sz="3200" dirty="0" smtClean="0">
                <a:latin typeface="+mj-ea"/>
                <a:ea typeface="+mj-ea"/>
              </a:rPr>
              <a:t>》</a:t>
            </a:r>
            <a:r>
              <a:rPr lang="zh-CN" altLang="en-US" sz="3200" dirty="0" smtClean="0">
                <a:latin typeface="+mj-ea"/>
                <a:ea typeface="+mj-ea"/>
              </a:rPr>
              <a:t>写写读后感。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59635156"/>
      </p:ext>
    </p:extLst>
  </p:cSld>
  <p:clrMapOvr>
    <a:masterClrMapping/>
  </p:clrMapOvr>
  <p:transition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2376488"/>
          </a:xfrm>
        </p:spPr>
        <p:txBody>
          <a:bodyPr/>
          <a:lstStyle/>
          <a:p>
            <a:pPr eaLnBrk="1" hangingPunct="1"/>
            <a:r>
              <a:rPr lang="zh-CN" altLang="en-US" smtClean="0"/>
              <a:t>一、</a:t>
            </a:r>
            <a:r>
              <a:rPr lang="zh-CN" altLang="zh-CN" smtClean="0"/>
              <a:t>常规训练（</a:t>
            </a:r>
            <a:r>
              <a:rPr lang="en-US" altLang="zh-CN" smtClean="0"/>
              <a:t>10</a:t>
            </a:r>
            <a:r>
              <a:rPr lang="zh-CN" altLang="zh-CN" smtClean="0"/>
              <a:t>分钟）</a:t>
            </a:r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794125"/>
          </a:xfrm>
        </p:spPr>
        <p:txBody>
          <a:bodyPr/>
          <a:lstStyle/>
          <a:p>
            <a:pPr eaLnBrk="1" hangingPunct="1"/>
            <a:endParaRPr lang="zh-CN" altLang="en-US" smtClean="0"/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6000" smtClean="0"/>
              <a:t>             弟子规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305858" y="260648"/>
            <a:ext cx="85407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lvl="0" eaLnBrk="1" hangingPunct="1">
              <a:defRPr/>
            </a:pP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谨  </a:t>
            </a:r>
            <a:r>
              <a:rPr lang="en-US" altLang="zh-CN" kern="0" dirty="0" err="1" smtClean="0">
                <a:solidFill>
                  <a:srgbClr val="FF0000"/>
                </a:solidFill>
                <a:latin typeface="隶书" panose="02010509060101010101" pitchFamily="49" charset="-122"/>
              </a:rPr>
              <a:t>jǐn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隶书" panose="02010509060101010101" pitchFamily="49" charset="-122"/>
              </a:rPr>
              <a:t>慎重，小心</a:t>
            </a:r>
            <a:r>
              <a:rPr kumimoji="0" lang="zh-CN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</a:rPr>
              <a:t> </a:t>
            </a: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179512" y="1916832"/>
            <a:ext cx="8439150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w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ª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ª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ECFF"/>
              </a:buClr>
              <a:buSzPct val="95000"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朝起早    夜眠迟     老易至   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惜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此</a:t>
            </a:r>
            <a:r>
              <a:rPr lang="zh-CN" altLang="en-US" kern="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晨必盥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gu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隶书" panose="02010509060101010101" pitchFamily="49" charset="-122"/>
              </a:rPr>
              <a:t>à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n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 兼漱口  便溺回   辄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zh</a:t>
            </a:r>
            <a:r>
              <a:rPr kumimoji="0" lang="en-US" altLang="zh-CN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隶书" panose="02010509060101010101" pitchFamily="49" charset="-122"/>
              </a:rPr>
              <a:t>é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净手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ECFF"/>
              </a:buClr>
              <a:buSzPct val="95000"/>
              <a:buFont typeface="Wingdings" panose="05000000000000000000" pitchFamily="2" charset="2"/>
              <a:buChar char="w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隶书" panose="02010509060101010101" pitchFamily="49" charset="-122"/>
              </a:rPr>
              <a:t>易解：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隶书" panose="02010509060101010101" pitchFamily="49" charset="-122"/>
              </a:rPr>
              <a:t>早上要早点起来，晚上要晚些上床；人的一生很短，转眼就老了，应该珍惜年轻时的光阴。清晨起床后，必须洗脸漱口；上厕所回来后，总是把手洗干净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。（子在川上，曰：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隶书" panose="02010509060101010101" pitchFamily="49" charset="-122"/>
              </a:rPr>
              <a:t>“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逝者如斯夫！不舍昼夜。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隶书" panose="02010509060101010101" pitchFamily="49" charset="-122"/>
              </a:rPr>
              <a:t>”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 ）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ECFF"/>
              </a:buClr>
              <a:buSzPct val="95000"/>
              <a:buFont typeface="Wingdings" panose="05000000000000000000" pitchFamily="2" charset="2"/>
              <a:buChar char="w"/>
              <a:tabLst/>
              <a:defRPr/>
            </a:pP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8949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8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3529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107504" y="116632"/>
            <a:ext cx="8569325" cy="59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w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ª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ª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 eaLnBrk="1" hangingPunct="1"/>
            <a:r>
              <a:rPr lang="en-US" altLang="zh-CN" sz="3600" kern="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              </a:t>
            </a:r>
            <a:r>
              <a:rPr lang="en-US" altLang="zh-CN" sz="3600" kern="0" dirty="0" err="1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qi</a:t>
            </a:r>
            <a:r>
              <a:rPr lang="en-US" altLang="zh-CN" sz="3600" kern="0" dirty="0" err="1" smtClean="0">
                <a:solidFill>
                  <a:srgbClr val="C00000"/>
                </a:solidFill>
                <a:ea typeface="隶书" panose="02010509060101010101" pitchFamily="49" charset="-122"/>
              </a:rPr>
              <a:t>è</a:t>
            </a:r>
            <a:r>
              <a:rPr lang="en-US" altLang="zh-CN" sz="3600" kern="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sz="3600" kern="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600" kern="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冠必正    纽必结   袜与履  俱紧切</a:t>
            </a:r>
            <a:br>
              <a:rPr lang="zh-CN" altLang="en-US" sz="3600" kern="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sz="3600" kern="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sz="3600" kern="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600" kern="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置冠服   有定位   勿乱顿   致污秽</a:t>
            </a:r>
          </a:p>
          <a:p>
            <a:pPr eaLnBrk="1" hangingPunct="1"/>
            <a:r>
              <a:rPr lang="zh-CN" altLang="en-US" sz="2800" kern="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zh-CN" altLang="en-US" sz="2800" kern="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b="1" kern="0" dirty="0" smtClean="0">
                <a:solidFill>
                  <a:srgbClr val="000000"/>
                </a:solidFill>
                <a:ea typeface="隶书" panose="02010509060101010101" pitchFamily="49" charset="-122"/>
              </a:rPr>
              <a:t>易解：要注重服装仪表的整齐清洁，</a:t>
            </a:r>
            <a:r>
              <a:rPr lang="zh-CN" altLang="en-US" kern="0" dirty="0" smtClean="0">
                <a:solidFill>
                  <a:srgbClr val="000000"/>
                </a:solidFill>
                <a:ea typeface="隶书" panose="02010509060101010101" pitchFamily="49" charset="-122"/>
              </a:rPr>
              <a:t>帽子要戴正，纽扣要扣好，袜子要平整，鞋带要系紧。放置帽子和衣服，要有固定的地方，不可以到处乱放，免得把衣帽弄脏（养成良好的生活习惯是成功的一半）。</a:t>
            </a:r>
          </a:p>
        </p:txBody>
      </p:sp>
    </p:spTree>
    <p:extLst>
      <p:ext uri="{BB962C8B-B14F-4D97-AF65-F5344CB8AC3E}">
        <p14:creationId xmlns:p14="http://schemas.microsoft.com/office/powerpoint/2010/main" val="2963544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1368425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二、</a:t>
            </a:r>
            <a:r>
              <a:rPr lang="zh-CN" altLang="zh-CN" dirty="0" smtClean="0"/>
              <a:t>理解运用（</a:t>
            </a:r>
            <a:r>
              <a:rPr lang="en-US" altLang="zh-CN" dirty="0" smtClean="0"/>
              <a:t>30</a:t>
            </a:r>
            <a:r>
              <a:rPr lang="zh-CN" altLang="zh-CN" dirty="0" smtClean="0"/>
              <a:t>分钟）</a:t>
            </a:r>
            <a:endParaRPr lang="zh-CN" altLang="en-US" dirty="0" smtClean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457200" y="2205038"/>
            <a:ext cx="8229600" cy="4081462"/>
          </a:xfrm>
        </p:spPr>
        <p:txBody>
          <a:bodyPr/>
          <a:lstStyle/>
          <a:p>
            <a:pPr eaLnBrk="1" hangingPunct="1"/>
            <a:endParaRPr lang="en-US" altLang="zh-CN" sz="4000" dirty="0" smtClean="0">
              <a:solidFill>
                <a:srgbClr val="0000FF"/>
              </a:solidFill>
            </a:endParaRPr>
          </a:p>
          <a:p>
            <a:pPr eaLnBrk="1" hangingPunct="1"/>
            <a:r>
              <a:rPr lang="zh-CN" altLang="zh-CN" sz="4000" dirty="0" smtClean="0">
                <a:solidFill>
                  <a:srgbClr val="0000FF"/>
                </a:solidFill>
              </a:rPr>
              <a:t>利用文本，进行听说读写的训练。</a:t>
            </a:r>
            <a:br>
              <a:rPr lang="zh-CN" altLang="zh-CN" sz="4000" dirty="0" smtClean="0">
                <a:solidFill>
                  <a:srgbClr val="0000FF"/>
                </a:solidFill>
              </a:rPr>
            </a:br>
            <a:endParaRPr lang="zh-CN" altLang="en-US" sz="4000" dirty="0" smtClean="0">
              <a:solidFill>
                <a:srgbClr val="0000FF"/>
              </a:solidFill>
            </a:endParaRP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1265"/>
          <p:cNvSpPr>
            <a:spLocks noGrp="1"/>
          </p:cNvSpPr>
          <p:nvPr>
            <p:ph type="title"/>
          </p:nvPr>
        </p:nvSpPr>
        <p:spPr>
          <a:xfrm>
            <a:off x="395288" y="260350"/>
            <a:ext cx="8497887" cy="1008063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solidFill>
                  <a:srgbClr val="FF0066"/>
                </a:solidFill>
              </a:rPr>
              <a:t>（一）学法探究：关于默读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分钟）：</a:t>
            </a:r>
            <a:endParaRPr lang="en-US" sz="4000" b="1" dirty="0" smtClean="0">
              <a:solidFill>
                <a:srgbClr val="FF0000"/>
              </a:solidFill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29431" y="1340768"/>
            <a:ext cx="8229600" cy="4686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默读时，我们要做到：不发声读，不动嘴唇；不用手指着读；还要边读边思考</a:t>
            </a:r>
            <a:r>
              <a:rPr lang="zh-CN" altLang="en-US" dirty="0" smtClean="0">
                <a:latin typeface="+mj-ea"/>
                <a:ea typeface="+mj-ea"/>
              </a:rPr>
              <a:t>。</a:t>
            </a:r>
            <a:endParaRPr lang="en-US" altLang="zh-CN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j-ea"/>
                <a:ea typeface="+mj-ea"/>
              </a:rPr>
              <a:t>注意</a:t>
            </a:r>
            <a:r>
              <a:rPr lang="zh-CN" altLang="en-US" dirty="0">
                <a:latin typeface="+mj-ea"/>
                <a:ea typeface="+mj-ea"/>
              </a:rPr>
              <a:t>做到</a:t>
            </a:r>
            <a:r>
              <a:rPr lang="zh-CN" altLang="en-US" dirty="0">
                <a:solidFill>
                  <a:srgbClr val="00B0F0"/>
                </a:solidFill>
                <a:latin typeface="+mj-ea"/>
                <a:ea typeface="+mj-ea"/>
              </a:rPr>
              <a:t>：</a:t>
            </a:r>
            <a:r>
              <a:rPr lang="zh-CN" altLang="en-US" b="1" dirty="0">
                <a:solidFill>
                  <a:srgbClr val="00B0F0"/>
                </a:solidFill>
                <a:latin typeface="+mj-ea"/>
                <a:ea typeface="+mj-ea"/>
                <a:hlinkClick r:id="rId2"/>
              </a:rPr>
              <a:t>眼到</a:t>
            </a:r>
            <a:r>
              <a:rPr lang="zh-CN" altLang="en-US" b="1" dirty="0">
                <a:solidFill>
                  <a:srgbClr val="00B0F0"/>
                </a:solidFill>
                <a:latin typeface="+mj-ea"/>
                <a:ea typeface="+mj-ea"/>
              </a:rPr>
              <a:t>、心到、手到</a:t>
            </a:r>
            <a:r>
              <a:rPr lang="zh-CN" altLang="en-US" dirty="0" smtClean="0">
                <a:solidFill>
                  <a:srgbClr val="00B0F0"/>
                </a:solidFill>
                <a:latin typeface="+mj-ea"/>
                <a:ea typeface="+mj-ea"/>
              </a:rPr>
              <a:t>。</a:t>
            </a:r>
            <a:endParaRPr lang="en-US" altLang="zh-CN" dirty="0" smtClean="0">
              <a:solidFill>
                <a:srgbClr val="00B0F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眼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到</a:t>
            </a:r>
            <a:r>
              <a:rPr lang="zh-CN" altLang="en-US" dirty="0">
                <a:latin typeface="+mj-ea"/>
                <a:ea typeface="+mj-ea"/>
              </a:rPr>
              <a:t>，就是要认清每一个字，不能</a:t>
            </a:r>
            <a:r>
              <a:rPr lang="zh-CN" altLang="en-US" dirty="0">
                <a:latin typeface="+mj-ea"/>
                <a:ea typeface="+mj-ea"/>
                <a:hlinkClick r:id="rId3"/>
              </a:rPr>
              <a:t>一目十行</a:t>
            </a:r>
            <a:r>
              <a:rPr lang="zh-CN" altLang="en-US" dirty="0">
                <a:latin typeface="+mj-ea"/>
                <a:ea typeface="+mj-ea"/>
              </a:rPr>
              <a:t>，以免养成</a:t>
            </a:r>
            <a:r>
              <a:rPr lang="zh-CN" altLang="en-US" dirty="0">
                <a:latin typeface="+mj-ea"/>
                <a:ea typeface="+mj-ea"/>
                <a:hlinkClick r:id="rId4"/>
              </a:rPr>
              <a:t>不求甚解</a:t>
            </a:r>
            <a:r>
              <a:rPr lang="zh-CN" altLang="en-US" dirty="0">
                <a:latin typeface="+mj-ea"/>
                <a:ea typeface="+mj-ea"/>
              </a:rPr>
              <a:t>的不良习惯</a:t>
            </a:r>
            <a:r>
              <a:rPr lang="zh-CN" altLang="en-US" dirty="0" smtClean="0">
                <a:latin typeface="+mj-ea"/>
                <a:ea typeface="+mj-ea"/>
              </a:rPr>
              <a:t>。</a:t>
            </a:r>
            <a:endParaRPr lang="en-US" altLang="zh-CN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心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到</a:t>
            </a:r>
            <a:r>
              <a:rPr lang="zh-CN" altLang="en-US" dirty="0">
                <a:latin typeface="+mj-ea"/>
                <a:ea typeface="+mj-ea"/>
              </a:rPr>
              <a:t>，就是集中注意力，一边读一边想，理解词句的意思和内在联系。读了以后，能对自己提出不懂的问题</a:t>
            </a:r>
            <a:r>
              <a:rPr lang="zh-CN" altLang="en-US" dirty="0" smtClean="0">
                <a:latin typeface="+mj-ea"/>
                <a:ea typeface="+mj-ea"/>
              </a:rPr>
              <a:t>。</a:t>
            </a:r>
            <a:endParaRPr lang="en-US" altLang="zh-CN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手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到</a:t>
            </a:r>
            <a:r>
              <a:rPr lang="zh-CN" altLang="en-US" dirty="0">
                <a:latin typeface="+mj-ea"/>
                <a:ea typeface="+mj-ea"/>
              </a:rPr>
              <a:t>，就是在默读时，边读边动笔。可以划出重点词句，或标出段中的层次，记下自己不懂的问题，提高默读的效果</a:t>
            </a:r>
            <a:r>
              <a:rPr lang="zh-CN" altLang="en-US" dirty="0" smtClean="0">
                <a:latin typeface="+mj-ea"/>
                <a:ea typeface="+mj-ea"/>
              </a:rPr>
              <a:t>。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476672"/>
            <a:ext cx="813690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j-ea"/>
                <a:ea typeface="+mj-ea"/>
              </a:rPr>
              <a:t>    最后</a:t>
            </a:r>
            <a:r>
              <a:rPr lang="zh-CN" altLang="en-US" sz="3200" b="1" dirty="0">
                <a:latin typeface="+mj-ea"/>
                <a:ea typeface="+mj-ea"/>
              </a:rPr>
              <a:t>，我们在默读时，还要注意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速度</a:t>
            </a:r>
            <a:r>
              <a:rPr lang="zh-CN" altLang="en-US" sz="3200" b="1" dirty="0">
                <a:latin typeface="+mj-ea"/>
                <a:ea typeface="+mj-ea"/>
              </a:rPr>
              <a:t>，所以在平时的阅读时要牢固熟练地掌握字词，默读时不能把注意力放在词字上，而要放在对内容的理解上。这样能更好地提高默读的速度</a:t>
            </a:r>
            <a:r>
              <a:rPr lang="zh-CN" altLang="en-US" sz="3200" b="1" dirty="0" smtClean="0">
                <a:latin typeface="+mj-ea"/>
                <a:ea typeface="+mj-ea"/>
              </a:rPr>
              <a:t>。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j-ea"/>
                <a:ea typeface="+mj-ea"/>
              </a:rPr>
              <a:t>默读</a:t>
            </a:r>
            <a:r>
              <a:rPr lang="zh-CN" altLang="en-US" sz="3200" b="1" dirty="0">
                <a:latin typeface="+mj-ea"/>
                <a:ea typeface="+mj-ea"/>
              </a:rPr>
              <a:t>时还要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注意减少眼停的时间与次数</a:t>
            </a:r>
            <a:r>
              <a:rPr lang="zh-CN" altLang="en-US" sz="3200" b="1" dirty="0">
                <a:latin typeface="+mj-ea"/>
                <a:ea typeface="+mj-ea"/>
              </a:rPr>
              <a:t>，尽量不出现回视，逐步扩大扫视。读得快而又理解得深，才是高水平的默读。</a:t>
            </a:r>
          </a:p>
          <a:p>
            <a:endParaRPr lang="zh-CN" altLang="en-US" sz="3200" b="1" dirty="0"/>
          </a:p>
          <a:p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78812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FF0000"/>
                </a:solidFill>
              </a:rPr>
              <a:t>（二）利用文本默读训练（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25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分钟）：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</a:rPr>
            </a:b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+mj-ea"/>
                <a:ea typeface="+mj-ea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+mj-ea"/>
                <a:ea typeface="+mj-ea"/>
              </a:rPr>
              <a:t>、</a:t>
            </a:r>
            <a:r>
              <a:rPr lang="zh-CN" altLang="zh-CN" sz="3600" b="1" dirty="0" smtClean="0">
                <a:solidFill>
                  <a:srgbClr val="0000FF"/>
                </a:solidFill>
                <a:latin typeface="+mj-ea"/>
                <a:ea typeface="+mj-ea"/>
              </a:rPr>
              <a:t>学生自主完成学习内容</a:t>
            </a:r>
            <a:r>
              <a:rPr lang="zh-CN" altLang="en-US" sz="3600" b="1" dirty="0" smtClean="0">
                <a:solidFill>
                  <a:srgbClr val="0000FF"/>
                </a:solidFill>
                <a:latin typeface="+mj-ea"/>
                <a:ea typeface="+mj-ea"/>
              </a:rPr>
              <a:t>：默读文本后想一想作者叙述了哪些经历，是按什么顺序叙述的？（</a:t>
            </a:r>
            <a:r>
              <a:rPr lang="en-US" altLang="zh-CN" sz="3600" b="1" dirty="0" smtClean="0">
                <a:solidFill>
                  <a:srgbClr val="0000FF"/>
                </a:solidFill>
                <a:latin typeface="+mj-ea"/>
                <a:ea typeface="+mj-ea"/>
              </a:rPr>
              <a:t> 10</a:t>
            </a:r>
            <a:r>
              <a:rPr lang="zh-CN" altLang="en-US" sz="3600" b="1" dirty="0" smtClean="0">
                <a:solidFill>
                  <a:srgbClr val="0000FF"/>
                </a:solidFill>
                <a:latin typeface="+mj-ea"/>
                <a:ea typeface="+mj-ea"/>
              </a:rPr>
              <a:t>分钟）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313</TotalTime>
  <Words>638</Words>
  <Paragraphs>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黑体</vt:lpstr>
      <vt:lpstr>华文楷体</vt:lpstr>
      <vt:lpstr>隶书</vt:lpstr>
      <vt:lpstr>宋体</vt:lpstr>
      <vt:lpstr>微软雅黑</vt:lpstr>
      <vt:lpstr>Arial</vt:lpstr>
      <vt:lpstr>Franklin Gothic Book</vt:lpstr>
      <vt:lpstr>Franklin Gothic Medium</vt:lpstr>
      <vt:lpstr>Wingdings</vt:lpstr>
      <vt:lpstr>Wingdings 2</vt:lpstr>
      <vt:lpstr>环保</vt:lpstr>
      <vt:lpstr>第二课时</vt:lpstr>
      <vt:lpstr>一、常规训练（10分钟）</vt:lpstr>
      <vt:lpstr>PowerPoint 演示文稿</vt:lpstr>
      <vt:lpstr>PowerPoint 演示文稿</vt:lpstr>
      <vt:lpstr>PowerPoint 演示文稿</vt:lpstr>
      <vt:lpstr>二、理解运用（30分钟）</vt:lpstr>
      <vt:lpstr>（一）学法探究：关于默读（5分钟）：</vt:lpstr>
      <vt:lpstr>PowerPoint 演示文稿</vt:lpstr>
      <vt:lpstr>（二）利用文本默读训练（25分钟）： </vt:lpstr>
      <vt:lpstr>PowerPoint 演示文稿</vt:lpstr>
      <vt:lpstr>PowerPoint 演示文稿</vt:lpstr>
      <vt:lpstr>PowerPoint 演示文稿</vt:lpstr>
      <vt:lpstr>PowerPoint 演示文稿</vt:lpstr>
      <vt:lpstr>三、总结提升（5分钟）：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MY6Z-JSJ</cp:lastModifiedBy>
  <dcterms:created xsi:type="dcterms:W3CDTF">2016-09-01T06:36:47Z</dcterms:created>
  <dcterms:modified xsi:type="dcterms:W3CDTF">2018-09-23T06:22:17Z</dcterms:modified>
  <cp:category/>
</cp:coreProperties>
</file>