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26" r:id="rId3"/>
    <p:sldId id="320" r:id="rId4"/>
    <p:sldId id="324" r:id="rId5"/>
    <p:sldId id="330" r:id="rId6"/>
    <p:sldId id="329" r:id="rId7"/>
    <p:sldId id="328" r:id="rId8"/>
    <p:sldId id="331" r:id="rId9"/>
    <p:sldId id="327" r:id="rId10"/>
    <p:sldId id="323" r:id="rId11"/>
    <p:sldId id="313" r:id="rId12"/>
    <p:sldId id="319" r:id="rId13"/>
    <p:sldId id="306" r:id="rId14"/>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082" name="图片 12305" descr="图片4"/>
          <p:cNvPicPr>
            <a:picLocks noChangeAspect="1" noChangeArrowheads="1"/>
          </p:cNvPicPr>
          <p:nvPr/>
        </p:nvPicPr>
        <p:blipFill>
          <a:blip r:embed="rId1" cstate="print"/>
          <a:srcRect/>
          <a:stretch>
            <a:fillRect/>
          </a:stretch>
        </p:blipFill>
        <p:spPr bwMode="auto">
          <a:xfrm>
            <a:off x="683568" y="2492896"/>
            <a:ext cx="7740352" cy="3284537"/>
          </a:xfrm>
          <a:prstGeom prst="rect">
            <a:avLst/>
          </a:prstGeom>
          <a:noFill/>
          <a:ln w="9525">
            <a:noFill/>
            <a:miter lim="800000"/>
            <a:headEnd/>
            <a:tailEnd/>
          </a:ln>
        </p:spPr>
      </p:pic>
      <p:sp>
        <p:nvSpPr>
          <p:cNvPr id="12290" name="标题 12289"/>
          <p:cNvSpPr>
            <a:spLocks noGrp="1" noChangeArrowheads="1"/>
          </p:cNvSpPr>
          <p:nvPr>
            <p:ph type="ctrTitle" idx="4294967295"/>
          </p:nvPr>
        </p:nvSpPr>
        <p:spPr>
          <a:xfrm>
            <a:off x="395288" y="1773238"/>
            <a:ext cx="8458200" cy="2232025"/>
          </a:xfrm>
          <a:prstGeom prst="rect">
            <a:avLst/>
          </a:prstGeom>
        </p:spPr>
        <p:txBody>
          <a:bodyPr/>
          <a:lstStyle/>
          <a:p>
            <a:pPr eaLnBrk="1" hangingPunct="1"/>
            <a:br>
              <a:rPr lang="zh-CN" altLang="en-US" sz="3300" dirty="0" smtClean="0">
                <a:solidFill>
                  <a:srgbClr val="6861EB"/>
                </a:solidFill>
                <a:latin typeface="华文隶书" pitchFamily="2" charset="-122"/>
                <a:ea typeface="华文隶书" pitchFamily="2" charset="-122"/>
              </a:rPr>
            </a:br>
            <a:br>
              <a:rPr lang="zh-CN" altLang="en-US" sz="7400" dirty="0" smtClean="0">
                <a:latin typeface="方正姚体" pitchFamily="2" charset="-122"/>
                <a:ea typeface="方正姚体" pitchFamily="2" charset="-122"/>
              </a:rPr>
            </a:br>
            <a:br>
              <a:rPr lang="zh-CN" altLang="en-US" sz="7400" dirty="0" smtClean="0">
                <a:latin typeface="方正姚体" pitchFamily="2" charset="-122"/>
                <a:ea typeface="方正姚体" pitchFamily="2" charset="-122"/>
              </a:rPr>
            </a:br>
            <a:endParaRPr lang="zh-CN" altLang="en-US" sz="3300" dirty="0" smtClean="0">
              <a:latin typeface="方正姚体" pitchFamily="2" charset="-122"/>
              <a:ea typeface="方正姚体" pitchFamily="2" charset="-122"/>
            </a:endParaRPr>
          </a:p>
        </p:txBody>
      </p:sp>
      <p:sp>
        <p:nvSpPr>
          <p:cNvPr id="46084" name="矩形 12290"/>
          <p:cNvSpPr>
            <a:spLocks noChangeArrowheads="1" noChangeShapeType="1" noTextEdit="1"/>
          </p:cNvSpPr>
          <p:nvPr/>
        </p:nvSpPr>
        <p:spPr bwMode="auto">
          <a:xfrm>
            <a:off x="1907704" y="908720"/>
            <a:ext cx="4897438" cy="887412"/>
          </a:xfrm>
          <a:prstGeom prst="rect">
            <a:avLst/>
          </a:prstGeom>
        </p:spPr>
        <p:txBody>
          <a:bodyPr wrap="none" fromWordArt="1">
            <a:prstTxWarp prst="textPlain">
              <a:avLst>
                <a:gd name="adj" fmla="val 50000"/>
              </a:avLst>
            </a:prstTxWarp>
          </a:bodyPr>
          <a:lstStyle/>
          <a:p>
            <a:pPr algn="ctr"/>
            <a:r>
              <a:rPr lang="zh-CN" altLang="en-US" sz="4400" kern="10" dirty="0" smtClean="0">
                <a:ln w="9525">
                  <a:solidFill>
                    <a:srgbClr val="000000"/>
                  </a:solidFill>
                  <a:round/>
                </a:ln>
                <a:solidFill>
                  <a:srgbClr val="000080"/>
                </a:solidFill>
                <a:effectLst>
                  <a:outerShdw dist="107763" dir="18900000" algn="ctr" rotWithShape="0">
                    <a:srgbClr val="868686">
                      <a:alpha val="50000"/>
                    </a:srgbClr>
                  </a:outerShdw>
                </a:effectLst>
                <a:latin typeface="微软雅黑"/>
                <a:ea typeface="微软雅黑"/>
              </a:rPr>
              <a:t>最苦与最乐</a:t>
            </a:r>
            <a:endParaRPr lang="zh-CN" altLang="en-US" sz="4400" kern="10" dirty="0">
              <a:ln w="9525">
                <a:solidFill>
                  <a:srgbClr val="000000"/>
                </a:solidFill>
                <a:round/>
              </a:ln>
              <a:solidFill>
                <a:srgbClr val="000080"/>
              </a:solidFill>
              <a:effectLst>
                <a:outerShdw dist="107763" dir="18900000" algn="ctr" rotWithShape="0">
                  <a:srgbClr val="868686">
                    <a:alpha val="50000"/>
                  </a:srgbClr>
                </a:outerShdw>
              </a:effectLst>
              <a:latin typeface="微软雅黑"/>
              <a:ea typeface="微软雅黑"/>
            </a:endParaRPr>
          </a:p>
        </p:txBody>
      </p:sp>
      <p:sp>
        <p:nvSpPr>
          <p:cNvPr id="46085" name="文本框 12291"/>
          <p:cNvSpPr txBox="1">
            <a:spLocks noChangeArrowheads="1"/>
          </p:cNvSpPr>
          <p:nvPr/>
        </p:nvSpPr>
        <p:spPr bwMode="auto">
          <a:xfrm>
            <a:off x="5220072" y="1700808"/>
            <a:ext cx="3311525" cy="641350"/>
          </a:xfrm>
          <a:prstGeom prst="rect">
            <a:avLst/>
          </a:prstGeom>
          <a:noFill/>
          <a:ln w="9525">
            <a:noFill/>
            <a:miter lim="800000"/>
          </a:ln>
          <a:effectLst>
            <a:outerShdw dist="107763" dir="18900000" algn="ctr" rotWithShape="0">
              <a:schemeClr val="bg2">
                <a:alpha val="50000"/>
              </a:schemeClr>
            </a:outerShdw>
          </a:effectLst>
        </p:spPr>
        <p:txBody>
          <a:bodyPr>
            <a:spAutoFit/>
          </a:bodyPr>
          <a:lstStyle/>
          <a:p>
            <a:pPr eaLnBrk="1" hangingPunct="1">
              <a:spcBef>
                <a:spcPct val="50000"/>
              </a:spcBef>
              <a:buFont typeface="Arial" pitchFamily="34" charset="0"/>
              <a:buNone/>
            </a:pPr>
            <a:r>
              <a:rPr lang="zh-CN" altLang="en-US" sz="3600" dirty="0" smtClean="0">
                <a:solidFill>
                  <a:srgbClr val="001B68"/>
                </a:solidFill>
                <a:latin typeface="Tahoma" pitchFamily="34" charset="0"/>
              </a:rPr>
              <a:t>  </a:t>
            </a:r>
            <a:r>
              <a:rPr lang="zh-CN" altLang="en-US" sz="2800" b="1" dirty="0" smtClean="0">
                <a:solidFill>
                  <a:srgbClr val="FF0000"/>
                </a:solidFill>
                <a:latin typeface="微软雅黑" pitchFamily="34" charset="-122"/>
                <a:ea typeface="微软雅黑" pitchFamily="34" charset="-122"/>
              </a:rPr>
              <a:t>梁</a:t>
            </a:r>
            <a:r>
              <a:rPr lang="zh-CN" altLang="en-US" sz="2800" b="1" dirty="0">
                <a:solidFill>
                  <a:srgbClr val="FF0000"/>
                </a:solidFill>
                <a:latin typeface="微软雅黑" pitchFamily="34" charset="-122"/>
                <a:ea typeface="微软雅黑" pitchFamily="34" charset="-122"/>
              </a:rPr>
              <a:t>启超</a:t>
            </a:r>
          </a:p>
        </p:txBody>
      </p:sp>
      <p:sp>
        <p:nvSpPr>
          <p:cNvPr id="8" name="TextBox 7"/>
          <p:cNvSpPr txBox="1"/>
          <p:nvPr/>
        </p:nvSpPr>
        <p:spPr>
          <a:xfrm>
            <a:off x="3491880" y="5877272"/>
            <a:ext cx="1483098" cy="523220"/>
          </a:xfrm>
          <a:prstGeom prst="rect">
            <a:avLst/>
          </a:prstGeom>
          <a:noFill/>
        </p:spPr>
        <p:txBody>
          <a:bodyPr wrap="none" rtlCol="0">
            <a:spAutoFit/>
          </a:bodyPr>
          <a:lstStyle/>
          <a:p>
            <a:r>
              <a:rPr lang="zh-CN" altLang="en-US" sz="2800" b="1" dirty="0" smtClean="0">
                <a:solidFill>
                  <a:srgbClr val="FF0000"/>
                </a:solidFill>
                <a:latin typeface="微软雅黑" pitchFamily="34" charset="-122"/>
                <a:ea typeface="微软雅黑" pitchFamily="34" charset="-122"/>
              </a:rPr>
              <a:t>第</a:t>
            </a:r>
            <a:r>
              <a:rPr lang="en-US" altLang="zh-CN" sz="2800" b="1" dirty="0" smtClean="0">
                <a:solidFill>
                  <a:srgbClr val="FF0000"/>
                </a:solidFill>
                <a:latin typeface="微软雅黑" pitchFamily="34" charset="-122"/>
                <a:ea typeface="微软雅黑" pitchFamily="34" charset="-122"/>
              </a:rPr>
              <a:t>2</a:t>
            </a:r>
            <a:r>
              <a:rPr lang="zh-CN" altLang="en-US" sz="2800" b="1" dirty="0" smtClean="0">
                <a:solidFill>
                  <a:srgbClr val="FF0000"/>
                </a:solidFill>
                <a:latin typeface="微软雅黑" pitchFamily="34" charset="-122"/>
                <a:ea typeface="微软雅黑" pitchFamily="34" charset="-122"/>
              </a:rPr>
              <a:t>课时</a:t>
            </a:r>
            <a:endParaRPr lang="zh-CN" altLang="en-US" sz="2800" b="1" dirty="0">
              <a:solidFill>
                <a:srgbClr val="FF0000"/>
              </a:solidFill>
              <a:latin typeface="微软雅黑" pitchFamily="34" charset="-122"/>
              <a:ea typeface="微软雅黑" pitchFamily="34" charset="-122"/>
            </a:endParaRPr>
          </a:p>
        </p:txBody>
      </p:sp>
      <p:sp>
        <p:nvSpPr>
          <p:cNvPr id="7" name="矩形 6"/>
          <p:cNvSpPr/>
          <p:nvPr/>
        </p:nvSpPr>
        <p:spPr>
          <a:xfrm>
            <a:off x="899592"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additive="base">
                                        <p:cTn id="7" dur="500" fill="hold"/>
                                        <p:tgtEl>
                                          <p:spTgt spid="46084"/>
                                        </p:tgtEl>
                                        <p:attrNameLst>
                                          <p:attrName>ppt_x</p:attrName>
                                        </p:attrNameLst>
                                      </p:cBhvr>
                                      <p:tavLst>
                                        <p:tav tm="0">
                                          <p:val>
                                            <p:strVal val="#ppt_x"/>
                                          </p:val>
                                        </p:tav>
                                        <p:tav tm="100000">
                                          <p:val>
                                            <p:strVal val="#ppt_x"/>
                                          </p:val>
                                        </p:tav>
                                      </p:tavLst>
                                    </p:anim>
                                    <p:anim calcmode="lin" valueType="num">
                                      <p:cBhvr additive="base">
                                        <p:cTn id="8"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5"/>
                                        </p:tgtEl>
                                        <p:attrNameLst>
                                          <p:attrName>style.visibility</p:attrName>
                                        </p:attrNameLst>
                                      </p:cBhvr>
                                      <p:to>
                                        <p:strVal val="visible"/>
                                      </p:to>
                                    </p:set>
                                    <p:anim calcmode="lin" valueType="num">
                                      <p:cBhvr additive="base">
                                        <p:cTn id="13" dur="500" fill="hold"/>
                                        <p:tgtEl>
                                          <p:spTgt spid="46085"/>
                                        </p:tgtEl>
                                        <p:attrNameLst>
                                          <p:attrName>ppt_x</p:attrName>
                                        </p:attrNameLst>
                                      </p:cBhvr>
                                      <p:tavLst>
                                        <p:tav tm="0">
                                          <p:val>
                                            <p:strVal val="#ppt_x"/>
                                          </p:val>
                                        </p:tav>
                                        <p:tav tm="100000">
                                          <p:val>
                                            <p:strVal val="#ppt_x"/>
                                          </p:val>
                                        </p:tav>
                                      </p:tavLst>
                                    </p:anim>
                                    <p:anim calcmode="lin" valueType="num">
                                      <p:cBhvr additive="base">
                                        <p:cTn id="14"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6082"/>
                                        </p:tgtEl>
                                        <p:attrNameLst>
                                          <p:attrName>style.visibility</p:attrName>
                                        </p:attrNameLst>
                                      </p:cBhvr>
                                      <p:to>
                                        <p:strVal val="visible"/>
                                      </p:to>
                                    </p:set>
                                    <p:animEffect transition="in" filter="box(in)">
                                      <p:cBhvr>
                                        <p:cTn id="19" dur="500"/>
                                        <p:tgtEl>
                                          <p:spTgt spid="46082"/>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edge">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拓展延伸</a:t>
            </a:r>
            <a:endParaRPr lang="zh-CN" altLang="en-US" sz="2800" b="1" dirty="0">
              <a:latin typeface="微软雅黑" pitchFamily="34" charset="-122"/>
              <a:ea typeface="微软雅黑" pitchFamily="34" charset="-122"/>
            </a:endParaRPr>
          </a:p>
        </p:txBody>
      </p:sp>
      <p:pic>
        <p:nvPicPr>
          <p:cNvPr id="6147" name="Picture 3" descr="C:\Users\Administrator\课件图12\2.365480.jpg"/>
          <p:cNvPicPr>
            <a:picLocks noChangeAspect="1" noChangeArrowheads="1"/>
          </p:cNvPicPr>
          <p:nvPr/>
        </p:nvPicPr>
        <p:blipFill>
          <a:blip r:embed="rId1" cstate="print"/>
          <a:srcRect/>
          <a:stretch>
            <a:fillRect/>
          </a:stretch>
        </p:blipFill>
        <p:spPr bwMode="auto">
          <a:xfrm>
            <a:off x="683568" y="1484783"/>
            <a:ext cx="7920880" cy="4239741"/>
          </a:xfrm>
          <a:prstGeom prst="rect">
            <a:avLst/>
          </a:prstGeom>
          <a:noFill/>
        </p:spPr>
      </p:pic>
      <p:sp>
        <p:nvSpPr>
          <p:cNvPr id="6148" name="Rectangle 4"/>
          <p:cNvSpPr>
            <a:spLocks noChangeArrowheads="1"/>
          </p:cNvSpPr>
          <p:nvPr/>
        </p:nvSpPr>
        <p:spPr bwMode="auto">
          <a:xfrm>
            <a:off x="1475656" y="1556792"/>
            <a:ext cx="6876256" cy="373127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居里夫人说</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世上最快乐的事</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莫过于为理想而奋斗。”梁启超说</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责任完了</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算是人生第一件乐事。”张潮却随笔写下</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人莫乐于闲。”“闲”能读书</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游名胜</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交益友</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快乐是我们所需求的</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亦是幸福人生不可或缺的要素。细翻自己人生的扉页</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想必有许多事令你痛苦或快乐</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请结合自己的实际生活经验</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谈谈自己对苦与乐的认识。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联系课文的观点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结合自己的实际来谈。天下事从苦中得来的乐才算真乐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苦与乐是相辅相成的等。</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148">
                                            <p:txEl>
                                              <p:pRg st="0" end="0"/>
                                            </p:txEl>
                                          </p:spTgt>
                                        </p:tgtEl>
                                        <p:attrNameLst>
                                          <p:attrName>style.visibility</p:attrName>
                                        </p:attrNameLst>
                                      </p:cBhvr>
                                      <p:to>
                                        <p:strVal val="visible"/>
                                      </p:to>
                                    </p:set>
                                    <p:animEffect transition="in" filter="diamond(in)">
                                      <p:cBhvr>
                                        <p:cTn id="7" dur="2000"/>
                                        <p:tgtEl>
                                          <p:spTgt spid="61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8">
                                            <p:txEl>
                                              <p:pRg st="1" end="1"/>
                                            </p:txEl>
                                          </p:spTgt>
                                        </p:tgtEl>
                                        <p:attrNameLst>
                                          <p:attrName>style.visibility</p:attrName>
                                        </p:attrNameLst>
                                      </p:cBhvr>
                                      <p:to>
                                        <p:strVal val="visible"/>
                                      </p:to>
                                    </p:set>
                                    <p:anim calcmode="lin" valueType="num">
                                      <p:cBhvr additive="base">
                                        <p:cTn id="12" dur="500" fill="hold"/>
                                        <p:tgtEl>
                                          <p:spTgt spid="6148">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4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pic>
        <p:nvPicPr>
          <p:cNvPr id="2" name="Picture 1" descr="C:\Users\Administrator\Desktop\QQ截图20161207095758.png"/>
          <p:cNvPicPr>
            <a:picLocks noChangeAspect="1" noChangeArrowheads="1"/>
          </p:cNvPicPr>
          <p:nvPr/>
        </p:nvPicPr>
        <p:blipFill>
          <a:blip r:embed="rId1" cstate="print"/>
          <a:srcRect/>
          <a:stretch>
            <a:fillRect/>
          </a:stretch>
        </p:blipFill>
        <p:spPr bwMode="auto">
          <a:xfrm>
            <a:off x="1243013" y="1052513"/>
            <a:ext cx="6657975" cy="4752975"/>
          </a:xfrm>
          <a:prstGeom prst="rect">
            <a:avLst/>
          </a:prstGeom>
          <a:noFill/>
        </p:spPr>
      </p:pic>
      <p:sp>
        <p:nvSpPr>
          <p:cNvPr id="3073" name="Rectangle 1"/>
          <p:cNvSpPr>
            <a:spLocks noChangeArrowheads="1"/>
          </p:cNvSpPr>
          <p:nvPr/>
        </p:nvSpPr>
        <p:spPr bwMode="auto">
          <a:xfrm>
            <a:off x="2267744" y="1988840"/>
            <a:ext cx="3672408"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查阅资料</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搜集与责任有关的名人名言。</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完成课后练习。</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Effect transition="in" filter="diamond(in)">
                                      <p:cBhvr>
                                        <p:cTn id="7" dur="2000"/>
                                        <p:tgtEl>
                                          <p:spTgt spid="307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073">
                                            <p:txEl>
                                              <p:pRg st="1" end="1"/>
                                            </p:txEl>
                                          </p:spTgt>
                                        </p:tgtEl>
                                        <p:attrNameLst>
                                          <p:attrName>style.visibility</p:attrName>
                                        </p:attrNameLst>
                                      </p:cBhvr>
                                      <p:to>
                                        <p:strVal val="visible"/>
                                      </p:to>
                                    </p:set>
                                    <p:animEffect transition="in" filter="diamond(in)">
                                      <p:cBhvr>
                                        <p:cTn id="10" dur="2000"/>
                                        <p:tgtEl>
                                          <p:spTgt spid="30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pic>
        <p:nvPicPr>
          <p:cNvPr id="2049" name="Picture 1" descr="C:\Users\Administrator\AppData\Roaming\Tencent\Users\1037696216\QQ\WinTemp\RichOle\`VAQQAFIB}`[$[7URG7NO{N.png"/>
          <p:cNvPicPr>
            <a:picLocks noChangeAspect="1" noChangeArrowheads="1"/>
          </p:cNvPicPr>
          <p:nvPr/>
        </p:nvPicPr>
        <p:blipFill>
          <a:blip r:embed="rId1" cstate="print"/>
          <a:srcRect/>
          <a:stretch>
            <a:fillRect/>
          </a:stretch>
        </p:blipFill>
        <p:spPr bwMode="auto">
          <a:xfrm>
            <a:off x="1187624" y="2420888"/>
            <a:ext cx="6541895" cy="2088232"/>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diamond(in)">
                                      <p:cBhvr>
                                        <p:cTn id="7" dur="20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激趣导入</a:t>
            </a:r>
            <a:endParaRPr lang="zh-CN" altLang="en-US" sz="2800" b="1" dirty="0">
              <a:latin typeface="微软雅黑" pitchFamily="34" charset="-122"/>
              <a:ea typeface="微软雅黑" pitchFamily="34" charset="-122"/>
            </a:endParaRPr>
          </a:p>
        </p:txBody>
      </p:sp>
      <p:sp>
        <p:nvSpPr>
          <p:cNvPr id="9" name="圆角矩形 8"/>
          <p:cNvSpPr/>
          <p:nvPr/>
        </p:nvSpPr>
        <p:spPr>
          <a:xfrm>
            <a:off x="251520" y="1484783"/>
            <a:ext cx="8640960" cy="3672409"/>
          </a:xfrm>
          <a:prstGeom prst="roundRect">
            <a:avLst>
              <a:gd name="adj" fmla="val 10006"/>
            </a:avLst>
          </a:prstGeom>
          <a:solidFill>
            <a:schemeClr val="accent2">
              <a:lumMod val="40000"/>
              <a:lumOff val="60000"/>
            </a:schemeClr>
          </a:solidFill>
          <a:ln w="25400" cap="flat" cmpd="sng" algn="ctr">
            <a:noFill/>
            <a:prstDash val="solid"/>
          </a:ln>
          <a:effectLst>
            <a:outerShdw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 name="圆角矩形 9"/>
          <p:cNvSpPr/>
          <p:nvPr/>
        </p:nvSpPr>
        <p:spPr>
          <a:xfrm>
            <a:off x="467544" y="1628800"/>
            <a:ext cx="8136904" cy="3240360"/>
          </a:xfrm>
          <a:prstGeom prst="roundRect">
            <a:avLst>
              <a:gd name="adj" fmla="val 10006"/>
            </a:avLst>
          </a:prstGeom>
          <a:solidFill>
            <a:sysClr val="window" lastClr="FFFFFF"/>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19457" name="Picture 1" descr="C:\Users\Administrator\课件图12\人物肖像\9f0e6f599ba7c8d7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020272" y="2132856"/>
            <a:ext cx="1634758" cy="3115037"/>
          </a:xfrm>
          <a:prstGeom prst="rect">
            <a:avLst/>
          </a:prstGeom>
          <a:noFill/>
        </p:spPr>
      </p:pic>
      <p:sp>
        <p:nvSpPr>
          <p:cNvPr id="10241" name="Rectangle 1"/>
          <p:cNvSpPr>
            <a:spLocks noChangeArrowheads="1"/>
          </p:cNvSpPr>
          <p:nvPr/>
        </p:nvSpPr>
        <p:spPr bwMode="auto">
          <a:xfrm>
            <a:off x="683568" y="1449651"/>
            <a:ext cx="5904656"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上节课我们重点感知了课文内容</a:t>
            </a: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理清了作者的论证思路。这节课我们要通过探究本文简洁流畅的语言和论证严密的写作特色来学习作者的苦乐观。</a:t>
            </a:r>
            <a:endParaRPr kumimoji="0" lang="zh-CN" altLang="en-US"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diamond(in)">
                                      <p:cBhvr>
                                        <p:cTn id="7" dur="2000"/>
                                        <p:tgtEl>
                                          <p:spTgt spid="194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41">
                                            <p:txEl>
                                              <p:pRg st="0" end="0"/>
                                            </p:txEl>
                                          </p:spTgt>
                                        </p:tgtEl>
                                        <p:attrNameLst>
                                          <p:attrName>style.visibility</p:attrName>
                                        </p:attrNameLst>
                                      </p:cBhvr>
                                      <p:to>
                                        <p:strVal val="visible"/>
                                      </p:to>
                                    </p:set>
                                    <p:anim calcmode="lin" valueType="num">
                                      <p:cBhvr additive="base">
                                        <p:cTn id="12" dur="500" fill="hold"/>
                                        <p:tgtEl>
                                          <p:spTgt spid="1024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品析表达</a:t>
            </a:r>
            <a:endParaRPr lang="zh-CN" altLang="en-US" sz="2800" b="1" dirty="0">
              <a:latin typeface="微软雅黑" pitchFamily="34" charset="-122"/>
              <a:ea typeface="微软雅黑" pitchFamily="34" charset="-122"/>
            </a:endParaRPr>
          </a:p>
        </p:txBody>
      </p:sp>
      <p:sp>
        <p:nvSpPr>
          <p:cNvPr id="8193" name="Rectangle 1"/>
          <p:cNvSpPr>
            <a:spLocks noChangeArrowheads="1"/>
          </p:cNvSpPr>
          <p:nvPr/>
        </p:nvSpPr>
        <p:spPr bwMode="auto">
          <a:xfrm>
            <a:off x="827584" y="764704"/>
            <a:ext cx="799288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品味精彩语段</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体会本文“语言平易、亲切</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如拉家常”的特点。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①答应人办一件事没有办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欠了人的钱没有还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受了人的恩惠没有报答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得罪了人没有赔礼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这就连这个人的面也几乎不敢见他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纵然不见他的面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睡在梦里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都像有他的影子来缠着我。</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lang="en-US" altLang="zh-CN" sz="2000"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②翻过来看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什么事最快乐呢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自然责任完了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算是人生第一件乐事。古语说得好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如释重负”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俗语亦说的是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心上一块石头落了地”。</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2" name="矩形 11"/>
          <p:cNvSpPr/>
          <p:nvPr/>
        </p:nvSpPr>
        <p:spPr>
          <a:xfrm>
            <a:off x="971600" y="2564904"/>
            <a:ext cx="7704856" cy="3323987"/>
          </a:xfrm>
          <a:prstGeom prst="rect">
            <a:avLst/>
          </a:prstGeom>
        </p:spPr>
        <p:txBody>
          <a:bodyPr wrap="square">
            <a:spAutoFit/>
          </a:bodyPr>
          <a:lstStyle/>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a:t>
            </a:r>
            <a:r>
              <a:rPr lang="zh-CN" altLang="en-US" sz="2000" dirty="0" smtClean="0">
                <a:solidFill>
                  <a:srgbClr val="FF0000"/>
                </a:solidFill>
                <a:latin typeface="微软雅黑" pitchFamily="34" charset="-122"/>
                <a:ea typeface="微软雅黑" pitchFamily="34" charset="-122"/>
                <a:cs typeface="Times New Roman" pitchFamily="18" charset="0"/>
              </a:rPr>
              <a:t>这段话把一个人未尽责任的痛苦心情刻画得如此生动</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其实是在阐述“人生最苦的事是未尽责”这一道理</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这样亲切的语言</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就像一个长者在与读者促膝谈心</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娓娓道来</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没有一点盛气凌人的说教口吻。</a:t>
            </a:r>
            <a:endParaRPr lang="en-US" altLang="zh-CN" sz="20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endParaRPr lang="en-US" altLang="zh-CN" sz="2000" dirty="0" smtClean="0">
              <a:solidFill>
                <a:srgbClr val="FF0000"/>
              </a:solidFill>
              <a:latin typeface="微软雅黑" pitchFamily="34" charset="-122"/>
              <a:ea typeface="微软雅黑" pitchFamily="34" charset="-122"/>
              <a:cs typeface="Times New Roman" pitchFamily="18" charset="0"/>
            </a:endParaRPr>
          </a:p>
          <a:p>
            <a:pPr lvl="0" eaLnBrk="0" hangingPunct="0">
              <a:lnSpc>
                <a:spcPct val="150000"/>
              </a:lnSpc>
            </a:pPr>
            <a:endParaRPr lang="zh-CN" altLang="en-US" sz="2000" dirty="0" smtClean="0">
              <a:solidFill>
                <a:srgbClr val="FF0000"/>
              </a:solidFill>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FF0000"/>
                </a:solidFill>
                <a:latin typeface="微软雅黑" pitchFamily="34" charset="-122"/>
                <a:ea typeface="微软雅黑" pitchFamily="34" charset="-122"/>
                <a:cs typeface="Times New Roman" pitchFamily="18" charset="0"/>
              </a:rPr>
              <a:t>　    这段话用古语、俗语形容尽责任后的快乐心情</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浅显易懂</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趣味横生</a:t>
            </a:r>
            <a:r>
              <a:rPr lang="en-US" altLang="zh-CN" sz="2000" dirty="0" smtClean="0">
                <a:solidFill>
                  <a:srgbClr val="FF0000"/>
                </a:solidFill>
                <a:latin typeface="微软雅黑" pitchFamily="34" charset="-122"/>
                <a:ea typeface="微软雅黑" pitchFamily="34" charset="-122"/>
                <a:cs typeface="Times New Roman" pitchFamily="18" charset="0"/>
              </a:rPr>
              <a:t>,</a:t>
            </a:r>
            <a:r>
              <a:rPr lang="zh-CN" altLang="en-US" sz="2000" dirty="0" smtClean="0">
                <a:solidFill>
                  <a:srgbClr val="FF0000"/>
                </a:solidFill>
                <a:latin typeface="微软雅黑" pitchFamily="34" charset="-122"/>
                <a:ea typeface="微软雅黑" pitchFamily="34" charset="-122"/>
                <a:cs typeface="Times New Roman" pitchFamily="18" charset="0"/>
              </a:rPr>
              <a:t>大大增强了文章的感染力。</a:t>
            </a:r>
            <a:endParaRPr lang="zh-CN" altLang="en-US" sz="2000" dirty="0" smtClean="0">
              <a:solidFill>
                <a:srgbClr val="FF0000"/>
              </a:solidFill>
              <a:latin typeface="微软雅黑" pitchFamily="34" charset="-122"/>
              <a:ea typeface="微软雅黑" pitchFamily="34" charset="-122"/>
              <a:cs typeface="宋体" pitchFamily="2" charset="-122"/>
            </a:endParaRPr>
          </a:p>
        </p:txBody>
      </p:sp>
      <p:sp>
        <p:nvSpPr>
          <p:cNvPr id="13" name="圆角矩形 12"/>
          <p:cNvSpPr/>
          <p:nvPr/>
        </p:nvSpPr>
        <p:spPr>
          <a:xfrm>
            <a:off x="395536" y="908720"/>
            <a:ext cx="8496944" cy="504056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ox(in)">
                                      <p:cBhvr>
                                        <p:cTn id="7" dur="500"/>
                                        <p:tgtEl>
                                          <p:spTgt spid="12">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box(in)">
                                      <p:cBhvr>
                                        <p:cTn id="10"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品析表达</a:t>
            </a:r>
            <a:endParaRPr lang="zh-CN" altLang="en-US" sz="2800" b="1" dirty="0">
              <a:latin typeface="微软雅黑" pitchFamily="34" charset="-122"/>
              <a:ea typeface="微软雅黑" pitchFamily="34" charset="-122"/>
            </a:endParaRPr>
          </a:p>
        </p:txBody>
      </p:sp>
      <p:pic>
        <p:nvPicPr>
          <p:cNvPr id="21505" name="Picture 1" descr="C:\Users\Administrator\课件图12\u=1759968671,2721266647&amp;fm=21&amp;gp=0.jpg"/>
          <p:cNvPicPr>
            <a:picLocks noChangeAspect="1" noChangeArrowheads="1"/>
          </p:cNvPicPr>
          <p:nvPr/>
        </p:nvPicPr>
        <p:blipFill>
          <a:blip r:embed="rId1" cstate="print">
            <a:clrChange>
              <a:clrFrom>
                <a:srgbClr val="FDFDFD"/>
              </a:clrFrom>
              <a:clrTo>
                <a:srgbClr val="FDFDFD">
                  <a:alpha val="0"/>
                </a:srgbClr>
              </a:clrTo>
            </a:clrChange>
          </a:blip>
          <a:srcRect/>
          <a:stretch>
            <a:fillRect/>
          </a:stretch>
        </p:blipFill>
        <p:spPr bwMode="auto">
          <a:xfrm>
            <a:off x="179512" y="1196752"/>
            <a:ext cx="8640960" cy="4896544"/>
          </a:xfrm>
          <a:prstGeom prst="rect">
            <a:avLst/>
          </a:prstGeom>
          <a:noFill/>
        </p:spPr>
      </p:pic>
      <p:sp>
        <p:nvSpPr>
          <p:cNvPr id="21506" name="Rectangle 2"/>
          <p:cNvSpPr>
            <a:spLocks noChangeArrowheads="1"/>
          </p:cNvSpPr>
          <p:nvPr/>
        </p:nvSpPr>
        <p:spPr bwMode="auto">
          <a:xfrm>
            <a:off x="2123728" y="1556792"/>
            <a:ext cx="6048672" cy="344709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spcBef>
                <a:spcPct val="0"/>
              </a:spcBef>
              <a:spcAft>
                <a:spcPct val="0"/>
              </a:spcAft>
              <a:buClrTx/>
              <a:buSzTx/>
              <a:buFontTx/>
              <a:buNone/>
            </a:pPr>
            <a:r>
              <a:rPr kumimoji="0" 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18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本文的语言凝重</a:t>
            </a:r>
            <a:r>
              <a:rPr kumimoji="0" lang="en-US" altLang="zh-CN" sz="18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却轻捷自如。语言的灵活表现在多种句式、多种表达方式的运用上</a:t>
            </a:r>
            <a:r>
              <a:rPr kumimoji="0" lang="en-US" altLang="zh-CN" sz="18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请具体分析。</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1800" dirty="0" smtClean="0">
                <a:solidFill>
                  <a:srgbClr val="000000"/>
                </a:solidFill>
                <a:latin typeface="微软雅黑" pitchFamily="34" charset="-122"/>
                <a:ea typeface="微软雅黑" pitchFamily="34" charset="-122"/>
                <a:cs typeface="Times New Roman" pitchFamily="18" charset="0"/>
              </a:rPr>
              <a:t>    </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例如</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就句式而言</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开头运用了设问句“人生什么事最苦呢</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贫吗</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不是。失意吗</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不是。老吗</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死吗</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都不是。”这五个设问句环环相扣</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由浅入深</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层层递进</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把苦乐与责任的关系阐述得有条不紊</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令人信服。同时</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虽然本文谈的是严肃的话题</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但由于设问句的运用</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使得文章的语言凝重却不呆滞</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有一股灵动之气。除此还有陈述句和感叹句等。</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本文语言的简洁在于作者使用了概括性强、富有表现力的语句。例如</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用“海阔天空</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心安理得”形容尽责任后的轻松愉快喜悦的心情</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接着概括说“处处尽责任</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便处处快乐</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时时尽责任</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便时时快乐”。</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6">
                                            <p:txEl>
                                              <p:pRg st="1" end="1"/>
                                            </p:txEl>
                                          </p:spTgt>
                                        </p:tgtEl>
                                        <p:attrNameLst>
                                          <p:attrName>style.visibility</p:attrName>
                                        </p:attrNameLst>
                                      </p:cBhvr>
                                      <p:to>
                                        <p:strVal val="visible"/>
                                      </p:to>
                                    </p:set>
                                    <p:animEffect transition="in" filter="box(in)">
                                      <p:cBhvr>
                                        <p:cTn id="7" dur="500"/>
                                        <p:tgtEl>
                                          <p:spTgt spid="21506">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1506">
                                            <p:txEl>
                                              <p:pRg st="2" end="2"/>
                                            </p:txEl>
                                          </p:spTgt>
                                        </p:tgtEl>
                                        <p:attrNameLst>
                                          <p:attrName>style.visibility</p:attrName>
                                        </p:attrNameLst>
                                      </p:cBhvr>
                                      <p:to>
                                        <p:strVal val="visible"/>
                                      </p:to>
                                    </p:set>
                                    <p:animEffect transition="in" filter="box(in)">
                                      <p:cBhvr>
                                        <p:cTn id="10" dur="500"/>
                                        <p:tgtEl>
                                          <p:spTgt spid="215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品析表达</a:t>
            </a:r>
            <a:endParaRPr lang="zh-CN" altLang="en-US" sz="2800" b="1" dirty="0">
              <a:latin typeface="微软雅黑" pitchFamily="34" charset="-122"/>
              <a:ea typeface="微软雅黑" pitchFamily="34" charset="-122"/>
            </a:endParaRPr>
          </a:p>
        </p:txBody>
      </p:sp>
      <p:sp>
        <p:nvSpPr>
          <p:cNvPr id="10" name="矩形 9"/>
          <p:cNvSpPr/>
          <p:nvPr/>
        </p:nvSpPr>
        <p:spPr bwMode="auto">
          <a:xfrm>
            <a:off x="971600" y="1340768"/>
            <a:ext cx="7215238" cy="3769888"/>
          </a:xfrm>
          <a:prstGeom prst="rect">
            <a:avLst/>
          </a:prstGeom>
          <a:gradFill flip="none" rotWithShape="1">
            <a:gsLst>
              <a:gs pos="0">
                <a:srgbClr val="6EFF01"/>
              </a:gs>
              <a:gs pos="90000">
                <a:srgbClr val="0F5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latin typeface="微软雅黑" pitchFamily="34" charset="-122"/>
              <a:ea typeface="微软雅黑" pitchFamily="34" charset="-122"/>
            </a:endParaRPr>
          </a:p>
        </p:txBody>
      </p:sp>
      <p:sp>
        <p:nvSpPr>
          <p:cNvPr id="22529" name="Rectangle 1"/>
          <p:cNvSpPr>
            <a:spLocks noChangeArrowheads="1"/>
          </p:cNvSpPr>
          <p:nvPr/>
        </p:nvSpPr>
        <p:spPr bwMode="auto">
          <a:xfrm>
            <a:off x="1115616" y="1283964"/>
            <a:ext cx="6984776"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文中运用了很多修辞方法</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请举例并分析其作用。</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文章的开篇用了一连串排比设问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提出了关于人生最大痛苦的许多答案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贫、失意、老、死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这正是许多人的想法和说法。作者再一一加以否定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然后再提出自己的观点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就显得不突兀了。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第四自然段引用孟子、曾子的话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论证“人应当敢于负责任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因为责任越大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痛苦越大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最后得到的快乐也就越大”。引语典型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极具说服力。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2530" name="Picture 2" descr="C:\Users\Administrator\课件图12\思考人物\u=435404373,4283924745&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524328" y="4293096"/>
            <a:ext cx="1619672" cy="15121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29">
                                            <p:txEl>
                                              <p:pRg st="1" end="1"/>
                                            </p:txEl>
                                          </p:spTgt>
                                        </p:tgtEl>
                                        <p:attrNameLst>
                                          <p:attrName>style.visibility</p:attrName>
                                        </p:attrNameLst>
                                      </p:cBhvr>
                                      <p:to>
                                        <p:strVal val="visible"/>
                                      </p:to>
                                    </p:set>
                                    <p:animEffect transition="in" filter="box(in)">
                                      <p:cBhvr>
                                        <p:cTn id="7" dur="500"/>
                                        <p:tgtEl>
                                          <p:spTgt spid="22529">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2529">
                                            <p:txEl>
                                              <p:pRg st="2" end="2"/>
                                            </p:txEl>
                                          </p:spTgt>
                                        </p:tgtEl>
                                        <p:attrNameLst>
                                          <p:attrName>style.visibility</p:attrName>
                                        </p:attrNameLst>
                                      </p:cBhvr>
                                      <p:to>
                                        <p:strVal val="visible"/>
                                      </p:to>
                                    </p:set>
                                    <p:animEffect transition="in" filter="box(in)">
                                      <p:cBhvr>
                                        <p:cTn id="10" dur="500"/>
                                        <p:tgtEl>
                                          <p:spTgt spid="2252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wipe(down)">
                                      <p:cBhvr>
                                        <p:cTn id="15" dur="580">
                                          <p:stCondLst>
                                            <p:cond delay="0"/>
                                          </p:stCondLst>
                                        </p:cTn>
                                        <p:tgtEl>
                                          <p:spTgt spid="22530"/>
                                        </p:tgtEl>
                                      </p:cBhvr>
                                    </p:animEffect>
                                    <p:anim calcmode="lin" valueType="num">
                                      <p:cBhvr>
                                        <p:cTn id="16" dur="1822"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2530"/>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2530"/>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2530"/>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2530"/>
                                        </p:tgtEl>
                                        <p:attrNameLst>
                                          <p:attrName>ppt_y</p:attrName>
                                        </p:attrNameLst>
                                      </p:cBhvr>
                                      <p:tavLst>
                                        <p:tav tm="0" fmla="#ppt_y-sin(pi*$)/81">
                                          <p:val>
                                            <p:fltVal val="0"/>
                                          </p:val>
                                        </p:tav>
                                        <p:tav tm="100000">
                                          <p:val>
                                            <p:fltVal val="1"/>
                                          </p:val>
                                        </p:tav>
                                      </p:tavLst>
                                    </p:anim>
                                    <p:animScale>
                                      <p:cBhvr>
                                        <p:cTn id="21" dur="26">
                                          <p:stCondLst>
                                            <p:cond delay="650"/>
                                          </p:stCondLst>
                                        </p:cTn>
                                        <p:tgtEl>
                                          <p:spTgt spid="22530"/>
                                        </p:tgtEl>
                                      </p:cBhvr>
                                      <p:to x="100000" y="60000"/>
                                    </p:animScale>
                                    <p:animScale>
                                      <p:cBhvr>
                                        <p:cTn id="22" dur="166" decel="50000">
                                          <p:stCondLst>
                                            <p:cond delay="676"/>
                                          </p:stCondLst>
                                        </p:cTn>
                                        <p:tgtEl>
                                          <p:spTgt spid="22530"/>
                                        </p:tgtEl>
                                      </p:cBhvr>
                                      <p:to x="100000" y="100000"/>
                                    </p:animScale>
                                    <p:animScale>
                                      <p:cBhvr>
                                        <p:cTn id="23" dur="26">
                                          <p:stCondLst>
                                            <p:cond delay="1312"/>
                                          </p:stCondLst>
                                        </p:cTn>
                                        <p:tgtEl>
                                          <p:spTgt spid="22530"/>
                                        </p:tgtEl>
                                      </p:cBhvr>
                                      <p:to x="100000" y="80000"/>
                                    </p:animScale>
                                    <p:animScale>
                                      <p:cBhvr>
                                        <p:cTn id="24" dur="166" decel="50000">
                                          <p:stCondLst>
                                            <p:cond delay="1338"/>
                                          </p:stCondLst>
                                        </p:cTn>
                                        <p:tgtEl>
                                          <p:spTgt spid="22530"/>
                                        </p:tgtEl>
                                      </p:cBhvr>
                                      <p:to x="100000" y="100000"/>
                                    </p:animScale>
                                    <p:animScale>
                                      <p:cBhvr>
                                        <p:cTn id="25" dur="26">
                                          <p:stCondLst>
                                            <p:cond delay="1642"/>
                                          </p:stCondLst>
                                        </p:cTn>
                                        <p:tgtEl>
                                          <p:spTgt spid="22530"/>
                                        </p:tgtEl>
                                      </p:cBhvr>
                                      <p:to x="100000" y="90000"/>
                                    </p:animScale>
                                    <p:animScale>
                                      <p:cBhvr>
                                        <p:cTn id="26" dur="166" decel="50000">
                                          <p:stCondLst>
                                            <p:cond delay="1668"/>
                                          </p:stCondLst>
                                        </p:cTn>
                                        <p:tgtEl>
                                          <p:spTgt spid="22530"/>
                                        </p:tgtEl>
                                      </p:cBhvr>
                                      <p:to x="100000" y="100000"/>
                                    </p:animScale>
                                    <p:animScale>
                                      <p:cBhvr>
                                        <p:cTn id="27" dur="26">
                                          <p:stCondLst>
                                            <p:cond delay="1808"/>
                                          </p:stCondLst>
                                        </p:cTn>
                                        <p:tgtEl>
                                          <p:spTgt spid="22530"/>
                                        </p:tgtEl>
                                      </p:cBhvr>
                                      <p:to x="100000" y="95000"/>
                                    </p:animScale>
                                    <p:animScale>
                                      <p:cBhvr>
                                        <p:cTn id="28" dur="166" decel="50000">
                                          <p:stCondLst>
                                            <p:cond delay="1834"/>
                                          </p:stCondLst>
                                        </p:cTn>
                                        <p:tgtEl>
                                          <p:spTgt spid="2253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难点探究</a:t>
            </a:r>
            <a:endParaRPr lang="zh-CN" altLang="en-US" sz="2800" b="1" dirty="0">
              <a:latin typeface="微软雅黑" pitchFamily="34" charset="-122"/>
              <a:ea typeface="微软雅黑" pitchFamily="34" charset="-122"/>
            </a:endParaRPr>
          </a:p>
        </p:txBody>
      </p:sp>
      <p:pic>
        <p:nvPicPr>
          <p:cNvPr id="23553" name="Picture 1" descr="C:\Users\Administrator\课件图12\思考人物\562310.jpg"/>
          <p:cNvPicPr>
            <a:picLocks noChangeAspect="1" noChangeArrowheads="1"/>
          </p:cNvPicPr>
          <p:nvPr/>
        </p:nvPicPr>
        <p:blipFill>
          <a:blip r:embed="rId1" cstate="print"/>
          <a:srcRect/>
          <a:stretch>
            <a:fillRect/>
          </a:stretch>
        </p:blipFill>
        <p:spPr bwMode="auto">
          <a:xfrm>
            <a:off x="251520" y="1340768"/>
            <a:ext cx="8496944" cy="4104456"/>
          </a:xfrm>
          <a:prstGeom prst="rect">
            <a:avLst/>
          </a:prstGeom>
          <a:noFill/>
        </p:spPr>
      </p:pic>
      <p:sp>
        <p:nvSpPr>
          <p:cNvPr id="23554" name="Rectangle 2"/>
          <p:cNvSpPr>
            <a:spLocks noChangeArrowheads="1"/>
          </p:cNvSpPr>
          <p:nvPr/>
        </p:nvSpPr>
        <p:spPr bwMode="auto">
          <a:xfrm>
            <a:off x="611560" y="1844824"/>
            <a:ext cx="7848872" cy="304698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文章第一部分是如何论述“未尽责任是人生最大的痛苦”这一分论点的</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作者举了哪些例子来证明自己的观点</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第一自然段作者采用讲道理的论证方法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从理论方面论证了“人生当勇于负责任”。紧接着第二自然段指出“最苦”的内涵。作者首先从正面展开论述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凡人生在世间一天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便有应该做的事。接下来从反面展开论述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该做的事没有做完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便像是有几千斤重担子压在肩头。从而得出“未尽责任是人生最大的痛苦”这一分论点。</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4">
                                            <p:txEl>
                                              <p:pRg st="1" end="1"/>
                                            </p:txEl>
                                          </p:spTgt>
                                        </p:tgtEl>
                                        <p:attrNameLst>
                                          <p:attrName>style.visibility</p:attrName>
                                        </p:attrNameLst>
                                      </p:cBhvr>
                                      <p:to>
                                        <p:strVal val="visible"/>
                                      </p:to>
                                    </p:set>
                                    <p:anim calcmode="lin" valueType="num">
                                      <p:cBhvr additive="base">
                                        <p:cTn id="7" dur="5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难点探究</a:t>
            </a:r>
            <a:endParaRPr lang="zh-CN" altLang="en-US" sz="2800" b="1" dirty="0">
              <a:latin typeface="微软雅黑" pitchFamily="34" charset="-122"/>
              <a:ea typeface="微软雅黑" pitchFamily="34" charset="-122"/>
            </a:endParaRPr>
          </a:p>
        </p:txBody>
      </p:sp>
      <p:sp>
        <p:nvSpPr>
          <p:cNvPr id="9" name="对角圆角矩形 8"/>
          <p:cNvSpPr/>
          <p:nvPr/>
        </p:nvSpPr>
        <p:spPr>
          <a:xfrm rot="21346829">
            <a:off x="761689" y="1333545"/>
            <a:ext cx="7848001" cy="4766137"/>
          </a:xfrm>
          <a:prstGeom prst="round2DiagRect">
            <a:avLst>
              <a:gd name="adj1" fmla="val 12682"/>
              <a:gd name="adj2" fmla="val 0"/>
            </a:avLst>
          </a:prstGeom>
          <a:gradFill flip="none" rotWithShape="1">
            <a:gsLst>
              <a:gs pos="0">
                <a:srgbClr val="00B0F0"/>
              </a:gs>
              <a:gs pos="100000">
                <a:srgbClr val="0070C0"/>
              </a:gs>
            </a:gsLst>
            <a:lin ang="2700000" scaled="1"/>
            <a:tileRect/>
          </a:gradFill>
          <a:ln w="19050">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zh-CN" altLang="en-US">
              <a:latin typeface="汉仪大宋简" pitchFamily="49" charset="-122"/>
              <a:ea typeface="汉仪大宋简" pitchFamily="49" charset="-122"/>
            </a:endParaRPr>
          </a:p>
        </p:txBody>
      </p:sp>
      <p:pic>
        <p:nvPicPr>
          <p:cNvPr id="10" name="Picture 3" descr="C:\TDDOWNLOAD\pencil.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556792"/>
            <a:ext cx="10001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1" name="Rectangle 1"/>
          <p:cNvSpPr>
            <a:spLocks noChangeArrowheads="1"/>
          </p:cNvSpPr>
          <p:nvPr/>
        </p:nvSpPr>
        <p:spPr bwMode="auto">
          <a:xfrm rot="21348023">
            <a:off x="1201362" y="1548848"/>
            <a:ext cx="7261887"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第五自然段说明了什么内容</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为什么</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哪些句子分别呼应了题目中的“最苦”和“最乐”</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本段说明了“人生不应当逃避责任”。因为责任是要解除了才没有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并不是卸了就没有。责任不能逃避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责任只有大小的区别。想逃避责任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只会自投苦海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痛苦永远不能解除。呼应“最苦”的句子有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到了长成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责任自然压在你头上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如何能躲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不过有大小的分别罢了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你若是要躲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倒是自投苦海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永远不能解除了。呼应“最乐”的句子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责任是要解除了才没有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并不是卸了就没有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尽得大的责任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就得大快乐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尽得小的责任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就得小快乐。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601">
                                            <p:txEl>
                                              <p:pRg st="1" end="1"/>
                                            </p:txEl>
                                          </p:spTgt>
                                        </p:tgtEl>
                                        <p:attrNameLst>
                                          <p:attrName>style.visibility</p:attrName>
                                        </p:attrNameLst>
                                      </p:cBhvr>
                                      <p:to>
                                        <p:strVal val="visible"/>
                                      </p:to>
                                    </p:set>
                                    <p:animEffect transition="in" filter="box(in)">
                                      <p:cBhvr>
                                        <p:cTn id="7" dur="500"/>
                                        <p:tgtEl>
                                          <p:spTgt spid="256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难点探究</a:t>
            </a:r>
            <a:endParaRPr lang="zh-CN" altLang="en-US" sz="2800" b="1" dirty="0">
              <a:latin typeface="微软雅黑" pitchFamily="34" charset="-122"/>
              <a:ea typeface="微软雅黑" pitchFamily="34" charset="-122"/>
            </a:endParaRPr>
          </a:p>
        </p:txBody>
      </p:sp>
      <p:pic>
        <p:nvPicPr>
          <p:cNvPr id="10" name="Picture 2" descr="D:\Teliss_Tong\Copy\定期备份\工作备份\！PPT图片及版面资源\06-PPT精选插图\12-标签\绿叶边框.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3640" y="1196752"/>
            <a:ext cx="8610360" cy="5112568"/>
          </a:xfrm>
          <a:prstGeom prst="rect">
            <a:avLst/>
          </a:prstGeom>
          <a:noFill/>
          <a:extLst>
            <a:ext uri="{909E8E84-426E-40DD-AFC4-6F175D3DCCD1}">
              <a14:hiddenFill xmlns:a14="http://schemas.microsoft.com/office/drawing/2010/main">
                <a:solidFill>
                  <a:srgbClr val="FFFFFF"/>
                </a:solidFill>
              </a14:hiddenFill>
            </a:ext>
          </a:extLst>
        </p:spPr>
      </p:pic>
      <p:sp>
        <p:nvSpPr>
          <p:cNvPr id="24577" name="Rectangle 1"/>
          <p:cNvSpPr>
            <a:spLocks noChangeArrowheads="1"/>
          </p:cNvSpPr>
          <p:nvPr/>
        </p:nvSpPr>
        <p:spPr bwMode="auto">
          <a:xfrm>
            <a:off x="1475656" y="1772816"/>
            <a:ext cx="6084168" cy="390504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一般以一对互为反义的范畴为题的文章</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往往是把正面的概念放在前面</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那么可否把文题改为“最乐与最苦”</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作者认为“从苦中得来的乐才算真乐”</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那么只有先论述“最苦”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后论述“最乐”才顺理成章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既然行文是这样的顺序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那么题目自然也该是这样的顺序。</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577">
                                            <p:txEl>
                                              <p:pRg st="1" end="1"/>
                                            </p:txEl>
                                          </p:spTgt>
                                        </p:tgtEl>
                                        <p:attrNameLst>
                                          <p:attrName>style.visibility</p:attrName>
                                        </p:attrNameLst>
                                      </p:cBhvr>
                                      <p:to>
                                        <p:strVal val="visible"/>
                                      </p:to>
                                    </p:set>
                                    <p:animEffect transition="in" filter="diamond(in)">
                                      <p:cBhvr>
                                        <p:cTn id="7" dur="2000"/>
                                        <p:tgtEl>
                                          <p:spTgt spid="2457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拓展延伸</a:t>
            </a:r>
            <a:endParaRPr lang="zh-CN" altLang="en-US" sz="2800" b="1" dirty="0">
              <a:latin typeface="微软雅黑" pitchFamily="34" charset="-122"/>
              <a:ea typeface="微软雅黑" pitchFamily="34" charset="-122"/>
            </a:endParaRPr>
          </a:p>
        </p:txBody>
      </p:sp>
      <p:sp>
        <p:nvSpPr>
          <p:cNvPr id="12" name="圆角矩形 11"/>
          <p:cNvSpPr/>
          <p:nvPr/>
        </p:nvSpPr>
        <p:spPr bwMode="auto">
          <a:xfrm>
            <a:off x="467544" y="1412776"/>
            <a:ext cx="7200800" cy="4176464"/>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gradFill>
              <a:gsLst>
                <a:gs pos="0">
                  <a:srgbClr val="00B0F0"/>
                </a:gs>
                <a:gs pos="100000">
                  <a:srgbClr val="00206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7169" name="Rectangle 1"/>
          <p:cNvSpPr>
            <a:spLocks noChangeArrowheads="1"/>
          </p:cNvSpPr>
          <p:nvPr/>
        </p:nvSpPr>
        <p:spPr bwMode="auto">
          <a:xfrm>
            <a:off x="611560" y="1340768"/>
            <a:ext cx="6984776"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记得在毕淑敏的</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孝心无价</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一文中读到这样一句话</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我不喜欢一个苦孩子求学的故事。家庭十分困难</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父亲逝去</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弟妹嗷嗷待哺</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可他大学毕业后</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还要坚持读研究生</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母亲只有去卖血</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联系本文的观点</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说说毕淑敏为什么不喜欢这个苦孩子求学的故事。</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因为这个苦孩子只是想着自己的理想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并没有想到尽自己的责任。人应学着尽到自己的责任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对社会、对家庭、对他人。“未尽责任是人生最大的痛苦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尽责任是人生最大的快乐”。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7170" name="Picture 2" descr="C:\Users\Administrator\课件图12\思考人物\u=1048557292,1435239958&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flipH="1">
            <a:off x="7380312" y="2780928"/>
            <a:ext cx="1584176" cy="385268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69">
                                            <p:txEl>
                                              <p:pRg st="0" end="0"/>
                                            </p:txEl>
                                          </p:spTgt>
                                        </p:tgtEl>
                                        <p:attrNameLst>
                                          <p:attrName>style.visibility</p:attrName>
                                        </p:attrNameLst>
                                      </p:cBhvr>
                                      <p:to>
                                        <p:strVal val="visible"/>
                                      </p:to>
                                    </p:set>
                                    <p:anim calcmode="lin" valueType="num">
                                      <p:cBhvr additive="base">
                                        <p:cTn id="7" dur="500" fill="hold"/>
                                        <p:tgtEl>
                                          <p:spTgt spid="71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7169">
                                            <p:txEl>
                                              <p:pRg st="1" end="1"/>
                                            </p:txEl>
                                          </p:spTgt>
                                        </p:tgtEl>
                                        <p:attrNameLst>
                                          <p:attrName>style.visibility</p:attrName>
                                        </p:attrNameLst>
                                      </p:cBhvr>
                                      <p:to>
                                        <p:strVal val="visible"/>
                                      </p:to>
                                    </p:set>
                                    <p:animEffect transition="in" filter="box(in)">
                                      <p:cBhvr>
                                        <p:cTn id="13" dur="500"/>
                                        <p:tgtEl>
                                          <p:spTgt spid="716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diamond(in)">
                                      <p:cBhvr>
                                        <p:cTn id="18"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1957</Words>
  <Application>Kingsoft Office WPP</Application>
  <PresentationFormat>全屏显示(4:3)</PresentationFormat>
  <Paragraphs>73</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默认设计模板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100</cp:revision>
  <dcterms:created xsi:type="dcterms:W3CDTF">2015-11-21T07:20:00Z</dcterms:created>
  <dcterms:modified xsi:type="dcterms:W3CDTF">2017-02-07T02:44:03Z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