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346" r:id="rId2"/>
    <p:sldId id="258" r:id="rId3"/>
    <p:sldId id="260" r:id="rId4"/>
    <p:sldId id="262" r:id="rId5"/>
    <p:sldId id="264" r:id="rId6"/>
    <p:sldId id="266" r:id="rId7"/>
    <p:sldId id="268" r:id="rId8"/>
    <p:sldId id="270" r:id="rId9"/>
    <p:sldId id="272" r:id="rId10"/>
    <p:sldId id="274" r:id="rId11"/>
    <p:sldId id="276" r:id="rId12"/>
    <p:sldId id="278" r:id="rId13"/>
    <p:sldId id="280" r:id="rId14"/>
    <p:sldId id="282" r:id="rId15"/>
    <p:sldId id="284" r:id="rId16"/>
    <p:sldId id="286" r:id="rId17"/>
    <p:sldId id="288" r:id="rId18"/>
    <p:sldId id="290" r:id="rId19"/>
    <p:sldId id="292" r:id="rId20"/>
    <p:sldId id="294" r:id="rId21"/>
    <p:sldId id="296" r:id="rId22"/>
    <p:sldId id="298" r:id="rId23"/>
    <p:sldId id="300" r:id="rId24"/>
    <p:sldId id="302" r:id="rId25"/>
    <p:sldId id="304" r:id="rId26"/>
    <p:sldId id="306" r:id="rId27"/>
    <p:sldId id="309" r:id="rId28"/>
    <p:sldId id="312" r:id="rId29"/>
    <p:sldId id="314" r:id="rId30"/>
    <p:sldId id="316" r:id="rId31"/>
    <p:sldId id="318" r:id="rId32"/>
    <p:sldId id="320" r:id="rId33"/>
    <p:sldId id="322" r:id="rId34"/>
    <p:sldId id="325" r:id="rId35"/>
    <p:sldId id="327" r:id="rId36"/>
    <p:sldId id="330" r:id="rId37"/>
    <p:sldId id="332" r:id="rId38"/>
    <p:sldId id="334" r:id="rId39"/>
    <p:sldId id="336" r:id="rId40"/>
    <p:sldId id="338" r:id="rId41"/>
    <p:sldId id="340" r:id="rId42"/>
    <p:sldId id="342" r:id="rId43"/>
    <p:sldId id="344" r:id="rId44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>
        <p:scale>
          <a:sx n="50" d="100"/>
          <a:sy n="50" d="100"/>
        </p:scale>
        <p:origin x="-2142" y="-1284"/>
      </p:cViewPr>
      <p:guideLst>
        <p:guide orient="horz" pos="2154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2.xml"/><Relationship Id="rId3" Type="http://schemas.openxmlformats.org/officeDocument/2006/relationships/slideLayout" Target="../slideLayouts/slideLayout3.xml"/><Relationship Id="rId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/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77866" y="1017955"/>
              <a:ext cx="928694" cy="51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7" action="ppaction://hlinksldjump"/>
                </a:rPr>
                <a:t>五年高考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8" action="ppaction://hlinksldjump"/>
                </a:rPr>
                <a:t>三年</a:t>
              </a: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8" action="ppaction://hlinksldjump"/>
                </a:rPr>
                <a:t>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hlinkClick r:id="rId9" action="ppaction://hlinksldjump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6985" y="4717438"/>
            <a:ext cx="9144000" cy="1114754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 smtClean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专题二  现代常用规范汉字的识记与正确书写</a:t>
            </a:r>
            <a:r>
              <a:rPr kumimoji="0" lang="en-US" altLang="zh-CN" sz="2800" b="0" kern="0" cap="none" spc="0" normalizeH="0" baseline="0" noProof="0" dirty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/>
            </a:r>
            <a:br>
              <a:rPr kumimoji="0" lang="en-US" altLang="zh-CN" sz="2800" b="0" kern="0" cap="none" spc="0" normalizeH="0" baseline="0" noProof="0" dirty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</a:br>
            <a:endParaRPr kumimoji="0" lang="zh-CN" altLang="en-US" sz="2800" b="0" kern="0" cap="none" spc="0" normalizeH="0" baseline="0" noProof="0" dirty="0">
              <a:latin typeface="黑体" panose="02010600030101010101" pitchFamily="49" charset="-122"/>
              <a:ea typeface="黑体" panose="0201060003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ctrTitle" idx="4294967295"/>
          </p:nvPr>
        </p:nvSpPr>
        <p:spPr>
          <a:xfrm>
            <a:off x="0" y="3926975"/>
            <a:ext cx="9144000" cy="68405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zh-CN" altLang="en-US" sz="2400" b="1" dirty="0" smtClean="0">
                <a:solidFill>
                  <a:schemeClr val="tx1"/>
                </a:solidFill>
                <a:ea typeface="黑体" panose="02010600030101010101" pitchFamily="49" charset="-122"/>
              </a:rPr>
              <a:t>高考语文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0030101010101" pitchFamily="49" charset="-122"/>
              </a:rPr>
              <a:t> </a:t>
            </a:r>
            <a:r>
              <a:rPr lang="zh-CN" altLang="en-US" sz="1800" dirty="0" smtClean="0">
                <a:solidFill>
                  <a:schemeClr val="tx1"/>
                </a:solidFill>
                <a:ea typeface="黑体" panose="02010600030101010101" pitchFamily="49" charset="-122"/>
              </a:rPr>
              <a:t>(浙江专用</a:t>
            </a:r>
            <a:r>
              <a:rPr lang="zh-CN" altLang="en-US" sz="1800" dirty="0">
                <a:solidFill>
                  <a:schemeClr val="tx1"/>
                </a:solidFill>
                <a:ea typeface="黑体" panose="0201060003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6.(2015天津,2)下列词语中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错别字的一组是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A.透彻　　　频律　　　攻坚战　　　振聋发聩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B.通谍　　竞聘　　节骨眼　　锋芒毕露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C.精悍　　杂糅　　识时务　　礼尚往来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D.坐标　　博取　　辨证法　　大相径庭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C　A.律→率。B.谍→牒。D.辨→辩。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7.(2014安徽,16)下列词语中,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错别字的一组是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A.切蹉　编纂　归谬法　满腹经纶　循循善诱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B.水榭　巍峨　紫禁城　金碧辉煌　美轮美奂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C.暮霭　霓虹　雷震雨　春风骀荡　静水流深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D.关隘　戍守　烽火台　克敌致胜　捷报频传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B　A.蹉→磋。C.震→阵。D.致→制。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8.(2014江西,2)下列词语中,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错别字的一组是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A.弭乱　　　国粹　　　泊来品　　　入不敷出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B.伺候　　斐声　　煞风景　　得鱼忘筌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C.日晷　　陨落　　挖墙脚　　纵横捭阖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D.萦回　　撺掇　　黑黝黝　　入目三分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89747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C　A.泊→舶。B.斐→蜚。D.目→木。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9.(2014湖北,2)下列各组词语中,没有错别字的一组是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A.俸禄　　切蹉　　投桃报李　　一笑泯恩仇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B.发轫　　枢纽　　并行不悖　　久旱逢甘霖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C.花哨　　原委　　如雷贯耳　　时事造英雄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D.调剂　　伸张　　促不及防　　真人不露相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84876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B　A.蹉→磋。C.事→势。D.促→猝。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10.(2014山东,2)下列词语中,没有错别字的一项是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A.缠绵　　梗概　　打寒噤　　震聋发聩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B.扼守　　晋升　　伏卧撑　　杞人忧天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C.滥觞　　脉博　　摇篮曲　　大快朵颐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D.伛偻　　驯顺　　笑吟吟　　锄强扶弱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　A.震→振。B.伏→俯。C.博→搏。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11.(2014四川,2)下列词语中,没有错别字的一项是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A.打蜡　　顷刻　　生死攸关　　口干舌噪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B.飙升　　印证　　贻养天年　　扶摇直上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C.巨擘　　清彻　　历久弥新　　所向披靡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D.皱褶　　荧屏　　风生水起　　精简机构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89747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D　A.噪→燥。B.贻→颐。C.彻→澈。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12.(2014天津,2)下列词语中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错别字的一组是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A.焕发　　剽悍　　鼎立相助　　失之毫厘,谬以千里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B.璘选　　更迭　　流光异彩　　鹬蚌相争,渔人得利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C.砥砺　　斡旋　　别出心裁　　黄钟毁弃,瓦釜雷鸣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D.甄别　　笼络　　休养生息　　天网灰灰,疏而不漏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C　A.立→力。B.璘→遴,异→溢。D.灰灰→恢恢。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44810"/>
            <a:ext cx="8127000" cy="31327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1.(2013浙江,2)下列各句中,没有错别字的一项是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A.辩论双方唇枪舌箭,针锋相对,相持不下,后来正方二辩出其不意地抛出三个有力论据,令反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方措手不及,只好甘拜下风。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B.这位专家关于城镇化建设要防止落入“五大陷井”的说法得到了与会人员的认同,不少人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对他的真知灼见竖起了大拇指。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C.在“中国情结”绘画大奖赛中,作品《瑞雪兆丰年》创造性地融入了民族文化元素,让人产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生强烈的共鸣,最终拔得头筹。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D.每次登陆电子邮箱、微博或使用银行卡、会员卡时都须输入密码,而不同的密码容易混淆,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这给人们平添了许多烦恼。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01546" y="1101913"/>
            <a:ext cx="8127000" cy="389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C组  教师专用题组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750" y="4849029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C　A.箭→剑。B.井→阱。D.陆→录。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2.(2012浙江,2)下列各句中,没有错别字的一项是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A.散文是倍受读者青睐的文体,古今中外的散文家凭借生花妙笔,写下了无数文采斐然、脍炙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人口的名篇。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B.上课铃声过后,他才慌慌张张地冲进教室,“报告”声刚落,同学们轰堂大笑,原来他衣服的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纽扣错位了。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C.毋庸讳言,得过且过、敷衍塞责的教师确实存在,但像“最美女教师”张丽莉那样爱生如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子、恪尽职守的人,才是教师队伍中的主流。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D.作为领导干部,面对群众时需要很强的亲和力,只有贴近群众,和颜悦色而不是急言厉色,才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能真正听到群众的心声。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5479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C　A.倍→备。B.轰→哄。D.急→疾。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3.(2011浙江,2)下列各项中,没有错别字的一组是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A.笔法闲熟,感情真挚。/文章如流水账,缺乏细腻的描写。/融感情于琐碎的细节中,不作直接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抒情,情却自然溢出。(摘自作文评语)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B.货款金额为叁拾肄万元,月底结算。/兹收订金伍百元,余款货到验收合格后十日内付清。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(摘自单据合同)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C.我们都是虫,可我是萤火虫。/苦难是化了装的幸福。/不是忙到脚不粘地,是忙到脚没空儿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粘地。(摘自教室板报)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D.一期售罄,二期将出,敬请期待。/领衔浙江,独占鳌头。/创意至上,虚位以待,欢迎报名。(摘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自招牌广告)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　A.闲→娴。B.肄→肆,百→佰。C.粘→沾。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15224"/>
            <a:ext cx="8127000" cy="3133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1.(2016浙江,2)下列各句中,没有错别字的一项是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A.当前,文艺创作最突出的问题是浮燥,急功近利,粗制滥造,不仅是对文艺的一种伤害,也是对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社会精神生活的一种伤害。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B.电视剧播出前,剧组为聚人气而做密集宣传,虽无可厚非,也应把握尺度;低俗的噱头或许能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暂时搏得关注,但终究不会提升电视剧本身的价值。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C.史铁生、霍金或许抱怨过不公的命运,却并不曾在这个飞扬拔扈的对手面前认输,他们拼尽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全力与对手掰手腕,直至打败对手,取得胜利。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D.影片《荒野猎人》中,“小李子”扮演的不再是西装革履、风度翩翩的潇洒绅士,而是蓬头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垢面、茹毛饮血,与自然鏖战的拓荒英雄。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98985" y="1062815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五年高考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829753" y="1685286"/>
            <a:ext cx="3413114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A组  自主命题·浙江卷题组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539750" y="542053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D　A.燥→躁。B.搏→博。C.拔→跋。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4.(2010浙江,2)下列各句中,没有错别字的一项是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A.季羡林先生是一位有原则的知识分子,对许多重大问题,他都提出过自己的意见,只不过他很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少采取金刚怒目的方式,而是绵里藏针,微言大意。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B.我坐在暖烘烘的沙滩上,眺望浩缈的大海,观看为了一块面包而聒燥的海鸥,打量那些在海滩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上寻找斑斓贝壳的孩童,尽量不去想那些不愉快的事。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C.初春,周围的一切在闪烁,在融化,大地蒸腾起热气,云雀安详地鸣啭着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呼吸着凛冽、砭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骨的空气,融雪炫目的反光使我不由自主地眯起眼睛。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D.世人仅以沧海一粟之身,却能精鹜八极,心游万仞,领略茫茫宇宙与纷烦人世的壮丽之美,这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是何等的境界!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81541"/>
            <a:ext cx="8127000" cy="353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C　A.意→义。B.缈→渺。D.鹜→骛,烦→繁。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5.(2009浙江,2)下列各句中,没有错别字的一项是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A.目前,出口疲软,消费低迷,种种手段难以有效促进经济增长,而固定资产投资却可以产生立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杆见影的效果,因而成为各方关注的焦点。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B.邀请企业家对大学生创业项目进行梳理和把脉,有助于纠正大学生的一些偏面认识,弥补他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们经验匮乏的缺陷,对其日后成功创业大有裨益。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C.横滨世乒赛落下帷幕,中国队囊括了单项金银牌,国人振奋之余心生感慨:我们的表现固然可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以赢得世界敬佩,却易导致球赛精彩不再。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D.这个民间广为流传的故事,情节跌宕起伏,想象空间很大,如果有人感兴趣,足可以把它改编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为一部悬念丛生、高潮叠起的电视连续剧。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C　A.杆→竿。B.偏→片。D.叠→迭。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072348"/>
            <a:ext cx="8127000" cy="3133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1.(2018嘉兴第一学期期末测试,1)下列选项中,注音和字形完全正确的一项是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A.听着街头辘辘的马车声,聂赫留朵夫望着朦胧月光下的花园和房顶,望着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(chǎnɡ)院里纵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横交错的树杈阴影,望着树枝掩映下的黑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(xū)魆的矮墙,一时浮想联篇。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B.我们趋行在人生这个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亘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(ɡènɡ)古的旅途,在坎坷中奔跑,在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挫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(cuò)折里涅槃,忧愁缠满全身,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痛苦漂洒一地,因而我们累却无从止歇,我们苦却无法回避:唯有前行。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C.近期火爆网络的“佛系”一词,让90后们很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扎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(zā)心,也让长者们担心,担心年轻人与“丧文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化”越走越近,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殊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(shū)不知,所谓的佛系方式仅仅是他们的一种喧泄而已。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D.牵挂,是一颗心对另一颗心的深深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(diàn)记,是联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(jié)亲情、爱情、友情的纽带,是一种幸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福、一缕相思、一份柔意,是一幅浓郁淡雅的画卷,是一丝自然质朴的情韵。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95650" y="919939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257639" y="1484454"/>
            <a:ext cx="4627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A组  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6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—201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8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年高考模拟·基础题</a:t>
            </a: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539750" y="5277657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　A.场chánɡ;篇→翩。B.亘ɡèn;漂→飘。C.扎zhā,喧→宣。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2.(2018绍兴高三期末教学质量调测,1)下列各句中,没有错别字且加点字的注音全都正确的一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A.当年安昌老镇最著名饭店独有的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糟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(zāo)熘菜系,都是手工“吊糟”,需要十来天的功夫,慢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慢制作,缓慢发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酵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(jiào)。这样做出来的卤水,那滋味可不是可想而知的。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B.新城区人才管理中心能改变固有的旧工作模式,不把过时的老经验奉为圭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臬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(niè),大力推行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线上人才综合评价系统的使用,给广大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(yīng)届毕业生提供了很好的就业平台。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C.2017年诺贝尔文学奖得主石黑一雄表示:“我的故事,能跨越国境和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障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(zhànɡ)壁,打破各种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壁垒,不能拘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泥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(ní)于形式,能否反映出各种各样的声音是非常重要的。”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D.《三国演义》第21回讲了一个典型的“韬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(huì)”故事。暂时投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奔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(bēn)曹操的刘备,暗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中参加了董承等人除掉曹操的计划,为了蒙弊曹操,刘备装出胸无大志的样子。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B　A.功→工。C.泥nì。D.奔bèn,弊→蔽。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3.(2018慈溪中学第一次月考,1)下列各句中,没有错别字且加点字的注音全都正确的一项是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A.静静伫立的大冰瀑布,被光与影幻化成各种颜色,让人眩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晕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(yūn)不已。春夏季是冰崩的季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节,在很远处你也能听见硕大的冰块如万马奔腾,从山顶崩泄。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B.北方,无雪不成冬。每当天降大雪时,乱云便早早落下帷幕,把天空酝酿成一片沧茫。不久,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雪花翩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跹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(xiān)而至。那一羽羽雪花,是从天籁之际而来的精灵。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C.每个历经“人间世”的成年人,可能在各种各样的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潜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(qiǎn)规则中身心俱疲。但在面对这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个小暖男的举动时,相信都会有一丝暖意融化哪怕已如槃石的内心。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D.诗,可拿来比喻不食人间烟火的纯情玉女;而应用文,则完全着眼于实用,可称为“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佣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(yōng)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人”型。散文呢,是诗和应用文的折中,兼有红尘的琐碎和形而上的寄托。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　A.晕yùn,泄→泻。B.沧→苍。C.潜qián,槃→磐。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4.(2018嘉兴一中高三期中,1)下列各句中,没有错别字且加点字的注音全都正确的一项是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A.进化论在文明睡眼惺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忪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(sōng)之际敲响晨钟,传统价值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(yìng)声龟裂,因果报应验出新义,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宗教的威严大受质疑,知识界也有人唾弃说教和生命卑微的唏嘘,一心经营个人的技艺,遁迹自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娱。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B.在诗人以先知自许、诗学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篡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(chuàn)夺宗教的意义上,写诗是一种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渎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(dú)圣行为;而诗歌语言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的暧昧性喻示着人的多重性和虚无缥缈,这样,写诗又成了备受限制的尘世灵魂的自我观照与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救赎。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C.脚夫们挑的挑,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(qián)的掮,胡诌着乡间小调,吱吱喳喳地上了船,等着解缆起篙,有的嫌无聊,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便去一边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嗑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(kè)瓜子,有的开了和尚赐的斋佛果盒,却拈出一柱香来,惴摩着个中的意思。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D.待更阑人静,许先生蹑手蹑脚地取来一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沓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(dá)泛黄的信纸,尔后在窗前坐定,时而托腮冥想,时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而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(luō)着两撇胡子,似有所得,却极少下笔,这样一直持续到晨光熹微,房外传来盥漱声。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532636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A　B.篡cuàn。C.柱→炷,惴→揣。D.捋→lǚ。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9750" y="1080000"/>
            <a:ext cx="8127250" cy="4193641"/>
            <a:chOff x="539750" y="1080000"/>
            <a:chExt cx="8127250" cy="419364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8849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5.(2018余姚中学高三期中,1)下列各句中,没有错别字且加点字注音全部正确的一项是</a:t>
              </a:r>
              <a:r>
                <a:rPr lang="zh-CN" altLang="en-US" sz="1195" kern="0" spc="333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    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A.史铁生是当代中国最令人敬佩的作家之一。他的写作、他的生命,完全熔合在了一起,在自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己的“写作之夜”,他用残缺的身体,说出了最为健全而丰满的思想。他体验到的是生命的苦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难,表达出的却是存在的明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朗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(láng)和欢乐,他睿智的言辞,照亮的反而是我们日益幽暗的内心。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B.男童撕心裂肺的哭声,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夹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(jiá)杂着几名打人者猥琐的嘻笑声,让这幅场景,显得极其残酷。这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到底是怎样一种仇恨,才让他们对男童下如此狠手?相信每个看了这条视频的人,都会出离愤怒。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C.味道落到笔上就成了风格,吃进胃里就成了乡愁,刻在心上就成了一辈子都解不开的一个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结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(jié)。就像法国作家法朗士曾经说的“让我们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尽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(jìn)情地去享受生活的滋味吧!”我们感受到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的越多,我们便生活得越长久。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D.原本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混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(hún)沌的真伪是非,在媒体还原和警方调查下,终于渐渐得以廓清,这对公众的真相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焦渴症也是种缓解。应看到,此次事件因医患双方“身份”、事发后医患双方“娘家”(中科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39750" y="4920467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院理化所和中国医师协会)的“公文助战”,而被某些人冠以“顶级医闹风波”之名。</a:t>
              </a:r>
              <a:endParaRPr lang="zh-CN" altLang="en-US" dirty="0"/>
            </a:p>
          </p:txBody>
        </p:sp>
      </p:grpSp>
      <p:sp>
        <p:nvSpPr>
          <p:cNvPr id="5" name="TextBox 2"/>
          <p:cNvSpPr txBox="1"/>
          <p:nvPr/>
        </p:nvSpPr>
        <p:spPr>
          <a:xfrm>
            <a:off x="539750" y="534909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C　A.熔→融,朗lǎng。B.夹jiā,嘻→嬉。D混hùn。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9750" y="1080000"/>
            <a:ext cx="8127250" cy="4908021"/>
            <a:chOff x="539750" y="1080000"/>
            <a:chExt cx="8127250" cy="490802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5465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6.(2018浙江十二校联考,1)下列各句中,没有错别字且加点字的注音全都正确的一项是</a:t>
              </a:r>
              <a:r>
                <a:rPr lang="zh-CN" altLang="en-US" sz="1195" kern="0" spc="333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    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A.留在上海,日本人不会把他怎么样;可在日本人占领的沦陷地区演出,无异于与侵略者合作,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为民族的敌人粉饰太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平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(píng)。梅兰芳必须做出抉择。面对日本人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彬彬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(bīn bīn)有理的拜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访,梅兰芳屡屡谢绝。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B.是不是我的身影已被上天定格于你生命的长廊,所以哪怕我远离你的视线你也能想象我所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有静默和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嫣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(yān)然的模样?是不是前世我们情根深种,所以哪怕惊鸿一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瞥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(piě)只如昙花一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现,旧年盛景只化烟花往事,我们还是会穿越千里烟波重新相聚在一起?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C.是谁遮住了星辰璀璨,月儿弯弯,苍穹的脸;是谁蒙住了大山伟岸,绿州的期盼。欲望变得无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止境,攀比变得无边际,膨胀了虚荣,庞大了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伪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(wěi)装,真善渐行渐远,本真消失不见。灰暗莫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要遮了光明,污浊莫要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混淆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(hùn xiáo)视听,彼此多一些阳光,少一些暗淡,生活的天空才会如海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蔚蓝。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D.在一块糕点里,在一方酥糖里,那突如其来的一阵风运来的桂花香啊,就是那些故去的亲人!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它们依然以各种方式,缠绕着我们的鼻息,温暖着我们的味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蕾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(lěi)。便将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嗑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(kè)瓜子这类“粗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39750" y="5634847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活儿”搁在了一边,像开了和尚赐的斋佛果盒,却拈出一炷香来,揣摩着个中意思。</a:t>
              </a:r>
              <a:endParaRPr lang="zh-CN" altLang="en-US" dirty="0"/>
            </a:p>
          </p:txBody>
        </p:sp>
      </p:grpSp>
      <p:sp>
        <p:nvSpPr>
          <p:cNvPr id="5" name="TextBox 2"/>
          <p:cNvSpPr txBox="1"/>
          <p:nvPr/>
        </p:nvSpPr>
        <p:spPr>
          <a:xfrm>
            <a:off x="539750" y="5992037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D　A.理→礼。B.瞥piē。C.州→洲。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7.(2017浙江重点中学联考,1)下列各句中,没有错别字且加点字的注音全都正确的一项是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A.宋词是中国古代文学皇冠上一颗光辉夺目的巨钻,在古代文学的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(làng)苑里,又是一块芬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芳绚丽的园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圃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(bǔ),无论长篇还是短章,皆足吟泳回味。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B.儿时乡村生活的痕迹一直氤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氲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(yūn)在我的记忆里,如蜇伏在屋后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黝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(yǒu)黑山坳里久久不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曾散去的炊烟,又如游走在春日田间与万物嬉戏的惠风,弥漫着缱绻,包含着希望。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C.于连以其卑贱的出身为耻,以父兄的无知与粗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鄙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(bǐ)为耻,这也使他对同一阶层的人充满了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蔑视和不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屑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(xiè)。他委曲求全做教士,却看不上那些与他一样渴望改变命运的年轻农民。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D.天台的元霄灯会上,既有九龙造天台、财神报喜、金鸡报春等大型年俗主题造型,也有小朋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友们喜爱的十二生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肖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(xiào)等卡通形象。古朴的城区被打扮成灯的海洋,提升了整体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档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(dǎng)次。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C　A.圃pǔ,泳→咏。B.蜇→蛰。D.霄→宵,档dàng。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33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8.(2017温州适应性考试,1)下列各句中,没有错别字且加点字的注音全都正确的一项是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A.随着大学生消费观念的转变,各种“校园贷”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(yīng)运而生,在给大学生提供资金便利的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同时,也暗藏陷阱,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勒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(lè)索、诈骗等违法犯罪行为由此滋生蔓延。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B.自“太极拳师20秒被格斗教练KO”的视频播出后,传统武术不敌现代搏击的质疑声四起,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各方唇枪舌剑,太极拳被卷入骤起的舆论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(xuàn)涡,处境尴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尬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(gà)。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C.78岁院士坐高铁时仍争分夺秒修改图纸,被网友盛赞为“民族的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脊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(jǐ)梁”,面对蜂拥而至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的媒体,老院士淡然回应:出行途中工作很平常,希望不要再让此事发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酵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(jiào)。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D.作为城市交通建设的标竿项目,备受关注的市城铁路S1线将于明年投入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载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(zài)客运营,它将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构建温州城市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(kuàng)架,串联各大公园,成为温州城区的靓丽风景线。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5479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C　A.应yìng。B.旋xuán。D.竿→杆。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2.(2015浙江,2)下列各句中,没有错别字的一项是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A.风电属于绿色清洁能源,行业主管部门和相关企业不能墨守成规,应该把握机遇,发挥我国幅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原辽阔、风能资源丰富的优势,大力发展风电。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B.许多造诣远不能与他媲美的人早已声名雀起,他却仍然不急不躁,保持着艺术家应有的淡泊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与执著,相信自己终究会跻身真正的大师行列。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C.为了抑制城市机动车数量的快速膨胀,某市实施限牌新政,规定参与摇号竞价的申请人必须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持有驾照,这一门槛绊住了7万多人。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D.活根吸水与花茎泡水养出来的花,乍看似无二致,但一段时间后命运迥异:一个让你忍不住精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心浇灌,另一个新鲜过后被弃若蔽屣。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C　A.原→员。B.雀→鹊。D.蔽→敝。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944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9.(2017浙江名校协作体试题,1)下列各句中,没有错别字且加点字的注音全都正确的一项是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(tǔ)槽社会不公,抱怨怀才不遇,因而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踟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(chí)蹰不前,这不过是找一个堂皇的借口而已。当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你拂去往日心灵的积弊与尘垢,用婴儿水晶般的瞳孔打量世界的时候,你会发现即使是在严冬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季节,周遭仍然暗涌着奇迹抽芽带来的层层新绿。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B.《战狼2》凭着宏大的场面、逼真的特效、凌厉的剪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辑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(jí)、酣畅淋漓的动作设计,形成了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与好莱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坞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(wū)大片不相上下的工业水准。然而,不论如何贴近一些国外经典动作片的外形,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《战狼2》塑造的依然是中国主旋律的魂。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C.在朱日和,各兵种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炫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(xuàn)目登场,新式武器纷至沓来。看着神情坚毅,仪态从容的子弟兵,看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着令世界耳目一新的军容军姿、看着极具威摄力量以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歼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(jiān)-20为代表的中国军力,不管是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对青春的还是苍凉的记忆,这一幕都将刻骨铭心。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D.雄心期决胜,壮志在必克。我们要多些一往无前的进取意识、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乘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(chénɡ)势而上的机遇意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识、敢于担当的责任意识,汇聚全体国民的磅礴力量,再接再厉,砥砺攻艰,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铿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(kēng)锵前行,争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取更大的胜利。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606347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A　B.坞wù。C.摄→慑。D.艰→坚。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10.(2017杭州第一学期质检,1)下面文字中加点词语的字形和字音全都正确的一项是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新安江是一条诗意的河流,它的水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澄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(chéng)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透明,它的雾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缱绻缠绵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,它的两岸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层峦迭嶂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,一派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山清水秀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旖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(yǐ)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旎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风光。新安江的美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变幻莫测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,时而波光粼粼,如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轻歌曼舞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的姑娘;时而水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平如镜,如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历经苍桑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的智者。千百年来,许多吟咏新安江山水的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璀璨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(càn)诗篇,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广为传诵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,读来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令人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(pīng)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然心动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。真可谓看不见的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波光潋滟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,听不厌的水声风吟,读不完的诗情画意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A.澄(chénɡ)澈　　　缱绻缠绵　　　　　层峦迭嶂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B.山清水秀　　旖(yǐ)旎　　变幻莫测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C.轻歌曼舞　　历经苍桑　　璀璨(càn)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D.广为传诵　　怦(pīng)然心动　　波光潋滟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B　A.迭→叠。C.苍→沧。D.怦pēng。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11.(2017金华十校第一学期期末调研,1)下列各句中没有错别字且加点字注音全对的一项是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A.如果说知识改变命运,那老师就是命运的指南针,带领着学生在知识的海洋中遨游;如果说做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事首先要做人,那老师就是灵魂的铸造师,把一个个毛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坯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(pēi)整饬得晶莹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剔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(tī)透。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B.明代真可法师被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(dài)捕后,依旧气宇轩昂,恪守正道,因此惨遭刑杖。当时的御史曹学程因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敬重他赶往狱中瞻仰,却发现法师已经坐化了,涅槃前还念了一首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(jì)子。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C.住了几日,鲁智深见李忠、周通都不是慷慨之人,做事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悭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(qiān)吝,就要下山。既然这样,那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俩个家伙究竟是如何对待这个“饿得干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瘪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(biě)了”的和尚呢?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D.当历史变成权力的工具时,真正的历史反而被刻意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(yān)没了,因而我们缺乏“真实的历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史”。尽管如此,长着一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(cuō)胡子的霍布斯鲍姆,仍认为历史是对现实失败者的一种补偿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和慰藉。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96917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B　A.坯pī。C.俩→两。D.撮zuǒ。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848501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12.(2017温州十校联合体高三期末,1)下列各句中,没有错别字且加点字的注音全都正确的一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A.傅雷先生耻于蝇利蜗名之争,奋而辞职,闭门著述,翻译艺术日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臻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(zhēn)完美,终以卷帙浩繁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的译著享誉学界。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B.《古文观止》是由康熙年间两位名不见经传的选家所编,他们披沙检金,遴选了二百多篇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琅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琅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(lǎng lǎng)上口、百读不厌的佳作。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C.在雨中,尽情敞开自己的心扉,让雨淋湿是多么惬意啊!然而许多人在美丽的雨天却成了匆匆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过客,忘了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咂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(zā)摸品味一下自然赋予的香茗。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D.母亲生前没给我留下过什么隽永的哲言或要我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恪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(kè)守的教诲,只是在她去逝之后,她坚忍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的意志和毫不张扬的爱在我的印象中愈加鲜明深刻。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451924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C　A.奋→愤。B.检→拣,琅琅→朗朗。D.逝→世。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4831844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易错警示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这道题综合考查字音字形,而其中关于字形的几个设误点都有迷惑性,稍不注意就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容易弄错。一定要先理解词义,熟记正确用词规范。因愤怒才辞职,不会因为奋发图强而辞职,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故应用“愤而辞职”;“披沙拣金”是强调“捡拾”而不是“检查”;“朗朗”强调发音洪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亮、十分流畅,“琅琅”强调声音好听;“去世”强调离开这个世界,而“逝”强调消失,一般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只说“逝世”,而没有“去逝”的说法。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99029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1.(2018暨阳联考,1)下列各句中,没有错别字且加点字的字音全都正确的一项是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A.作为人民公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(pú),一定要牢记堤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溃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(kuì)蚁孔、气泄针芒的古训,坚持从小事小节上加强修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养,从一点一滴中完善自己,严以修身,正心明道,防微杜渐。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B.这种朋友大概就是古人所谓的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(zhēng)友,甚至畏友了。可惜美中不足,你总觉得,他身上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有一个窍没打通,因此无法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(huò)然恍然,具备充分的现实感。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C.霍金被查出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罹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(lí)患无法治愈的肌肉萎缩性侧索硬化症,甚至被迫坐上了轮椅。但他并没有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因此而颓委。他有一个特殊的“爱好”,就是用轮椅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轧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(yà)过自己讨厌的人的脚趾。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D.当下,以网络外卖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订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(dìng)餐为代表的“互联网+食品”新业态方兴未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艾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(yì),在为人们提供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了更加简洁的消费服务的同时,也给食品安全带来了新的困扰和挑战。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2265894" y="1081018"/>
            <a:ext cx="4627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B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  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6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—201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8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年高考模拟·综合题</a:t>
            </a: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39750" y="4826299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A　B.诤zhèng。C.委→萎。D.艾ài,洁→捷。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2.(2018杭州教学质量检测,1)下列各句中,没有错别字且加点字的注音全都正确的一项是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A.在电商巨头的鼎立支持下,这家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濒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(bīn)临破产的企业凤凰涅槃,不仅迅速扭亏为盈,还冲破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重重关卡,在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角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(jué)逐激烈的欧美市场站稳了脚跟。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B.经多年协同研究,中国与加拿大学者找到了导致婴儿遗传性胆汁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(yū)积的原凶——一个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新致病基因,这对该病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症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(zhèng)的精确诊疗有重要意义。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C.不少教辅资料根本没有学科思考,却大肆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渲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(xuàn)染解题技巧,兜售一些奇技淫巧,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哗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(huá)众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取宠,学生很容易被引导到歪门邪路上去。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D.自从与猿猴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揖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(jí)别,人类先祖步履艰难,在风风雨雨中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(zhuó)壮成长为草木生物的主宰,认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识到生存不应只是孤傲的杀戮,还需要仁爱谦和的施舍。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353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C　A.立→力。B.原→元。D.揖yī。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4991905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点睛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字音重点考核多音字、形声字、形似字、音近字,多音字注意据义定音,字形题主要考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核音近字或形近字,音近字注意据义定形,形近字可以以音定形。运用的方法主要有对举、组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词、读音、形旁辨形。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33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3.(2018浙江名校联盟联考,1)下列各句中,没有错别字且加点字的注音全都正确的一项是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A.人在低温海水中,临近生命极限,体能消耗将尽时,极易发生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(jīng)挛、呛水、心机梗塞、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意志丧失等意外情况,随时都有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猝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(cù)死的可能。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B.王老师德高望重,鄙人有幸添列门墙,但奈何天资浅薄,深以为愧。今日上台发言,心中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惶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(huá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ng)惶,谨以管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窥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(kuī)之见,姑妄言之。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C.世界互联网大会在浙江乌镇召开,大会围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绕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(yào)“互联互通·共享共治”主题,开诚部公,畅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所欲言,共谋网络治理,共创未来机遇,共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谱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(pǔ)发展新篇。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D.出于保护孩子们幼小心灵的考虑,族人们将骇人的录像资料当场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(xiāo)毁,并换用了当时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一位法医的隐秘手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札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(zhá)来展现船上诡异的情况。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88404" y="432623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D　A.痉jìng,机→肌。B.添→忝。C.绕rào,部→布。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33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4.(2017浙江吴越联盟高三二联,1)下列各句中,没有错别字且加点字注音全对的一项是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A.阳关位于我国西部边陲,因为曾经是通往西域诸国的重要关隘而闻名遐迩,它与玉门关成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(jī)角之势,它们宛如西域交通线上的一对雄狮,扼踞要地。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B.老李有关拳术的文章旁征博引,考据周详,他说起话来也是滔滔不绝,尽管我对拳术一窍不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通,有时未免觉得味同嚼(jué)蜡,但也绝不能表现出丝毫的烦躁。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C.陈三立因参与戊戌变法,被革职永不录用,晚年在中正街颐养天年,他的诗艰涩奇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崛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(jué),为风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流一时的同光体诗坛盟主,门人后辈以诗文请益者,络绎不绝。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D.交警坐地生财,衍生了“保车人”这一奇特的职业,他们臭味相投、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沆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(hàng)瀣一气,可谓生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财有道,难怪超载车、保车人与交警都乐此不疲,配合默契,心心相映呢。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353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C　A.掎jǐ。B.嚼jiáo。D.映→印。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5.(2017浙江高中名校名师原创预测二,1)下列各句中,没有错别字且加点字注音全都正确的一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A.我推窗而望,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(mò)然发现昨夜的一场风雨已将芙蓉树剥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(shí)得面目全非,一种悲凉略过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心头,我不由感慨万千:在人生道路上不断失去的朋友,不正如同这随风而逝的繁花吗?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B.刘禹锡为官,清廉无私,勤于政务,关心民生;为文,超世出尘,大智大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睿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(ruì),为后人留下许多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朗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(láng)朗上口、富含哲理的诗歌和散文,他的《陋室铭》就家喻户晓。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C.黄永玉具有极高的艺术天赋,他的版画线条粗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犷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(kuàng)、刀法奔放,广获赞誉;他的漫画能以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寥寥数笔勾勒出人生万象,闪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(shuò)着人生智慧的光芒;他的国画自成一家,闻名于世。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D.这些闲逸的老者对这里的风云旧事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津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(jīn)津乐道,他们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朝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(cháo)拜古老的文明,同时又在洋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溢着现代气息的都市中过着五味俱全的生活。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　A.略→掠。B.朗lǎnɡ。C.犷ɡuǎnɡ。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6.(2017绍兴一中期末,1)下列各句中,没有错别字且加点字的注音全都正确的一项是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A.2016年11月18日,神舟十一号飞船在完成一系列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载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(zài)人飞行任务后,顺利返航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(zháo)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陆。总飞行时间长达33天,是讫今为止我国持续时间最长的一次载人飞行。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B.但如果遇到一点真的金矿,只要用手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掂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(diān)一掂轻重,他就死心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塌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(tà)地:明白了。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C.我就是从诵读中领悟出教语文要做到“以心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契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(qì)心”,强调诚动于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衷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(zhōng),言为心声,要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把那文心——作者的、教者的——读出来,传出来。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D.晚上丹尼斯做了丰盛的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焗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(jú)烤鸡肉意面,她做了头发,化了装,希望一切尽善尽美,无可挑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(ti)。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2033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C　A.着zhuó,讫→迄。B.塌tā。D.装→妆,剔ti。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3.(2014浙江,2)下列各句中,没有错别字的一项是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A.这个节目融合了京剧、粤剧、秦腔等中国戏曲的精萃,舞者多变的动作和戏剧化的表情,淋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漓尽致地表达了喜怒哀乐的情绪。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B.城郊的这座园林,亭台楼阁错落有致,溪流小径曲折萦纡,到了春天,杂花生树,草长莺飞,真是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一处世外桃源。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C.在全球一体化进程中,有些备受国人青睐的外国名品,其实是用中国的原料,在中国的流水线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上生产出来的,已不是地道的泊来品。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D.该公司在把握市场脉搏的基础上,另辟蹊径,依靠独树一帜的管理理念以及出奇不意的营销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策略赢得了商机,获得了发展。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B　A.萃→粹。C.泊→舶。D.奇→其。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4859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7.(2017宁波高三期末统考,1)下列各句中,没有错别字且加点字的注音全都正确的一项是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    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A.可以说这样柔缓宛转的声调,自南朝以来大都如此,自然和北方遒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劲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(jìn)朴实的声调不能互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相调节,只好改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(xián)更张,但无论北曲或南曲,都并未超出杂剧的范畴。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B.枸杞是我们家乡最为疯狂的植物种类,有风有雨就有红有绿,每年盛夏河岸沟谷都要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结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(jiē)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满籽粒,红得炯炯有神,大片大片的血红倒印在河底,对着蓝天白云虎视眈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(dān)。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C.疾速起落的斧子砍掉那些无用的枝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(chà),直击那厚实坚硬的树皮,他的锯子有力而不屈地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穿梭,木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屑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(xiè)纷落;他的刻刀细致而委婉地游弋。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D.一种委曲的情绪使他忍不住泪水盈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眶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(kuàng),他停在路边的一棵白杨树下,把烫热的脸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颊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(ji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ā)贴在冰凉的树干上,把两只粗糙的手放在光滑的杨树皮上,透过朦胧的泪眼惆怅地望着黑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乎乎的远山。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C　A.劲jìng。B.印→映。D.曲→屈,颊jiá。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8.(2017浙江高中名校名师原创预测九,1)下列各句中,没有错别字且加点字的注音全都正确的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A.中国油画拍卖市场的繁荣已经进入了一个白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炽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(chì)化的阶段,而繁荣的背后也利弊互见,大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量优秀作品分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散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(sàn)于不同藏家手中,优质的艺术品与爱好艺术的观众实难谋面。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B.宽厚无私的额尔齐斯河主要靠融雪、融冰和降水补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给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(jǐ),沿阿尔泰山南麓向西北方向流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去,与北冰洋产生了遥远的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(xiě)脉联系。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C.金庸被誉为一代武侠小说宗师,他创作的武侠小说风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靡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(mí)华人世界,可是当他功成名就后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却改弦易辙,当起了大学教授,这引来社会舆论的一片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哗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(huá)然。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D.鲁克沁镇是火焰山下的一个绿洲,这里曾经是丝绸之路上一个重要的中转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驿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(yì)站,而如今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商旅驼队扬起的尘土、戊边将士点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燃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(rán)的狼烟,早已随着流转的光阴永远散去。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463471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A　B.血xuè。C.靡mǐ。D.戊→戍。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9.(2017浙江名校月考,1)下列各句中,没有错别字且加点字的注音全都正确的一项是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A.丹麦警方已要求韩国司法部门递交正式请求,然后再决定是否对崔顺实的女儿郑某进行引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渡。韩国负责调查“亲信干政”事件的独立检察组上月底曾请求国际刑警组织对郑某发出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红色通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(jī)令。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B.奥巴马的第二故乡芝加哥犯罪猖獗。在竞选总统时,唐纳德·特朗普多次把这座城市作为美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国内陆城市罪案上升的例子,把这一趋势归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咎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(jiū)于这些城市的民主党籍管理者治理不利。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C.微信时代,我们进入了“群”的天罗地网。它占据了你的掌心,使你24小时无所遁形,就此,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很多人患上了微信群综合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(zhèng)。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D.上网时,账号登录,不要轻易受权。火车票等票据在使用后,最好能撕碎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(xiāo)毁。因为除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了个人信息,上面还有二维码,不排除不法分子通过技术对二维码进行扫描、破解,继而获得身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份信息的可能。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99190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A　B.咎jiù。C.征zhēng。D.受→授。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10.(2017浙江十二校联盟第二次质检,1)下列各句中,没有错别字且加点字注音全对的一项是</a:t>
            </a:r>
            <a:r>
              <a:rPr dirty="0"/>
              <a:t/>
            </a:r>
            <a:br>
              <a:rPr dirty="0"/>
            </a:b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A.红色通缉令,又被称为红色通报,是国际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刑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(xíng)警组织发出的最高级别律令,对象是有关国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家法律部门已发出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逮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(dài)捕令、要求成员国引度的在逃犯。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B.习近平强调,各级应坚持政治建军、改革强军、依法制军,求真务实,开拓创新,真抓实干,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(zhā)实落实军委部署的各项工作任务,努力开创部队工作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崭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(zhǎn)新局面。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C.我于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恬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(tiǎn)静中走来,踏着馥郁芳香,用悠长的思绪,酿造醇美的酒香。有一些心语还未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(shù)说,就先醉了岁月风华。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D.韩国环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境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(jìng)部发表分析报告称,国内可吸入颗粒物的“国外影响”最大达到86%,实际上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将中国指为“罪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(kuí)祸首”。但该报援引多领域专家的观点说韩政府不应一味责怪中国。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63471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　A.度→渡。B.制→治。C.恬tián。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570841"/>
            <a:ext cx="8127000" cy="4546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1.(2017山东,1)阅读下面一段文字,回答问题。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隆冬之际,西伯利亚的寒流席卷欧亚大陆,狂风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肆虐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,草木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凋凌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,而那些春天的元素——温暖、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雨水、绿叶、鲜花,都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集结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在位于热带的海南岛。海南岛就像一艘花船,系在雷州半岛上,满载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寒冷大陆的梦幻与想象。每年,从广州向漠河,春天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昼夜兼程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,都要进行一次生命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版图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的扩展。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他像赤足奔跑的孩子,一路上用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稚嫩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的声音轻轻呼唤,于是万物苏醒,盛装应和,可谓“东风好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作阳和使,逢草逢花报发生”。迢迢旅程中,气候的巨大差异,导致众多物种只能有限地参与这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一盛会。木棉花花朵硕大,是南国花中豪杰,“一声铜鼓催开,千树珊瑚齐列”,但她终究无法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走出岭南。当春天行经长江、黄河流域时,出场的是桃花、杏花等新主角,“桃花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嫣然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出篱笑,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似开未开最有情”,然而她们却无法追随春天深入雪国,陆续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抱憾退出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,随后登场的便是白杨、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连翘等北国耐寒植物。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文中加点的词语,有错别字的一项是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A.肆虐　凋凌　　B.集结　昼夜兼程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C.版图　稚嫩　　D.嫣然　抱憾退出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2430994" y="1062815"/>
            <a:ext cx="4188967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B组  统一命题、省(区、市)卷题组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539750" y="613491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A　本题考查识记并正确书写现代常用规范汉字的能力。“凌”应为“零”。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2.(2015安徽,15)下列词语中,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错别字的一组是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A.真谛　　睿智　　勤能补拙　　夙兴夜寐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B.甘霖　　磨砺　　积腋成裘　　蔚为大观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C.宵汉　　崔嵬　　中流砥柱　　沧海桑田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D.韬略　　谙熟　　飒爽英姿　　风弛电掣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A　B.积→集。C.宵→霄。D.弛→驰。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3.(2015湖北,2)下列各组词语中,没有错别字的一组是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A.商埠　　　绰约　　　扣人心弦　　　扶老携幼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B.博奕　　　翘楚　　　以逸待劳　　　固若金汤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C.笃信　　　聪慧　　　日臻成熟　　　灸手可热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D.溃乏　　　矫情　　　所向披靡　　　汗流浃背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84876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A　B.奕→弈。C.灸→炙。D.溃→匮。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4.(2015山东,1)阅读下面一段文字,回答问题。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浙江云和梯田,虽然不及云南元阳梯田、广西龙胜梯田那般规模宏大,气势雄伟,但却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玲珑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纤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巧,别有特色。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群山逶迤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,阳光扑面而来,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俯瞰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山中梯田,好似面对着一座宽大的露天体育馆。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无论冬夏,太阳每天都攀着湿淋淋、银闪闪、绿油油或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金灿灿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的梯子,从山间的水田里爬上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来。正是清明时节,梯田已开始灌水,咕嘟咕嘟的流水声犹如节奏均匀的弹拨乐。每块田池的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边缘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都留有缺口,一畦注满,便自动流入下一层田里。蓄满水的梯田,一畦畦平展展,好似神灵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于夜半在山上放置的无数面镜子。天亮之后,整个山谷成了镜子创意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博览会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——弧形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椭园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拱形牛角形簸箕形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无数面镜子顺着山坡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层层叠叠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地铺展开去。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文中加点的词语,有错别字的一项是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A.玲珑　群山逶迤　　　B.俯瞰　金灿灿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C.边缘　层层叠叠　　D.椭园　博览会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96917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　园→圆。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5.(2015四川,2)下列词语中,没有错别字的一项是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A.妨碍　功夫片　钟灵毓秀　管中窥豹,可见一斑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B.梳妆　吊胃口　瞠目结舌　文武之道,一张一驰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C.辐射　入场券　循章摘句　风声鹤唳,草木皆兵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D.蜚然　直辖市　秘而不宣　城门失火,殃及池鱼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89747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A　B.驰→弛。C.循→寻。D.蜚→斐。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</TotalTime>
  <Words>1259</Words>
  <Application>WPS 演示</Application>
  <PresentationFormat>自定义</PresentationFormat>
  <Paragraphs>271</Paragraphs>
  <Slides>43</Slides>
  <Notes>42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4" baseType="lpstr">
      <vt:lpstr>主题1</vt:lpstr>
      <vt:lpstr>高考语文 (浙江专用)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 </dc:subject>
  <dc:creator> </dc:creator>
  <cp:keywords> </cp:keywords>
  <dc:description> </dc:description>
  <cp:lastModifiedBy>User</cp:lastModifiedBy>
  <cp:revision>95</cp:revision>
  <dcterms:created xsi:type="dcterms:W3CDTF">2018-07-23T03:39:00Z</dcterms:created>
  <dcterms:modified xsi:type="dcterms:W3CDTF">2019-03-06T08:24:43Z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  <property fmtid="{64440492-4C8B-11D1-8B70-080036B11A03}" pid="4">
    <vt:lpwstr> </vt:lpwstr>
  </property>
</Properties>
</file>