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623" r:id="rId5"/>
    <p:sldId id="624" r:id="rId7"/>
    <p:sldId id="625" r:id="rId8"/>
    <p:sldId id="626" r:id="rId9"/>
    <p:sldId id="627" r:id="rId10"/>
    <p:sldId id="628" r:id="rId11"/>
    <p:sldId id="629" r:id="rId12"/>
    <p:sldId id="630" r:id="rId13"/>
    <p:sldId id="631" r:id="rId14"/>
    <p:sldId id="632" r:id="rId15"/>
    <p:sldId id="633" r:id="rId16"/>
    <p:sldId id="634" r:id="rId17"/>
    <p:sldId id="635" r:id="rId18"/>
    <p:sldId id="636" r:id="rId19"/>
    <p:sldId id="637" r:id="rId20"/>
    <p:sldId id="638" r:id="rId21"/>
    <p:sldId id="639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</p:embeddedFont>
    <p:embeddedFont>
      <p:font typeface="黑体" panose="02010609060101010101" pitchFamily="49" charset="-122"/>
      <p:regular r:id="rId31"/>
    </p:embeddedFont>
    <p:embeddedFont>
      <p:font typeface="华文楷体" panose="02010600040101010101" pitchFamily="2" charset="-122"/>
      <p:regular r:id="rId32"/>
    </p:embeddedFont>
    <p:embeddedFont>
      <p:font typeface="华文隶书" panose="02010800040101010101" pitchFamily="2" charset="-122"/>
      <p:regular r:id="rId33"/>
    </p:embeddedFont>
    <p:embeddedFont>
      <p:font typeface="隶书" panose="02010509060101010101" pitchFamily="49" charset="-122"/>
      <p:regular r:id="rId34"/>
    </p:embeddedFont>
    <p:embeddedFont>
      <p:font typeface="幼圆" panose="02010509060101010101" pitchFamily="49" charset="-122"/>
      <p:regular r:id="rId35"/>
    </p:embeddedFont>
    <p:embeddedFont>
      <p:font typeface="楷体" panose="02010609060101010101" pitchFamily="49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D1B24"/>
    <a:srgbClr val="3E4F59"/>
    <a:srgbClr val="FF9900"/>
    <a:srgbClr val="99CCFF"/>
    <a:srgbClr val="CA375C"/>
    <a:srgbClr val="FFFF66"/>
    <a:srgbClr val="FA921C"/>
    <a:srgbClr val="9BD3AE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3" autoAdjust="0"/>
    <p:restoredTop sz="95394" autoAdjust="0"/>
  </p:normalViewPr>
  <p:slideViewPr>
    <p:cSldViewPr>
      <p:cViewPr varScale="1">
        <p:scale>
          <a:sx n="104" d="100"/>
          <a:sy n="104" d="100"/>
        </p:scale>
        <p:origin x="-84" y="-738"/>
      </p:cViewPr>
      <p:guideLst>
        <p:guide orient="horz" pos="1938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F3F95-96EC-4C89-9D5B-F6EF345401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15EEE-67ED-40C8-BBC5-02C28BFD17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466CD-63FD-434F-84FF-1665C55513A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15EEE-67ED-40C8-BBC5-02C28BFD171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7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A3FB74-1F9E-418D-B129-A621C359897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CFA856-FBF9-4153-98CB-E1E9DFFD407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A97E2-33F1-4576-A02B-89170661405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C0F20E-84E2-464B-B7BC-FE0CDF0B2DC2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D2C126-4D64-4F44-BF61-0B5C6924D4F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D90573-A950-4B35-9004-FA8CC41F85F9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1508" y="714379"/>
            <a:ext cx="2767013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90913" y="714379"/>
            <a:ext cx="2767012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6BC7FF-6989-4E4A-9C81-9D392F2B5E2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CDE9DF-B7F4-439D-8FE4-3B41185BE9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D112A3-4994-452C-A5ED-BC775719AB1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3413B5-F20F-418B-A710-B8BBFBD9DFE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01A05D-3586-4073-8ACA-25CF7DFEEEB3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7C909-D5B9-4968-AC29-AD34B0C512D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21960B-1026-4396-B9B0-B97C9D09F47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BED657-7636-45F6-80FE-61EDB47A400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04792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7FC254-2591-4423-AE11-4D21DFFA6FA4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3D4A2-E7B6-4ABB-B203-D084E0854FC8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383446" y="52694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模板：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素材：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www.1ppt.com/sucai/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背景：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图表：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www.1ppt.com/tubiao/     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下载：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教程： 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www.1ppt.com/powerpoint/     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资料下载：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个人简历：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www.1ppt.com/jianli/            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试卷下载：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教案下载：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www.1ppt.com/jiaoan/              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手抄报：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语文课件：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数学课件：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www.1ppt.com/kejian/shuxue/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英语课件：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美术课件：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www.1ppt.com/kejian/meishu/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科学课件：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物理课件：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www.1ppt.com/kejian/wuli/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化学课件：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生物课件：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www.1ppt.com/kejian/shengwu/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地理课件：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历史课件：</a:t>
            </a:r>
            <a:r>
              <a:rPr lang="en-US" altLang="zh-CN" sz="1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www.1ppt.com/kejian/lishi/ </a:t>
            </a:r>
            <a:endParaRPr lang="en-US" altLang="zh-CN" sz="1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7291A-87D9-414A-866D-4DF2F3BC22E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A32BCD-1673-4E2D-84AB-EEA40EC0277B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AB9EED-5F23-46BD-83EE-ABBEE73ABC22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D15F80-41A1-4C79-9337-E6E0D2BA193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9"/>
            <a:ext cx="2057400" cy="39020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9"/>
            <a:ext cx="6019800" cy="39020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44435E-D9A3-4C08-B4A6-C2A7241B618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9195CB-F63A-42E2-AC6D-B8F60BA5E71A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7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A3FB74-1F9E-418D-B129-A621C359897B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CFA856-FBF9-4153-98CB-E1E9DFFD407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5A97E2-33F1-4576-A02B-89170661405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C0F20E-84E2-464B-B7BC-FE0CDF0B2DC2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D2C126-4D64-4F44-BF61-0B5C6924D4F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D90573-A950-4B35-9004-FA8CC41F85F9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1508" y="714379"/>
            <a:ext cx="2767013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90913" y="714379"/>
            <a:ext cx="2767012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6BC7FF-6989-4E4A-9C81-9D392F2B5E27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CDE9DF-B7F4-439D-8FE4-3B41185BE9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D112A3-4994-452C-A5ED-BC775719AB1F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3413B5-F20F-418B-A710-B8BBFBD9DFE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01A05D-3586-4073-8ACA-25CF7DFEEEB3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B7C909-D5B9-4968-AC29-AD34B0C512D5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21960B-1026-4396-B9B0-B97C9D09F475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BED657-7636-45F6-80FE-61EDB47A4007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04792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7FC254-2591-4423-AE11-4D21DFFA6FA4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B3D4A2-E7B6-4ABB-B203-D084E0854FC8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A7291A-87D9-414A-866D-4DF2F3BC22E1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A32BCD-1673-4E2D-84AB-EEA40EC0277B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AB9EED-5F23-46BD-83EE-ABBEE73ABC22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D15F80-41A1-4C79-9337-E6E0D2BA193E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9"/>
            <a:ext cx="2057400" cy="39020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9"/>
            <a:ext cx="6019800" cy="39020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44435E-D9A3-4C08-B4A6-C2A7241B618D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9195CB-F63A-42E2-AC6D-B8F60BA5E71A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1508" y="714379"/>
            <a:ext cx="5686425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338ECC-F974-4C38-802F-C7A476B8463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B71CCF-08C0-47A9-9DE0-C6DBF61DD3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96" y="484192"/>
            <a:ext cx="7921625" cy="4175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71508" y="714379"/>
            <a:ext cx="5686425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338ECC-F974-4C38-802F-C7A476B84638}" type="datetimeFigureOut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B71CCF-08C0-47A9-9DE0-C6DBF61DD3B4}" type="slidenum">
              <a:rPr lang="zh-CN" altLang="en-US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96" y="484192"/>
            <a:ext cx="7921625" cy="4175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lnSpc>
          <a:spcPct val="13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1.png"/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41441" y="1203604"/>
            <a:ext cx="483978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惠崇春江晚景</a:t>
            </a:r>
            <a:endParaRPr lang="zh-CN" altLang="en-US" sz="6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07032" y="26751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241" y="1436369"/>
            <a:ext cx="36822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隔着疏落的翠竹望去，几枝桃花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摇曳生姿。桃竹相衬，红绿掩映，春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意格外惹人喜爱。江上春水荡漾，好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动的鸭子在江水中嬉戏玩耍。</a:t>
            </a:r>
            <a:endParaRPr lang="zh-CN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0953" y="1050007"/>
            <a:ext cx="2973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读中悟情，感悟春之美好：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7592" y="843558"/>
            <a:ext cx="3898271" cy="2118094"/>
            <a:chOff x="889753" y="843558"/>
            <a:chExt cx="3898271" cy="211809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矩形 17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竹外桃花三两枝，春江水暖鸭先知。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8051968">
            <a:off x="3324349" y="762464"/>
            <a:ext cx="1137367" cy="660745"/>
            <a:chOff x="5372801" y="2216547"/>
            <a:chExt cx="1734799" cy="868235"/>
          </a:xfrm>
        </p:grpSpPr>
        <p:pic>
          <p:nvPicPr>
            <p:cNvPr id="13" name="Picture 4" descr="邮戳盖章 印章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37039">
              <a:off x="5372801" y="2216547"/>
              <a:ext cx="1734799" cy="868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 rot="1637039">
              <a:off x="5764745" y="2265344"/>
              <a:ext cx="985833" cy="6673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愉快</a:t>
              </a: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23989">
            <a:off x="2633212" y="1404602"/>
            <a:ext cx="808481" cy="50180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531731" y="-188605"/>
            <a:ext cx="2040277" cy="2040277"/>
            <a:chOff x="4607903" y="639398"/>
            <a:chExt cx="2040277" cy="204027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4607903" y="639398"/>
              <a:ext cx="2040277" cy="204027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131243" y="1471761"/>
              <a:ext cx="10118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长势很旺</a:t>
              </a:r>
              <a:endPara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0790614">
            <a:off x="3924713" y="1365340"/>
            <a:ext cx="510498" cy="62340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901593" y="873682"/>
            <a:ext cx="2343626" cy="1563638"/>
            <a:chOff x="4901593" y="873681"/>
            <a:chExt cx="2343626" cy="15636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901593" y="873681"/>
              <a:ext cx="2343626" cy="156363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148064" y="1902605"/>
              <a:ext cx="649537" cy="369332"/>
            </a:xfrm>
            <a:prstGeom prst="rect">
              <a:avLst/>
            </a:prstGeom>
            <a:solidFill>
              <a:schemeClr val="bg1"/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>
              <a:spAutoFit/>
            </a:bodyPr>
            <a:lstStyle/>
            <a:p>
              <a:r>
                <a:rPr lang="zh-CN" altLang="zh-CN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蒌蒿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04361" y="2571750"/>
            <a:ext cx="1556113" cy="1923678"/>
            <a:chOff x="4904361" y="2571750"/>
            <a:chExt cx="1556113" cy="192367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4904361" y="2571750"/>
              <a:ext cx="1556113" cy="1923678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161419" y="4085153"/>
              <a:ext cx="649537" cy="369332"/>
            </a:xfrm>
            <a:prstGeom prst="rect">
              <a:avLst/>
            </a:prstGeom>
            <a:solidFill>
              <a:schemeClr val="bg1"/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>
              <a:spAutoFit/>
            </a:bodyPr>
            <a:lstStyle/>
            <a:p>
              <a:r>
                <a:rPr lang="zh-CN" altLang="en-US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芦芽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73353" y="-114343"/>
            <a:ext cx="2040277" cy="2040277"/>
            <a:chOff x="4607903" y="639398"/>
            <a:chExt cx="2040277" cy="204027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607903" y="639398"/>
              <a:ext cx="2040277" cy="2040277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930051" y="1339748"/>
              <a:ext cx="14414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鲜嫩的芦芽</a:t>
              </a:r>
              <a:endParaRPr lang="en-US" altLang="zh-CN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r>
                <a:rPr lang="zh-CN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</a:rPr>
                <a:t>刚从土里钻出来</a:t>
              </a:r>
              <a:endPara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23989">
            <a:off x="2483940" y="1769590"/>
            <a:ext cx="1735910" cy="79506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572629" y="1978594"/>
            <a:ext cx="2040277" cy="2040277"/>
            <a:chOff x="4545412" y="361852"/>
            <a:chExt cx="2040277" cy="204027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 flipV="1">
              <a:off x="4545412" y="361852"/>
              <a:ext cx="2040277" cy="2040277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907815" y="1078708"/>
              <a:ext cx="133882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河豚</a:t>
              </a:r>
              <a:endParaRPr lang="en-US" altLang="zh-CN" sz="15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15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逆流而上产卵</a:t>
              </a:r>
              <a:endParaRPr lang="zh-CN" alt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2889" y="1335066"/>
            <a:ext cx="2278946" cy="1294441"/>
            <a:chOff x="5975301" y="1416759"/>
            <a:chExt cx="2278946" cy="12944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975301" y="1416759"/>
              <a:ext cx="2278946" cy="129444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470892" y="2311461"/>
              <a:ext cx="649537" cy="369332"/>
            </a:xfrm>
            <a:prstGeom prst="rect">
              <a:avLst/>
            </a:prstGeom>
            <a:solidFill>
              <a:schemeClr val="bg1"/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>
              <a:spAutoFit/>
            </a:bodyPr>
            <a:lstStyle/>
            <a:p>
              <a:r>
                <a:rPr lang="zh-CN" altLang="en-US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河豚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8051968">
            <a:off x="3295467" y="661236"/>
            <a:ext cx="1521023" cy="660745"/>
            <a:chOff x="5340248" y="2332095"/>
            <a:chExt cx="2319980" cy="868235"/>
          </a:xfrm>
        </p:grpSpPr>
        <p:pic>
          <p:nvPicPr>
            <p:cNvPr id="31" name="Picture 4" descr="邮戳盖章 印章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37039">
              <a:off x="5340248" y="2332095"/>
              <a:ext cx="2319980" cy="868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矩形 31"/>
            <p:cNvSpPr/>
            <p:nvPr/>
          </p:nvSpPr>
          <p:spPr>
            <a:xfrm rot="1637039">
              <a:off x="5668923" y="2397120"/>
              <a:ext cx="1690000" cy="6673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勃勃生机</a:t>
              </a: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933872" y="1883922"/>
            <a:ext cx="2603531" cy="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33872" y="2427734"/>
            <a:ext cx="2603531" cy="0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17765" y="1183260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植物</a:t>
            </a:r>
            <a:endParaRPr lang="en-US" altLang="zh-CN" sz="2400" b="1" kern="1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400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rPr>
              <a:t>动物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01593" y="873682"/>
            <a:ext cx="2343626" cy="15636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48064" y="1902605"/>
            <a:ext cx="864096" cy="477054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zh-CN" sz="25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蒌蒿</a:t>
            </a:r>
            <a:endParaRPr lang="zh-CN" alt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04361" y="2571750"/>
            <a:ext cx="1556113" cy="192367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141107" y="3939902"/>
            <a:ext cx="829073" cy="477054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5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芦芽</a:t>
            </a:r>
            <a:endParaRPr lang="zh-CN" alt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241" y="1436368"/>
            <a:ext cx="3682246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河滩上已经长满了蒌蒿，芦芽也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开始抽芽了，而这恰是河豚从大海回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归，将要逆江产卵的季节。</a:t>
            </a:r>
            <a:endParaRPr lang="zh-CN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0945" y="1050007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理解诗意，想象画面：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02355" y="2211389"/>
            <a:ext cx="2369647" cy="1674993"/>
            <a:chOff x="2058337" y="3168398"/>
            <a:chExt cx="2369647" cy="167499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58337" y="3168398"/>
              <a:ext cx="2369647" cy="167499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267744" y="3745086"/>
              <a:ext cx="180049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kern="100" dirty="0">
                  <a:solidFill>
                    <a:schemeClr val="accent6">
                      <a:lumMod val="7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生机勃勃的</a:t>
              </a:r>
              <a:endParaRPr lang="en-US" altLang="zh-CN" kern="100" dirty="0">
                <a:solidFill>
                  <a:schemeClr val="accent6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江南水乡春景图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246" y="1436368"/>
            <a:ext cx="3962215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诗的最后一句诗是画面上的景色吗？</a:t>
            </a:r>
            <a:endParaRPr lang="zh-CN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0951" y="1050007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思考：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1924676" y="84355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蒌蒿满地芦芽短，正是河豚欲上时。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9895" y="761133"/>
            <a:ext cx="4414846" cy="4165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5381060" y="1867965"/>
            <a:ext cx="2863348" cy="646331"/>
            <a:chOff x="5381060" y="1867965"/>
            <a:chExt cx="2863348" cy="646331"/>
          </a:xfrm>
        </p:grpSpPr>
        <p:sp>
          <p:nvSpPr>
            <p:cNvPr id="16" name="矩形 15"/>
            <p:cNvSpPr/>
            <p:nvPr/>
          </p:nvSpPr>
          <p:spPr>
            <a:xfrm>
              <a:off x="5381060" y="1867965"/>
              <a:ext cx="28633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正是河豚欲上时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5568176" y="1957324"/>
              <a:ext cx="2438112" cy="478559"/>
            </a:xfrm>
            <a:prstGeom prst="roundRect">
              <a:avLst/>
            </a:prstGeom>
            <a:noFill/>
            <a:ln w="9525">
              <a:prstDash val="dash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1810579" y="389071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运用诗句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220454" y="1973250"/>
            <a:ext cx="21707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kern="10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竹外桃花三两枝</a:t>
            </a:r>
            <a:endParaRPr lang="zh-CN" altLang="en-US" sz="2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67752" y="2379955"/>
            <a:ext cx="21707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kern="10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春江水暖鸭先知</a:t>
            </a:r>
            <a:endParaRPr lang="zh-CN" altLang="en-US" sz="2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67744" y="1109152"/>
            <a:ext cx="5616624" cy="2585323"/>
            <a:chOff x="3048905" y="915566"/>
            <a:chExt cx="5616624" cy="2585323"/>
          </a:xfrm>
        </p:grpSpPr>
        <p:grpSp>
          <p:nvGrpSpPr>
            <p:cNvPr id="19" name="组合 18"/>
            <p:cNvGrpSpPr/>
            <p:nvPr/>
          </p:nvGrpSpPr>
          <p:grpSpPr>
            <a:xfrm>
              <a:off x="3048905" y="915566"/>
              <a:ext cx="5616624" cy="2585323"/>
              <a:chOff x="2483768" y="987574"/>
              <a:chExt cx="5616624" cy="2585323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483768" y="987574"/>
                <a:ext cx="5616624" cy="25853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431800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b="1" kern="100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春天来了，小溪里的冰融化了，叮叮咚咚地流淌。只见桃花粉面，河水潺潺，远望，小河里的鸭子戏水玩耍，一定会不自禁吟诵“                     ，</a:t>
                </a:r>
                <a:endParaRPr lang="en-US" altLang="zh-CN" b="1" kern="100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b="1" kern="100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                  ”。低下头看到蒌蒿满地，芦芽嫩黄，猜想这时的河豚正要从海中回归江里，一定是味道最鲜美的时候，是不是要流口水了</a:t>
                </a:r>
                <a:r>
                  <a:rPr lang="zh-CN" altLang="en-US" b="1" kern="100" dirty="0" smtClean="0">
                    <a:latin typeface="幼圆" panose="02010509060101010101" pitchFamily="49" charset="-122"/>
                    <a:ea typeface="幼圆" panose="02010509060101010101" pitchFamily="49" charset="-122"/>
                  </a:rPr>
                  <a:t>？ </a:t>
                </a:r>
                <a:endParaRPr lang="zh-CN" altLang="zh-CN" b="1" kern="100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576863" y="2648622"/>
                <a:ext cx="215008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>
              <a:off x="6022320" y="2141245"/>
              <a:ext cx="215008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I:\2018-2019新课程开发\小三语文\角标\小三语文\2版重点导读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202755"/>
            <a:ext cx="1872208" cy="40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549440" y="1981734"/>
            <a:ext cx="5974888" cy="645648"/>
            <a:chOff x="1691680" y="1803574"/>
            <a:chExt cx="5616624" cy="645648"/>
          </a:xfrm>
        </p:grpSpPr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979711" y="1803574"/>
              <a:ext cx="5328593" cy="645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会认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个生字、会写</a:t>
              </a:r>
              <a:r>
                <a:rPr lang="zh-CN" altLang="en-US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惠、崇、短、芦、芽</a:t>
              </a:r>
              <a:r>
                <a:rPr lang="zh-CN" altLang="en-US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个生字。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1691680" y="2075743"/>
              <a:ext cx="276225" cy="173831"/>
            </a:xfrm>
            <a:custGeom>
              <a:avLst/>
              <a:gdLst>
                <a:gd name="T0" fmla="*/ 424099885 w 6436"/>
                <a:gd name="T1" fmla="*/ 423983062 h 5397"/>
                <a:gd name="T2" fmla="*/ 424099885 w 6436"/>
                <a:gd name="T3" fmla="*/ 423983062 h 5397"/>
                <a:gd name="T4" fmla="*/ 424099885 w 6436"/>
                <a:gd name="T5" fmla="*/ 423983062 h 5397"/>
                <a:gd name="T6" fmla="*/ 424099885 w 6436"/>
                <a:gd name="T7" fmla="*/ 423983062 h 5397"/>
                <a:gd name="T8" fmla="*/ 424099885 w 6436"/>
                <a:gd name="T9" fmla="*/ 423983062 h 5397"/>
                <a:gd name="T10" fmla="*/ 424099885 w 6436"/>
                <a:gd name="T11" fmla="*/ 423983062 h 5397"/>
                <a:gd name="T12" fmla="*/ 424099885 w 6436"/>
                <a:gd name="T13" fmla="*/ 423983062 h 5397"/>
                <a:gd name="T14" fmla="*/ 424099885 w 6436"/>
                <a:gd name="T15" fmla="*/ 423983062 h 5397"/>
                <a:gd name="T16" fmla="*/ 424099885 w 6436"/>
                <a:gd name="T17" fmla="*/ 423983062 h 5397"/>
                <a:gd name="T18" fmla="*/ 424099885 w 6436"/>
                <a:gd name="T19" fmla="*/ 423983062 h 5397"/>
                <a:gd name="T20" fmla="*/ 424099885 w 6436"/>
                <a:gd name="T21" fmla="*/ 423983062 h 5397"/>
                <a:gd name="T22" fmla="*/ 424099885 w 6436"/>
                <a:gd name="T23" fmla="*/ 423983062 h 5397"/>
                <a:gd name="T24" fmla="*/ 424099885 w 6436"/>
                <a:gd name="T25" fmla="*/ 423983062 h 5397"/>
                <a:gd name="T26" fmla="*/ 424099885 w 6436"/>
                <a:gd name="T27" fmla="*/ 423983062 h 5397"/>
                <a:gd name="T28" fmla="*/ 424099885 w 6436"/>
                <a:gd name="T29" fmla="*/ 423983062 h 5397"/>
                <a:gd name="T30" fmla="*/ 424099885 w 6436"/>
                <a:gd name="T31" fmla="*/ 423983062 h 5397"/>
                <a:gd name="T32" fmla="*/ 424099885 w 6436"/>
                <a:gd name="T33" fmla="*/ 423983062 h 5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36" h="5397">
                  <a:moveTo>
                    <a:pt x="0" y="2017"/>
                  </a:moveTo>
                  <a:lnTo>
                    <a:pt x="3141" y="2017"/>
                  </a:lnTo>
                  <a:lnTo>
                    <a:pt x="3821" y="2698"/>
                  </a:lnTo>
                  <a:lnTo>
                    <a:pt x="3141" y="3379"/>
                  </a:lnTo>
                  <a:lnTo>
                    <a:pt x="0" y="3379"/>
                  </a:lnTo>
                  <a:lnTo>
                    <a:pt x="0" y="2017"/>
                  </a:lnTo>
                  <a:close/>
                  <a:moveTo>
                    <a:pt x="2775" y="4434"/>
                  </a:moveTo>
                  <a:lnTo>
                    <a:pt x="4510" y="2698"/>
                  </a:lnTo>
                  <a:lnTo>
                    <a:pt x="2775" y="963"/>
                  </a:lnTo>
                  <a:lnTo>
                    <a:pt x="3737" y="0"/>
                  </a:lnTo>
                  <a:lnTo>
                    <a:pt x="5473" y="1736"/>
                  </a:lnTo>
                  <a:lnTo>
                    <a:pt x="6436" y="2698"/>
                  </a:lnTo>
                  <a:lnTo>
                    <a:pt x="5473" y="3661"/>
                  </a:lnTo>
                  <a:lnTo>
                    <a:pt x="3737" y="5397"/>
                  </a:lnTo>
                  <a:lnTo>
                    <a:pt x="2775" y="4434"/>
                  </a:lnTo>
                  <a:close/>
                </a:path>
              </a:pathLst>
            </a:custGeom>
            <a:solidFill>
              <a:srgbClr val="FE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49440" y="2715145"/>
            <a:ext cx="4680520" cy="496490"/>
            <a:chOff x="1691680" y="2573708"/>
            <a:chExt cx="4680520" cy="496490"/>
          </a:xfrm>
        </p:grpSpPr>
        <p:sp>
          <p:nvSpPr>
            <p:cNvPr id="18" name="MH_SubTitle_2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979712" y="2573708"/>
              <a:ext cx="4392488" cy="49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有感情地朗读并背诵古诗。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1691680" y="2787774"/>
              <a:ext cx="276225" cy="172641"/>
            </a:xfrm>
            <a:custGeom>
              <a:avLst/>
              <a:gdLst>
                <a:gd name="T0" fmla="*/ 424099885 w 6436"/>
                <a:gd name="T1" fmla="*/ 423983062 h 5397"/>
                <a:gd name="T2" fmla="*/ 424099885 w 6436"/>
                <a:gd name="T3" fmla="*/ 423983062 h 5397"/>
                <a:gd name="T4" fmla="*/ 424099885 w 6436"/>
                <a:gd name="T5" fmla="*/ 423983062 h 5397"/>
                <a:gd name="T6" fmla="*/ 424099885 w 6436"/>
                <a:gd name="T7" fmla="*/ 423983062 h 5397"/>
                <a:gd name="T8" fmla="*/ 424099885 w 6436"/>
                <a:gd name="T9" fmla="*/ 423983062 h 5397"/>
                <a:gd name="T10" fmla="*/ 424099885 w 6436"/>
                <a:gd name="T11" fmla="*/ 423983062 h 5397"/>
                <a:gd name="T12" fmla="*/ 424099885 w 6436"/>
                <a:gd name="T13" fmla="*/ 423983062 h 5397"/>
                <a:gd name="T14" fmla="*/ 424099885 w 6436"/>
                <a:gd name="T15" fmla="*/ 423983062 h 5397"/>
                <a:gd name="T16" fmla="*/ 424099885 w 6436"/>
                <a:gd name="T17" fmla="*/ 423983062 h 5397"/>
                <a:gd name="T18" fmla="*/ 424099885 w 6436"/>
                <a:gd name="T19" fmla="*/ 423983062 h 5397"/>
                <a:gd name="T20" fmla="*/ 424099885 w 6436"/>
                <a:gd name="T21" fmla="*/ 423983062 h 5397"/>
                <a:gd name="T22" fmla="*/ 424099885 w 6436"/>
                <a:gd name="T23" fmla="*/ 423983062 h 5397"/>
                <a:gd name="T24" fmla="*/ 424099885 w 6436"/>
                <a:gd name="T25" fmla="*/ 423983062 h 5397"/>
                <a:gd name="T26" fmla="*/ 424099885 w 6436"/>
                <a:gd name="T27" fmla="*/ 423983062 h 5397"/>
                <a:gd name="T28" fmla="*/ 424099885 w 6436"/>
                <a:gd name="T29" fmla="*/ 423983062 h 5397"/>
                <a:gd name="T30" fmla="*/ 424099885 w 6436"/>
                <a:gd name="T31" fmla="*/ 423983062 h 5397"/>
                <a:gd name="T32" fmla="*/ 424099885 w 6436"/>
                <a:gd name="T33" fmla="*/ 423983062 h 5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36" h="5397">
                  <a:moveTo>
                    <a:pt x="0" y="2017"/>
                  </a:moveTo>
                  <a:lnTo>
                    <a:pt x="3141" y="2017"/>
                  </a:lnTo>
                  <a:lnTo>
                    <a:pt x="3821" y="2698"/>
                  </a:lnTo>
                  <a:lnTo>
                    <a:pt x="3141" y="3379"/>
                  </a:lnTo>
                  <a:lnTo>
                    <a:pt x="0" y="3379"/>
                  </a:lnTo>
                  <a:lnTo>
                    <a:pt x="0" y="2017"/>
                  </a:lnTo>
                  <a:close/>
                  <a:moveTo>
                    <a:pt x="2775" y="4434"/>
                  </a:moveTo>
                  <a:lnTo>
                    <a:pt x="4510" y="2698"/>
                  </a:lnTo>
                  <a:lnTo>
                    <a:pt x="2775" y="963"/>
                  </a:lnTo>
                  <a:lnTo>
                    <a:pt x="3737" y="0"/>
                  </a:lnTo>
                  <a:lnTo>
                    <a:pt x="5473" y="1736"/>
                  </a:lnTo>
                  <a:lnTo>
                    <a:pt x="6436" y="2698"/>
                  </a:lnTo>
                  <a:lnTo>
                    <a:pt x="5473" y="3661"/>
                  </a:lnTo>
                  <a:lnTo>
                    <a:pt x="3737" y="5397"/>
                  </a:lnTo>
                  <a:lnTo>
                    <a:pt x="2775" y="4434"/>
                  </a:lnTo>
                  <a:close/>
                </a:path>
              </a:pathLst>
            </a:custGeom>
            <a:solidFill>
              <a:srgbClr val="FE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49440" y="3299397"/>
            <a:ext cx="5398824" cy="496490"/>
            <a:chOff x="1691680" y="2573708"/>
            <a:chExt cx="4680520" cy="496490"/>
          </a:xfrm>
        </p:grpSpPr>
        <p:sp>
          <p:nvSpPr>
            <p:cNvPr id="22" name="KSO_Shape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1691680" y="2787774"/>
              <a:ext cx="276225" cy="172641"/>
            </a:xfrm>
            <a:custGeom>
              <a:avLst/>
              <a:gdLst>
                <a:gd name="T0" fmla="*/ 424099885 w 6436"/>
                <a:gd name="T1" fmla="*/ 423983062 h 5397"/>
                <a:gd name="T2" fmla="*/ 424099885 w 6436"/>
                <a:gd name="T3" fmla="*/ 423983062 h 5397"/>
                <a:gd name="T4" fmla="*/ 424099885 w 6436"/>
                <a:gd name="T5" fmla="*/ 423983062 h 5397"/>
                <a:gd name="T6" fmla="*/ 424099885 w 6436"/>
                <a:gd name="T7" fmla="*/ 423983062 h 5397"/>
                <a:gd name="T8" fmla="*/ 424099885 w 6436"/>
                <a:gd name="T9" fmla="*/ 423983062 h 5397"/>
                <a:gd name="T10" fmla="*/ 424099885 w 6436"/>
                <a:gd name="T11" fmla="*/ 423983062 h 5397"/>
                <a:gd name="T12" fmla="*/ 424099885 w 6436"/>
                <a:gd name="T13" fmla="*/ 423983062 h 5397"/>
                <a:gd name="T14" fmla="*/ 424099885 w 6436"/>
                <a:gd name="T15" fmla="*/ 423983062 h 5397"/>
                <a:gd name="T16" fmla="*/ 424099885 w 6436"/>
                <a:gd name="T17" fmla="*/ 423983062 h 5397"/>
                <a:gd name="T18" fmla="*/ 424099885 w 6436"/>
                <a:gd name="T19" fmla="*/ 423983062 h 5397"/>
                <a:gd name="T20" fmla="*/ 424099885 w 6436"/>
                <a:gd name="T21" fmla="*/ 423983062 h 5397"/>
                <a:gd name="T22" fmla="*/ 424099885 w 6436"/>
                <a:gd name="T23" fmla="*/ 423983062 h 5397"/>
                <a:gd name="T24" fmla="*/ 424099885 w 6436"/>
                <a:gd name="T25" fmla="*/ 423983062 h 5397"/>
                <a:gd name="T26" fmla="*/ 424099885 w 6436"/>
                <a:gd name="T27" fmla="*/ 423983062 h 5397"/>
                <a:gd name="T28" fmla="*/ 424099885 w 6436"/>
                <a:gd name="T29" fmla="*/ 423983062 h 5397"/>
                <a:gd name="T30" fmla="*/ 424099885 w 6436"/>
                <a:gd name="T31" fmla="*/ 423983062 h 5397"/>
                <a:gd name="T32" fmla="*/ 424099885 w 6436"/>
                <a:gd name="T33" fmla="*/ 423983062 h 53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36" h="5397">
                  <a:moveTo>
                    <a:pt x="0" y="2017"/>
                  </a:moveTo>
                  <a:lnTo>
                    <a:pt x="3141" y="2017"/>
                  </a:lnTo>
                  <a:lnTo>
                    <a:pt x="3821" y="2698"/>
                  </a:lnTo>
                  <a:lnTo>
                    <a:pt x="3141" y="3379"/>
                  </a:lnTo>
                  <a:lnTo>
                    <a:pt x="0" y="3379"/>
                  </a:lnTo>
                  <a:lnTo>
                    <a:pt x="0" y="2017"/>
                  </a:lnTo>
                  <a:close/>
                  <a:moveTo>
                    <a:pt x="2775" y="4434"/>
                  </a:moveTo>
                  <a:lnTo>
                    <a:pt x="4510" y="2698"/>
                  </a:lnTo>
                  <a:lnTo>
                    <a:pt x="2775" y="963"/>
                  </a:lnTo>
                  <a:lnTo>
                    <a:pt x="3737" y="0"/>
                  </a:lnTo>
                  <a:lnTo>
                    <a:pt x="5473" y="1736"/>
                  </a:lnTo>
                  <a:lnTo>
                    <a:pt x="6436" y="2698"/>
                  </a:lnTo>
                  <a:lnTo>
                    <a:pt x="5473" y="3661"/>
                  </a:lnTo>
                  <a:lnTo>
                    <a:pt x="3737" y="5397"/>
                  </a:lnTo>
                  <a:lnTo>
                    <a:pt x="2775" y="4434"/>
                  </a:lnTo>
                  <a:close/>
                </a:path>
              </a:pathLst>
            </a:custGeom>
            <a:solidFill>
              <a:srgbClr val="FE7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979712" y="2573708"/>
              <a:ext cx="4392488" cy="49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想象古诗描绘的画面，体会诗歌表达的情感。</a:t>
              </a:r>
              <a:endPara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2483345" y="195487"/>
            <a:ext cx="2952753" cy="479426"/>
            <a:chOff x="750" y="435"/>
            <a:chExt cx="1860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58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诵读诗歌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240360" y="654267"/>
            <a:ext cx="4572000" cy="37394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000" b="1" kern="100" dirty="0">
                <a:latin typeface="华文隶书" panose="02010800040101010101" pitchFamily="2" charset="-122"/>
                <a:ea typeface="华文隶书" panose="02010800040101010101" pitchFamily="2" charset="-122"/>
              </a:rPr>
              <a:t>惠崇春江晚景</a:t>
            </a:r>
            <a:endParaRPr lang="zh-CN" altLang="zh-CN" sz="3000" b="1" kern="1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2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zh-CN" sz="22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宋</a:t>
            </a:r>
            <a:r>
              <a:rPr lang="en-US" altLang="zh-CN" sz="22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] </a:t>
            </a:r>
            <a:r>
              <a:rPr lang="zh-CN" altLang="zh-CN" sz="2200" b="1" kern="100" dirty="0"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  <a:endParaRPr lang="zh-CN" altLang="zh-CN" sz="2200" b="1" kern="1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竹外桃花三两枝，</a:t>
            </a:r>
            <a:endParaRPr lang="zh-CN" altLang="zh-CN" sz="2600" kern="100" spc="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春江水暖鸭先知。</a:t>
            </a:r>
            <a:endParaRPr lang="zh-CN" altLang="zh-CN" sz="2600" kern="100" spc="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蒌蒿满地芦芽短，</a:t>
            </a:r>
            <a:endParaRPr lang="zh-CN" altLang="zh-CN" sz="2600" kern="100" spc="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2600" kern="100" spc="200" dirty="0">
                <a:latin typeface="隶书" panose="02010509060101010101" pitchFamily="49" charset="-122"/>
                <a:ea typeface="隶书" panose="02010509060101010101" pitchFamily="49" charset="-122"/>
              </a:rPr>
              <a:t>正是河豚欲上时。</a:t>
            </a:r>
            <a:endParaRPr lang="zh-CN" altLang="zh-CN" sz="2600" kern="100" spc="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339752" y="1857418"/>
            <a:ext cx="0" cy="2304256"/>
          </a:xfrm>
          <a:prstGeom prst="line">
            <a:avLst/>
          </a:prstGeom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61678" y="889731"/>
            <a:ext cx="1685407" cy="1355194"/>
            <a:chOff x="602288" y="1781322"/>
            <a:chExt cx="1685407" cy="135519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602288" y="1781322"/>
              <a:ext cx="1685407" cy="1355194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39122" y="2099747"/>
              <a:ext cx="13468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我来说作者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470554" y="1277383"/>
            <a:ext cx="606189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00" b="1" kern="100" dirty="0">
                <a:latin typeface="华文隶书" panose="02010800040101010101" pitchFamily="2" charset="-122"/>
                <a:ea typeface="华文隶书" panose="02010800040101010101" pitchFamily="2" charset="-122"/>
              </a:rPr>
              <a:t>苏轼</a:t>
            </a:r>
            <a:endParaRPr lang="en-US" altLang="zh-CN" sz="4000" b="1" kern="1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indent="82804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字子瞻</a:t>
            </a:r>
            <a:endParaRPr lang="en-US" altLang="zh-CN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82804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号东坡居士，世称苏东坡</a:t>
            </a:r>
            <a:endParaRPr lang="en-US" altLang="zh-CN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82804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北宋文学家、书法家</a:t>
            </a:r>
            <a:endParaRPr lang="en-US" altLang="zh-CN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82804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豪放派词人的代表</a:t>
            </a:r>
            <a:endParaRPr lang="en-US" altLang="zh-CN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82804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其诗取材广泛，想象丰富</a:t>
            </a:r>
            <a:endParaRPr lang="zh-CN" altLang="zh-CN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7639" y="1567330"/>
            <a:ext cx="3672409" cy="278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339752" y="1857418"/>
            <a:ext cx="0" cy="2304256"/>
          </a:xfrm>
          <a:prstGeom prst="line">
            <a:avLst/>
          </a:prstGeom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61678" y="889731"/>
            <a:ext cx="1685407" cy="1355194"/>
            <a:chOff x="602288" y="1781322"/>
            <a:chExt cx="1685407" cy="135519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602288" y="1781322"/>
              <a:ext cx="1685407" cy="1355194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39122" y="2099747"/>
              <a:ext cx="13468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一起品诗句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1259138">
            <a:off x="4044626" y="1788162"/>
            <a:ext cx="1879778" cy="63957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 rot="18051968">
            <a:off x="4509882" y="950589"/>
            <a:ext cx="1137367" cy="728362"/>
            <a:chOff x="5372801" y="2127697"/>
            <a:chExt cx="1734799" cy="957085"/>
          </a:xfrm>
        </p:grpSpPr>
        <p:pic>
          <p:nvPicPr>
            <p:cNvPr id="17" name="Picture 4" descr="邮戳盖章 印章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37039">
              <a:off x="5372801" y="2216547"/>
              <a:ext cx="1734799" cy="868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 rot="1637039">
              <a:off x="5402942" y="2127697"/>
              <a:ext cx="1337916" cy="6673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题画诗</a:t>
              </a: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075382" y="1908499"/>
            <a:ext cx="88197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时间</a:t>
            </a:r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en-US" altLang="zh-CN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地点：</a:t>
            </a:r>
            <a:endParaRPr lang="en-US" altLang="zh-CN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en-US" altLang="zh-CN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内容：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66272" y="1913122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春</a:t>
            </a:r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江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晚</a:t>
            </a:r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景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766272" y="2462497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春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江</a:t>
            </a:r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晚景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766272" y="3009546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春江</a:t>
            </a:r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晚景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7639" y="1567330"/>
            <a:ext cx="3672409" cy="278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339752" y="1857418"/>
            <a:ext cx="0" cy="2304256"/>
          </a:xfrm>
          <a:prstGeom prst="line">
            <a:avLst/>
          </a:prstGeom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61678" y="889731"/>
            <a:ext cx="1685407" cy="1355194"/>
            <a:chOff x="602288" y="1781322"/>
            <a:chExt cx="1685407" cy="135519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602288" y="1781322"/>
              <a:ext cx="1685407" cy="1355194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39122" y="2099747"/>
              <a:ext cx="13468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kern="100" dirty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一起品诗句</a:t>
              </a:r>
              <a:endParaRPr lang="zh-CN" altLang="en-US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5598" y="1592864"/>
            <a:ext cx="1133475" cy="1133475"/>
            <a:chOff x="6525590" y="1592862"/>
            <a:chExt cx="1133475" cy="11334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25590" y="1592862"/>
              <a:ext cx="1133475" cy="1133475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6525590" y="1601237"/>
              <a:ext cx="1116000" cy="111494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2348884" y="2310747"/>
            <a:ext cx="5019323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崇高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最高的；最高尚的：</a:t>
            </a: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品格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崇高</a:t>
            </a: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崇高</a:t>
            </a: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的理想。</a:t>
            </a:r>
            <a:endParaRPr lang="en-US" altLang="zh-CN" sz="1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崇尚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尊重；推崇：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崇尚</a:t>
            </a: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正义、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崇尚</a:t>
            </a: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俭朴。</a:t>
            </a:r>
            <a:endParaRPr lang="zh-CN" altLang="en-US" sz="1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0980" y="3363842"/>
            <a:ext cx="5069494" cy="732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竹外桃花三两枝，春江水暖鸭先知。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23989">
            <a:off x="2599112" y="1368569"/>
            <a:ext cx="808481" cy="50180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39193" y="-307036"/>
            <a:ext cx="2040277" cy="2040277"/>
            <a:chOff x="4607903" y="639398"/>
            <a:chExt cx="2040277" cy="204027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4607903" y="639398"/>
              <a:ext cx="2040277" cy="204027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5334362" y="1451441"/>
              <a:ext cx="5982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春天</a:t>
              </a:r>
              <a:endPara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0790614">
            <a:off x="1881121" y="1916581"/>
            <a:ext cx="1606733" cy="623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9761" y="843558"/>
            <a:ext cx="3898271" cy="2118094"/>
            <a:chOff x="889753" y="843558"/>
            <a:chExt cx="3898271" cy="21180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竹外桃花三两枝，春江水暖鸭先知。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23989">
            <a:off x="3229882" y="1397411"/>
            <a:ext cx="1320969" cy="50180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781544" y="-151252"/>
            <a:ext cx="2040277" cy="2040277"/>
            <a:chOff x="4607903" y="639398"/>
            <a:chExt cx="2040277" cy="204027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4607903" y="639398"/>
              <a:ext cx="2040277" cy="204027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4934951" y="1451441"/>
              <a:ext cx="14253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桃花刚刚绽放</a:t>
              </a:r>
              <a:endPara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0723989">
            <a:off x="3172357" y="1904093"/>
            <a:ext cx="1477724" cy="56134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572629" y="1978594"/>
            <a:ext cx="2040277" cy="2040277"/>
            <a:chOff x="4545412" y="361852"/>
            <a:chExt cx="2040277" cy="204027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 flipV="1">
              <a:off x="4545412" y="361852"/>
              <a:ext cx="2040277" cy="2040277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907815" y="1078708"/>
              <a:ext cx="133882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鸭子</a:t>
              </a:r>
              <a:endParaRPr lang="en-US" altLang="zh-CN" sz="15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1500" b="1" kern="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pitchFamily="49" charset="-122"/>
                  <a:ea typeface="幼圆" panose="02010509060101010101" pitchFamily="49" charset="-122"/>
                  <a:cs typeface="Times New Roman" panose="02020603050405020304" pitchFamily="18" charset="0"/>
                </a:rPr>
                <a:t>最早感觉春天</a:t>
              </a:r>
              <a:endParaRPr lang="zh-CN" alt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6"/>
          <p:cNvGrpSpPr/>
          <p:nvPr/>
        </p:nvGrpSpPr>
        <p:grpSpPr bwMode="auto">
          <a:xfrm>
            <a:off x="323528" y="195487"/>
            <a:ext cx="2700340" cy="479426"/>
            <a:chOff x="750" y="435"/>
            <a:chExt cx="1701" cy="302"/>
          </a:xfrm>
        </p:grpSpPr>
        <p:pic>
          <p:nvPicPr>
            <p:cNvPr id="11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925627">
              <a:off x="750" y="435"/>
              <a:ext cx="309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7"/>
            <p:cNvSpPr>
              <a:spLocks noChangeArrowheads="1"/>
            </p:cNvSpPr>
            <p:nvPr/>
          </p:nvSpPr>
          <p:spPr bwMode="auto">
            <a:xfrm>
              <a:off x="1026" y="461"/>
              <a:ext cx="14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欣赏诗歌</a:t>
              </a:r>
              <a:endParaRPr lang="zh-CN" altLang="en-US" sz="20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241" y="1436371"/>
            <a:ext cx="368224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竹林外几枝桃花初放，</a:t>
            </a:r>
            <a:endParaRPr lang="en-US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31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700" b="1" kern="100" dirty="0">
                <a:latin typeface="幼圆" panose="02010509060101010101" pitchFamily="49" charset="-122"/>
                <a:ea typeface="幼圆" panose="02010509060101010101" pitchFamily="49" charset="-122"/>
              </a:rPr>
              <a:t>鸭子最先察觉到春天江水的回暖。</a:t>
            </a:r>
            <a:endParaRPr lang="zh-CN" altLang="zh-CN" sz="1700" b="1" kern="1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0945" y="1050007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1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理解诗意，想象画面：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7592" y="843558"/>
            <a:ext cx="3898271" cy="2118094"/>
            <a:chOff x="889753" y="843558"/>
            <a:chExt cx="3898271" cy="211809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9753" y="843558"/>
              <a:ext cx="3765498" cy="21180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矩形 17"/>
            <p:cNvSpPr/>
            <p:nvPr/>
          </p:nvSpPr>
          <p:spPr>
            <a:xfrm>
              <a:off x="1924676" y="1313968"/>
              <a:ext cx="286334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</a:pPr>
              <a:r>
                <a:rPr lang="zh-CN" altLang="en-US" sz="2400" kern="100" spc="200" dirty="0">
                  <a:latin typeface="隶书" panose="02010509060101010101" pitchFamily="49" charset="-122"/>
                  <a:ea typeface="隶书" panose="02010509060101010101" pitchFamily="49" charset="-122"/>
                </a:rPr>
                <a:t>竹外桃花三两枝，春江水暖鸭先知。</a:t>
              </a:r>
              <a:endParaRPr lang="zh-CN" altLang="zh-CN" sz="2400" kern="100" spc="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MH" val="20180621095502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621100616"/>
  <p:tag name="MH_LIBRARY" val="GRAPHIC"/>
  <p:tag name="MH_ORDER" val="Shape"/>
</p:tagLst>
</file>

<file path=ppt/tags/tag3.xml><?xml version="1.0" encoding="utf-8"?>
<p:tagLst xmlns:p="http://schemas.openxmlformats.org/presentationml/2006/main">
  <p:tag name="MH" val="20180621095502"/>
  <p:tag name="MH_LIBRARY" val="GRAPHIC"/>
  <p:tag name="MH_TYPE" val="SubTitle"/>
  <p:tag name="MH_ORDER" val="2"/>
</p:tagLst>
</file>

<file path=ppt/tags/tag4.xml><?xml version="1.0" encoding="utf-8"?>
<p:tagLst xmlns:p="http://schemas.openxmlformats.org/presentationml/2006/main">
  <p:tag name="MH" val="20180621100616"/>
  <p:tag name="MH_LIBRARY" val="GRAPHIC"/>
  <p:tag name="MH_ORDER" val="Shape"/>
</p:tagLst>
</file>

<file path=ppt/tags/tag5.xml><?xml version="1.0" encoding="utf-8"?>
<p:tagLst xmlns:p="http://schemas.openxmlformats.org/presentationml/2006/main">
  <p:tag name="MH" val="20180621100616"/>
  <p:tag name="MH_LIBRARY" val="GRAPHIC"/>
  <p:tag name="MH_ORDER" val="Shape"/>
</p:tagLst>
</file>

<file path=ppt/tags/tag6.xml><?xml version="1.0" encoding="utf-8"?>
<p:tagLst xmlns:p="http://schemas.openxmlformats.org/presentationml/2006/main">
  <p:tag name="MH" val="20180621095502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WPS 演示</Application>
  <PresentationFormat>全屏显示(16:9)</PresentationFormat>
  <Paragraphs>166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黑体</vt:lpstr>
      <vt:lpstr>华文楷体</vt:lpstr>
      <vt:lpstr>华文隶书</vt:lpstr>
      <vt:lpstr>隶书</vt:lpstr>
      <vt:lpstr>幼圆</vt:lpstr>
      <vt:lpstr>Times New Roman</vt:lpstr>
      <vt:lpstr>楷体</vt:lpstr>
      <vt:lpstr>Arial</vt:lpstr>
      <vt:lpstr>Arial Unicode MS</vt:lpstr>
      <vt:lpstr>第一PPT模板网-WWW.1PPT.COM</vt:lpstr>
      <vt:lpstr>10_Office 主题</vt:lpstr>
      <vt:lpstr>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2018-01-30T03:35:00Z</dcterms:created>
  <dcterms:modified xsi:type="dcterms:W3CDTF">2022-01-14T01:17:03Z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