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262" r:id="rId2"/>
    <p:sldId id="259" r:id="rId3"/>
    <p:sldId id="260" r:id="rId4"/>
    <p:sldId id="261" r:id="rId5"/>
    <p:sldId id="270" r:id="rId6"/>
    <p:sldId id="263" r:id="rId7"/>
    <p:sldId id="271" r:id="rId8"/>
    <p:sldId id="264" r:id="rId9"/>
    <p:sldId id="268" r:id="rId10"/>
    <p:sldId id="269" r:id="rId11"/>
    <p:sldId id="274" r:id="rId12"/>
    <p:sldId id="273" r:id="rId13"/>
    <p:sldId id="277" r:id="rId14"/>
    <p:sldId id="272" r:id="rId15"/>
    <p:sldId id="275" r:id="rId16"/>
    <p:sldId id="276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75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9402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676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6538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28205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6117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0473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3696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43958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7025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736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7581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066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9242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359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073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4847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914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5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  <p:sldLayoutId id="214748375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249149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13 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 的 家 乡 是 中 国</a:t>
            </a:r>
            <a:endParaRPr lang="zh-CN" altLang="en-US" sz="5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85918" y="2062862"/>
            <a:ext cx="7064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/>
              <a:t>wǒ</a:t>
            </a:r>
            <a:r>
              <a:rPr lang="en-US" altLang="zh-CN" sz="3200" dirty="0" smtClean="0"/>
              <a:t>     de       </a:t>
            </a:r>
            <a:r>
              <a:rPr lang="en-US" altLang="zh-CN" sz="3200" dirty="0" err="1" smtClean="0"/>
              <a:t>jiā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xiānɡ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shì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zhōnɡ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ɡuó</a:t>
            </a:r>
            <a:r>
              <a:rPr lang="en-US" altLang="zh-CN" sz="3200" dirty="0" smtClean="0"/>
              <a:t> 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11173132_3819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714356"/>
            <a:ext cx="7786742" cy="5236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5786" y="1571612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“嫦娥”三号兴奋地回答：“月亮姐姐，您好！我从地球来，我的家乡是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中国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，科学家送我到您这里来做客。”</a:t>
            </a: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1357290" y="4000504"/>
            <a:ext cx="1873250" cy="1873250"/>
            <a:chOff x="1201" y="1353"/>
            <a:chExt cx="1180" cy="1180"/>
          </a:xfrm>
        </p:grpSpPr>
        <p:grpSp>
          <p:nvGrpSpPr>
            <p:cNvPr id="5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21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6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23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中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643042" y="3000372"/>
            <a:ext cx="1648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/>
              <a:t>zhōnɡ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5056204" y="3929066"/>
            <a:ext cx="1873250" cy="1873250"/>
            <a:chOff x="1201" y="1353"/>
            <a:chExt cx="1180" cy="1180"/>
          </a:xfrm>
        </p:grpSpPr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29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9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31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8" name="Text Box 11"/>
            <p:cNvSpPr txBox="1">
              <a:spLocks noChangeArrowheads="1"/>
            </p:cNvSpPr>
            <p:nvPr/>
          </p:nvSpPr>
          <p:spPr bwMode="auto">
            <a:xfrm>
              <a:off x="1301" y="1398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国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341956" y="2928934"/>
            <a:ext cx="11288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/>
              <a:t>ɡuó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571868" y="4357694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中间</a:t>
            </a:r>
            <a:endParaRPr lang="en-US" altLang="zh-CN" sz="3200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期中</a:t>
            </a:r>
            <a:endParaRPr lang="zh-CN" altLang="en-US" sz="32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43768" y="4357694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国家</a:t>
            </a:r>
            <a:endParaRPr lang="en-US" altLang="zh-CN" sz="3200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美国</a:t>
            </a:r>
            <a:endParaRPr lang="zh-CN" altLang="en-US" sz="32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4348" y="2857496"/>
            <a:ext cx="8215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月亮姐姐热情地说：“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欢迎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你，来自中国的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朋友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！”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1357290" y="4000504"/>
            <a:ext cx="1873250" cy="1873250"/>
            <a:chOff x="1201" y="1353"/>
            <a:chExt cx="1180" cy="1180"/>
          </a:xfrm>
        </p:grpSpPr>
        <p:grpSp>
          <p:nvGrpSpPr>
            <p:cNvPr id="5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21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6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23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中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5056204" y="3929066"/>
            <a:ext cx="1873250" cy="1873250"/>
            <a:chOff x="1201" y="1353"/>
            <a:chExt cx="1180" cy="1180"/>
          </a:xfrm>
        </p:grpSpPr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29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9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31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8" name="Text Box 11"/>
            <p:cNvSpPr txBox="1">
              <a:spLocks noChangeArrowheads="1"/>
            </p:cNvSpPr>
            <p:nvPr/>
          </p:nvSpPr>
          <p:spPr bwMode="auto">
            <a:xfrm>
              <a:off x="1301" y="1398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latin typeface="楷体" pitchFamily="49" charset="-122"/>
                  <a:ea typeface="楷体" pitchFamily="49" charset="-122"/>
                </a:rPr>
                <a:t>国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33" name="云形 32"/>
          <p:cNvSpPr/>
          <p:nvPr/>
        </p:nvSpPr>
        <p:spPr>
          <a:xfrm>
            <a:off x="357158" y="357166"/>
            <a:ext cx="2500330" cy="1000132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我会写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26" name="Group 19"/>
          <p:cNvGrpSpPr>
            <a:grpSpLocks/>
          </p:cNvGrpSpPr>
          <p:nvPr/>
        </p:nvGrpSpPr>
        <p:grpSpPr bwMode="auto">
          <a:xfrm>
            <a:off x="1285852" y="1643050"/>
            <a:ext cx="1873250" cy="1873250"/>
            <a:chOff x="1201" y="1353"/>
            <a:chExt cx="1180" cy="1180"/>
          </a:xfrm>
        </p:grpSpPr>
        <p:grpSp>
          <p:nvGrpSpPr>
            <p:cNvPr id="27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36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7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38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0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我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grpSp>
        <p:nvGrpSpPr>
          <p:cNvPr id="40" name="Group 19"/>
          <p:cNvGrpSpPr>
            <a:grpSpLocks/>
          </p:cNvGrpSpPr>
          <p:nvPr/>
        </p:nvGrpSpPr>
        <p:grpSpPr bwMode="auto">
          <a:xfrm>
            <a:off x="5000628" y="1714488"/>
            <a:ext cx="1873250" cy="1873250"/>
            <a:chOff x="1201" y="1353"/>
            <a:chExt cx="1180" cy="1180"/>
          </a:xfrm>
        </p:grpSpPr>
        <p:grpSp>
          <p:nvGrpSpPr>
            <p:cNvPr id="41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43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4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45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问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8662" y="1785926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“嫦娥”三号兴奋地回答：“月亮姐姐，您好！我从地球来，我的家乡是中国，科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家送我到您这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来做客。”</a:t>
            </a:r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1466172" y="3929066"/>
            <a:ext cx="1873250" cy="1873250"/>
            <a:chOff x="1201" y="1353"/>
            <a:chExt cx="1180" cy="1180"/>
          </a:xfrm>
        </p:grpSpPr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4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15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1304" y="1398"/>
              <a:ext cx="998" cy="1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学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894800" y="3143248"/>
            <a:ext cx="11281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/>
              <a:t>xué</a:t>
            </a:r>
            <a:r>
              <a:rPr lang="en-US" altLang="zh-CN" sz="4400" dirty="0" smtClean="0"/>
              <a:t> </a:t>
            </a:r>
            <a:endParaRPr lang="zh-CN" altLang="en-US" sz="4400" dirty="0"/>
          </a:p>
        </p:txBody>
      </p:sp>
      <p:sp>
        <p:nvSpPr>
          <p:cNvPr id="18" name="TextBox 17"/>
          <p:cNvSpPr txBox="1"/>
          <p:nvPr/>
        </p:nvSpPr>
        <p:spPr>
          <a:xfrm>
            <a:off x="3643306" y="4000504"/>
            <a:ext cx="10054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学习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</a:rPr>
              <a:t>学生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</a:rPr>
              <a:t>同学</a:t>
            </a:r>
            <a:endParaRPr lang="zh-CN" altLang="en-US" sz="3200" b="1" dirty="0">
              <a:solidFill>
                <a:srgbClr val="7030A0"/>
              </a:solidFill>
            </a:endParaRPr>
          </a:p>
        </p:txBody>
      </p:sp>
      <p:grpSp>
        <p:nvGrpSpPr>
          <p:cNvPr id="19" name="Group 19"/>
          <p:cNvGrpSpPr>
            <a:grpSpLocks/>
          </p:cNvGrpSpPr>
          <p:nvPr/>
        </p:nvGrpSpPr>
        <p:grpSpPr bwMode="auto">
          <a:xfrm>
            <a:off x="5429256" y="4000504"/>
            <a:ext cx="1873250" cy="1873250"/>
            <a:chOff x="1201" y="1353"/>
            <a:chExt cx="1180" cy="1180"/>
          </a:xfrm>
        </p:grpSpPr>
        <p:grpSp>
          <p:nvGrpSpPr>
            <p:cNvPr id="20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22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3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24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1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里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143636" y="3214686"/>
            <a:ext cx="5725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/>
              <a:t>lǐ</a:t>
            </a:r>
            <a:r>
              <a:rPr lang="en-US" altLang="zh-CN" sz="4400" dirty="0" smtClean="0"/>
              <a:t> </a:t>
            </a:r>
            <a:endParaRPr lang="zh-CN" altLang="en-US" sz="4400" dirty="0"/>
          </a:p>
        </p:txBody>
      </p:sp>
      <p:sp>
        <p:nvSpPr>
          <p:cNvPr id="27" name="TextBox 26"/>
          <p:cNvSpPr txBox="1"/>
          <p:nvPr/>
        </p:nvSpPr>
        <p:spPr>
          <a:xfrm>
            <a:off x="7715272" y="4071942"/>
            <a:ext cx="10054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学习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</a:rPr>
              <a:t>学生</a:t>
            </a:r>
            <a:endParaRPr lang="en-US" altLang="zh-CN" sz="3200" b="1" dirty="0" smtClean="0">
              <a:solidFill>
                <a:srgbClr val="7030A0"/>
              </a:solidFill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</a:rPr>
              <a:t>同学</a:t>
            </a:r>
            <a:endParaRPr lang="zh-CN" altLang="en-US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7224" y="1643050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月亮姐姐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微笑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着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问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：“你好！请问你从哪里来？”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785786" y="2643182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“嫦娥”三号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兴奋地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回答：“月亮姐姐，您好！我从地球来，我的家乡是中国，科学家送我到您这里来做客。”</a:t>
            </a:r>
          </a:p>
        </p:txBody>
      </p:sp>
      <p:sp>
        <p:nvSpPr>
          <p:cNvPr id="13" name="矩形 12"/>
          <p:cNvSpPr/>
          <p:nvPr/>
        </p:nvSpPr>
        <p:spPr>
          <a:xfrm>
            <a:off x="928662" y="4500570"/>
            <a:ext cx="8215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月亮姐姐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热情地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说：“欢迎你，来自中国的朋友！”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8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651500" y="836613"/>
            <a:ext cx="1584325" cy="1295400"/>
            <a:chOff x="912" y="864"/>
            <a:chExt cx="809" cy="816"/>
          </a:xfrm>
        </p:grpSpPr>
        <p:pic>
          <p:nvPicPr>
            <p:cNvPr id="24608" name="Picture 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912" y="864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9" name="Text Box 5"/>
            <p:cNvSpPr txBox="1">
              <a:spLocks noChangeArrowheads="1"/>
            </p:cNvSpPr>
            <p:nvPr/>
          </p:nvSpPr>
          <p:spPr bwMode="auto">
            <a:xfrm>
              <a:off x="1017" y="1102"/>
              <a:ext cx="62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欢迎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051050" y="981075"/>
            <a:ext cx="1284288" cy="1295400"/>
            <a:chOff x="1728" y="576"/>
            <a:chExt cx="809" cy="816"/>
          </a:xfrm>
        </p:grpSpPr>
        <p:pic>
          <p:nvPicPr>
            <p:cNvPr id="24606" name="Picture 7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1728" y="576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7" name="Text Box 8"/>
            <p:cNvSpPr txBox="1">
              <a:spLocks noChangeArrowheads="1"/>
            </p:cNvSpPr>
            <p:nvPr/>
          </p:nvSpPr>
          <p:spPr bwMode="auto">
            <a:xfrm>
              <a:off x="1776" y="816"/>
              <a:ext cx="633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轻轻</a:t>
              </a:r>
              <a:endPara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924300" y="620713"/>
            <a:ext cx="1727200" cy="1295400"/>
            <a:chOff x="2784" y="624"/>
            <a:chExt cx="809" cy="816"/>
          </a:xfrm>
        </p:grpSpPr>
        <p:pic>
          <p:nvPicPr>
            <p:cNvPr id="24604" name="Picture 10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84" y="624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5" name="Text Box 11"/>
            <p:cNvSpPr txBox="1">
              <a:spLocks noChangeArrowheads="1"/>
            </p:cNvSpPr>
            <p:nvPr/>
          </p:nvSpPr>
          <p:spPr bwMode="auto">
            <a:xfrm>
              <a:off x="2920" y="863"/>
              <a:ext cx="472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做客</a:t>
              </a:r>
              <a:endParaRPr lang="en-US" altLang="zh-CN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7164388" y="2708275"/>
            <a:ext cx="1621534" cy="1295400"/>
            <a:chOff x="2400" y="1343"/>
            <a:chExt cx="828" cy="816"/>
          </a:xfrm>
        </p:grpSpPr>
        <p:pic>
          <p:nvPicPr>
            <p:cNvPr id="24602" name="Picture 1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2400" y="1343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3" name="Text Box 14"/>
            <p:cNvSpPr txBox="1">
              <a:spLocks noChangeArrowheads="1"/>
            </p:cNvSpPr>
            <p:nvPr/>
          </p:nvSpPr>
          <p:spPr bwMode="auto">
            <a:xfrm>
              <a:off x="2448" y="1602"/>
              <a:ext cx="78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科学家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2411413" y="3500438"/>
            <a:ext cx="1057275" cy="1066800"/>
            <a:chOff x="3078" y="2160"/>
            <a:chExt cx="666" cy="672"/>
          </a:xfrm>
        </p:grpSpPr>
        <p:pic>
          <p:nvPicPr>
            <p:cNvPr id="24600" name="Picture 16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3078" y="2160"/>
              <a:ext cx="666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1" name="Text Box 17"/>
            <p:cNvSpPr txBox="1">
              <a:spLocks noChangeArrowheads="1"/>
            </p:cNvSpPr>
            <p:nvPr/>
          </p:nvSpPr>
          <p:spPr bwMode="auto">
            <a:xfrm>
              <a:off x="3089" y="2340"/>
              <a:ext cx="635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回答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4500563" y="1557338"/>
            <a:ext cx="1924834" cy="1447800"/>
            <a:chOff x="1296" y="1440"/>
            <a:chExt cx="1086" cy="912"/>
          </a:xfrm>
        </p:grpSpPr>
        <p:pic>
          <p:nvPicPr>
            <p:cNvPr id="24598" name="Picture 1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1296" y="1440"/>
              <a:ext cx="1056" cy="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9" name="Text Box 20"/>
            <p:cNvSpPr txBox="1">
              <a:spLocks noChangeArrowheads="1"/>
            </p:cNvSpPr>
            <p:nvPr/>
          </p:nvSpPr>
          <p:spPr bwMode="auto">
            <a:xfrm>
              <a:off x="1498" y="1764"/>
              <a:ext cx="884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热情</a:t>
              </a:r>
            </a:p>
          </p:txBody>
        </p:sp>
      </p:grpSp>
      <p:grpSp>
        <p:nvGrpSpPr>
          <p:cNvPr id="8" name="Group 21"/>
          <p:cNvGrpSpPr>
            <a:grpSpLocks/>
          </p:cNvGrpSpPr>
          <p:nvPr/>
        </p:nvGrpSpPr>
        <p:grpSpPr bwMode="auto">
          <a:xfrm>
            <a:off x="1187450" y="1916113"/>
            <a:ext cx="1800225" cy="1295400"/>
            <a:chOff x="432" y="1632"/>
            <a:chExt cx="809" cy="816"/>
          </a:xfrm>
        </p:grpSpPr>
        <p:pic>
          <p:nvPicPr>
            <p:cNvPr id="24596" name="Picture 2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432" y="1632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7" name="Text Box 23"/>
            <p:cNvSpPr txBox="1">
              <a:spLocks noChangeArrowheads="1"/>
            </p:cNvSpPr>
            <p:nvPr/>
          </p:nvSpPr>
          <p:spPr bwMode="auto">
            <a:xfrm>
              <a:off x="508" y="1910"/>
              <a:ext cx="62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请问</a:t>
              </a:r>
            </a:p>
          </p:txBody>
        </p:sp>
      </p:grp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2411413" y="1989138"/>
            <a:ext cx="1584325" cy="1295400"/>
            <a:chOff x="1056" y="2496"/>
            <a:chExt cx="809" cy="816"/>
          </a:xfrm>
        </p:grpSpPr>
        <p:pic>
          <p:nvPicPr>
            <p:cNvPr id="24594" name="Picture 2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1056" y="2496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5" name="Text Box 26"/>
            <p:cNvSpPr txBox="1">
              <a:spLocks noChangeArrowheads="1"/>
            </p:cNvSpPr>
            <p:nvPr/>
          </p:nvSpPr>
          <p:spPr bwMode="auto">
            <a:xfrm>
              <a:off x="1211" y="2818"/>
              <a:ext cx="62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兴奋</a:t>
              </a:r>
            </a:p>
          </p:txBody>
        </p:sp>
      </p:grpSp>
      <p:grpSp>
        <p:nvGrpSpPr>
          <p:cNvPr id="10" name="Group 27"/>
          <p:cNvGrpSpPr>
            <a:grpSpLocks/>
          </p:cNvGrpSpPr>
          <p:nvPr/>
        </p:nvGrpSpPr>
        <p:grpSpPr bwMode="auto">
          <a:xfrm>
            <a:off x="6877050" y="1196975"/>
            <a:ext cx="1582738" cy="1295400"/>
            <a:chOff x="3264" y="1440"/>
            <a:chExt cx="809" cy="816"/>
          </a:xfrm>
        </p:grpSpPr>
        <p:pic>
          <p:nvPicPr>
            <p:cNvPr id="24592" name="Picture 28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3264" y="1440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3" name="Text Box 29"/>
            <p:cNvSpPr txBox="1">
              <a:spLocks noChangeArrowheads="1"/>
            </p:cNvSpPr>
            <p:nvPr/>
          </p:nvSpPr>
          <p:spPr bwMode="auto">
            <a:xfrm>
              <a:off x="3360" y="1680"/>
              <a:ext cx="62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来自</a:t>
              </a:r>
            </a:p>
          </p:txBody>
        </p:sp>
      </p:grpSp>
      <p:grpSp>
        <p:nvGrpSpPr>
          <p:cNvPr id="11" name="Group 30"/>
          <p:cNvGrpSpPr>
            <a:grpSpLocks/>
          </p:cNvGrpSpPr>
          <p:nvPr/>
        </p:nvGrpSpPr>
        <p:grpSpPr bwMode="auto">
          <a:xfrm>
            <a:off x="5724525" y="3500438"/>
            <a:ext cx="1295400" cy="1081087"/>
            <a:chOff x="2358" y="2352"/>
            <a:chExt cx="666" cy="672"/>
          </a:xfrm>
        </p:grpSpPr>
        <p:pic>
          <p:nvPicPr>
            <p:cNvPr id="24590" name="Picture 3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2358" y="2352"/>
              <a:ext cx="666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1" name="Text Box 32"/>
            <p:cNvSpPr txBox="1">
              <a:spLocks noChangeArrowheads="1"/>
            </p:cNvSpPr>
            <p:nvPr/>
          </p:nvSpPr>
          <p:spPr bwMode="auto">
            <a:xfrm rot="10648956" flipV="1">
              <a:off x="2433" y="2544"/>
              <a:ext cx="535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朋友</a:t>
              </a:r>
            </a:p>
          </p:txBody>
        </p:sp>
      </p:grpSp>
      <p:sp>
        <p:nvSpPr>
          <p:cNvPr id="24589" name="Text Box 33"/>
          <p:cNvSpPr txBox="1">
            <a:spLocks noChangeArrowheads="1"/>
          </p:cNvSpPr>
          <p:nvPr/>
        </p:nvSpPr>
        <p:spPr bwMode="auto">
          <a:xfrm>
            <a:off x="0" y="0"/>
            <a:ext cx="170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3333CC"/>
                </a:solidFill>
              </a:rPr>
              <a:t>摘苹果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3121 L -0.12517 0.3045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67 0.06289 L -0.12517 0.50335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22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3.75723E-6 L -0.08576 0.43005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2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02 -0.00416 L 0.01302 0.32879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46821E-7 L -0.10174 0.6501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3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33526E-6 L -0.06805 0.5133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2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9711E-6 L 0.02448 0.59792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29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5087E-6 L -0.07361 0.31052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" y="1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5.20231E-7 L -0.0151 0.49295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24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87283E-6 L 0.07951 0.32531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1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071538" y="1142984"/>
            <a:ext cx="74295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一天，“嫦娥”三号轻轻地敲开了月亮姐姐家的大门。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月亮姐姐微笑着问：“你好！请问你从哪里来？”“嫦娥”三号兴奋地回答：“月亮姐姐，您好！我从地球来，我的家乡是中国，科学家送我到您这里来做客。”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月亮姐姐热情地说：“欢迎你，来自中国的朋友！”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85720" y="285728"/>
            <a:ext cx="2714644" cy="11430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我会读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910" y="2000240"/>
            <a:ext cx="82153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/>
              <a:t>zhōnɡ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ɡuó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dì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qiāo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wēi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wèn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qǐnɡ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nǎ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xīnɡ</a:t>
            </a:r>
            <a:endParaRPr lang="en-US" altLang="zh-CN" sz="3200" dirty="0" smtClean="0"/>
          </a:p>
          <a:p>
            <a:r>
              <a:rPr lang="zh-CN" altLang="en-US" sz="32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中   国  地 敲  微  问  请 哪 兴</a:t>
            </a:r>
            <a:r>
              <a:rPr lang="en-US" altLang="zh-CN" sz="3200" dirty="0" smtClean="0">
                <a:solidFill>
                  <a:srgbClr val="7030A0"/>
                </a:solidFill>
              </a:rPr>
              <a:t> </a:t>
            </a:r>
            <a:r>
              <a:rPr lang="en-US" altLang="zh-CN" sz="3200" dirty="0" err="1" smtClean="0"/>
              <a:t>fèn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huí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dá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kē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zhè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kè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huān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yínɡ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pénɡ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yǒu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 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642910" y="3714752"/>
            <a:ext cx="8303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奋 回 答 科 这  客 欢  迎   朋  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5"/>
          <p:cNvSpPr>
            <a:spLocks noGrp="1"/>
          </p:cNvSpPr>
          <p:nvPr>
            <p:ph type="title"/>
          </p:nvPr>
        </p:nvSpPr>
        <p:spPr>
          <a:xfrm>
            <a:off x="428596" y="142852"/>
            <a:ext cx="2543164" cy="11430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我会读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224" y="1291346"/>
            <a:ext cx="7643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/>
              <a:t>zhōnɡ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ɡuó</a:t>
            </a:r>
            <a:r>
              <a:rPr lang="en-US" altLang="zh-CN" sz="2800" dirty="0" smtClean="0"/>
              <a:t>      </a:t>
            </a:r>
            <a:r>
              <a:rPr lang="en-US" altLang="zh-CN" sz="2800" dirty="0" err="1" smtClean="0"/>
              <a:t>qīnɡ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qīnɡ</a:t>
            </a:r>
            <a:r>
              <a:rPr lang="en-US" altLang="zh-CN" sz="2800" dirty="0" smtClean="0"/>
              <a:t>      </a:t>
            </a:r>
            <a:r>
              <a:rPr lang="en-US" altLang="zh-CN" sz="2800" dirty="0" err="1" smtClean="0"/>
              <a:t>yuè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liànɡ</a:t>
            </a:r>
            <a:r>
              <a:rPr lang="en-US" altLang="zh-CN" sz="2800" dirty="0" smtClean="0"/>
              <a:t>      </a:t>
            </a:r>
            <a:r>
              <a:rPr lang="en-US" altLang="zh-CN" sz="2800" dirty="0" err="1" smtClean="0"/>
              <a:t>qǐnɡ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wèn</a:t>
            </a:r>
            <a:r>
              <a:rPr lang="en-US" altLang="zh-CN" sz="2800" dirty="0" smtClean="0"/>
              <a:t> 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857224" y="1791412"/>
            <a:ext cx="73116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中国   轻轻  月亮  请问</a:t>
            </a:r>
            <a:endParaRPr lang="zh-CN" altLang="en-US" sz="48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8662" y="2648668"/>
            <a:ext cx="71532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 smtClean="0"/>
              <a:t>xīnɡ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fèn</a:t>
            </a:r>
            <a:r>
              <a:rPr lang="en-US" altLang="zh-CN" sz="2800" dirty="0" smtClean="0"/>
              <a:t>            </a:t>
            </a:r>
            <a:r>
              <a:rPr lang="en-US" altLang="zh-CN" sz="2800" dirty="0" err="1" smtClean="0"/>
              <a:t>huí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dá</a:t>
            </a:r>
            <a:r>
              <a:rPr lang="en-US" altLang="zh-CN" sz="2800" dirty="0" smtClean="0"/>
              <a:t>            </a:t>
            </a:r>
            <a:r>
              <a:rPr lang="en-US" altLang="zh-CN" sz="2800" dirty="0" err="1" smtClean="0"/>
              <a:t>zuò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kè</a:t>
            </a:r>
            <a:r>
              <a:rPr lang="en-US" altLang="zh-CN" sz="2800" dirty="0" smtClean="0"/>
              <a:t>            </a:t>
            </a:r>
            <a:r>
              <a:rPr lang="en-US" altLang="zh-CN" sz="2800" dirty="0" err="1" smtClean="0"/>
              <a:t>rè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qínɡ</a:t>
            </a:r>
            <a:endParaRPr lang="zh-CN" altLang="en-US" sz="2800" dirty="0" smtClean="0"/>
          </a:p>
        </p:txBody>
      </p:sp>
      <p:sp>
        <p:nvSpPr>
          <p:cNvPr id="8" name="矩形 7"/>
          <p:cNvSpPr/>
          <p:nvPr/>
        </p:nvSpPr>
        <p:spPr>
          <a:xfrm>
            <a:off x="928662" y="3148734"/>
            <a:ext cx="73116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兴奋   回答  做客  热情</a:t>
            </a:r>
          </a:p>
        </p:txBody>
      </p:sp>
      <p:sp>
        <p:nvSpPr>
          <p:cNvPr id="9" name="矩形 8"/>
          <p:cNvSpPr/>
          <p:nvPr/>
        </p:nvSpPr>
        <p:spPr>
          <a:xfrm>
            <a:off x="928662" y="4077428"/>
            <a:ext cx="75738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 </a:t>
            </a:r>
            <a:r>
              <a:rPr lang="en-US" altLang="zh-CN" sz="2800" dirty="0" err="1" smtClean="0"/>
              <a:t>huān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yínɡ</a:t>
            </a:r>
            <a:r>
              <a:rPr lang="en-US" altLang="zh-CN" sz="2800" dirty="0" smtClean="0"/>
              <a:t>         </a:t>
            </a:r>
            <a:r>
              <a:rPr lang="en-US" altLang="zh-CN" sz="2800" dirty="0" err="1" smtClean="0"/>
              <a:t>lái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zì</a:t>
            </a:r>
            <a:r>
              <a:rPr lang="en-US" altLang="zh-CN" sz="2800" dirty="0" smtClean="0"/>
              <a:t>            </a:t>
            </a:r>
            <a:r>
              <a:rPr lang="en-US" altLang="zh-CN" sz="2800" dirty="0" err="1" smtClean="0"/>
              <a:t>pénɡ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yǒu</a:t>
            </a:r>
            <a:r>
              <a:rPr lang="en-US" altLang="zh-CN" sz="2800" dirty="0" smtClean="0"/>
              <a:t>         </a:t>
            </a:r>
            <a:r>
              <a:rPr lang="en-US" altLang="zh-CN" sz="2800" dirty="0" err="1" smtClean="0"/>
              <a:t>kē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xué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jiā</a:t>
            </a:r>
            <a:r>
              <a:rPr lang="en-US" altLang="zh-CN" sz="2800" dirty="0" smtClean="0"/>
              <a:t> </a:t>
            </a:r>
            <a:endParaRPr lang="zh-CN" altLang="en-US" sz="2800" dirty="0" smtClean="0"/>
          </a:p>
        </p:txBody>
      </p:sp>
      <p:sp>
        <p:nvSpPr>
          <p:cNvPr id="10" name="矩形 9"/>
          <p:cNvSpPr/>
          <p:nvPr/>
        </p:nvSpPr>
        <p:spPr>
          <a:xfrm>
            <a:off x="1000100" y="4577494"/>
            <a:ext cx="76193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欢迎  来自  朋友  科学家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Img3910674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571480"/>
            <a:ext cx="2857500" cy="2362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86380" y="314324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嫦娥三号</a:t>
            </a:r>
            <a:endParaRPr lang="zh-CN" altLang="en-US" sz="44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42976" y="4143380"/>
            <a:ext cx="7643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一天，“嫦娥”三号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轻轻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敲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开了月亮姐姐家的大门。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1857356" y="500042"/>
            <a:ext cx="14287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dirty="0" err="1" smtClean="0"/>
              <a:t>wǒ</a:t>
            </a:r>
            <a:r>
              <a:rPr lang="en-US" altLang="zh-CN" sz="6600" dirty="0" smtClean="0"/>
              <a:t> </a:t>
            </a:r>
            <a:endParaRPr lang="zh-CN" altLang="en-US" sz="6600" dirty="0"/>
          </a:p>
        </p:txBody>
      </p:sp>
      <p:grpSp>
        <p:nvGrpSpPr>
          <p:cNvPr id="11" name="Group 19"/>
          <p:cNvGrpSpPr>
            <a:grpSpLocks/>
          </p:cNvGrpSpPr>
          <p:nvPr/>
        </p:nvGrpSpPr>
        <p:grpSpPr bwMode="auto">
          <a:xfrm>
            <a:off x="1571604" y="1643050"/>
            <a:ext cx="1873250" cy="1873250"/>
            <a:chOff x="1201" y="1353"/>
            <a:chExt cx="1180" cy="1180"/>
          </a:xfrm>
        </p:grpSpPr>
        <p:grpSp>
          <p:nvGrpSpPr>
            <p:cNvPr id="12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14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5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16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我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714744" y="285749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我们</a:t>
            </a:r>
            <a:endParaRPr lang="zh-CN" altLang="en-US" sz="3600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8662" y="1571612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月亮姐姐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微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笑着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问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：“你好！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请问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你从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哪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里来？”</a:t>
            </a:r>
            <a:endParaRPr lang="zh-CN" altLang="en-US" sz="2800" dirty="0"/>
          </a:p>
        </p:txBody>
      </p:sp>
      <p:grpSp>
        <p:nvGrpSpPr>
          <p:cNvPr id="15" name="Group 19"/>
          <p:cNvGrpSpPr>
            <a:grpSpLocks/>
          </p:cNvGrpSpPr>
          <p:nvPr/>
        </p:nvGrpSpPr>
        <p:grpSpPr bwMode="auto">
          <a:xfrm>
            <a:off x="2214546" y="3286124"/>
            <a:ext cx="1873250" cy="1873250"/>
            <a:chOff x="1201" y="1353"/>
            <a:chExt cx="1180" cy="1180"/>
          </a:xfrm>
        </p:grpSpPr>
        <p:grpSp>
          <p:nvGrpSpPr>
            <p:cNvPr id="16" name="Group 6"/>
            <p:cNvGrpSpPr>
              <a:grpSpLocks/>
            </p:cNvGrpSpPr>
            <p:nvPr/>
          </p:nvGrpSpPr>
          <p:grpSpPr bwMode="auto">
            <a:xfrm>
              <a:off x="1201" y="1353"/>
              <a:ext cx="1180" cy="1180"/>
              <a:chOff x="1292" y="1752"/>
              <a:chExt cx="1180" cy="1180"/>
            </a:xfrm>
          </p:grpSpPr>
          <p:sp>
            <p:nvSpPr>
              <p:cNvPr id="18" name="Rectangle 7"/>
              <p:cNvSpPr>
                <a:spLocks noChangeArrowheads="1"/>
              </p:cNvSpPr>
              <p:nvPr/>
            </p:nvSpPr>
            <p:spPr bwMode="auto">
              <a:xfrm>
                <a:off x="1292" y="1752"/>
                <a:ext cx="1180" cy="11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8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9" name="Group 8"/>
              <p:cNvGrpSpPr>
                <a:grpSpLocks/>
              </p:cNvGrpSpPr>
              <p:nvPr/>
            </p:nvGrpSpPr>
            <p:grpSpPr bwMode="auto">
              <a:xfrm>
                <a:off x="1292" y="1752"/>
                <a:ext cx="1180" cy="1180"/>
                <a:chOff x="1292" y="1752"/>
                <a:chExt cx="1180" cy="1180"/>
              </a:xfrm>
            </p:grpSpPr>
            <p:sp>
              <p:nvSpPr>
                <p:cNvPr id="20" name="Line 9"/>
                <p:cNvSpPr>
                  <a:spLocks noChangeShapeType="1"/>
                </p:cNvSpPr>
                <p:nvPr/>
              </p:nvSpPr>
              <p:spPr bwMode="auto">
                <a:xfrm>
                  <a:off x="1292" y="2341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" name="Line 10"/>
                <p:cNvSpPr>
                  <a:spLocks noChangeShapeType="1"/>
                </p:cNvSpPr>
                <p:nvPr/>
              </p:nvSpPr>
              <p:spPr bwMode="auto">
                <a:xfrm rot="-5400000">
                  <a:off x="1292" y="2342"/>
                  <a:ext cx="11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292" y="1364"/>
              <a:ext cx="998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1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问</a:t>
              </a:r>
              <a:r>
                <a:rPr kumimoji="1" lang="zh-CN" altLang="en-US" sz="11000" dirty="0" smtClean="0">
                  <a:latin typeface="Times New Roman" pitchFamily="18" charset="0"/>
                  <a:ea typeface="楷体_GB2312" pitchFamily="49" charset="-122"/>
                </a:rPr>
                <a:t>  </a:t>
              </a:r>
              <a:endParaRPr kumimoji="1" lang="zh-CN" altLang="en-US" sz="11000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786314" y="3643314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请问</a:t>
            </a:r>
            <a:endParaRPr lang="en-US" altLang="zh-CN" sz="3600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问题</a:t>
            </a:r>
            <a:endParaRPr lang="zh-CN" altLang="en-US" sz="36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00298" y="2285992"/>
            <a:ext cx="12136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 smtClean="0"/>
              <a:t>wèn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8662" y="2643182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“嫦娥”三号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兴奋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回答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：“月亮姐姐，您好！我从地球来，我的家乡是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中国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科学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家送我到您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来做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客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 descr="330746-140F30159179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20110106100337828_14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1" y="357166"/>
            <a:ext cx="6921425" cy="5929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76</TotalTime>
  <Words>450</Words>
  <Application>Microsoft Office PowerPoint</Application>
  <PresentationFormat>全屏显示(4:3)</PresentationFormat>
  <Paragraphs>70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方正舒体</vt:lpstr>
      <vt:lpstr>楷体</vt:lpstr>
      <vt:lpstr>楷体_GB2312</vt:lpstr>
      <vt:lpstr>Arial</vt:lpstr>
      <vt:lpstr>Garamond</vt:lpstr>
      <vt:lpstr>Times New Roman</vt:lpstr>
      <vt:lpstr>环保</vt:lpstr>
      <vt:lpstr>13 我 的 家 乡 是 中 国</vt:lpstr>
      <vt:lpstr>PowerPoint 演示文稿</vt:lpstr>
      <vt:lpstr>我会读</vt:lpstr>
      <vt:lpstr>我会读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kerry721</dc:creator>
  <cp:lastModifiedBy>hyyj</cp:lastModifiedBy>
  <cp:revision>19</cp:revision>
  <dcterms:created xsi:type="dcterms:W3CDTF">2016-11-02T12:04:20Z</dcterms:created>
  <dcterms:modified xsi:type="dcterms:W3CDTF">2016-11-29T12:06:01Z</dcterms:modified>
</cp:coreProperties>
</file>