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3" r:id="rId4"/>
    <p:sldMasterId id="2147483675" r:id="rId5"/>
    <p:sldMasterId id="2147483687" r:id="rId6"/>
    <p:sldMasterId id="2147483699" r:id="rId7"/>
  </p:sldMasterIdLst>
  <p:notesMasterIdLst>
    <p:notesMasterId r:id="rId22"/>
  </p:notesMasterIdLst>
  <p:handoutMasterIdLst>
    <p:handoutMasterId r:id="rId37"/>
  </p:handoutMasterIdLst>
  <p:sldIdLst>
    <p:sldId id="528" r:id="rId8"/>
    <p:sldId id="435" r:id="rId9"/>
    <p:sldId id="257" r:id="rId10"/>
    <p:sldId id="380" r:id="rId11"/>
    <p:sldId id="259" r:id="rId12"/>
    <p:sldId id="422" r:id="rId13"/>
    <p:sldId id="315" r:id="rId14"/>
    <p:sldId id="582" r:id="rId15"/>
    <p:sldId id="584" r:id="rId16"/>
    <p:sldId id="413" r:id="rId17"/>
    <p:sldId id="359" r:id="rId18"/>
    <p:sldId id="283" r:id="rId19"/>
    <p:sldId id="512" r:id="rId20"/>
    <p:sldId id="515" r:id="rId21"/>
    <p:sldId id="268" r:id="rId23"/>
    <p:sldId id="269" r:id="rId24"/>
    <p:sldId id="270" r:id="rId25"/>
    <p:sldId id="271" r:id="rId26"/>
    <p:sldId id="328" r:id="rId27"/>
    <p:sldId id="370" r:id="rId28"/>
    <p:sldId id="519" r:id="rId29"/>
    <p:sldId id="579" r:id="rId30"/>
    <p:sldId id="580" r:id="rId31"/>
    <p:sldId id="581" r:id="rId32"/>
    <p:sldId id="585" r:id="rId33"/>
    <p:sldId id="453" r:id="rId34"/>
    <p:sldId id="586" r:id="rId35"/>
    <p:sldId id="340" r:id="rId36"/>
  </p:sldIdLst>
  <p:sldSz cx="9144000" cy="5143500" type="screen16x9"/>
  <p:notesSz cx="6858000" cy="9144000"/>
  <p:embeddedFontLst>
    <p:embeddedFont>
      <p:font typeface="微软雅黑" panose="020B0503020204020204" pitchFamily="34" charset="-122"/>
      <p:regular r:id="rId41"/>
    </p:embeddedFont>
    <p:embeddedFont>
      <p:font typeface="黑体" panose="02010609060101010101" pitchFamily="49" charset="-122"/>
      <p:regular r:id="rId42"/>
    </p:embeddedFont>
    <p:embeddedFont>
      <p:font typeface="Calibri" panose="020F0502020204030204" pitchFamily="34" charset="0"/>
      <p:regular r:id="rId43"/>
      <p:bold r:id="rId44"/>
      <p:italic r:id="rId45"/>
      <p:boldItalic r:id="rId46"/>
    </p:embeddedFont>
    <p:embeddedFont>
      <p:font typeface="楷体" panose="02010609060101010101" pitchFamily="49" charset="-122"/>
      <p:regular r:id="rId47"/>
    </p:embeddedFont>
    <p:embeddedFont>
      <p:font typeface="华文行楷" panose="02010800040101010101" pitchFamily="2" charset="-122"/>
      <p:regular r:id="rId48"/>
    </p:embeddedFont>
    <p:embeddedFont>
      <p:font typeface="Calibri Light" panose="020F0302020204030204"/>
      <p:regular r:id="rId49"/>
      <p:italic r:id="rId50"/>
    </p:embeddedFont>
  </p:embeddedFontLst>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0"/>
    <p:restoredTop sz="95062"/>
  </p:normalViewPr>
  <p:slideViewPr>
    <p:cSldViewPr showGuides="1">
      <p:cViewPr varScale="1">
        <p:scale>
          <a:sx n="143" d="100"/>
          <a:sy n="143" d="100"/>
        </p:scale>
        <p:origin x="840" y="120"/>
      </p:cViewPr>
      <p:guideLst>
        <p:guide orient="horz" pos="267"/>
        <p:guide pos="2889"/>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tags" Target="tags/tag64.xml"/><Relationship Id="rId50" Type="http://schemas.openxmlformats.org/officeDocument/2006/relationships/font" Target="fonts/font10.fntdata"/><Relationship Id="rId5" Type="http://schemas.openxmlformats.org/officeDocument/2006/relationships/slideMaster" Target="slideMasters/slideMaster4.xml"/><Relationship Id="rId49" Type="http://schemas.openxmlformats.org/officeDocument/2006/relationships/font" Target="fonts/font9.fntdata"/><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notesMaster" Target="notesMasters/notesMaster1.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a:lnSpc>
                <a:spcPct val="110000"/>
              </a:lnSpc>
              <a:buNone/>
              <a:defRPr sz="1800" spc="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3">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r>
              <a:rPr lang="zh-CN" altLang="en-US"/>
              <a:t>《老山界》               泉港实验中学</a:t>
            </a:r>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3">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《老山界》               泉港实验中学</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3">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《老山界》               泉港实验中学</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3">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《老山界》               泉港实验中学</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3">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《老山界》               泉港实验中学</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r>
              <a:rPr lang="zh-CN" altLang="en-US"/>
              <a:t>《老山界》               泉港实验中学</a:t>
            </a:r>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3">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《老山界》               泉港实验中学</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a:buNone/>
              <a:defRPr sz="1200"/>
            </a:lvl1pPr>
          </a:lstStyle>
          <a:p>
            <a:pPr lvl="0"/>
            <a:endParaRPr>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a:buNone/>
              <a:defRPr sz="12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3">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r>
              <a:rPr lang="zh-CN" altLang="en-US"/>
              <a:t>《老山界》               泉港实验中学</a:t>
            </a:r>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a:buNone/>
              <a:defRPr sz="21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3">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《老山界》               泉港实验中学</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《老山界》               泉港实验中学</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hf sldNum="0"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《老山界》               泉港实验中学</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algn="ctr">
              <a:defRPr sz="45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algn="ctr">
              <a:lnSpc>
                <a:spcPct val="110000"/>
              </a:lnSpc>
              <a:buNone/>
              <a:defRPr sz="1800" spc="200"/>
            </a:lvl1pPr>
          </a:lstStyle>
          <a:p>
            <a:pPr lvl="0"/>
            <a:r>
              <a:rPr lang="zh-CN" altLang="en-US"/>
              <a:t>单击此处编辑母版文本样式</a:t>
            </a:r>
            <a:endParaRPr lang="zh-CN" altLang="en-US"/>
          </a:p>
        </p:txBody>
      </p:sp>
    </p:spTree>
  </p:cSld>
  <p:clrMapOvr>
    <a:masterClrMapping/>
  </p:clrMapOvr>
  <p:transition/>
  <p:hf sldNum="0"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a:t>《老山界》               泉港实验中学</a:t>
            </a:r>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9" y="1878806"/>
            <a:ext cx="3868737"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8806"/>
            <a:ext cx="3887788"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8" name="Rectangle 5"/>
          <p:cNvSpPr>
            <a:spLocks noGrp="1" noChangeArrowheads="1"/>
          </p:cNvSpPr>
          <p:nvPr>
            <p:ph type="ftr" sz="quarter" idx="11"/>
          </p:nvPr>
        </p:nvSpPr>
        <p:spPr/>
        <p:txBody>
          <a:bodyPr/>
          <a:lstStyle>
            <a:lvl1pPr>
              <a:defRPr/>
            </a:lvl1pPr>
          </a:lstStyle>
          <a:p>
            <a:endParaRPr lang="zh-CN" altLang="en-US"/>
          </a:p>
        </p:txBody>
      </p:sp>
      <p:sp>
        <p:nvSpPr>
          <p:cNvPr id="9"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4" name="Rectangle 5"/>
          <p:cNvSpPr>
            <a:spLocks noGrp="1" noChangeArrowheads="1"/>
          </p:cNvSpPr>
          <p:nvPr>
            <p:ph type="ftr" sz="quarter" idx="11"/>
          </p:nvPr>
        </p:nvSpPr>
        <p:spPr/>
        <p:txBody>
          <a:bodyPr/>
          <a:lstStyle>
            <a:lvl1pPr>
              <a:defRPr/>
            </a:lvl1pPr>
          </a:lstStyle>
          <a:p>
            <a:endParaRPr lang="zh-CN" altLang="en-US"/>
          </a:p>
        </p:txBody>
      </p:sp>
      <p:sp>
        <p:nvSpPr>
          <p:cNvPr id="5"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3" name="Rectangle 5"/>
          <p:cNvSpPr>
            <a:spLocks noGrp="1" noChangeArrowheads="1"/>
          </p:cNvSpPr>
          <p:nvPr>
            <p:ph type="ftr" sz="quarter" idx="11"/>
          </p:nvPr>
        </p:nvSpPr>
        <p:spPr/>
        <p:txBody>
          <a:bodyPr/>
          <a:lstStyle>
            <a:lvl1pPr>
              <a:defRPr/>
            </a:lvl1pPr>
          </a:lstStyle>
          <a:p>
            <a:endParaRPr lang="zh-CN" altLang="en-US"/>
          </a:p>
        </p:txBody>
      </p:sp>
      <p:sp>
        <p:nvSpPr>
          <p:cNvPr id="4"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A6946516-6A26-4C2F-A223-BDB4E9C3C3D7}"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FED4AB2-50D6-4103-AB64-58E3A78D697A}"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29" y="841811"/>
            <a:ext cx="6858179" cy="1790783"/>
          </a:xfr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29" y="2701654"/>
            <a:ext cx="6858179" cy="124187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0965" indent="0" algn="ctr">
              <a:buNone/>
              <a:defRPr sz="1200"/>
            </a:lvl5pPr>
            <a:lvl6pPr marL="1713865" indent="0" algn="ctr">
              <a:buNone/>
              <a:defRPr sz="1200"/>
            </a:lvl6pPr>
            <a:lvl7pPr marL="2056765" indent="0" algn="ctr">
              <a:buNone/>
              <a:defRPr sz="1200"/>
            </a:lvl7pPr>
            <a:lvl8pPr marL="2399030" indent="0" algn="ctr">
              <a:buNone/>
              <a:defRPr sz="1200"/>
            </a:lvl8pPr>
            <a:lvl9pPr marL="274193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defTabSz="685800">
              <a:defRPr/>
            </a:pPr>
            <a:endParaRPr lang="zh-CN" altLang="en-US"/>
          </a:p>
        </p:txBody>
      </p:sp>
      <p:sp>
        <p:nvSpPr>
          <p:cNvPr id="5" name="页脚占位符 4"/>
          <p:cNvSpPr>
            <a:spLocks noGrp="1"/>
          </p:cNvSpPr>
          <p:nvPr>
            <p:ph type="ftr" sz="quarter" idx="11"/>
          </p:nvPr>
        </p:nvSpPr>
        <p:spPr/>
        <p:txBody>
          <a:bodyPr/>
          <a:lstStyle/>
          <a:p>
            <a:pPr defTabSz="685800">
              <a:defRPr/>
            </a:pPr>
            <a:endParaRPr lang="zh-CN" altLang="en-US"/>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defTabSz="685800">
              <a:defRPr/>
            </a:pPr>
            <a:endParaRPr lang="zh-CN" altLang="en-US"/>
          </a:p>
        </p:txBody>
      </p:sp>
      <p:sp>
        <p:nvSpPr>
          <p:cNvPr id="5" name="页脚占位符 4"/>
          <p:cNvSpPr>
            <a:spLocks noGrp="1"/>
          </p:cNvSpPr>
          <p:nvPr>
            <p:ph type="ftr" sz="quarter" idx="11"/>
          </p:nvPr>
        </p:nvSpPr>
        <p:spPr/>
        <p:txBody>
          <a:bodyPr/>
          <a:lstStyle/>
          <a:p>
            <a:pPr defTabSz="685800">
              <a:defRPr/>
            </a:pPr>
            <a:endParaRPr lang="zh-CN" altLang="en-US"/>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04" y="1282363"/>
            <a:ext cx="7886905" cy="2139651"/>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904" y="3442257"/>
            <a:ext cx="7886905" cy="1125192"/>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0965"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030" indent="0">
              <a:buNone/>
              <a:defRPr sz="1200">
                <a:solidFill>
                  <a:schemeClr val="tx1">
                    <a:tint val="75000"/>
                  </a:schemeClr>
                </a:solidFill>
              </a:defRPr>
            </a:lvl8pPr>
            <a:lvl9pPr marL="274193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defTabSz="685800">
              <a:defRPr/>
            </a:pPr>
            <a:endParaRPr lang="zh-CN" altLang="en-US"/>
          </a:p>
        </p:txBody>
      </p:sp>
      <p:sp>
        <p:nvSpPr>
          <p:cNvPr id="5" name="页脚占位符 4"/>
          <p:cNvSpPr>
            <a:spLocks noGrp="1"/>
          </p:cNvSpPr>
          <p:nvPr>
            <p:ph type="ftr" sz="quarter" idx="11"/>
          </p:nvPr>
        </p:nvSpPr>
        <p:spPr/>
        <p:txBody>
          <a:bodyPr/>
          <a:lstStyle/>
          <a:p>
            <a:pPr defTabSz="685800">
              <a:defRPr/>
            </a:pPr>
            <a:endParaRPr lang="zh-CN" altLang="en-US"/>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60" y="1199872"/>
            <a:ext cx="4032445" cy="3394876"/>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54295" y="1199872"/>
            <a:ext cx="4032445" cy="3394876"/>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defTabSz="685800">
              <a:defRPr/>
            </a:pPr>
            <a:endParaRPr lang="zh-CN" altLang="en-US"/>
          </a:p>
        </p:txBody>
      </p:sp>
      <p:sp>
        <p:nvSpPr>
          <p:cNvPr id="6" name="页脚占位符 5"/>
          <p:cNvSpPr>
            <a:spLocks noGrp="1"/>
          </p:cNvSpPr>
          <p:nvPr>
            <p:ph type="ftr" sz="quarter" idx="11"/>
          </p:nvPr>
        </p:nvSpPr>
        <p:spPr/>
        <p:txBody>
          <a:bodyPr/>
          <a:lstStyle/>
          <a:p>
            <a:pPr defTabSz="685800">
              <a:defRPr/>
            </a:pPr>
            <a:endParaRPr lang="zh-CN" altLang="en-US"/>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369219"/>
            <a:ext cx="3886200" cy="3263504"/>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7" name="灯片编号占位符 6"/>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58" y="273856"/>
            <a:ext cx="7886905" cy="994218"/>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104" y="1333890"/>
            <a:ext cx="3655275" cy="617963"/>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0965" indent="0">
              <a:buNone/>
              <a:defRPr sz="1350"/>
            </a:lvl5pPr>
            <a:lvl6pPr marL="1713865" indent="0">
              <a:buNone/>
              <a:defRPr sz="1350"/>
            </a:lvl6pPr>
            <a:lvl7pPr marL="2056765" indent="0">
              <a:buNone/>
              <a:defRPr sz="1350"/>
            </a:lvl7pPr>
            <a:lvl8pPr marL="2399030" indent="0">
              <a:buNone/>
              <a:defRPr sz="1350"/>
            </a:lvl8pPr>
            <a:lvl9pPr marL="274193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104" y="1999127"/>
            <a:ext cx="3655275" cy="264333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825" y="1333890"/>
            <a:ext cx="3673278" cy="617963"/>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0965" indent="0">
              <a:buNone/>
              <a:defRPr sz="1350"/>
            </a:lvl5pPr>
            <a:lvl6pPr marL="1713865" indent="0">
              <a:buNone/>
              <a:defRPr sz="1350"/>
            </a:lvl6pPr>
            <a:lvl7pPr marL="2056765" indent="0">
              <a:buNone/>
              <a:defRPr sz="1350"/>
            </a:lvl7pPr>
            <a:lvl8pPr marL="2399030" indent="0">
              <a:buNone/>
              <a:defRPr sz="1350"/>
            </a:lvl8pPr>
            <a:lvl9pPr marL="274193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825" y="1999127"/>
            <a:ext cx="3673278" cy="264333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defTabSz="685800">
              <a:defRPr/>
            </a:pPr>
            <a:endParaRPr lang="zh-CN" altLang="en-US"/>
          </a:p>
        </p:txBody>
      </p:sp>
      <p:sp>
        <p:nvSpPr>
          <p:cNvPr id="8" name="页脚占位符 7"/>
          <p:cNvSpPr>
            <a:spLocks noGrp="1"/>
          </p:cNvSpPr>
          <p:nvPr>
            <p:ph type="ftr" sz="quarter" idx="11"/>
          </p:nvPr>
        </p:nvSpPr>
        <p:spPr/>
        <p:txBody>
          <a:bodyPr/>
          <a:lstStyle/>
          <a:p>
            <a:pPr defTabSz="685800">
              <a:defRPr/>
            </a:pPr>
            <a:endParaRPr lang="zh-CN" altLang="en-US"/>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defTabSz="685800">
              <a:defRPr/>
            </a:pPr>
            <a:endParaRPr lang="zh-CN" altLang="en-US"/>
          </a:p>
        </p:txBody>
      </p:sp>
      <p:sp>
        <p:nvSpPr>
          <p:cNvPr id="4" name="页脚占位符 3"/>
          <p:cNvSpPr>
            <a:spLocks noGrp="1"/>
          </p:cNvSpPr>
          <p:nvPr>
            <p:ph type="ftr" sz="quarter" idx="11"/>
          </p:nvPr>
        </p:nvSpPr>
        <p:spPr/>
        <p:txBody>
          <a:bodyPr/>
          <a:lstStyle/>
          <a:p>
            <a:pPr defTabSz="685800">
              <a:defRPr/>
            </a:pPr>
            <a:endParaRPr lang="zh-CN" altLang="en-US"/>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85800">
              <a:defRPr/>
            </a:pPr>
            <a:endParaRPr lang="zh-CN" altLang="en-US"/>
          </a:p>
        </p:txBody>
      </p:sp>
      <p:sp>
        <p:nvSpPr>
          <p:cNvPr id="3" name="页脚占位符 2"/>
          <p:cNvSpPr>
            <a:spLocks noGrp="1"/>
          </p:cNvSpPr>
          <p:nvPr>
            <p:ph type="ftr" sz="quarter" idx="11"/>
          </p:nvPr>
        </p:nvSpPr>
        <p:spPr/>
        <p:txBody>
          <a:bodyPr/>
          <a:lstStyle/>
          <a:p>
            <a:pPr defTabSz="685800">
              <a:defRPr/>
            </a:pPr>
            <a:endParaRPr lang="zh-CN" altLang="en-US"/>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58" y="342916"/>
            <a:ext cx="2949254" cy="1200206"/>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493" y="740603"/>
            <a:ext cx="4629270" cy="365538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58" y="1543122"/>
            <a:ext cx="2949254" cy="28588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0965" indent="0">
              <a:buNone/>
              <a:defRPr sz="750"/>
            </a:lvl5pPr>
            <a:lvl6pPr marL="1713865" indent="0">
              <a:buNone/>
              <a:defRPr sz="750"/>
            </a:lvl6pPr>
            <a:lvl7pPr marL="2056765" indent="0">
              <a:buNone/>
              <a:defRPr sz="750"/>
            </a:lvl7pPr>
            <a:lvl8pPr marL="2399030" indent="0">
              <a:buNone/>
              <a:defRPr sz="750"/>
            </a:lvl8pPr>
            <a:lvl9pPr marL="2741930" indent="0">
              <a:buNone/>
              <a:defRPr sz="7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defTabSz="685800">
              <a:defRPr/>
            </a:pPr>
            <a:endParaRPr lang="zh-CN" altLang="en-US"/>
          </a:p>
        </p:txBody>
      </p:sp>
      <p:sp>
        <p:nvSpPr>
          <p:cNvPr id="6" name="页脚占位符 5"/>
          <p:cNvSpPr>
            <a:spLocks noGrp="1"/>
          </p:cNvSpPr>
          <p:nvPr>
            <p:ph type="ftr" sz="quarter" idx="11"/>
          </p:nvPr>
        </p:nvSpPr>
        <p:spPr/>
        <p:txBody>
          <a:bodyPr/>
          <a:lstStyle/>
          <a:p>
            <a:pPr defTabSz="685800">
              <a:defRPr/>
            </a:pPr>
            <a:endParaRPr lang="zh-CN" altLang="en-US"/>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58" y="342916"/>
            <a:ext cx="3124093" cy="1200206"/>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493" y="342917"/>
            <a:ext cx="4629270" cy="4053075"/>
          </a:xfrm>
        </p:spPr>
        <p:txBody>
          <a:bodyPr vert="horz" wrap="square" lIns="91435" tIns="45717" rIns="91435" bIns="45717"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0965" indent="0">
              <a:buNone/>
              <a:defRPr sz="1500"/>
            </a:lvl5pPr>
            <a:lvl6pPr marL="1713865" indent="0">
              <a:buNone/>
              <a:defRPr sz="1500"/>
            </a:lvl6pPr>
            <a:lvl7pPr marL="2056765" indent="0">
              <a:buNone/>
              <a:defRPr sz="1500"/>
            </a:lvl7pPr>
            <a:lvl8pPr marL="2399030" indent="0">
              <a:buNone/>
              <a:defRPr sz="1500"/>
            </a:lvl8pPr>
            <a:lvl9pPr marL="2741930" indent="0">
              <a:buNone/>
              <a:defRPr sz="1500"/>
            </a:lvl9pPr>
          </a:lstStyle>
          <a:p>
            <a:pPr marL="0" marR="0" lvl="0" indent="0" algn="l" defTabSz="6858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58" y="1543122"/>
            <a:ext cx="3124093" cy="2858823"/>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0965" indent="0">
              <a:buNone/>
              <a:defRPr sz="1050"/>
            </a:lvl5pPr>
            <a:lvl6pPr marL="1713865" indent="0">
              <a:buNone/>
              <a:defRPr sz="1050"/>
            </a:lvl6pPr>
            <a:lvl7pPr marL="2056765" indent="0">
              <a:buNone/>
              <a:defRPr sz="1050"/>
            </a:lvl7pPr>
            <a:lvl8pPr marL="2399030" indent="0">
              <a:buNone/>
              <a:defRPr sz="1050"/>
            </a:lvl8pPr>
            <a:lvl9pPr marL="2741930" indent="0">
              <a:buNone/>
              <a:defRPr sz="10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defTabSz="685800">
              <a:defRPr/>
            </a:pPr>
            <a:endParaRPr lang="zh-CN" altLang="en-US"/>
          </a:p>
        </p:txBody>
      </p:sp>
      <p:sp>
        <p:nvSpPr>
          <p:cNvPr id="6" name="页脚占位符 5"/>
          <p:cNvSpPr>
            <a:spLocks noGrp="1"/>
          </p:cNvSpPr>
          <p:nvPr>
            <p:ph type="ftr" sz="quarter" idx="11"/>
          </p:nvPr>
        </p:nvSpPr>
        <p:spPr/>
        <p:txBody>
          <a:bodyPr/>
          <a:lstStyle/>
          <a:p>
            <a:pPr defTabSz="685800">
              <a:defRPr/>
            </a:pPr>
            <a:endParaRPr lang="zh-CN" altLang="en-US"/>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defTabSz="685800">
              <a:defRPr/>
            </a:pPr>
            <a:endParaRPr lang="zh-CN" altLang="en-US"/>
          </a:p>
        </p:txBody>
      </p:sp>
      <p:sp>
        <p:nvSpPr>
          <p:cNvPr id="5" name="页脚占位符 4"/>
          <p:cNvSpPr>
            <a:spLocks noGrp="1"/>
          </p:cNvSpPr>
          <p:nvPr>
            <p:ph type="ftr" sz="quarter" idx="11"/>
          </p:nvPr>
        </p:nvSpPr>
        <p:spPr/>
        <p:txBody>
          <a:bodyPr/>
          <a:lstStyle/>
          <a:p>
            <a:pPr defTabSz="685800">
              <a:defRPr/>
            </a:pPr>
            <a:endParaRPr lang="zh-CN" altLang="en-US"/>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371" y="205931"/>
            <a:ext cx="2057370" cy="4388818"/>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60" y="205931"/>
            <a:ext cx="6052843" cy="438881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defTabSz="685800">
              <a:defRPr/>
            </a:pPr>
            <a:endParaRPr lang="zh-CN" altLang="en-US"/>
          </a:p>
        </p:txBody>
      </p:sp>
      <p:sp>
        <p:nvSpPr>
          <p:cNvPr id="5" name="页脚占位符 4"/>
          <p:cNvSpPr>
            <a:spLocks noGrp="1"/>
          </p:cNvSpPr>
          <p:nvPr>
            <p:ph type="ftr" sz="quarter" idx="11"/>
          </p:nvPr>
        </p:nvSpPr>
        <p:spPr/>
        <p:txBody>
          <a:bodyPr/>
          <a:lstStyle/>
          <a:p>
            <a:pPr defTabSz="685800">
              <a:defRPr/>
            </a:pPr>
            <a:endParaRPr lang="zh-CN" altLang="en-US"/>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标题幻灯片">
    <p:bg>
      <p:bgPr>
        <a:noFill/>
        <a:effectLst/>
      </p:bgPr>
    </p:bg>
    <p:spTree>
      <p:nvGrpSpPr>
        <p:cNvPr id="1" name=""/>
        <p:cNvGrpSpPr/>
        <p:nvPr/>
      </p:nvGrpSpPr>
      <p:grpSpPr>
        <a:xfrm>
          <a:off x="0" y="0"/>
          <a:ext cx="0" cy="0"/>
          <a:chOff x="0" y="0"/>
          <a:chExt cx="0" cy="0"/>
        </a:xfrm>
      </p:grpSpPr>
    </p:spTree>
  </p:cSld>
  <p:clrMapOvr>
    <a:masterClrMapping/>
  </p:clrMapOvr>
  <p:transition>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push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p:transition>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034"/>
            <a:ext cx="3655181" cy="2643213"/>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7" name="日期占位符 6"/>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9" name="灯片编号占位符 8"/>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bg>
      <p:bgPr>
        <a:noFill/>
        <a:effectLst/>
      </p:bgPr>
    </p:bg>
    <p:spTree>
      <p:nvGrpSpPr>
        <p:cNvPr id="1" name=""/>
        <p:cNvGrpSpPr/>
        <p:nvPr/>
      </p:nvGrpSpPr>
      <p:grpSpPr>
        <a:xfrm>
          <a:off x="0" y="0"/>
          <a:ext cx="0" cy="0"/>
          <a:chOff x="0" y="0"/>
          <a:chExt cx="0" cy="0"/>
        </a:xfrm>
      </p:grpSpPr>
    </p:spTree>
  </p:cSld>
  <p:clrMapOvr>
    <a:masterClrMapping/>
  </p:clrMapOvr>
  <p:transition>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4" name="灯片编号占位符 3"/>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7" name="灯片编号占位符 6"/>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273844"/>
            <a:ext cx="5800725" cy="435887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r>
              <a:rPr lang="zh-CN" altLang="en-US" strike="noStrike" noProof="1"/>
              <a:t>《老山界》               泉港实验中学</a:t>
            </a:r>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hf sldNum="0" hd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1.jpeg"/><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4.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5.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7FAFD">
                <a:alpha val="100000"/>
              </a:srgbClr>
            </a:gs>
            <a:gs pos="74001">
              <a:srgbClr val="B5D2EC">
                <a:alpha val="100000"/>
              </a:srgbClr>
            </a:gs>
            <a:gs pos="83000">
              <a:srgbClr val="B5D2EC">
                <a:alpha val="100000"/>
              </a:srgbClr>
            </a:gs>
            <a:gs pos="100000">
              <a:srgbClr val="CEE1F2">
                <a:alpha val="100000"/>
              </a:srgbClr>
            </a:gs>
          </a:gsLst>
          <a:lin ang="540000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28650" y="274638"/>
            <a:ext cx="7886700" cy="993775"/>
          </a:xfrm>
          <a:prstGeom prst="rect">
            <a:avLst/>
          </a:prstGeom>
          <a:noFill/>
          <a:ln w="9525">
            <a:noFill/>
          </a:ln>
        </p:spPr>
        <p:txBody>
          <a:bodyPr vert="horz" lIns="91440" tIns="45720" rIns="91440" bIns="45720" anchor="ctr"/>
          <a:lstStyle/>
          <a:p>
            <a:pPr lvl="0"/>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350" strike="noStrike" noProof="1"/>
              <a:t>第四级</a:t>
            </a:r>
            <a:endParaRPr lang="zh-CN" altLang="en-US" strike="noStrike" noProof="1"/>
          </a:p>
          <a:p>
            <a:pPr lvl="4" fontAlgn="auto"/>
            <a:r>
              <a:rPr lang="zh-CN" altLang="en-US" sz="1350" strike="noStrike" noProof="1"/>
              <a:t>第五级</a:t>
            </a:r>
            <a:endParaRPr lang="zh-CN" altLang="en-US" strike="noStrike" noProof="1"/>
          </a:p>
        </p:txBody>
      </p:sp>
      <p:sp>
        <p:nvSpPr>
          <p:cNvPr id="4" name="日期占位符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fld id="{82F288E0-7875-42C4-84C8-98DBBD3BF4D2}" type="datetime3">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r>
              <a:rPr lang="zh-CN" altLang="en-US" strike="noStrike" noProof="1"/>
              <a:t>《老山界》               泉港实验中学</a:t>
            </a:r>
            <a:endParaRPr lang="zh-CN" altLang="en-US" strike="noStrike" noProof="1"/>
          </a:p>
        </p:txBody>
      </p:sp>
      <p:sp>
        <p:nvSpPr>
          <p:cNvPr id="6" name="灯片编号占位符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3">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r>
              <a:rPr lang="zh-CN" altLang="en-US"/>
              <a:t>《老山界》               泉港实验中学</a:t>
            </a:r>
            <a:endParaRPr lang="zh-CN" altLang="en-US"/>
          </a:p>
        </p:txBody>
      </p:sp>
      <p:sp>
        <p:nvSpPr>
          <p:cNvPr id="6" name="灯片编号占位符 5"/>
          <p:cNvSpPr>
            <a:spLocks noGrp="1"/>
          </p:cNvSpPr>
          <p:nvPr>
            <p:ph type="sldNum" sz="quarter" idx="4"/>
            <p:custDataLst>
              <p:tags r:id="rId17"/>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hf sldNum="0" hdr="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4" r:id="rId1"/>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457200" y="1200151"/>
            <a:ext cx="8229600" cy="3394472"/>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7892"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50">
                <a:latin typeface="Arial" panose="020B0604020202020204" pitchFamily="34" charset="0"/>
                <a:ea typeface="宋体" panose="02010600030101010101" pitchFamily="2" charset="-122"/>
              </a:defRPr>
            </a:lvl1pPr>
          </a:lstStyle>
          <a:p>
            <a:fld id="{A6946516-6A26-4C2F-A223-BDB4E9C3C3D7}" type="datetimeFigureOut">
              <a:rPr lang="zh-CN" altLang="en-US" smtClean="0"/>
            </a:fld>
            <a:endParaRPr lang="zh-CN" altLang="en-US"/>
          </a:p>
        </p:txBody>
      </p:sp>
      <p:sp>
        <p:nvSpPr>
          <p:cNvPr id="37893"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50">
                <a:latin typeface="Arial" panose="020B0604020202020204" pitchFamily="34" charset="0"/>
                <a:ea typeface="宋体" panose="02010600030101010101" pitchFamily="2" charset="-122"/>
              </a:defRPr>
            </a:lvl1pPr>
          </a:lstStyle>
          <a:p>
            <a:endParaRPr lang="zh-CN" altLang="en-US"/>
          </a:p>
        </p:txBody>
      </p:sp>
      <p:sp>
        <p:nvSpPr>
          <p:cNvPr id="37894"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50"/>
            </a:lvl1pPr>
          </a:lstStyle>
          <a:p>
            <a:fld id="{0FED4AB2-50D6-4103-AB64-58E3A78D697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3300" kern="1200">
          <a:solidFill>
            <a:schemeClr val="tx2"/>
          </a:solidFill>
          <a:latin typeface="+mj-lt"/>
          <a:ea typeface="+mj-ea"/>
          <a:cs typeface="+mj-cs"/>
        </a:defRPr>
      </a:lvl1pPr>
      <a:lvl2pPr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342900"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685800"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028700"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371600" algn="ctr" rtl="0" eaLnBrk="1" fontAlgn="base" hangingPunct="1">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rtl="0" eaLnBrk="1" fontAlgn="base" hangingPunct="1">
        <a:spcBef>
          <a:spcPct val="20000"/>
        </a:spcBef>
        <a:spcAft>
          <a:spcPct val="0"/>
        </a:spcAft>
        <a:buChar char="•"/>
        <a:defRPr sz="2400" kern="1200">
          <a:solidFill>
            <a:schemeClr val="tx1"/>
          </a:solidFill>
          <a:latin typeface="+mn-lt"/>
          <a:ea typeface="+mn-ea"/>
          <a:cs typeface="+mn-cs"/>
        </a:defRPr>
      </a:lvl1pPr>
      <a:lvl2pPr marL="557530" indent="-214630" algn="l" rtl="0" eaLnBrk="1" fontAlgn="base" hangingPunct="1">
        <a:spcBef>
          <a:spcPct val="20000"/>
        </a:spcBef>
        <a:spcAft>
          <a:spcPct val="0"/>
        </a:spcAft>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 76801"/>
          <p:cNvSpPr>
            <a:spLocks noGrp="1"/>
          </p:cNvSpPr>
          <p:nvPr>
            <p:ph type="title"/>
          </p:nvPr>
        </p:nvSpPr>
        <p:spPr>
          <a:xfrm>
            <a:off x="457260" y="205931"/>
            <a:ext cx="8229481" cy="857052"/>
          </a:xfrm>
          <a:prstGeom prst="rect">
            <a:avLst/>
          </a:prstGeom>
          <a:noFill/>
          <a:ln w="9525">
            <a:noFill/>
          </a:ln>
        </p:spPr>
        <p:txBody>
          <a:bodyPr lIns="91435" tIns="45717" rIns="91435" bIns="45717" anchor="ctr" anchorCtr="0"/>
          <a:lstStyle/>
          <a:p>
            <a:pPr lvl="0"/>
            <a:r>
              <a:rPr lang="zh-CN" altLang="en-US" dirty="0"/>
              <a:t>单击此处编辑母版标题样式</a:t>
            </a:r>
            <a:endParaRPr lang="zh-CN" altLang="en-US" dirty="0"/>
          </a:p>
        </p:txBody>
      </p:sp>
      <p:sp>
        <p:nvSpPr>
          <p:cNvPr id="1027" name="文本占位符 76802"/>
          <p:cNvSpPr>
            <a:spLocks noGrp="1"/>
          </p:cNvSpPr>
          <p:nvPr>
            <p:ph type="body"/>
          </p:nvPr>
        </p:nvSpPr>
        <p:spPr>
          <a:xfrm>
            <a:off x="457260" y="1199872"/>
            <a:ext cx="8229481" cy="3394876"/>
          </a:xfrm>
          <a:prstGeom prst="rect">
            <a:avLst/>
          </a:prstGeom>
          <a:noFill/>
          <a:ln w="9525">
            <a:noFill/>
          </a:ln>
        </p:spPr>
        <p:txBody>
          <a:bodyPr lIns="91435" tIns="45717" rIns="91435" bIns="45717"/>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6804" name="日期占位符 76803"/>
          <p:cNvSpPr>
            <a:spLocks noGrp="1"/>
          </p:cNvSpPr>
          <p:nvPr>
            <p:ph type="dt" sz="half" idx="2"/>
          </p:nvPr>
        </p:nvSpPr>
        <p:spPr>
          <a:xfrm>
            <a:off x="457259" y="4684025"/>
            <a:ext cx="2133878" cy="357105"/>
          </a:xfrm>
          <a:prstGeom prst="rect">
            <a:avLst/>
          </a:prstGeom>
          <a:noFill/>
          <a:ln w="9525">
            <a:noFill/>
          </a:ln>
        </p:spPr>
        <p:txBody>
          <a:bodyPr lIns="91435" tIns="45717" rIns="91435" bIns="45717"/>
          <a:lstStyle>
            <a:lvl1pPr>
              <a:defRPr sz="1050" noProof="1" dirty="0"/>
            </a:lvl1pPr>
          </a:lstStyle>
          <a:p>
            <a:pPr defTabSz="685800">
              <a:defRPr/>
            </a:pPr>
            <a:endParaRPr lang="zh-CN" altLang="en-US"/>
          </a:p>
        </p:txBody>
      </p:sp>
      <p:sp>
        <p:nvSpPr>
          <p:cNvPr id="76805" name="页脚占位符 76804"/>
          <p:cNvSpPr>
            <a:spLocks noGrp="1"/>
          </p:cNvSpPr>
          <p:nvPr>
            <p:ph type="ftr" sz="quarter" idx="3"/>
          </p:nvPr>
        </p:nvSpPr>
        <p:spPr>
          <a:xfrm>
            <a:off x="3124607" y="4684025"/>
            <a:ext cx="2894787" cy="357105"/>
          </a:xfrm>
          <a:prstGeom prst="rect">
            <a:avLst/>
          </a:prstGeom>
          <a:noFill/>
          <a:ln w="9525">
            <a:noFill/>
          </a:ln>
        </p:spPr>
        <p:txBody>
          <a:bodyPr lIns="91435" tIns="45717" rIns="91435" bIns="45717"/>
          <a:lstStyle>
            <a:lvl1pPr algn="ctr">
              <a:defRPr sz="1050" noProof="1" dirty="0"/>
            </a:lvl1pPr>
          </a:lstStyle>
          <a:p>
            <a:pPr defTabSz="685800">
              <a:defRPr/>
            </a:pPr>
            <a:endParaRPr lang="zh-CN" altLang="en-US"/>
          </a:p>
        </p:txBody>
      </p:sp>
      <p:sp>
        <p:nvSpPr>
          <p:cNvPr id="76806" name="灯片编号占位符 76805"/>
          <p:cNvSpPr>
            <a:spLocks noGrp="1"/>
          </p:cNvSpPr>
          <p:nvPr>
            <p:ph type="sldNum" sz="quarter" idx="4"/>
          </p:nvPr>
        </p:nvSpPr>
        <p:spPr>
          <a:xfrm>
            <a:off x="6552863" y="4684025"/>
            <a:ext cx="2133878" cy="357105"/>
          </a:xfrm>
          <a:prstGeom prst="rect">
            <a:avLst/>
          </a:prstGeom>
          <a:noFill/>
          <a:ln w="9525">
            <a:noFill/>
          </a:ln>
        </p:spPr>
        <p:txBody>
          <a:bodyPr vert="horz" wrap="square" lIns="91435" tIns="45717" rIns="91435" bIns="45717" numCol="1" anchor="t" anchorCtr="0" compatLnSpc="1"/>
          <a:lstStyle>
            <a:lvl1pPr algn="r">
              <a:defRPr sz="105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lvl1pPr algn="ctr" rtl="0" fontAlgn="base">
        <a:spcBef>
          <a:spcPct val="0"/>
        </a:spcBef>
        <a:spcAft>
          <a:spcPct val="0"/>
        </a:spcAft>
        <a:defRPr sz="3300" kern="1200">
          <a:solidFill>
            <a:schemeClr val="tx2"/>
          </a:solidFill>
          <a:latin typeface="+mj-lt"/>
          <a:ea typeface="+mj-ea"/>
          <a:cs typeface="+mj-cs"/>
        </a:defRPr>
      </a:lvl1pPr>
      <a:lvl2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6858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0287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370965"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5905" indent="-255905" algn="l" rtl="0" fontAlgn="base">
        <a:spcBef>
          <a:spcPct val="20000"/>
        </a:spcBef>
        <a:spcAft>
          <a:spcPct val="0"/>
        </a:spcAft>
        <a:buChar char="•"/>
        <a:defRPr sz="2400" kern="1200">
          <a:solidFill>
            <a:schemeClr val="tx1"/>
          </a:solidFill>
          <a:latin typeface="+mn-lt"/>
          <a:ea typeface="+mn-ea"/>
          <a:cs typeface="+mn-cs"/>
        </a:defRPr>
      </a:lvl1pPr>
      <a:lvl2pPr marL="556895" lvl="1" indent="-213995" algn="l" rtl="0" fontAlgn="base">
        <a:spcBef>
          <a:spcPct val="20000"/>
        </a:spcBef>
        <a:spcAft>
          <a:spcPct val="0"/>
        </a:spcAft>
        <a:buChar char="–"/>
        <a:defRPr sz="2175" kern="1200">
          <a:solidFill>
            <a:schemeClr val="tx1"/>
          </a:solidFill>
          <a:latin typeface="+mn-lt"/>
          <a:ea typeface="+mn-ea"/>
          <a:cs typeface="+mn-cs"/>
        </a:defRPr>
      </a:lvl2pPr>
      <a:lvl3pPr marL="857250" lvl="2" indent="-171450" algn="l" rtl="0" fontAlgn="base">
        <a:spcBef>
          <a:spcPct val="20000"/>
        </a:spcBef>
        <a:spcAft>
          <a:spcPct val="0"/>
        </a:spcAft>
        <a:buChar char="•"/>
        <a:defRPr sz="1800" kern="1200">
          <a:solidFill>
            <a:schemeClr val="tx1"/>
          </a:solidFill>
          <a:latin typeface="+mn-lt"/>
          <a:ea typeface="+mn-ea"/>
          <a:cs typeface="+mn-cs"/>
        </a:defRPr>
      </a:lvl3pPr>
      <a:lvl4pPr marL="1199515" lvl="3" indent="-171450" algn="l" rtl="0" fontAlgn="base">
        <a:spcBef>
          <a:spcPct val="20000"/>
        </a:spcBef>
        <a:spcAft>
          <a:spcPct val="0"/>
        </a:spcAft>
        <a:buChar char="–"/>
        <a:defRPr sz="1500" kern="1200">
          <a:solidFill>
            <a:schemeClr val="tx1"/>
          </a:solidFill>
          <a:latin typeface="+mn-lt"/>
          <a:ea typeface="+mn-ea"/>
          <a:cs typeface="+mn-cs"/>
        </a:defRPr>
      </a:lvl4pPr>
      <a:lvl5pPr marL="1542415" lvl="4" indent="-171450" algn="l" rtl="0" fontAlgn="base">
        <a:spcBef>
          <a:spcPct val="20000"/>
        </a:spcBef>
        <a:spcAft>
          <a:spcPct val="0"/>
        </a:spcAft>
        <a:buChar char="»"/>
        <a:defRPr sz="1500" kern="1200">
          <a:solidFill>
            <a:schemeClr val="tx1"/>
          </a:solidFill>
          <a:latin typeface="+mn-lt"/>
          <a:ea typeface="+mn-ea"/>
          <a:cs typeface="+mn-cs"/>
        </a:defRPr>
      </a:lvl5pPr>
      <a:lvl6pPr marL="1885315" lvl="5"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6pPr>
      <a:lvl7pPr marL="2228215" lvl="6"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7pPr>
      <a:lvl8pPr marL="2571115" lvl="7"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8pPr>
      <a:lvl9pPr marL="2914015" lvl="8"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rtl="0" eaLnBrk="0" fontAlgn="base" latinLnBrk="0" hangingPunct="0">
        <a:lnSpc>
          <a:spcPct val="100000"/>
        </a:lnSpc>
        <a:spcBef>
          <a:spcPct val="0"/>
        </a:spcBef>
        <a:spcAft>
          <a:spcPct val="0"/>
        </a:spcAft>
        <a:buFont typeface="Arial" panose="020B0604020202020204" pitchFamily="34" charset="0"/>
        <a:buNone/>
        <a:defRPr sz="1350" b="0" i="0" u="none" kern="1200" baseline="0">
          <a:solidFill>
            <a:schemeClr val="tx1"/>
          </a:solidFill>
          <a:latin typeface="+mn-lt"/>
          <a:ea typeface="+mn-ea"/>
          <a:cs typeface="+mn-cs"/>
        </a:defRPr>
      </a:lvl1pPr>
      <a:lvl2pPr marL="407035" lvl="1" indent="-6413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815340" lvl="2" indent="-13017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223645" lvl="3" indent="-19494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631950" lvl="4" indent="-26098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1713865" lvl="5" indent="-26098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056765" lvl="6" indent="-26098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2399665" lvl="7" indent="-26098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2742565" lvl="8" indent="-260985" algn="l" defTabSz="6858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ransition>
    <p:push dir="u"/>
  </p:transition>
  <p:txStyles>
    <p:titleStyle>
      <a:lvl1pPr algn="ctr" rtl="0" eaLnBrk="0" fontAlgn="base" hangingPunct="0">
        <a:spcBef>
          <a:spcPct val="0"/>
        </a:spcBef>
        <a:spcAft>
          <a:spcPct val="0"/>
        </a:spcAft>
        <a:defRPr sz="3150">
          <a:solidFill>
            <a:schemeClr val="tx1"/>
          </a:solidFill>
          <a:latin typeface="+mj-lt"/>
          <a:ea typeface="+mj-ea"/>
          <a:cs typeface="+mj-cs"/>
        </a:defRPr>
      </a:lvl1pPr>
      <a:lvl2pPr algn="ctr" rtl="0" eaLnBrk="0" fontAlgn="base" hangingPunct="0">
        <a:spcBef>
          <a:spcPct val="0"/>
        </a:spcBef>
        <a:spcAft>
          <a:spcPct val="0"/>
        </a:spcAft>
        <a:defRPr sz="315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315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315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3150">
          <a:solidFill>
            <a:schemeClr val="tx1"/>
          </a:solidFill>
          <a:latin typeface="Calibri" panose="020F0502020204030204" pitchFamily="34" charset="0"/>
          <a:ea typeface="宋体" panose="02010600030101010101" pitchFamily="2" charset="-122"/>
        </a:defRPr>
      </a:lvl5pPr>
      <a:lvl6pPr marL="323850" algn="ctr" rtl="0" eaLnBrk="1" fontAlgn="base" hangingPunct="1">
        <a:spcBef>
          <a:spcPct val="0"/>
        </a:spcBef>
        <a:spcAft>
          <a:spcPct val="0"/>
        </a:spcAft>
        <a:defRPr sz="3150">
          <a:solidFill>
            <a:schemeClr val="tx1"/>
          </a:solidFill>
          <a:latin typeface="Calibri" panose="020F0502020204030204" pitchFamily="34" charset="0"/>
          <a:ea typeface="宋体" panose="02010600030101010101" pitchFamily="2" charset="-122"/>
        </a:defRPr>
      </a:lvl6pPr>
      <a:lvl7pPr marL="647700" algn="ctr" rtl="0" eaLnBrk="1" fontAlgn="base" hangingPunct="1">
        <a:spcBef>
          <a:spcPct val="0"/>
        </a:spcBef>
        <a:spcAft>
          <a:spcPct val="0"/>
        </a:spcAft>
        <a:defRPr sz="3150">
          <a:solidFill>
            <a:schemeClr val="tx1"/>
          </a:solidFill>
          <a:latin typeface="Calibri" panose="020F0502020204030204" pitchFamily="34" charset="0"/>
          <a:ea typeface="宋体" panose="02010600030101010101" pitchFamily="2" charset="-122"/>
        </a:defRPr>
      </a:lvl7pPr>
      <a:lvl8pPr marL="971550" algn="ctr" rtl="0" eaLnBrk="1" fontAlgn="base" hangingPunct="1">
        <a:spcBef>
          <a:spcPct val="0"/>
        </a:spcBef>
        <a:spcAft>
          <a:spcPct val="0"/>
        </a:spcAft>
        <a:defRPr sz="3150">
          <a:solidFill>
            <a:schemeClr val="tx1"/>
          </a:solidFill>
          <a:latin typeface="Calibri" panose="020F0502020204030204" pitchFamily="34" charset="0"/>
          <a:ea typeface="宋体" panose="02010600030101010101" pitchFamily="2" charset="-122"/>
        </a:defRPr>
      </a:lvl8pPr>
      <a:lvl9pPr marL="1296035" algn="ctr" rtl="0" eaLnBrk="1" fontAlgn="base" hangingPunct="1">
        <a:spcBef>
          <a:spcPct val="0"/>
        </a:spcBef>
        <a:spcAft>
          <a:spcPct val="0"/>
        </a:spcAft>
        <a:defRPr sz="3150">
          <a:solidFill>
            <a:schemeClr val="tx1"/>
          </a:solidFill>
          <a:latin typeface="Calibri" panose="020F0502020204030204" pitchFamily="34" charset="0"/>
          <a:ea typeface="宋体" panose="02010600030101010101" pitchFamily="2" charset="-122"/>
        </a:defRPr>
      </a:lvl9pPr>
    </p:titleStyle>
    <p:bodyStyle>
      <a:lvl1pPr marL="242570" indent="-242570" algn="l" rtl="0" eaLnBrk="0" fontAlgn="base" hangingPunct="0">
        <a:spcBef>
          <a:spcPct val="20000"/>
        </a:spcBef>
        <a:spcAft>
          <a:spcPct val="0"/>
        </a:spcAft>
        <a:buFont typeface="Arial" panose="020B0604020202020204" pitchFamily="34" charset="0"/>
        <a:buChar char="•"/>
        <a:defRPr sz="2250">
          <a:solidFill>
            <a:schemeClr val="tx1"/>
          </a:solidFill>
          <a:latin typeface="+mn-lt"/>
          <a:ea typeface="+mn-ea"/>
          <a:cs typeface="+mn-cs"/>
        </a:defRPr>
      </a:lvl1pPr>
      <a:lvl2pPr marL="526415" indent="-202565" algn="l" rtl="0" eaLnBrk="0" fontAlgn="base" hangingPunct="0">
        <a:spcBef>
          <a:spcPct val="20000"/>
        </a:spcBef>
        <a:spcAft>
          <a:spcPct val="0"/>
        </a:spcAft>
        <a:buFont typeface="Arial" panose="020B0604020202020204" pitchFamily="34" charset="0"/>
        <a:buChar char="–"/>
        <a:defRPr sz="1950">
          <a:solidFill>
            <a:schemeClr val="tx1"/>
          </a:solidFill>
          <a:latin typeface="+mn-lt"/>
          <a:ea typeface="+mn-ea"/>
        </a:defRPr>
      </a:lvl2pPr>
      <a:lvl3pPr marL="809625" indent="-161925" algn="l" rtl="0" eaLnBrk="0" fontAlgn="base" hangingPunct="0">
        <a:spcBef>
          <a:spcPct val="20000"/>
        </a:spcBef>
        <a:spcAft>
          <a:spcPct val="0"/>
        </a:spcAft>
        <a:buFont typeface="Arial" panose="020B0604020202020204" pitchFamily="34" charset="0"/>
        <a:buChar char="•"/>
        <a:defRPr sz="1725">
          <a:solidFill>
            <a:schemeClr val="tx1"/>
          </a:solidFill>
          <a:latin typeface="+mn-lt"/>
          <a:ea typeface="+mn-ea"/>
        </a:defRPr>
      </a:lvl3pPr>
      <a:lvl4pPr marL="1133475" indent="-161925" algn="l" rtl="0" eaLnBrk="0" fontAlgn="base" hangingPunct="0">
        <a:spcBef>
          <a:spcPct val="20000"/>
        </a:spcBef>
        <a:spcAft>
          <a:spcPct val="0"/>
        </a:spcAft>
        <a:buFont typeface="Arial" panose="020B0604020202020204" pitchFamily="34" charset="0"/>
        <a:buChar char="–"/>
        <a:defRPr sz="1425">
          <a:solidFill>
            <a:schemeClr val="tx1"/>
          </a:solidFill>
          <a:latin typeface="+mn-lt"/>
          <a:ea typeface="+mn-ea"/>
        </a:defRPr>
      </a:lvl4pPr>
      <a:lvl5pPr marL="1456690" indent="-161925" algn="l" rtl="0" eaLnBrk="0" fontAlgn="base" hangingPunct="0">
        <a:spcBef>
          <a:spcPct val="20000"/>
        </a:spcBef>
        <a:spcAft>
          <a:spcPct val="0"/>
        </a:spcAft>
        <a:buFont typeface="Arial" panose="020B0604020202020204" pitchFamily="34" charset="0"/>
        <a:buChar char="»"/>
        <a:defRPr sz="1425">
          <a:solidFill>
            <a:schemeClr val="tx1"/>
          </a:solidFill>
          <a:latin typeface="+mn-lt"/>
          <a:ea typeface="+mn-ea"/>
        </a:defRPr>
      </a:lvl5pPr>
      <a:lvl6pPr marL="1781810" indent="-161925" algn="l" rtl="0" eaLnBrk="1" fontAlgn="base" hangingPunct="1">
        <a:spcBef>
          <a:spcPct val="20000"/>
        </a:spcBef>
        <a:spcAft>
          <a:spcPct val="0"/>
        </a:spcAft>
        <a:buFont typeface="Arial" panose="020B0604020202020204" pitchFamily="34" charset="0"/>
        <a:buChar char="»"/>
        <a:defRPr sz="1425">
          <a:solidFill>
            <a:schemeClr val="tx1"/>
          </a:solidFill>
          <a:latin typeface="+mn-lt"/>
          <a:ea typeface="+mn-ea"/>
        </a:defRPr>
      </a:lvl6pPr>
      <a:lvl7pPr marL="2105660" indent="-161925" algn="l" rtl="0" eaLnBrk="1" fontAlgn="base" hangingPunct="1">
        <a:spcBef>
          <a:spcPct val="20000"/>
        </a:spcBef>
        <a:spcAft>
          <a:spcPct val="0"/>
        </a:spcAft>
        <a:buFont typeface="Arial" panose="020B0604020202020204" pitchFamily="34" charset="0"/>
        <a:buChar char="»"/>
        <a:defRPr sz="1425">
          <a:solidFill>
            <a:schemeClr val="tx1"/>
          </a:solidFill>
          <a:latin typeface="+mn-lt"/>
          <a:ea typeface="+mn-ea"/>
        </a:defRPr>
      </a:lvl7pPr>
      <a:lvl8pPr marL="2429510" indent="-161925" algn="l" rtl="0" eaLnBrk="1" fontAlgn="base" hangingPunct="1">
        <a:spcBef>
          <a:spcPct val="20000"/>
        </a:spcBef>
        <a:spcAft>
          <a:spcPct val="0"/>
        </a:spcAft>
        <a:buFont typeface="Arial" panose="020B0604020202020204" pitchFamily="34" charset="0"/>
        <a:buChar char="»"/>
        <a:defRPr sz="1425">
          <a:solidFill>
            <a:schemeClr val="tx1"/>
          </a:solidFill>
          <a:latin typeface="+mn-lt"/>
          <a:ea typeface="+mn-ea"/>
        </a:defRPr>
      </a:lvl8pPr>
      <a:lvl9pPr marL="2753360" indent="-161925" algn="l" rtl="0" eaLnBrk="1" fontAlgn="base" hangingPunct="1">
        <a:spcBef>
          <a:spcPct val="20000"/>
        </a:spcBef>
        <a:spcAft>
          <a:spcPct val="0"/>
        </a:spcAft>
        <a:buFont typeface="Arial" panose="020B0604020202020204" pitchFamily="34" charset="0"/>
        <a:buChar char="»"/>
        <a:defRPr sz="1425">
          <a:solidFill>
            <a:schemeClr val="tx1"/>
          </a:solidFill>
          <a:latin typeface="+mn-lt"/>
          <a:ea typeface="+mn-ea"/>
        </a:defRPr>
      </a:lvl9pPr>
    </p:bodyStyle>
    <p:otherStyle>
      <a:defPPr>
        <a:defRPr lang="zh-CN"/>
      </a:defPPr>
      <a:lvl1pPr marL="0" algn="l" defTabSz="647700" rtl="0" eaLnBrk="1" latinLnBrk="0" hangingPunct="1">
        <a:defRPr sz="1275" kern="1200">
          <a:solidFill>
            <a:schemeClr val="tx1"/>
          </a:solidFill>
          <a:latin typeface="+mn-lt"/>
          <a:ea typeface="+mn-ea"/>
          <a:cs typeface="+mn-cs"/>
        </a:defRPr>
      </a:lvl1pPr>
      <a:lvl2pPr marL="323850" algn="l" defTabSz="647700" rtl="0" eaLnBrk="1" latinLnBrk="0" hangingPunct="1">
        <a:defRPr sz="1275" kern="1200">
          <a:solidFill>
            <a:schemeClr val="tx1"/>
          </a:solidFill>
          <a:latin typeface="+mn-lt"/>
          <a:ea typeface="+mn-ea"/>
          <a:cs typeface="+mn-cs"/>
        </a:defRPr>
      </a:lvl2pPr>
      <a:lvl3pPr marL="647700" algn="l" defTabSz="647700" rtl="0" eaLnBrk="1" latinLnBrk="0" hangingPunct="1">
        <a:defRPr sz="1275" kern="1200">
          <a:solidFill>
            <a:schemeClr val="tx1"/>
          </a:solidFill>
          <a:latin typeface="+mn-lt"/>
          <a:ea typeface="+mn-ea"/>
          <a:cs typeface="+mn-cs"/>
        </a:defRPr>
      </a:lvl3pPr>
      <a:lvl4pPr marL="971550" algn="l" defTabSz="647700" rtl="0" eaLnBrk="1" latinLnBrk="0" hangingPunct="1">
        <a:defRPr sz="1275" kern="1200">
          <a:solidFill>
            <a:schemeClr val="tx1"/>
          </a:solidFill>
          <a:latin typeface="+mn-lt"/>
          <a:ea typeface="+mn-ea"/>
          <a:cs typeface="+mn-cs"/>
        </a:defRPr>
      </a:lvl4pPr>
      <a:lvl5pPr marL="1296035" algn="l" defTabSz="647700" rtl="0" eaLnBrk="1" latinLnBrk="0" hangingPunct="1">
        <a:defRPr sz="1275" kern="1200">
          <a:solidFill>
            <a:schemeClr val="tx1"/>
          </a:solidFill>
          <a:latin typeface="+mn-lt"/>
          <a:ea typeface="+mn-ea"/>
          <a:cs typeface="+mn-cs"/>
        </a:defRPr>
      </a:lvl5pPr>
      <a:lvl6pPr marL="1619885" algn="l" defTabSz="647700" rtl="0" eaLnBrk="1" latinLnBrk="0" hangingPunct="1">
        <a:defRPr sz="1275" kern="1200">
          <a:solidFill>
            <a:schemeClr val="tx1"/>
          </a:solidFill>
          <a:latin typeface="+mn-lt"/>
          <a:ea typeface="+mn-ea"/>
          <a:cs typeface="+mn-cs"/>
        </a:defRPr>
      </a:lvl6pPr>
      <a:lvl7pPr marL="1943735" algn="l" defTabSz="647700" rtl="0" eaLnBrk="1" latinLnBrk="0" hangingPunct="1">
        <a:defRPr sz="1275" kern="1200">
          <a:solidFill>
            <a:schemeClr val="tx1"/>
          </a:solidFill>
          <a:latin typeface="+mn-lt"/>
          <a:ea typeface="+mn-ea"/>
          <a:cs typeface="+mn-cs"/>
        </a:defRPr>
      </a:lvl7pPr>
      <a:lvl8pPr marL="2267585" algn="l" defTabSz="647700" rtl="0" eaLnBrk="1" latinLnBrk="0" hangingPunct="1">
        <a:defRPr sz="1275" kern="1200">
          <a:solidFill>
            <a:schemeClr val="tx1"/>
          </a:solidFill>
          <a:latin typeface="+mn-lt"/>
          <a:ea typeface="+mn-ea"/>
          <a:cs typeface="+mn-cs"/>
        </a:defRPr>
      </a:lvl8pPr>
      <a:lvl9pPr marL="2591435" algn="l" defTabSz="647700" rtl="0" eaLnBrk="1" latinLnBrk="0" hangingPunct="1">
        <a:defRPr sz="12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png"/><Relationship Id="rId1" Type="http://schemas.openxmlformats.org/officeDocument/2006/relationships/tags" Target="../tags/tag6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2.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2.png"/><Relationship Id="rId1" Type="http://schemas.openxmlformats.org/officeDocument/2006/relationships/image" Target="../media/image8.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jpeg"/><Relationship Id="rId1" Type="http://schemas.openxmlformats.org/officeDocument/2006/relationships/hyperlink" Target="http://www.gjtv.net/html/canz/canz.htm"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2.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4"/>
          <p:cNvSpPr txBox="1"/>
          <p:nvPr/>
        </p:nvSpPr>
        <p:spPr>
          <a:xfrm>
            <a:off x="1763713" y="1543050"/>
            <a:ext cx="6745287" cy="2330450"/>
          </a:xfrm>
          <a:prstGeom prst="rect">
            <a:avLst/>
          </a:prstGeom>
          <a:noFill/>
          <a:ln w="9525">
            <a:noFill/>
          </a:ln>
        </p:spPr>
        <p:txBody>
          <a:bodyPr anchor="t">
            <a:spAutoFit/>
          </a:bodyPr>
          <a:lstStyle/>
          <a:p>
            <a:pPr defTabSz="914400">
              <a:lnSpc>
                <a:spcPct val="130000"/>
              </a:lnSpc>
              <a:buFont typeface="Arial" panose="020B0604020202020204" pitchFamily="34" charset="0"/>
            </a:pPr>
            <a:r>
              <a:rPr lang="zh-CN" altLang="en-US" sz="2800" b="1">
                <a:solidFill>
                  <a:srgbClr val="000000"/>
                </a:solidFill>
                <a:latin typeface="黑体" panose="02010609060101010101" pitchFamily="49" charset="-122"/>
                <a:ea typeface="黑体" panose="02010609060101010101" pitchFamily="49" charset="-122"/>
              </a:rPr>
              <a:t>红军不怕远征难，万水千山只等闲。</a:t>
            </a:r>
            <a:endParaRPr lang="zh-CN" altLang="en-US" sz="2800" b="1">
              <a:solidFill>
                <a:srgbClr val="000000"/>
              </a:solidFill>
              <a:latin typeface="黑体" panose="02010609060101010101" pitchFamily="49" charset="-122"/>
              <a:ea typeface="黑体" panose="02010609060101010101" pitchFamily="49" charset="-122"/>
            </a:endParaRPr>
          </a:p>
          <a:p>
            <a:pPr defTabSz="914400">
              <a:lnSpc>
                <a:spcPct val="130000"/>
              </a:lnSpc>
              <a:buFont typeface="Arial" panose="020B0604020202020204" pitchFamily="34" charset="0"/>
            </a:pPr>
            <a:r>
              <a:rPr lang="zh-CN" altLang="en-US" sz="2800" b="1">
                <a:solidFill>
                  <a:srgbClr val="000000"/>
                </a:solidFill>
                <a:latin typeface="黑体" panose="02010609060101010101" pitchFamily="49" charset="-122"/>
                <a:ea typeface="黑体" panose="02010609060101010101" pitchFamily="49" charset="-122"/>
              </a:rPr>
              <a:t>五岭逶迤腾细浪，乌蒙磅礴走泥丸。</a:t>
            </a:r>
            <a:endParaRPr lang="zh-CN" altLang="en-US" sz="2800" b="1">
              <a:solidFill>
                <a:srgbClr val="000000"/>
              </a:solidFill>
              <a:latin typeface="黑体" panose="02010609060101010101" pitchFamily="49" charset="-122"/>
              <a:ea typeface="黑体" panose="02010609060101010101" pitchFamily="49" charset="-122"/>
            </a:endParaRPr>
          </a:p>
          <a:p>
            <a:pPr defTabSz="914400">
              <a:lnSpc>
                <a:spcPct val="130000"/>
              </a:lnSpc>
              <a:buFont typeface="Arial" panose="020B0604020202020204" pitchFamily="34" charset="0"/>
            </a:pPr>
            <a:r>
              <a:rPr lang="zh-CN" altLang="en-US" sz="2800" b="1">
                <a:solidFill>
                  <a:srgbClr val="000000"/>
                </a:solidFill>
                <a:latin typeface="黑体" panose="02010609060101010101" pitchFamily="49" charset="-122"/>
                <a:ea typeface="黑体" panose="02010609060101010101" pitchFamily="49" charset="-122"/>
              </a:rPr>
              <a:t>金沙水拍云崖暖，大渡桥横铁索寒。</a:t>
            </a:r>
            <a:endParaRPr lang="zh-CN" altLang="en-US" sz="2800" b="1">
              <a:solidFill>
                <a:srgbClr val="000000"/>
              </a:solidFill>
              <a:latin typeface="黑体" panose="02010609060101010101" pitchFamily="49" charset="-122"/>
              <a:ea typeface="黑体" panose="02010609060101010101" pitchFamily="49" charset="-122"/>
            </a:endParaRPr>
          </a:p>
          <a:p>
            <a:pPr defTabSz="914400">
              <a:lnSpc>
                <a:spcPct val="130000"/>
              </a:lnSpc>
              <a:buFont typeface="Arial" panose="020B0604020202020204" pitchFamily="34" charset="0"/>
            </a:pPr>
            <a:r>
              <a:rPr lang="zh-CN" altLang="en-US" sz="2800" b="1">
                <a:solidFill>
                  <a:srgbClr val="000000"/>
                </a:solidFill>
                <a:latin typeface="黑体" panose="02010609060101010101" pitchFamily="49" charset="-122"/>
                <a:ea typeface="黑体" panose="02010609060101010101" pitchFamily="49" charset="-122"/>
              </a:rPr>
              <a:t>更喜岷山千里雪，三军过后尽开颜。</a:t>
            </a:r>
            <a:endParaRPr lang="zh-CN" altLang="en-US" sz="2800" b="1">
              <a:solidFill>
                <a:srgbClr val="000000"/>
              </a:solidFill>
              <a:latin typeface="黑体" panose="02010609060101010101" pitchFamily="49" charset="-122"/>
              <a:ea typeface="黑体" panose="02010609060101010101" pitchFamily="49" charset="-122"/>
            </a:endParaRPr>
          </a:p>
        </p:txBody>
      </p:sp>
      <p:sp>
        <p:nvSpPr>
          <p:cNvPr id="4098" name="矩形 1"/>
          <p:cNvSpPr/>
          <p:nvPr/>
        </p:nvSpPr>
        <p:spPr>
          <a:xfrm>
            <a:off x="3551238" y="906463"/>
            <a:ext cx="2224405" cy="583565"/>
          </a:xfrm>
          <a:prstGeom prst="rect">
            <a:avLst/>
          </a:prstGeom>
          <a:noFill/>
          <a:ln w="9525">
            <a:noFill/>
          </a:ln>
        </p:spPr>
        <p:txBody>
          <a:bodyPr wrap="none" anchor="t">
            <a:spAutoFit/>
          </a:bodyPr>
          <a:lstStyle/>
          <a:p>
            <a:pPr eaLnBrk="0" hangingPunct="0"/>
            <a:r>
              <a:rPr lang="zh-CN" altLang="en-US" sz="3200" b="1">
                <a:latin typeface="黑体" panose="02010609060101010101" pitchFamily="49" charset="-122"/>
                <a:ea typeface="黑体" panose="02010609060101010101" pitchFamily="49" charset="-122"/>
                <a:cs typeface="黑体" panose="02010609060101010101" pitchFamily="49" charset="-122"/>
              </a:rPr>
              <a:t>七律</a:t>
            </a:r>
            <a:r>
              <a:rPr lang="en-US" altLang="zh-CN" sz="3200" b="1">
                <a:latin typeface="黑体" panose="02010609060101010101" pitchFamily="49" charset="-122"/>
                <a:ea typeface="黑体" panose="02010609060101010101" pitchFamily="49" charset="-122"/>
                <a:cs typeface="黑体" panose="02010609060101010101" pitchFamily="49" charset="-122"/>
              </a:rPr>
              <a:t>·</a:t>
            </a:r>
            <a:r>
              <a:rPr lang="zh-CN" altLang="en-US" sz="3200" b="1">
                <a:latin typeface="黑体" panose="02010609060101010101" pitchFamily="49" charset="-122"/>
                <a:ea typeface="黑体" panose="02010609060101010101" pitchFamily="49" charset="-122"/>
                <a:cs typeface="黑体" panose="02010609060101010101" pitchFamily="49" charset="-122"/>
              </a:rPr>
              <a:t>长征</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导入新课</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7"/>
                                        </p:tgtEl>
                                        <p:attrNameLst>
                                          <p:attrName>style.visibility</p:attrName>
                                        </p:attrNameLst>
                                      </p:cBhvr>
                                      <p:to>
                                        <p:strVal val="visible"/>
                                      </p:to>
                                    </p:set>
                                    <p:anim calcmode="lin" valueType="num">
                                      <p:cBhvr additive="base">
                                        <p:cTn id="13" dur="500" fill="hold"/>
                                        <p:tgtEl>
                                          <p:spTgt spid="4097"/>
                                        </p:tgtEl>
                                        <p:attrNameLst>
                                          <p:attrName>ppt_x</p:attrName>
                                        </p:attrNameLst>
                                      </p:cBhvr>
                                      <p:tavLst>
                                        <p:tav tm="0">
                                          <p:val>
                                            <p:strVal val="#ppt_x"/>
                                          </p:val>
                                        </p:tav>
                                        <p:tav tm="100000">
                                          <p:val>
                                            <p:strVal val="#ppt_x"/>
                                          </p:val>
                                        </p:tav>
                                      </p:tavLst>
                                    </p:anim>
                                    <p:anim calcmode="lin" valueType="num">
                                      <p:cBhvr additive="base">
                                        <p:cTn id="14" dur="500" fill="hold"/>
                                        <p:tgtEl>
                                          <p:spTgt spid="40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矩形 6"/>
          <p:cNvSpPr/>
          <p:nvPr/>
        </p:nvSpPr>
        <p:spPr>
          <a:xfrm>
            <a:off x="1048068" y="981075"/>
            <a:ext cx="6262370" cy="521970"/>
          </a:xfrm>
          <a:prstGeom prst="rect">
            <a:avLst/>
          </a:prstGeom>
          <a:noFill/>
          <a:ln w="9525">
            <a:noFill/>
          </a:ln>
        </p:spPr>
        <p:txBody>
          <a:bodyPr wrap="none" anchor="t">
            <a:spAutoFit/>
          </a:bodyPr>
          <a:lstStyle/>
          <a:p>
            <a:pPr algn="ctr" eaLnBrk="0" hangingPunct="0">
              <a:spcBef>
                <a:spcPct val="50000"/>
              </a:spcBef>
            </a:pPr>
            <a:r>
              <a:rPr lang="en-US" altLang="zh-CN" sz="2800" b="1">
                <a:latin typeface="黑体" panose="02010609060101010101" pitchFamily="49" charset="-122"/>
                <a:ea typeface="黑体" panose="02010609060101010101" pitchFamily="49" charset="-122"/>
                <a:cs typeface="黑体" panose="02010609060101010101" pitchFamily="49" charset="-122"/>
              </a:rPr>
              <a:t>1.</a:t>
            </a:r>
            <a:r>
              <a:rPr lang="zh-CN" altLang="en-US" sz="2800" b="1">
                <a:latin typeface="黑体" panose="02010609060101010101" pitchFamily="49" charset="-122"/>
                <a:ea typeface="黑体" panose="02010609060101010101" pitchFamily="49" charset="-122"/>
                <a:cs typeface="黑体" panose="02010609060101010101" pitchFamily="49" charset="-122"/>
              </a:rPr>
              <a:t>速读课文，用一句话概括课文内容。</a:t>
            </a:r>
            <a:r>
              <a:rPr lang="zh-CN" altLang="en-US" sz="2400" b="1">
                <a:latin typeface="宋体" panose="02010600030101010101" pitchFamily="2" charset="-122"/>
                <a:ea typeface="宋体" panose="02010600030101010101" pitchFamily="2" charset="-122"/>
              </a:rPr>
              <a:t> </a:t>
            </a:r>
            <a:endParaRPr lang="zh-CN" altLang="en-US" sz="2400" b="1">
              <a:latin typeface="宋体" panose="02010600030101010101" pitchFamily="2" charset="-122"/>
              <a:ea typeface="宋体" panose="02010600030101010101" pitchFamily="2" charset="-122"/>
            </a:endParaRPr>
          </a:p>
        </p:txBody>
      </p:sp>
      <p:sp>
        <p:nvSpPr>
          <p:cNvPr id="8" name="矩形 7"/>
          <p:cNvSpPr/>
          <p:nvPr/>
        </p:nvSpPr>
        <p:spPr>
          <a:xfrm>
            <a:off x="1943259" y="1682433"/>
            <a:ext cx="4472940" cy="521970"/>
          </a:xfrm>
          <a:prstGeom prst="rect">
            <a:avLst/>
          </a:prstGeom>
          <a:noFill/>
          <a:ln w="9525">
            <a:noFill/>
          </a:ln>
        </p:spPr>
        <p:txBody>
          <a:bodyPr wrap="none" anchor="t">
            <a:spAutoFit/>
          </a:bodyPr>
          <a:lstStyle/>
          <a:p>
            <a:pPr algn="ctr" eaLnBrk="0" hangingPunct="0">
              <a:spcBef>
                <a:spcPct val="50000"/>
              </a:spcBef>
            </a:pPr>
            <a:r>
              <a:rPr lang="zh-CN" altLang="en-US" sz="2800" b="1">
                <a:solidFill>
                  <a:srgbClr val="FF0000"/>
                </a:solidFill>
                <a:latin typeface="黑体" panose="02010609060101010101" pitchFamily="49" charset="-122"/>
                <a:ea typeface="黑体" panose="02010609060101010101" pitchFamily="49" charset="-122"/>
              </a:rPr>
              <a:t>红军长征途中翻越老山界。</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367" name="矩形 16"/>
          <p:cNvSpPr/>
          <p:nvPr/>
        </p:nvSpPr>
        <p:spPr>
          <a:xfrm>
            <a:off x="442278" y="2464435"/>
            <a:ext cx="8567737" cy="953135"/>
          </a:xfrm>
          <a:prstGeom prst="rect">
            <a:avLst/>
          </a:prstGeom>
          <a:noFill/>
          <a:ln w="9525">
            <a:noFill/>
          </a:ln>
        </p:spPr>
        <p:txBody>
          <a:bodyPr anchor="t">
            <a:spAutoFit/>
          </a:bodyPr>
          <a:lstStyle/>
          <a:p>
            <a:pPr eaLnBrk="0" hangingPunct="0"/>
            <a:r>
              <a:rPr lang="en-US" altLang="zh-CN" sz="2800" b="1">
                <a:latin typeface="黑体" panose="02010609060101010101" pitchFamily="49" charset="-122"/>
                <a:ea typeface="黑体" panose="02010609060101010101" pitchFamily="49" charset="-122"/>
                <a:cs typeface="黑体" panose="02010609060101010101" pitchFamily="49" charset="-122"/>
              </a:rPr>
              <a:t>2.</a:t>
            </a:r>
            <a:r>
              <a:rPr lang="zh-CN" altLang="en-US" sz="2800" b="1">
                <a:latin typeface="黑体" panose="02010609060101010101" pitchFamily="49" charset="-122"/>
                <a:ea typeface="黑体" panose="02010609060101010101" pitchFamily="49" charset="-122"/>
                <a:cs typeface="黑体" panose="02010609060101010101" pitchFamily="49" charset="-122"/>
              </a:rPr>
              <a:t> 本文是以什么顺序安排内容的？在文中勾画出表明时间、地点的词句。</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
        <p:nvSpPr>
          <p:cNvPr id="10" name="矩形 9"/>
          <p:cNvSpPr/>
          <p:nvPr/>
        </p:nvSpPr>
        <p:spPr>
          <a:xfrm>
            <a:off x="2514600" y="3609975"/>
            <a:ext cx="4455160" cy="521970"/>
          </a:xfrm>
          <a:prstGeom prst="rect">
            <a:avLst/>
          </a:prstGeom>
          <a:noFill/>
          <a:ln w="9525">
            <a:noFill/>
          </a:ln>
        </p:spPr>
        <p:txBody>
          <a:bodyPr wrap="square" anchor="t">
            <a:spAutoFit/>
          </a:bodyPr>
          <a:lstStyle/>
          <a:p>
            <a:pPr algn="ctr" eaLnBrk="0" hangingPunct="0">
              <a:spcBef>
                <a:spcPct val="50000"/>
              </a:spcBef>
            </a:pPr>
            <a:r>
              <a:rPr lang="zh-CN" altLang="en-US" sz="2800" b="1">
                <a:solidFill>
                  <a:srgbClr val="FF0000"/>
                </a:solidFill>
                <a:latin typeface="黑体" panose="02010609060101010101" pitchFamily="49" charset="-122"/>
                <a:ea typeface="黑体" panose="02010609060101010101" pitchFamily="49" charset="-122"/>
              </a:rPr>
              <a:t>时间的推移、地点的变化</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整体感知</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ppt_x"/>
                                          </p:val>
                                        </p:tav>
                                        <p:tav tm="100000">
                                          <p:val>
                                            <p:strVal val="#ppt_x"/>
                                          </p:val>
                                        </p:tav>
                                      </p:tavLst>
                                    </p:anim>
                                    <p:anim calcmode="lin" valueType="num">
                                      <p:cBhvr additive="base">
                                        <p:cTn id="8"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anim calcmode="lin" valueType="num">
                                      <p:cBhvr additive="base">
                                        <p:cTn id="19" dur="500" fill="hold"/>
                                        <p:tgtEl>
                                          <p:spTgt spid="15367"/>
                                        </p:tgtEl>
                                        <p:attrNameLst>
                                          <p:attrName>ppt_x</p:attrName>
                                        </p:attrNameLst>
                                      </p:cBhvr>
                                      <p:tavLst>
                                        <p:tav tm="0">
                                          <p:val>
                                            <p:strVal val="#ppt_x"/>
                                          </p:val>
                                        </p:tav>
                                        <p:tav tm="100000">
                                          <p:val>
                                            <p:strVal val="#ppt_x"/>
                                          </p:val>
                                        </p:tav>
                                      </p:tavLst>
                                    </p:anim>
                                    <p:anim calcmode="lin" valueType="num">
                                      <p:cBhvr additive="base">
                                        <p:cTn id="20"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8" grpId="0"/>
      <p:bldP spid="1536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表格 21"/>
          <p:cNvGraphicFramePr>
            <a:graphicFrameLocks noGrp="1"/>
          </p:cNvGraphicFramePr>
          <p:nvPr>
            <p:custDataLst>
              <p:tags r:id="rId1"/>
            </p:custDataLst>
          </p:nvPr>
        </p:nvGraphicFramePr>
        <p:xfrm>
          <a:off x="643573" y="1190943"/>
          <a:ext cx="7858125" cy="3696563"/>
        </p:xfrm>
        <a:graphic>
          <a:graphicData uri="http://schemas.openxmlformats.org/drawingml/2006/table">
            <a:tbl>
              <a:tblPr>
                <a:tableStyleId>{616DA210-FB5B-4158-B5E0-FEB733F419BA}</a:tableStyleId>
              </a:tblPr>
              <a:tblGrid>
                <a:gridCol w="955567"/>
                <a:gridCol w="1473308"/>
                <a:gridCol w="1714500"/>
                <a:gridCol w="3714750"/>
              </a:tblGrid>
              <a:tr h="569595">
                <a:tc gridSpan="2">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u="none" strike="noStrike" cap="none" normalizeH="0" baseline="0">
                          <a:ln>
                            <a:noFill/>
                          </a:ln>
                          <a:effectLst/>
                          <a:latin typeface="黑体" panose="02010609060101010101" pitchFamily="49" charset="-122"/>
                          <a:ea typeface="黑体" panose="02010609060101010101" pitchFamily="49" charset="-122"/>
                          <a:cs typeface="黑体" panose="02010609060101010101" pitchFamily="49" charset="-122"/>
                        </a:rPr>
                        <a:t>时     间</a:t>
                      </a:r>
                      <a:endParaRPr kumimoji="0" lang="zh-CN" altLang="en-US" sz="2800" b="0" i="0" u="none" strike="noStrike" cap="none" normalizeH="0" baseline="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marL="91439" marR="91439" marT="45685" marB="45685" horzOverflow="overflow">
                    <a:solidFill>
                      <a:schemeClr val="bg1">
                        <a:lumMod val="75000"/>
                      </a:schemeClr>
                    </a:solidFill>
                  </a:tcPr>
                </a:tc>
                <a:tc hMerge="1">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u="none" strike="noStrike" cap="none" normalizeH="0" baseline="0">
                          <a:ln>
                            <a:noFill/>
                          </a:ln>
                          <a:effectLst/>
                          <a:latin typeface="黑体" panose="02010609060101010101" pitchFamily="49" charset="-122"/>
                          <a:ea typeface="黑体" panose="02010609060101010101" pitchFamily="49" charset="-122"/>
                          <a:cs typeface="黑体" panose="02010609060101010101" pitchFamily="49" charset="-122"/>
                        </a:rPr>
                        <a:t>地  点</a:t>
                      </a:r>
                      <a:endParaRPr kumimoji="0" lang="zh-CN" altLang="en-US" sz="2800" b="0" i="0" u="none" strike="noStrike" cap="none" normalizeH="0" baseline="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marL="91439" marR="91439" marT="45685" marB="45685" horzOverflow="overflow">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u="none" strike="noStrike" cap="none" normalizeH="0" baseline="0">
                          <a:ln>
                            <a:noFill/>
                          </a:ln>
                          <a:effectLst/>
                          <a:latin typeface="黑体" panose="02010609060101010101" pitchFamily="49" charset="-122"/>
                          <a:ea typeface="黑体" panose="02010609060101010101" pitchFamily="49" charset="-122"/>
                          <a:cs typeface="黑体" panose="02010609060101010101" pitchFamily="49" charset="-122"/>
                        </a:rPr>
                        <a:t>事         情</a:t>
                      </a:r>
                      <a:endParaRPr kumimoji="0" lang="zh-CN" altLang="en-US" sz="2800" b="0" i="0" u="none" strike="noStrike" cap="none" normalizeH="0" baseline="0">
                        <a:ln>
                          <a:noFill/>
                        </a:ln>
                        <a:solidFill>
                          <a:schemeClr val="tx1"/>
                        </a:solidFill>
                        <a:effectLst/>
                        <a:latin typeface="黑体" panose="02010609060101010101" pitchFamily="49" charset="-122"/>
                        <a:ea typeface="黑体" panose="02010609060101010101" pitchFamily="49" charset="-122"/>
                        <a:cs typeface="黑体" panose="02010609060101010101" pitchFamily="49" charset="-122"/>
                      </a:endParaRPr>
                    </a:p>
                  </a:txBody>
                  <a:tcPr marL="91439" marR="91439" marT="45685" marB="45685" horzOverflow="overflow">
                    <a:solidFill>
                      <a:schemeClr val="bg1">
                        <a:lumMod val="75000"/>
                      </a:schemeClr>
                    </a:solidFill>
                  </a:tcPr>
                </a:tc>
              </a:tr>
              <a:tr h="396144">
                <a:tc rowSpan="4">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第</a:t>
                      </a:r>
                      <a:endParaRPr kumimoji="0" lang="zh-CN" altLang="en-US" sz="2800" b="1" u="none" strike="noStrike" cap="none" normalizeH="0" baseline="0">
                        <a:ln>
                          <a:noFill/>
                        </a:ln>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一</a:t>
                      </a:r>
                      <a:endParaRPr kumimoji="0" lang="zh-CN" altLang="en-US" sz="2800" b="1" u="none" strike="noStrike" cap="none" normalizeH="0" baseline="0">
                        <a:ln>
                          <a:noFill/>
                        </a:ln>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天</a:t>
                      </a:r>
                      <a:endParaRPr kumimoji="0" lang="zh-CN" altLang="en-US" sz="2800" b="1"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r h="396144">
                <a:tc vMerge="1">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r h="396144">
                <a:tc vMerge="1">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r h="396240">
                <a:tc vMerge="1">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r h="518624">
                <a:tc rowSpan="2">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第</a:t>
                      </a:r>
                      <a:endParaRPr kumimoji="0" lang="zh-CN" altLang="en-US" sz="2800" b="1" u="none" strike="noStrike" cap="none" normalizeH="0" baseline="0">
                        <a:ln>
                          <a:noFill/>
                        </a:ln>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二</a:t>
                      </a:r>
                      <a:endParaRPr kumimoji="0" lang="zh-CN" altLang="en-US" sz="2800" b="1" u="none" strike="noStrike" cap="none" normalizeH="0" baseline="0">
                        <a:ln>
                          <a:noFill/>
                        </a:ln>
                        <a:effectLst/>
                        <a:latin typeface="黑体" panose="02010609060101010101" pitchFamily="49" charset="-122"/>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u="none" strike="noStrike" cap="none" normalizeH="0" baseline="0">
                          <a:ln>
                            <a:noFill/>
                          </a:ln>
                          <a:effectLst/>
                          <a:latin typeface="黑体" panose="02010609060101010101" pitchFamily="49" charset="-122"/>
                          <a:ea typeface="黑体" panose="02010609060101010101" pitchFamily="49" charset="-122"/>
                        </a:rPr>
                        <a:t>天</a:t>
                      </a:r>
                      <a:endParaRPr kumimoji="0" lang="zh-CN" altLang="en-US" sz="2800" b="1"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r h="513715">
                <a:tc vMerge="1">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黑体" panose="02010609060101010101" pitchFamily="49" charset="-122"/>
                        <a:ea typeface="黑体" panose="02010609060101010101" pitchFamily="49" charset="-122"/>
                      </a:endParaRPr>
                    </a:p>
                  </a:txBody>
                  <a:tcPr marL="91439" marR="91439" marT="45685" marB="45685" horzOverflow="overflow"/>
                </a:tc>
              </a:tr>
            </a:tbl>
          </a:graphicData>
        </a:graphic>
      </p:graphicFrame>
      <p:sp>
        <p:nvSpPr>
          <p:cNvPr id="23" name="矩形 22"/>
          <p:cNvSpPr/>
          <p:nvPr/>
        </p:nvSpPr>
        <p:spPr>
          <a:xfrm>
            <a:off x="1786255" y="1720850"/>
            <a:ext cx="795020" cy="460375"/>
          </a:xfrm>
          <a:prstGeom prst="rect">
            <a:avLst/>
          </a:prstGeom>
          <a:noFill/>
          <a:ln w="9525">
            <a:noFill/>
          </a:ln>
        </p:spPr>
        <p:txBody>
          <a:bodyPr wrap="none" anchor="t">
            <a:spAutoFit/>
          </a:bodyPr>
          <a:lstStyle/>
          <a:p>
            <a:pPr algn="ctr"/>
            <a:r>
              <a:rPr lang="zh-CN" altLang="en-US" sz="2400" b="1">
                <a:solidFill>
                  <a:srgbClr val="FF0000"/>
                </a:solidFill>
                <a:latin typeface="黑体" panose="02010609060101010101" pitchFamily="49" charset="-122"/>
                <a:ea typeface="黑体" panose="02010609060101010101" pitchFamily="49" charset="-122"/>
              </a:rPr>
              <a:t>下午</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4" name="矩形 23"/>
          <p:cNvSpPr/>
          <p:nvPr/>
        </p:nvSpPr>
        <p:spPr>
          <a:xfrm>
            <a:off x="1786255" y="2117725"/>
            <a:ext cx="795020" cy="460375"/>
          </a:xfrm>
          <a:prstGeom prst="rect">
            <a:avLst/>
          </a:prstGeom>
          <a:noFill/>
          <a:ln w="9525">
            <a:noFill/>
          </a:ln>
        </p:spPr>
        <p:txBody>
          <a:bodyPr wrap="none" anchor="t">
            <a:spAutoFit/>
          </a:bodyPr>
          <a:lstStyle/>
          <a:p>
            <a:pPr algn="ctr">
              <a:spcBef>
                <a:spcPct val="20000"/>
              </a:spcBef>
            </a:pPr>
            <a:r>
              <a:rPr lang="zh-CN" altLang="en-US" sz="2400" b="1">
                <a:solidFill>
                  <a:srgbClr val="FF0000"/>
                </a:solidFill>
                <a:latin typeface="黑体" panose="02010609060101010101" pitchFamily="49" charset="-122"/>
                <a:ea typeface="黑体" panose="02010609060101010101" pitchFamily="49" charset="-122"/>
              </a:rPr>
              <a:t>天黑</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5" name="矩形 24"/>
          <p:cNvSpPr/>
          <p:nvPr/>
        </p:nvSpPr>
        <p:spPr>
          <a:xfrm>
            <a:off x="1786255" y="2578100"/>
            <a:ext cx="795020" cy="460375"/>
          </a:xfrm>
          <a:prstGeom prst="rect">
            <a:avLst/>
          </a:prstGeom>
          <a:noFill/>
          <a:ln w="9525">
            <a:noFill/>
          </a:ln>
        </p:spPr>
        <p:txBody>
          <a:bodyPr wrap="none" anchor="t">
            <a:spAutoFit/>
          </a:bodyPr>
          <a:lstStyle/>
          <a:p>
            <a:pPr algn="ctr">
              <a:spcBef>
                <a:spcPct val="20000"/>
              </a:spcBef>
            </a:pPr>
            <a:r>
              <a:rPr lang="zh-CN" altLang="en-US" sz="2400" b="1">
                <a:solidFill>
                  <a:srgbClr val="FF0000"/>
                </a:solidFill>
                <a:latin typeface="黑体" panose="02010609060101010101" pitchFamily="49" charset="-122"/>
                <a:ea typeface="黑体" panose="02010609060101010101" pitchFamily="49" charset="-122"/>
              </a:rPr>
              <a:t>夜里</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6" name="矩形 25"/>
          <p:cNvSpPr/>
          <p:nvPr/>
        </p:nvSpPr>
        <p:spPr>
          <a:xfrm>
            <a:off x="1892935" y="2935288"/>
            <a:ext cx="1037188" cy="460375"/>
          </a:xfrm>
          <a:prstGeom prst="rect">
            <a:avLst/>
          </a:prstGeom>
          <a:noFill/>
          <a:ln w="9525">
            <a:noFill/>
          </a:ln>
        </p:spPr>
        <p:txBody>
          <a:bodyPr wrap="square" anchor="t">
            <a:spAutoFit/>
          </a:bodyPr>
          <a:lstStyle/>
          <a:p>
            <a:pPr algn="ctr">
              <a:spcBef>
                <a:spcPct val="20000"/>
              </a:spcBef>
            </a:pPr>
            <a:r>
              <a:rPr lang="zh-CN" altLang="en-US" sz="2400" b="1" dirty="0">
                <a:solidFill>
                  <a:srgbClr val="FF0000"/>
                </a:solidFill>
                <a:latin typeface="黑体" panose="02010609060101010101" pitchFamily="49" charset="-122"/>
                <a:ea typeface="黑体" panose="02010609060101010101" pitchFamily="49" charset="-122"/>
              </a:rPr>
              <a:t>半夜</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7" name="矩形 26"/>
          <p:cNvSpPr/>
          <p:nvPr/>
        </p:nvSpPr>
        <p:spPr>
          <a:xfrm>
            <a:off x="1667595" y="3323123"/>
            <a:ext cx="1407160" cy="460375"/>
          </a:xfrm>
          <a:prstGeom prst="rect">
            <a:avLst/>
          </a:prstGeom>
          <a:noFill/>
          <a:ln w="9525">
            <a:noFill/>
          </a:ln>
        </p:spPr>
        <p:txBody>
          <a:bodyPr wrap="none" anchor="t">
            <a:spAutoFit/>
          </a:bodyPr>
          <a:lstStyle/>
          <a:p>
            <a:pPr algn="ctr">
              <a:spcBef>
                <a:spcPct val="20000"/>
              </a:spcBef>
            </a:pPr>
            <a:r>
              <a:rPr lang="zh-CN" altLang="en-US" sz="2400" b="1" dirty="0">
                <a:solidFill>
                  <a:srgbClr val="FF0000"/>
                </a:solidFill>
                <a:latin typeface="黑体" panose="02010609060101010101" pitchFamily="49" charset="-122"/>
                <a:ea typeface="黑体" panose="02010609060101010101" pitchFamily="49" charset="-122"/>
              </a:rPr>
              <a:t>黎明以后</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8" name="矩形 27"/>
          <p:cNvSpPr/>
          <p:nvPr/>
        </p:nvSpPr>
        <p:spPr>
          <a:xfrm>
            <a:off x="1892618" y="4028123"/>
            <a:ext cx="795020" cy="460375"/>
          </a:xfrm>
          <a:prstGeom prst="rect">
            <a:avLst/>
          </a:prstGeom>
          <a:noFill/>
          <a:ln w="9525">
            <a:noFill/>
          </a:ln>
        </p:spPr>
        <p:txBody>
          <a:bodyPr wrap="none" anchor="t">
            <a:spAutoFit/>
          </a:bodyPr>
          <a:lstStyle/>
          <a:p>
            <a:pPr algn="ctr"/>
            <a:r>
              <a:rPr lang="zh-CN" altLang="en-US" sz="2400" b="1">
                <a:solidFill>
                  <a:srgbClr val="FF0000"/>
                </a:solidFill>
                <a:latin typeface="黑体" panose="02010609060101010101" pitchFamily="49" charset="-122"/>
                <a:ea typeface="黑体" panose="02010609060101010101" pitchFamily="49" charset="-122"/>
              </a:rPr>
              <a:t>下午</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9" name="Text Box 553"/>
          <p:cNvSpPr txBox="1"/>
          <p:nvPr/>
        </p:nvSpPr>
        <p:spPr>
          <a:xfrm>
            <a:off x="3423603" y="1720850"/>
            <a:ext cx="1346200"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瑶民家</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0" name="Text Box 561"/>
          <p:cNvSpPr txBox="1"/>
          <p:nvPr/>
        </p:nvSpPr>
        <p:spPr>
          <a:xfrm>
            <a:off x="5910263" y="1720850"/>
            <a:ext cx="1857375"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与瑶民攀谈</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1" name="Text Box 564"/>
          <p:cNvSpPr txBox="1"/>
          <p:nvPr/>
        </p:nvSpPr>
        <p:spPr>
          <a:xfrm>
            <a:off x="3356928" y="2117725"/>
            <a:ext cx="1209675"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山脚下</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2" name="Text Box 566"/>
          <p:cNvSpPr txBox="1"/>
          <p:nvPr/>
        </p:nvSpPr>
        <p:spPr>
          <a:xfrm>
            <a:off x="5964555" y="2117725"/>
            <a:ext cx="1500188"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准备爬山</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3" name="Text Box 567"/>
          <p:cNvSpPr txBox="1"/>
          <p:nvPr/>
        </p:nvSpPr>
        <p:spPr>
          <a:xfrm>
            <a:off x="3390583" y="2474913"/>
            <a:ext cx="1214437"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半山腰</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4" name="Text Box 569"/>
          <p:cNvSpPr txBox="1"/>
          <p:nvPr/>
        </p:nvSpPr>
        <p:spPr>
          <a:xfrm>
            <a:off x="6072188" y="2577783"/>
            <a:ext cx="1285875"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夜行军</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5" name="Text Box 570"/>
          <p:cNvSpPr txBox="1"/>
          <p:nvPr/>
        </p:nvSpPr>
        <p:spPr>
          <a:xfrm>
            <a:off x="3423603" y="2935288"/>
            <a:ext cx="1214437"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山路上</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6" name="Text Box 573"/>
          <p:cNvSpPr txBox="1"/>
          <p:nvPr/>
        </p:nvSpPr>
        <p:spPr>
          <a:xfrm>
            <a:off x="6000750" y="2935288"/>
            <a:ext cx="1428750"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半夜露宿</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7" name="Text Box 574"/>
          <p:cNvSpPr txBox="1"/>
          <p:nvPr/>
        </p:nvSpPr>
        <p:spPr>
          <a:xfrm>
            <a:off x="3390583" y="3395663"/>
            <a:ext cx="1143000"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雷公岩</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8" name="Text Box 576"/>
          <p:cNvSpPr txBox="1"/>
          <p:nvPr/>
        </p:nvSpPr>
        <p:spPr>
          <a:xfrm>
            <a:off x="5910580" y="3363913"/>
            <a:ext cx="1897063"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翻越雷公岩</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39" name="Text Box 577"/>
          <p:cNvSpPr txBox="1"/>
          <p:nvPr/>
        </p:nvSpPr>
        <p:spPr>
          <a:xfrm>
            <a:off x="3500438" y="4028123"/>
            <a:ext cx="857250"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山顶</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40" name="Text Box 579"/>
          <p:cNvSpPr txBox="1"/>
          <p:nvPr/>
        </p:nvSpPr>
        <p:spPr>
          <a:xfrm>
            <a:off x="5144453" y="4028123"/>
            <a:ext cx="3429000" cy="460375"/>
          </a:xfrm>
          <a:prstGeom prst="rect">
            <a:avLst/>
          </a:prstGeom>
          <a:noFill/>
          <a:ln w="9525">
            <a:noFill/>
          </a:ln>
        </p:spPr>
        <p:txBody>
          <a:bodyPr anchor="t">
            <a:spAutoFit/>
          </a:bodyPr>
          <a:lstStyle/>
          <a:p>
            <a:pPr eaLnBrk="0" hangingPunct="0">
              <a:spcBef>
                <a:spcPct val="50000"/>
              </a:spcBef>
            </a:pPr>
            <a:r>
              <a:rPr lang="zh-CN" altLang="en-US" sz="2400" b="1">
                <a:solidFill>
                  <a:srgbClr val="FF0000"/>
                </a:solidFill>
                <a:latin typeface="黑体" panose="02010609060101010101" pitchFamily="49" charset="-122"/>
                <a:ea typeface="黑体" panose="02010609060101010101" pitchFamily="49" charset="-122"/>
              </a:rPr>
              <a:t>任务完成，征服老山界</a:t>
            </a:r>
            <a:endParaRPr lang="zh-CN" altLang="en-US" sz="2400" b="1">
              <a:solidFill>
                <a:srgbClr val="FF0000"/>
              </a:solidFill>
              <a:latin typeface="黑体" panose="02010609060101010101" pitchFamily="49" charset="-122"/>
              <a:ea typeface="黑体" panose="02010609060101010101" pitchFamily="49" charset="-122"/>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2"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整体感知</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2" name="日期占位符 1"/>
          <p:cNvSpPr>
            <a:spLocks noGrp="1"/>
          </p:cNvSpPr>
          <p:nvPr>
            <p:ph type="dt" sz="half" idx="10"/>
          </p:nvPr>
        </p:nvSpPr>
        <p:spPr/>
        <p:txBody>
          <a:bodyPr/>
          <a:lstStyle/>
          <a:p>
            <a:fld id="{760FBDFE-C587-4B4C-A407-44438C67B59E}" type="datetime3">
              <a:rPr lang="zh-CN" altLang="en-US" smtClean="0"/>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ppt_x"/>
                                          </p:val>
                                        </p:tav>
                                        <p:tav tm="100000">
                                          <p:val>
                                            <p:strVal val="#ppt_x"/>
                                          </p:val>
                                        </p:tav>
                                      </p:tavLst>
                                    </p:anim>
                                    <p:anim calcmode="lin" valueType="num">
                                      <p:cBhvr additive="base">
                                        <p:cTn id="7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ppt_x"/>
                                          </p:val>
                                        </p:tav>
                                        <p:tav tm="100000">
                                          <p:val>
                                            <p:strVal val="#ppt_x"/>
                                          </p:val>
                                        </p:tav>
                                      </p:tavLst>
                                    </p:anim>
                                    <p:anim calcmode="lin" valueType="num">
                                      <p:cBhvr additive="base">
                                        <p:cTn id="84" dur="50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ppt_x"/>
                                          </p:val>
                                        </p:tav>
                                        <p:tav tm="100000">
                                          <p:val>
                                            <p:strVal val="#ppt_x"/>
                                          </p:val>
                                        </p:tav>
                                      </p:tavLst>
                                    </p:anim>
                                    <p:anim calcmode="lin" valueType="num">
                                      <p:cBhvr additive="base">
                                        <p:cTn id="88" dur="500" fill="hold"/>
                                        <p:tgtEl>
                                          <p:spTgt spid="39"/>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1"/>
          <p:cNvSpPr/>
          <p:nvPr/>
        </p:nvSpPr>
        <p:spPr>
          <a:xfrm>
            <a:off x="755576" y="902338"/>
            <a:ext cx="4686633" cy="497652"/>
          </a:xfrm>
          <a:prstGeom prst="rect">
            <a:avLst/>
          </a:prstGeom>
          <a:noFill/>
          <a:ln w="9525">
            <a:noFill/>
          </a:ln>
        </p:spPr>
        <p:txBody>
          <a:bodyPr wrap="none" lIns="81485" tIns="40743" rIns="81485" bIns="40743">
            <a:spAutoFit/>
          </a:bodyPr>
          <a:lstStyle/>
          <a:p>
            <a:pPr defTabSz="685800" eaLnBrk="0" hangingPunct="0">
              <a:spcAft>
                <a:spcPts val="890"/>
              </a:spcAft>
            </a:pPr>
            <a:r>
              <a:rPr lang="zh-CN" altLang="zh-CN" sz="2700" b="1" dirty="0">
                <a:solidFill>
                  <a:srgbClr val="000000"/>
                </a:solidFill>
                <a:latin typeface="黑体" panose="02010609060101010101" pitchFamily="49" charset="-122"/>
                <a:ea typeface="黑体" panose="02010609060101010101" pitchFamily="49" charset="-122"/>
              </a:rPr>
              <a:t>找出文章线索</a:t>
            </a:r>
            <a:r>
              <a:rPr lang="zh-CN" altLang="en-US" sz="2700" b="1" dirty="0">
                <a:solidFill>
                  <a:srgbClr val="000000"/>
                </a:solidFill>
                <a:latin typeface="黑体" panose="02010609060101010101" pitchFamily="49" charset="-122"/>
                <a:ea typeface="黑体" panose="02010609060101010101" pitchFamily="49" charset="-122"/>
              </a:rPr>
              <a:t>，</a:t>
            </a:r>
            <a:r>
              <a:rPr kumimoji="0" lang="zh-CN" altLang="zh-CN" sz="27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rPr>
              <a:t>划分文章层次</a:t>
            </a:r>
            <a:endParaRPr lang="zh-CN" altLang="zh-CN" sz="2700" b="1" dirty="0">
              <a:solidFill>
                <a:srgbClr val="000000"/>
              </a:solidFill>
              <a:latin typeface="黑体" panose="02010609060101010101" pitchFamily="49" charset="-122"/>
              <a:ea typeface="黑体" panose="02010609060101010101" pitchFamily="49" charset="-122"/>
            </a:endParaRPr>
          </a:p>
        </p:txBody>
      </p:sp>
      <p:sp>
        <p:nvSpPr>
          <p:cNvPr id="33795" name="矩形 2"/>
          <p:cNvSpPr/>
          <p:nvPr/>
        </p:nvSpPr>
        <p:spPr>
          <a:xfrm>
            <a:off x="464700" y="1559276"/>
            <a:ext cx="7369454" cy="2847398"/>
          </a:xfrm>
          <a:prstGeom prst="rect">
            <a:avLst/>
          </a:prstGeom>
          <a:noFill/>
          <a:ln w="9525">
            <a:noFill/>
          </a:ln>
        </p:spPr>
        <p:txBody>
          <a:bodyPr lIns="81485" tIns="40743" rIns="81485" bIns="40743">
            <a:spAutoFit/>
          </a:bodyPr>
          <a:lstStyle/>
          <a:p>
            <a:pPr defTabSz="685800" eaLnBrk="0" hangingPunct="0">
              <a:lnSpc>
                <a:spcPct val="150000"/>
              </a:lnSpc>
              <a:spcAft>
                <a:spcPts val="890"/>
              </a:spcAft>
            </a:pPr>
            <a:r>
              <a:rPr lang="zh-CN" altLang="zh-CN" sz="2700" b="1" dirty="0">
                <a:solidFill>
                  <a:srgbClr val="FF0000"/>
                </a:solidFill>
                <a:latin typeface="微软雅黑" panose="020B0503020204020204" pitchFamily="34" charset="-122"/>
                <a:ea typeface="微软雅黑" panose="020B0503020204020204" pitchFamily="34" charset="-122"/>
              </a:rPr>
              <a:t>明确：本文以</a:t>
            </a:r>
            <a:r>
              <a:rPr lang="zh-CN" altLang="zh-CN" sz="2700" b="1" dirty="0">
                <a:solidFill>
                  <a:srgbClr val="7030A0"/>
                </a:solidFill>
                <a:latin typeface="微软雅黑" panose="020B0503020204020204" pitchFamily="34" charset="-122"/>
                <a:ea typeface="微软雅黑" panose="020B0503020204020204" pitchFamily="34" charset="-122"/>
              </a:rPr>
              <a:t>时间的变化、地点的转换</a:t>
            </a:r>
            <a:r>
              <a:rPr lang="zh-CN" altLang="zh-CN" sz="2700" b="1" dirty="0">
                <a:solidFill>
                  <a:srgbClr val="FF0000"/>
                </a:solidFill>
                <a:latin typeface="微软雅黑" panose="020B0503020204020204" pitchFamily="34" charset="-122"/>
                <a:ea typeface="微软雅黑" panose="020B0503020204020204" pitchFamily="34" charset="-122"/>
              </a:rPr>
              <a:t>为线索。 </a:t>
            </a:r>
            <a:endParaRPr lang="zh-CN" altLang="zh-CN" sz="2700" b="1" dirty="0">
              <a:solidFill>
                <a:srgbClr val="FF0000"/>
              </a:solidFill>
              <a:latin typeface="微软雅黑" panose="020B0503020204020204" pitchFamily="34" charset="-122"/>
              <a:ea typeface="微软雅黑" panose="020B0503020204020204" pitchFamily="34" charset="-122"/>
            </a:endParaRPr>
          </a:p>
          <a:p>
            <a:pPr defTabSz="685800" eaLnBrk="0" hangingPunct="0">
              <a:lnSpc>
                <a:spcPct val="150000"/>
              </a:lnSpc>
              <a:spcAft>
                <a:spcPts val="890"/>
              </a:spcAft>
            </a:pPr>
            <a:r>
              <a:rPr lang="zh-CN" altLang="zh-CN" sz="2700" b="1" dirty="0">
                <a:solidFill>
                  <a:srgbClr val="0000FF"/>
                </a:solidFill>
                <a:latin typeface="微软雅黑" panose="020B0503020204020204" pitchFamily="34" charset="-122"/>
                <a:ea typeface="微软雅黑" panose="020B0503020204020204" pitchFamily="34" charset="-122"/>
              </a:rPr>
              <a:t>第一部分（</a:t>
            </a:r>
            <a:r>
              <a:rPr lang="en-US" altLang="zh-CN" sz="2700" b="1" dirty="0">
                <a:solidFill>
                  <a:srgbClr val="0000FF"/>
                </a:solidFill>
                <a:latin typeface="微软雅黑" panose="020B0503020204020204" pitchFamily="34" charset="-122"/>
                <a:ea typeface="微软雅黑" panose="020B0503020204020204" pitchFamily="34" charset="-122"/>
              </a:rPr>
              <a:t>1</a:t>
            </a:r>
            <a:r>
              <a:rPr lang="zh-CN" altLang="zh-CN" sz="2700" b="1" dirty="0">
                <a:solidFill>
                  <a:srgbClr val="0000FF"/>
                </a:solidFill>
                <a:latin typeface="微软雅黑" panose="020B0503020204020204" pitchFamily="34" charset="-122"/>
                <a:ea typeface="微软雅黑" panose="020B0503020204020204" pitchFamily="34" charset="-122"/>
              </a:rPr>
              <a:t>）：交代决定翻越老山界。</a:t>
            </a:r>
            <a:endParaRPr lang="zh-CN" altLang="zh-CN" sz="2700" b="1" dirty="0">
              <a:solidFill>
                <a:srgbClr val="0000FF"/>
              </a:solidFill>
              <a:latin typeface="微软雅黑" panose="020B0503020204020204" pitchFamily="34" charset="-122"/>
              <a:ea typeface="微软雅黑" panose="020B0503020204020204" pitchFamily="34" charset="-122"/>
            </a:endParaRPr>
          </a:p>
          <a:p>
            <a:pPr defTabSz="685800" eaLnBrk="0" hangingPunct="0">
              <a:lnSpc>
                <a:spcPct val="150000"/>
              </a:lnSpc>
              <a:spcAft>
                <a:spcPts val="890"/>
              </a:spcAft>
            </a:pPr>
            <a:r>
              <a:rPr lang="zh-CN" altLang="zh-CN" sz="2700" b="1" dirty="0">
                <a:solidFill>
                  <a:srgbClr val="0000FF"/>
                </a:solidFill>
                <a:latin typeface="微软雅黑" panose="020B0503020204020204" pitchFamily="34" charset="-122"/>
                <a:ea typeface="微软雅黑" panose="020B0503020204020204" pitchFamily="34" charset="-122"/>
              </a:rPr>
              <a:t>第二部分（</a:t>
            </a:r>
            <a:r>
              <a:rPr lang="en-US" altLang="zh-CN" sz="2700" b="1" dirty="0">
                <a:solidFill>
                  <a:srgbClr val="0000FF"/>
                </a:solidFill>
                <a:latin typeface="微软雅黑" panose="020B0503020204020204" pitchFamily="34" charset="-122"/>
                <a:ea typeface="微软雅黑" panose="020B0503020204020204" pitchFamily="34" charset="-122"/>
              </a:rPr>
              <a:t>2-32</a:t>
            </a:r>
            <a:r>
              <a:rPr lang="zh-CN" altLang="zh-CN" sz="2700" b="1" dirty="0">
                <a:solidFill>
                  <a:srgbClr val="0000FF"/>
                </a:solidFill>
                <a:latin typeface="微软雅黑" panose="020B0503020204020204" pitchFamily="34" charset="-122"/>
                <a:ea typeface="微软雅黑" panose="020B0503020204020204" pitchFamily="34" charset="-122"/>
              </a:rPr>
              <a:t>）：记叙翻越老山界的经过。</a:t>
            </a:r>
            <a:endParaRPr lang="zh-CN" altLang="zh-CN" sz="2700" b="1" dirty="0">
              <a:solidFill>
                <a:srgbClr val="0000FF"/>
              </a:solidFill>
              <a:latin typeface="微软雅黑" panose="020B0503020204020204" pitchFamily="34" charset="-122"/>
              <a:ea typeface="微软雅黑" panose="020B0503020204020204" pitchFamily="34" charset="-122"/>
            </a:endParaRPr>
          </a:p>
          <a:p>
            <a:pPr defTabSz="685800" eaLnBrk="0" hangingPunct="0">
              <a:lnSpc>
                <a:spcPct val="150000"/>
              </a:lnSpc>
              <a:spcAft>
                <a:spcPts val="890"/>
              </a:spcAft>
            </a:pPr>
            <a:r>
              <a:rPr lang="zh-CN" altLang="zh-CN" sz="2700" b="1" dirty="0">
                <a:solidFill>
                  <a:srgbClr val="0000FF"/>
                </a:solidFill>
                <a:latin typeface="微软雅黑" panose="020B0503020204020204" pitchFamily="34" charset="-122"/>
                <a:ea typeface="微软雅黑" panose="020B0503020204020204" pitchFamily="34" charset="-122"/>
              </a:rPr>
              <a:t>第三部分（</a:t>
            </a:r>
            <a:r>
              <a:rPr lang="en-US" altLang="zh-CN" sz="2700" b="1" dirty="0">
                <a:solidFill>
                  <a:srgbClr val="0000FF"/>
                </a:solidFill>
                <a:latin typeface="微软雅黑" panose="020B0503020204020204" pitchFamily="34" charset="-122"/>
                <a:ea typeface="微软雅黑" panose="020B0503020204020204" pitchFamily="34" charset="-122"/>
              </a:rPr>
              <a:t>33</a:t>
            </a:r>
            <a:r>
              <a:rPr lang="zh-CN" altLang="zh-CN" sz="2700" b="1" dirty="0">
                <a:solidFill>
                  <a:srgbClr val="0000FF"/>
                </a:solidFill>
                <a:latin typeface="微软雅黑" panose="020B0503020204020204" pitchFamily="34" charset="-122"/>
                <a:ea typeface="微软雅黑" panose="020B0503020204020204" pitchFamily="34" charset="-122"/>
              </a:rPr>
              <a:t>）：点明翻越老山界的意义。</a:t>
            </a:r>
            <a:endParaRPr lang="zh-CN" altLang="zh-CN" sz="2700" b="1" dirty="0">
              <a:solidFill>
                <a:srgbClr val="0000FF"/>
              </a:solidFill>
              <a:latin typeface="微软雅黑" panose="020B0503020204020204" pitchFamily="34" charset="-122"/>
              <a:ea typeface="微软雅黑" panose="020B0503020204020204" pitchFamily="34" charset="-122"/>
            </a:endParaRPr>
          </a:p>
        </p:txBody>
      </p:sp>
      <p:grpSp>
        <p:nvGrpSpPr>
          <p:cNvPr id="57" name="Group 19"/>
          <p:cNvGrpSpPr/>
          <p:nvPr/>
        </p:nvGrpSpPr>
        <p:grpSpPr bwMode="auto">
          <a:xfrm>
            <a:off x="441759" y="220345"/>
            <a:ext cx="2246196" cy="521707"/>
            <a:chOff x="209" y="461"/>
            <a:chExt cx="1390" cy="677"/>
          </a:xfrm>
        </p:grpSpPr>
        <p:pic>
          <p:nvPicPr>
            <p:cNvPr id="58"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59" name="文本框 58"/>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cs typeface="Arial" panose="020B0604020202020204"/>
                </a:rPr>
                <a:t>课文结构</a:t>
              </a:r>
              <a:endParaRPr lang="zh-CN" altLang="en-US" sz="2800" b="1" i="1" dirty="0">
                <a:solidFill>
                  <a:srgbClr val="7030A0"/>
                </a:solidFill>
                <a:latin typeface="楷体" panose="02010609060101010101" pitchFamily="49" charset="-122"/>
                <a:ea typeface="楷体" panose="02010609060101010101" pitchFamily="49" charset="-122"/>
                <a:cs typeface="Arial" panose="020B0604020202020204"/>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1000"/>
                                        <p:tgtEl>
                                          <p:spTgt spid="33795"/>
                                        </p:tgtEl>
                                      </p:cBhvr>
                                    </p:animEffect>
                                    <p:anim calcmode="lin" valueType="num">
                                      <p:cBhvr>
                                        <p:cTn id="8" dur="1000" fill="hold"/>
                                        <p:tgtEl>
                                          <p:spTgt spid="33795"/>
                                        </p:tgtEl>
                                        <p:attrNameLst>
                                          <p:attrName>ppt_x</p:attrName>
                                        </p:attrNameLst>
                                      </p:cBhvr>
                                      <p:tavLst>
                                        <p:tav tm="0">
                                          <p:val>
                                            <p:strVal val="#ppt_x"/>
                                          </p:val>
                                        </p:tav>
                                        <p:tav tm="100000">
                                          <p:val>
                                            <p:strVal val="#ppt_x"/>
                                          </p:val>
                                        </p:tav>
                                      </p:tavLst>
                                    </p:anim>
                                    <p:anim calcmode="lin" valueType="num">
                                      <p:cBhvr>
                                        <p:cTn id="9" dur="1000" fill="hold"/>
                                        <p:tgtEl>
                                          <p:spTgt spid="337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p:nvPr/>
        </p:nvSpPr>
        <p:spPr>
          <a:xfrm>
            <a:off x="4946650" y="1424940"/>
            <a:ext cx="2350770" cy="779780"/>
          </a:xfrm>
          <a:prstGeom prst="rect">
            <a:avLst/>
          </a:prstGeom>
          <a:noFill/>
          <a:ln w="9525">
            <a:noFill/>
          </a:ln>
        </p:spPr>
        <p:txBody>
          <a:bodyPr wrap="square" anchor="t">
            <a:spAutoFit/>
          </a:bodyPr>
          <a:lstStyle/>
          <a:p>
            <a:pPr>
              <a:lnSpc>
                <a:spcPct val="80000"/>
              </a:lnSpc>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悬崖峭壁、</a:t>
            </a:r>
            <a:endPar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a:p>
            <a:pPr>
              <a:lnSpc>
                <a:spcPct val="80000"/>
              </a:lnSpc>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山高路险。</a:t>
            </a:r>
            <a:r>
              <a:rPr lang="zh-CN" altLang="en-US" sz="2800" b="1">
                <a:latin typeface="黑体" panose="02010609060101010101" pitchFamily="49" charset="-122"/>
                <a:ea typeface="黑体" panose="02010609060101010101" pitchFamily="49" charset="-122"/>
                <a:cs typeface="黑体" panose="02010609060101010101" pitchFamily="49" charset="-122"/>
              </a:rPr>
              <a:t> </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sp>
        <p:nvSpPr>
          <p:cNvPr id="12" name="矩形 11"/>
          <p:cNvSpPr/>
          <p:nvPr/>
        </p:nvSpPr>
        <p:spPr>
          <a:xfrm>
            <a:off x="5008245" y="2204720"/>
            <a:ext cx="2684145" cy="779780"/>
          </a:xfrm>
          <a:prstGeom prst="rect">
            <a:avLst/>
          </a:prstGeom>
          <a:noFill/>
          <a:ln w="9525">
            <a:noFill/>
          </a:ln>
        </p:spPr>
        <p:txBody>
          <a:bodyPr wrap="square" anchor="t">
            <a:spAutoFit/>
          </a:bodyPr>
          <a:lstStyle/>
          <a:p>
            <a:pPr eaLnBrk="0" hangingPunct="0">
              <a:lnSpc>
                <a:spcPct val="80000"/>
              </a:lnSpc>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路窄石硬、</a:t>
            </a:r>
            <a:endPar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a:p>
            <a:pPr eaLnBrk="0" hangingPunct="0">
              <a:lnSpc>
                <a:spcPct val="80000"/>
              </a:lnSpc>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寒气逼人 </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p:txBody>
      </p:sp>
      <p:sp>
        <p:nvSpPr>
          <p:cNvPr id="14" name="矩形 13"/>
          <p:cNvSpPr/>
          <p:nvPr/>
        </p:nvSpPr>
        <p:spPr>
          <a:xfrm>
            <a:off x="5070475" y="3088640"/>
            <a:ext cx="2621915" cy="865505"/>
          </a:xfrm>
          <a:prstGeom prst="rect">
            <a:avLst/>
          </a:prstGeom>
          <a:noFill/>
          <a:ln w="9525">
            <a:noFill/>
          </a:ln>
        </p:spPr>
        <p:txBody>
          <a:bodyPr wrap="square" anchor="t">
            <a:spAutoFit/>
          </a:bodyPr>
          <a:lstStyle/>
          <a:p>
            <a:pPr eaLnBrk="0" hangingPunct="0">
              <a:lnSpc>
                <a:spcPct val="90000"/>
              </a:lnSpc>
            </a:pPr>
            <a:r>
              <a:rPr lang="zh-CN" altLang="en-US" sz="2800" b="1">
                <a:solidFill>
                  <a:srgbClr val="0000FF"/>
                </a:solidFill>
                <a:latin typeface="黑体" panose="02010609060101010101" pitchFamily="49" charset="-122"/>
                <a:ea typeface="黑体" panose="02010609060101010101" pitchFamily="49" charset="-122"/>
              </a:rPr>
              <a:t>粮食短缺、</a:t>
            </a:r>
            <a:endParaRPr lang="en-US" altLang="zh-CN" sz="2800" b="1">
              <a:solidFill>
                <a:srgbClr val="0000FF"/>
              </a:solidFill>
              <a:latin typeface="黑体" panose="02010609060101010101" pitchFamily="49" charset="-122"/>
              <a:ea typeface="黑体" panose="02010609060101010101" pitchFamily="49" charset="-122"/>
            </a:endParaRPr>
          </a:p>
          <a:p>
            <a:pPr eaLnBrk="0" hangingPunct="0">
              <a:lnSpc>
                <a:spcPct val="90000"/>
              </a:lnSpc>
            </a:pPr>
            <a:r>
              <a:rPr lang="zh-CN" altLang="en-US" sz="2800" b="1">
                <a:solidFill>
                  <a:srgbClr val="0000FF"/>
                </a:solidFill>
                <a:latin typeface="黑体" panose="02010609060101010101" pitchFamily="49" charset="-122"/>
                <a:ea typeface="黑体" panose="02010609060101010101" pitchFamily="49" charset="-122"/>
              </a:rPr>
              <a:t>肚子饥饿。</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15" name="矩形 14"/>
          <p:cNvSpPr/>
          <p:nvPr/>
        </p:nvSpPr>
        <p:spPr>
          <a:xfrm>
            <a:off x="5070475" y="3970020"/>
            <a:ext cx="2226945" cy="865505"/>
          </a:xfrm>
          <a:prstGeom prst="rect">
            <a:avLst/>
          </a:prstGeom>
          <a:noFill/>
          <a:ln w="9525">
            <a:noFill/>
          </a:ln>
        </p:spPr>
        <p:txBody>
          <a:bodyPr wrap="square" anchor="t">
            <a:spAutoFit/>
          </a:bodyPr>
          <a:lstStyle/>
          <a:p>
            <a:pPr eaLnBrk="0" hangingPunct="0">
              <a:lnSpc>
                <a:spcPct val="90000"/>
              </a:lnSpc>
            </a:pPr>
            <a:r>
              <a:rPr lang="zh-CN" altLang="en-US" sz="2800" b="1">
                <a:solidFill>
                  <a:srgbClr val="0000FF"/>
                </a:solidFill>
                <a:latin typeface="黑体" panose="02010609060101010101" pitchFamily="49" charset="-122"/>
                <a:ea typeface="黑体" panose="02010609060101010101" pitchFamily="49" charset="-122"/>
              </a:rPr>
              <a:t>敌人追击、</a:t>
            </a:r>
            <a:endParaRPr lang="en-US" altLang="zh-CN" sz="2800" b="1">
              <a:solidFill>
                <a:srgbClr val="0000FF"/>
              </a:solidFill>
              <a:latin typeface="黑体" panose="02010609060101010101" pitchFamily="49" charset="-122"/>
              <a:ea typeface="黑体" panose="02010609060101010101" pitchFamily="49" charset="-122"/>
            </a:endParaRPr>
          </a:p>
          <a:p>
            <a:pPr eaLnBrk="0" hangingPunct="0">
              <a:lnSpc>
                <a:spcPct val="90000"/>
              </a:lnSpc>
            </a:pPr>
            <a:r>
              <a:rPr lang="zh-CN" altLang="en-US" sz="2800" b="1">
                <a:solidFill>
                  <a:srgbClr val="0000FF"/>
                </a:solidFill>
                <a:latin typeface="黑体" panose="02010609060101010101" pitchFamily="49" charset="-122"/>
                <a:ea typeface="黑体" panose="02010609060101010101" pitchFamily="49" charset="-122"/>
              </a:rPr>
              <a:t>枪声密集。</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25609" name="矩形 15"/>
          <p:cNvSpPr/>
          <p:nvPr/>
        </p:nvSpPr>
        <p:spPr>
          <a:xfrm>
            <a:off x="1492885" y="2766695"/>
            <a:ext cx="693420" cy="706755"/>
          </a:xfrm>
          <a:prstGeom prst="rect">
            <a:avLst/>
          </a:prstGeom>
          <a:noFill/>
          <a:ln w="9525">
            <a:noFill/>
          </a:ln>
        </p:spPr>
        <p:txBody>
          <a:bodyPr wrap="none" anchor="t">
            <a:spAutoFit/>
          </a:bodyPr>
          <a:lstStyle/>
          <a:p>
            <a:pPr eaLnBrk="0" hangingPunct="0"/>
            <a:r>
              <a:rPr lang="zh-CN" altLang="en-US" sz="4000" b="1">
                <a:solidFill>
                  <a:srgbClr val="FF0000"/>
                </a:solidFill>
                <a:latin typeface="楷体" panose="02010609060101010101" pitchFamily="49" charset="-122"/>
                <a:ea typeface="楷体" panose="02010609060101010101" pitchFamily="49" charset="-122"/>
              </a:rPr>
              <a:t>难</a:t>
            </a:r>
            <a:endParaRPr lang="zh-CN" altLang="en-US" sz="4000" b="1">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2886710" y="1540510"/>
            <a:ext cx="1255395" cy="475615"/>
          </a:xfrm>
          <a:prstGeom prst="rect">
            <a:avLst/>
          </a:prstGeom>
          <a:noFill/>
          <a:ln w="9525">
            <a:noFill/>
          </a:ln>
        </p:spPr>
        <p:txBody>
          <a:bodyPr wrap="none" anchor="t">
            <a:spAutoFit/>
          </a:bodyPr>
          <a:lstStyle/>
          <a:p>
            <a:pPr eaLnBrk="0" hangingPunct="0">
              <a:lnSpc>
                <a:spcPts val="3000"/>
              </a:lnSpc>
              <a:spcBef>
                <a:spcPct val="50000"/>
              </a:spcBef>
            </a:pPr>
            <a:r>
              <a:rPr lang="zh-CN" altLang="en-US" sz="2800" b="1">
                <a:solidFill>
                  <a:srgbClr val="FF0000"/>
                </a:solidFill>
                <a:latin typeface="黑体" panose="02010609060101010101" pitchFamily="49" charset="-122"/>
                <a:ea typeface="黑体" panose="02010609060101010101" pitchFamily="49" charset="-122"/>
              </a:rPr>
              <a:t>走路难</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18" name="矩形 17"/>
          <p:cNvSpPr/>
          <p:nvPr/>
        </p:nvSpPr>
        <p:spPr>
          <a:xfrm>
            <a:off x="2965450" y="2356168"/>
            <a:ext cx="1255395" cy="475615"/>
          </a:xfrm>
          <a:prstGeom prst="rect">
            <a:avLst/>
          </a:prstGeom>
          <a:noFill/>
          <a:ln w="9525">
            <a:noFill/>
          </a:ln>
        </p:spPr>
        <p:txBody>
          <a:bodyPr wrap="none" anchor="t">
            <a:spAutoFit/>
          </a:bodyPr>
          <a:lstStyle/>
          <a:p>
            <a:pPr eaLnBrk="0" hangingPunct="0">
              <a:lnSpc>
                <a:spcPts val="3000"/>
              </a:lnSpc>
              <a:spcBef>
                <a:spcPct val="50000"/>
              </a:spcBef>
            </a:pPr>
            <a:r>
              <a:rPr lang="zh-CN" altLang="en-US" sz="2800" b="1">
                <a:solidFill>
                  <a:srgbClr val="FF0000"/>
                </a:solidFill>
                <a:latin typeface="黑体" panose="02010609060101010101" pitchFamily="49" charset="-122"/>
                <a:ea typeface="黑体" panose="02010609060101010101" pitchFamily="49" charset="-122"/>
              </a:rPr>
              <a:t>睡觉难</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19" name="矩形 18"/>
          <p:cNvSpPr/>
          <p:nvPr/>
        </p:nvSpPr>
        <p:spPr>
          <a:xfrm>
            <a:off x="2965450" y="3219768"/>
            <a:ext cx="1255395" cy="521970"/>
          </a:xfrm>
          <a:prstGeom prst="rect">
            <a:avLst/>
          </a:prstGeom>
          <a:noFill/>
          <a:ln w="9525">
            <a:noFill/>
          </a:ln>
        </p:spPr>
        <p:txBody>
          <a:bodyPr wrap="none" anchor="t">
            <a:spAutoFit/>
          </a:bodyPr>
          <a:lstStyle/>
          <a:p>
            <a:pPr eaLnBrk="0" hangingPunct="0"/>
            <a:r>
              <a:rPr lang="zh-CN" altLang="en-US" sz="2800" b="1">
                <a:solidFill>
                  <a:srgbClr val="FF0000"/>
                </a:solidFill>
                <a:latin typeface="黑体" panose="02010609060101010101" pitchFamily="49" charset="-122"/>
                <a:ea typeface="黑体" panose="02010609060101010101" pitchFamily="49" charset="-122"/>
              </a:rPr>
              <a:t>吃饭难</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0" name="矩形 19"/>
          <p:cNvSpPr/>
          <p:nvPr/>
        </p:nvSpPr>
        <p:spPr>
          <a:xfrm>
            <a:off x="2965450" y="4164648"/>
            <a:ext cx="1255395" cy="475615"/>
          </a:xfrm>
          <a:prstGeom prst="rect">
            <a:avLst/>
          </a:prstGeom>
          <a:noFill/>
          <a:ln w="9525">
            <a:noFill/>
          </a:ln>
        </p:spPr>
        <p:txBody>
          <a:bodyPr wrap="none" anchor="t">
            <a:spAutoFit/>
          </a:bodyPr>
          <a:lstStyle/>
          <a:p>
            <a:pPr eaLnBrk="0" hangingPunct="0">
              <a:lnSpc>
                <a:spcPts val="3000"/>
              </a:lnSpc>
              <a:spcBef>
                <a:spcPct val="50000"/>
              </a:spcBef>
            </a:pPr>
            <a:r>
              <a:rPr lang="zh-CN" altLang="en-US" sz="2800" b="1">
                <a:solidFill>
                  <a:srgbClr val="FF0000"/>
                </a:solidFill>
                <a:latin typeface="黑体" panose="02010609060101010101" pitchFamily="49" charset="-122"/>
                <a:ea typeface="黑体" panose="02010609060101010101" pitchFamily="49" charset="-122"/>
              </a:rPr>
              <a:t>处境难</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5" name="左大括号 24"/>
          <p:cNvSpPr/>
          <p:nvPr/>
        </p:nvSpPr>
        <p:spPr>
          <a:xfrm>
            <a:off x="2393315" y="1727200"/>
            <a:ext cx="357188" cy="2786063"/>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6" name="右箭头 25"/>
          <p:cNvSpPr/>
          <p:nvPr/>
        </p:nvSpPr>
        <p:spPr>
          <a:xfrm>
            <a:off x="4227513" y="1540193"/>
            <a:ext cx="571500" cy="3571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27" name="右箭头 26"/>
          <p:cNvSpPr/>
          <p:nvPr/>
        </p:nvSpPr>
        <p:spPr>
          <a:xfrm>
            <a:off x="4227513" y="2356168"/>
            <a:ext cx="571500" cy="3571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28" name="右箭头 27"/>
          <p:cNvSpPr/>
          <p:nvPr/>
        </p:nvSpPr>
        <p:spPr>
          <a:xfrm>
            <a:off x="4287838" y="3219768"/>
            <a:ext cx="571500" cy="3571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29" name="右箭头 28"/>
          <p:cNvSpPr/>
          <p:nvPr/>
        </p:nvSpPr>
        <p:spPr>
          <a:xfrm>
            <a:off x="4374833" y="4156075"/>
            <a:ext cx="571500" cy="3571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18437" name="矩形 5"/>
          <p:cNvSpPr/>
          <p:nvPr/>
        </p:nvSpPr>
        <p:spPr>
          <a:xfrm>
            <a:off x="2687955" y="0"/>
            <a:ext cx="5969000" cy="1383665"/>
          </a:xfrm>
          <a:prstGeom prst="rect">
            <a:avLst/>
          </a:prstGeom>
          <a:noFill/>
          <a:ln w="9525">
            <a:noFill/>
          </a:ln>
        </p:spPr>
        <p:txBody>
          <a:bodyPr wrap="square" anchor="t">
            <a:spAutoFit/>
          </a:bodyPr>
          <a:lstStyle/>
          <a:p>
            <a:pPr indent="-457200" eaLnBrk="0" hangingPunct="0"/>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 老山界是一座难翻的山。其“难”表现在哪些方面呢？ 在课文中勾画出有关的句子来。</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p:txBody>
      </p:sp>
      <p:grpSp>
        <p:nvGrpSpPr>
          <p:cNvPr id="4" name="Group 19"/>
          <p:cNvGrpSpPr/>
          <p:nvPr/>
        </p:nvGrpSpPr>
        <p:grpSpPr bwMode="auto">
          <a:xfrm>
            <a:off x="441759" y="220345"/>
            <a:ext cx="2246196" cy="521707"/>
            <a:chOff x="209" y="461"/>
            <a:chExt cx="1390" cy="677"/>
          </a:xfrm>
        </p:grpSpPr>
        <p:pic>
          <p:nvPicPr>
            <p:cNvPr id="5"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8" name="文本框 7"/>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细读品味</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9" name="日期占位符 8"/>
          <p:cNvSpPr>
            <a:spLocks noGrp="1"/>
          </p:cNvSpPr>
          <p:nvPr>
            <p:ph type="dt" sz="half" idx="10"/>
          </p:nvPr>
        </p:nvSpPr>
        <p:spPr/>
        <p:txBody>
          <a:bodyPr/>
          <a:lstStyle/>
          <a:p>
            <a:fld id="{760FBDFE-C587-4B4C-A407-44438C67B59E}" type="datetime3">
              <a:rPr lang="zh-CN" altLang="en-US" smtClean="0"/>
            </a:fld>
            <a:endParaRPr lang="zh-CN" altLang="en-US"/>
          </a:p>
        </p:txBody>
      </p:sp>
      <p:sp>
        <p:nvSpPr>
          <p:cNvPr id="16" name="页脚占位符 15"/>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ppt_x"/>
                                          </p:val>
                                        </p:tav>
                                        <p:tav tm="100000">
                                          <p:val>
                                            <p:strVal val="#ppt_x"/>
                                          </p:val>
                                        </p:tav>
                                      </p:tavLst>
                                    </p:anim>
                                    <p:anim calcmode="lin" valueType="num">
                                      <p:cBhvr additive="base">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9"/>
                                        </p:tgtEl>
                                        <p:attrNameLst>
                                          <p:attrName>style.visibility</p:attrName>
                                        </p:attrNameLst>
                                      </p:cBhvr>
                                      <p:to>
                                        <p:strVal val="visible"/>
                                      </p:to>
                                    </p:set>
                                    <p:anim calcmode="lin" valueType="num">
                                      <p:cBhvr additive="base">
                                        <p:cTn id="13" dur="500" fill="hold"/>
                                        <p:tgtEl>
                                          <p:spTgt spid="25609"/>
                                        </p:tgtEl>
                                        <p:attrNameLst>
                                          <p:attrName>ppt_x</p:attrName>
                                        </p:attrNameLst>
                                      </p:cBhvr>
                                      <p:tavLst>
                                        <p:tav tm="0">
                                          <p:val>
                                            <p:strVal val="#ppt_x"/>
                                          </p:val>
                                        </p:tav>
                                        <p:tav tm="100000">
                                          <p:val>
                                            <p:strVal val="#ppt_x"/>
                                          </p:val>
                                        </p:tav>
                                      </p:tavLst>
                                    </p:anim>
                                    <p:anim calcmode="lin" valueType="num">
                                      <p:cBhvr additive="base">
                                        <p:cTn id="14"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P spid="25609" grpId="0"/>
      <p:bldP spid="17" grpId="0"/>
      <p:bldP spid="18" grpId="0"/>
      <p:bldP spid="19" grpId="0"/>
      <p:bldP spid="20" grpId="0"/>
      <p:bldP spid="25" grpId="0" animBg="1"/>
      <p:bldP spid="26" grpId="0" animBg="1"/>
      <p:bldP spid="27" grpId="0" animBg="1"/>
      <p:bldP spid="28" grpId="0" animBg="1"/>
      <p:bldP spid="29" grpId="0" animBg="1"/>
      <p:bldP spid="184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p:nvPr/>
        </p:nvSpPr>
        <p:spPr>
          <a:xfrm>
            <a:off x="3656700" y="1614514"/>
            <a:ext cx="4800600" cy="2461260"/>
          </a:xfrm>
          <a:prstGeom prst="rect">
            <a:avLst/>
          </a:prstGeom>
          <a:noFill/>
          <a:ln w="9525">
            <a:noFill/>
          </a:ln>
        </p:spPr>
        <p:txBody>
          <a:bodyPr anchor="t">
            <a:spAutoFit/>
          </a:bodyPr>
          <a:lstStyle/>
          <a:p>
            <a:pPr eaLnBrk="0" hangingPunct="0">
              <a:spcBef>
                <a:spcPct val="50000"/>
              </a:spcBef>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打趣逗笑、奋勇登山。 </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a:p>
            <a:pPr eaLnBrk="0" hangingPunct="0">
              <a:spcBef>
                <a:spcPct val="50000"/>
              </a:spcBef>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酣然入梦、观赏夜景。  </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a:p>
            <a:pPr eaLnBrk="0" hangingPunct="0">
              <a:spcBef>
                <a:spcPct val="50000"/>
              </a:spcBef>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鼓起勇气、继续前进。 </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a:p>
            <a:pPr eaLnBrk="0" hangingPunct="0">
              <a:spcBef>
                <a:spcPct val="50000"/>
              </a:spcBef>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毫不畏惧、嘲笑敌机。</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Text Box 7"/>
          <p:cNvSpPr txBox="1"/>
          <p:nvPr/>
        </p:nvSpPr>
        <p:spPr>
          <a:xfrm>
            <a:off x="2078355" y="1603693"/>
            <a:ext cx="1714500" cy="2461260"/>
          </a:xfrm>
          <a:prstGeom prst="rect">
            <a:avLst/>
          </a:prstGeom>
          <a:noFill/>
          <a:ln w="9525">
            <a:noFill/>
          </a:ln>
        </p:spPr>
        <p:txBody>
          <a:bodyPr anchor="t">
            <a:spAutoFit/>
          </a:bodyPr>
          <a:lstStyle/>
          <a:p>
            <a:pPr defTabSz="914400" eaLnBrk="0" hangingPunct="0">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走路难</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defTabSz="914400" eaLnBrk="0" hangingPunct="0">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睡觉难</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defTabSz="914400" eaLnBrk="0" hangingPunct="0">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吃饭难 </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defTabSz="914400" eaLnBrk="0" hangingPunct="0">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处境难</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9" name="左大括号 8"/>
          <p:cNvSpPr/>
          <p:nvPr/>
        </p:nvSpPr>
        <p:spPr>
          <a:xfrm>
            <a:off x="1497965" y="1834515"/>
            <a:ext cx="428625" cy="200025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4825" name="TextBox 9"/>
          <p:cNvSpPr txBox="1"/>
          <p:nvPr/>
        </p:nvSpPr>
        <p:spPr>
          <a:xfrm>
            <a:off x="926148" y="2095500"/>
            <a:ext cx="571500" cy="953135"/>
          </a:xfrm>
          <a:prstGeom prst="rect">
            <a:avLst/>
          </a:prstGeom>
          <a:noFill/>
          <a:ln w="9525">
            <a:noFill/>
          </a:ln>
        </p:spPr>
        <p:txBody>
          <a:bodyPr anchor="t">
            <a:spAutoFit/>
          </a:bodyPr>
          <a:lstStyle/>
          <a:p>
            <a:pPr eaLnBrk="0" hangingPunct="0"/>
            <a:r>
              <a:rPr lang="zh-CN" altLang="en-US" sz="2800" b="1">
                <a:solidFill>
                  <a:srgbClr val="FF0000"/>
                </a:solidFill>
                <a:latin typeface="黑体" panose="02010609060101010101" pitchFamily="49" charset="-122"/>
                <a:ea typeface="黑体" panose="02010609060101010101" pitchFamily="49" charset="-122"/>
              </a:rPr>
              <a:t>态度</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6629" name="矩形 6"/>
          <p:cNvSpPr/>
          <p:nvPr/>
        </p:nvSpPr>
        <p:spPr>
          <a:xfrm>
            <a:off x="1195070" y="650875"/>
            <a:ext cx="6485255" cy="953135"/>
          </a:xfrm>
          <a:prstGeom prst="rect">
            <a:avLst/>
          </a:prstGeom>
          <a:noFill/>
          <a:ln w="9525">
            <a:noFill/>
          </a:ln>
        </p:spPr>
        <p:txBody>
          <a:bodyPr wrap="square" anchor="t">
            <a:spAutoFit/>
          </a:bodyPr>
          <a:lstStyle/>
          <a:p>
            <a:pPr eaLnBrk="0" hangingPunct="0"/>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面对重重困难，红军战士是如何对待的呢？表现了红军战士怎样的精神？</a:t>
            </a:r>
            <a:r>
              <a:rPr lang="zh-CN" altLang="en-US" sz="2400" b="1" dirty="0">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p:sp>
        <p:nvSpPr>
          <p:cNvPr id="11" name="文本框 10"/>
          <p:cNvSpPr txBox="1"/>
          <p:nvPr/>
        </p:nvSpPr>
        <p:spPr>
          <a:xfrm>
            <a:off x="1351915" y="4065270"/>
            <a:ext cx="6440170" cy="521970"/>
          </a:xfrm>
          <a:prstGeom prst="rect">
            <a:avLst/>
          </a:prstGeom>
          <a:noFill/>
        </p:spPr>
        <p:txBody>
          <a:bodyPr wrap="none" rtlCol="0" anchor="t">
            <a:spAutoFit/>
          </a:bodyPr>
          <a:lstStyle/>
          <a:p>
            <a:r>
              <a:rPr lang="zh-CN" altLang="en-US" sz="2800" b="1" noProof="0">
                <a:ln>
                  <a:noFill/>
                </a:ln>
                <a:solidFill>
                  <a:srgbClr val="FF0000"/>
                </a:solidFill>
                <a:effectLst/>
                <a:uLnTx/>
                <a:uFillTx/>
                <a:latin typeface="宋体" panose="02010600030101010101" pitchFamily="2" charset="-122"/>
                <a:ea typeface="黑体" panose="02010609060101010101" pitchFamily="49" charset="-122"/>
                <a:sym typeface="+mn-ea"/>
              </a:rPr>
              <a:t>表现了红军顽强的意志和乐观的精神 。</a:t>
            </a:r>
            <a:endParaRPr lang="zh-CN" altLang="en-US"/>
          </a:p>
        </p:txBody>
      </p:sp>
      <p:grpSp>
        <p:nvGrpSpPr>
          <p:cNvPr id="12" name="Group 19"/>
          <p:cNvGrpSpPr/>
          <p:nvPr/>
        </p:nvGrpSpPr>
        <p:grpSpPr bwMode="auto">
          <a:xfrm>
            <a:off x="441759" y="220345"/>
            <a:ext cx="2246196" cy="521707"/>
            <a:chOff x="209" y="461"/>
            <a:chExt cx="1390" cy="677"/>
          </a:xfrm>
        </p:grpSpPr>
        <p:pic>
          <p:nvPicPr>
            <p:cNvPr id="13"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14" name="文本框 13"/>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细读品味</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15" name="日期占位符 14"/>
          <p:cNvSpPr>
            <a:spLocks noGrp="1"/>
          </p:cNvSpPr>
          <p:nvPr>
            <p:ph type="dt" sz="half" idx="10"/>
          </p:nvPr>
        </p:nvSpPr>
        <p:spPr/>
        <p:txBody>
          <a:bodyPr/>
          <a:lstStyle/>
          <a:p>
            <a:fld id="{760FBDFE-C587-4B4C-A407-44438C67B59E}" type="datetime3">
              <a:rPr lang="zh-CN" altLang="en-US" smtClean="0"/>
            </a:fld>
            <a:endParaRPr lang="zh-CN" altLang="en-US"/>
          </a:p>
        </p:txBody>
      </p:sp>
      <p:sp>
        <p:nvSpPr>
          <p:cNvPr id="16" name="页脚占位符 15"/>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5"/>
                                        </p:tgtEl>
                                        <p:attrNameLst>
                                          <p:attrName>style.visibility</p:attrName>
                                        </p:attrNameLst>
                                      </p:cBhvr>
                                      <p:to>
                                        <p:strVal val="visible"/>
                                      </p:to>
                                    </p:set>
                                    <p:anim calcmode="lin" valueType="num">
                                      <p:cBhvr additive="base">
                                        <p:cTn id="13" dur="500" fill="hold"/>
                                        <p:tgtEl>
                                          <p:spTgt spid="34825"/>
                                        </p:tgtEl>
                                        <p:attrNameLst>
                                          <p:attrName>ppt_x</p:attrName>
                                        </p:attrNameLst>
                                      </p:cBhvr>
                                      <p:tavLst>
                                        <p:tav tm="0">
                                          <p:val>
                                            <p:strVal val="#ppt_x"/>
                                          </p:val>
                                        </p:tav>
                                        <p:tav tm="100000">
                                          <p:val>
                                            <p:strVal val="#ppt_x"/>
                                          </p:val>
                                        </p:tav>
                                      </p:tavLst>
                                    </p:anim>
                                    <p:anim calcmode="lin" valueType="num">
                                      <p:cBhvr additive="base">
                                        <p:cTn id="14"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animBg="1"/>
      <p:bldP spid="34825" grpId="0"/>
      <p:bldP spid="2662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p:cNvSpPr txBox="1">
            <a:spLocks noChangeArrowheads="1"/>
          </p:cNvSpPr>
          <p:nvPr/>
        </p:nvSpPr>
        <p:spPr bwMode="auto">
          <a:xfrm>
            <a:off x="1835230" y="843360"/>
            <a:ext cx="2743200" cy="2999740"/>
          </a:xfrm>
          <a:prstGeom prst="rect">
            <a:avLst/>
          </a:prstGeom>
          <a:noFill/>
          <a:ln w="9525">
            <a:noFill/>
            <a:miter lim="800000"/>
          </a:ln>
          <a:effectLst/>
        </p:spPr>
        <p:txBody>
          <a:bodyPr>
            <a:spAutoFit/>
          </a:bodyPr>
          <a:lstStyle/>
          <a:p>
            <a:pPr defTabSz="685800" fontAlgn="auto">
              <a:spcBef>
                <a:spcPct val="50000"/>
              </a:spcBef>
              <a:spcAft>
                <a:spcPts val="0"/>
              </a:spcAft>
            </a:pPr>
            <a:r>
              <a:rPr kumimoji="1" lang="en-US" altLang="zh-CN" sz="2700" b="1" dirty="0">
                <a:solidFill>
                  <a:srgbClr val="000000"/>
                </a:solidFill>
                <a:latin typeface="Times New Roman" panose="02020603050405020304" pitchFamily="18" charset="0"/>
                <a:ea typeface="宋体" panose="02010600030101010101" pitchFamily="2" charset="-122"/>
              </a:rPr>
              <a:t>       3</a:t>
            </a:r>
            <a:r>
              <a:rPr kumimoji="1" lang="zh-CN" altLang="en-US" sz="2700" b="1" dirty="0">
                <a:solidFill>
                  <a:srgbClr val="000000"/>
                </a:solidFill>
                <a:latin typeface="Times New Roman" panose="02020603050405020304" pitchFamily="18" charset="0"/>
                <a:ea typeface="宋体" panose="02010600030101010101" pitchFamily="2" charset="-122"/>
              </a:rPr>
              <a:t>、本文把红军战士的顽强意志和乐观刻画得具体形象，靠的是生动的描写。请从文中找有关的句子品味。</a:t>
            </a:r>
            <a:endParaRPr kumimoji="1" lang="zh-CN" altLang="en-US" sz="2700" b="1" dirty="0">
              <a:solidFill>
                <a:srgbClr val="000000"/>
              </a:solidFill>
              <a:latin typeface="Times New Roman" panose="02020603050405020304" pitchFamily="18" charset="0"/>
              <a:ea typeface="宋体" panose="02010600030101010101" pitchFamily="2" charset="-122"/>
            </a:endParaRPr>
          </a:p>
        </p:txBody>
      </p:sp>
      <p:sp>
        <p:nvSpPr>
          <p:cNvPr id="13316" name="Text Box 4"/>
          <p:cNvSpPr txBox="1">
            <a:spLocks noChangeArrowheads="1"/>
          </p:cNvSpPr>
          <p:nvPr/>
        </p:nvSpPr>
        <p:spPr bwMode="auto">
          <a:xfrm>
            <a:off x="5075396" y="987664"/>
            <a:ext cx="2781300" cy="2723823"/>
          </a:xfrm>
          <a:prstGeom prst="rect">
            <a:avLst/>
          </a:prstGeom>
          <a:noFill/>
          <a:ln w="9525">
            <a:noFill/>
            <a:miter lim="800000"/>
          </a:ln>
          <a:effectLst/>
        </p:spPr>
        <p:txBody>
          <a:bodyPr>
            <a:spAutoFit/>
          </a:bodyPr>
          <a:lstStyle/>
          <a:p>
            <a:pPr defTabSz="685800" fontAlgn="auto">
              <a:spcBef>
                <a:spcPct val="50000"/>
              </a:spcBef>
              <a:spcAft>
                <a:spcPts val="0"/>
              </a:spcAft>
            </a:pPr>
            <a:endParaRPr kumimoji="1" lang="en-US" altLang="zh-CN" sz="2700" b="1">
              <a:solidFill>
                <a:srgbClr val="FF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r>
              <a:rPr kumimoji="1" lang="zh-CN" altLang="en-US" sz="2700" b="1">
                <a:solidFill>
                  <a:srgbClr val="FF0000"/>
                </a:solidFill>
                <a:latin typeface="Times New Roman" panose="02020603050405020304" pitchFamily="18" charset="0"/>
                <a:ea typeface="宋体" panose="02010600030101010101" pitchFamily="2" charset="-122"/>
              </a:rPr>
              <a:t>提示：</a:t>
            </a:r>
            <a:r>
              <a:rPr kumimoji="1" lang="zh-CN" altLang="en-US" sz="2700" b="1" u="sng">
                <a:solidFill>
                  <a:srgbClr val="000000"/>
                </a:solidFill>
                <a:latin typeface="Times New Roman" panose="02020603050405020304" pitchFamily="18" charset="0"/>
                <a:ea typeface="宋体" panose="02010600030101010101" pitchFamily="2" charset="-122"/>
              </a:rPr>
              <a:t>行动、语言</a:t>
            </a:r>
            <a:r>
              <a:rPr kumimoji="1" lang="zh-CN" altLang="en-US" sz="2700" b="1">
                <a:solidFill>
                  <a:srgbClr val="FF0000"/>
                </a:solidFill>
                <a:latin typeface="Times New Roman" panose="02020603050405020304" pitchFamily="18" charset="0"/>
                <a:ea typeface="宋体" panose="02010600030101010101" pitchFamily="2" charset="-122"/>
              </a:rPr>
              <a:t>、场面、景物 </a:t>
            </a:r>
            <a:br>
              <a:rPr kumimoji="1" lang="zh-CN" altLang="en-US" sz="2700" b="1">
                <a:solidFill>
                  <a:srgbClr val="FF0000"/>
                </a:solidFill>
                <a:latin typeface="Times New Roman" panose="02020603050405020304" pitchFamily="18" charset="0"/>
                <a:ea typeface="宋体" panose="02010600030101010101" pitchFamily="2" charset="-122"/>
              </a:rPr>
            </a:br>
            <a:endParaRPr kumimoji="1" lang="zh-CN" altLang="en-US" sz="2700" b="1">
              <a:solidFill>
                <a:srgbClr val="FF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endParaRPr kumimoji="1" lang="en-US" altLang="zh-CN" sz="3300">
              <a:solidFill>
                <a:srgbClr val="000000"/>
              </a:solidFill>
              <a:latin typeface="Times New Roman" panose="02020603050405020304" pitchFamily="18" charset="0"/>
              <a:ea typeface="宋体" panose="02010600030101010101" pitchFamily="2" charset="-122"/>
            </a:endParaRPr>
          </a:p>
        </p:txBody>
      </p:sp>
      <p:grpSp>
        <p:nvGrpSpPr>
          <p:cNvPr id="5" name="Group 19"/>
          <p:cNvGrpSpPr/>
          <p:nvPr/>
        </p:nvGrpSpPr>
        <p:grpSpPr bwMode="auto">
          <a:xfrm>
            <a:off x="441759" y="220345"/>
            <a:ext cx="2246196" cy="521707"/>
            <a:chOff x="209" y="461"/>
            <a:chExt cx="1390" cy="677"/>
          </a:xfrm>
        </p:grpSpPr>
        <p:pic>
          <p:nvPicPr>
            <p:cNvPr id="6"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7" name="文本框 6"/>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cs typeface="Arial" panose="020B0604020202020204"/>
                </a:rPr>
                <a:t>细读品味</a:t>
              </a:r>
              <a:endParaRPr lang="zh-CN" altLang="en-US" sz="2800" b="1" i="1" dirty="0">
                <a:solidFill>
                  <a:srgbClr val="7030A0"/>
                </a:solidFill>
                <a:latin typeface="楷体" panose="02010609060101010101" pitchFamily="49" charset="-122"/>
                <a:ea typeface="楷体" panose="02010609060101010101" pitchFamily="49" charset="-122"/>
                <a:cs typeface="Arial" panose="020B0604020202020204"/>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5"/>
          <p:cNvSpPr>
            <a:spLocks noChangeArrowheads="1"/>
          </p:cNvSpPr>
          <p:nvPr/>
        </p:nvSpPr>
        <p:spPr bwMode="auto">
          <a:xfrm>
            <a:off x="2286000" y="171450"/>
            <a:ext cx="3429000" cy="800100"/>
          </a:xfrm>
          <a:prstGeom prst="flowChartMagneticDrum">
            <a:avLst/>
          </a:prstGeom>
          <a:solidFill>
            <a:srgbClr val="66FF33"/>
          </a:solidFill>
          <a:ln w="9525">
            <a:solidFill>
              <a:schemeClr val="tx1"/>
            </a:solidFill>
            <a:round/>
          </a:ln>
          <a:effectLst/>
        </p:spPr>
        <p:txBody>
          <a:bodyPr wrap="none" anchor="ctr"/>
          <a:lstStyle/>
          <a:p>
            <a:pPr defTabSz="685800" fontAlgn="auto">
              <a:spcBef>
                <a:spcPts val="0"/>
              </a:spcBef>
              <a:spcAft>
                <a:spcPts val="0"/>
              </a:spcAft>
            </a:pPr>
            <a:endParaRPr lang="zh-CN" altLang="en-US" sz="1350">
              <a:solidFill>
                <a:srgbClr val="000000"/>
              </a:solidFill>
              <a:latin typeface="Arial" panose="020B0604020202020204"/>
              <a:ea typeface="宋体" panose="02010600030101010101" pitchFamily="2" charset="-122"/>
            </a:endParaRPr>
          </a:p>
        </p:txBody>
      </p:sp>
      <p:sp>
        <p:nvSpPr>
          <p:cNvPr id="14339" name="Text Box 7"/>
          <p:cNvSpPr txBox="1">
            <a:spLocks noChangeArrowheads="1"/>
          </p:cNvSpPr>
          <p:nvPr/>
        </p:nvSpPr>
        <p:spPr bwMode="auto">
          <a:xfrm>
            <a:off x="2228850" y="228600"/>
            <a:ext cx="3714750" cy="715581"/>
          </a:xfrm>
          <a:prstGeom prst="rect">
            <a:avLst/>
          </a:prstGeom>
          <a:noFill/>
          <a:ln w="9525">
            <a:noFill/>
            <a:miter lim="800000"/>
          </a:ln>
          <a:effectLst/>
        </p:spPr>
        <p:txBody>
          <a:bodyPr>
            <a:spAutoFit/>
          </a:bodyPr>
          <a:lstStyle/>
          <a:p>
            <a:pPr algn="ctr" defTabSz="685800" fontAlgn="auto">
              <a:spcBef>
                <a:spcPct val="50000"/>
              </a:spcBef>
              <a:spcAft>
                <a:spcPts val="0"/>
              </a:spcAft>
            </a:pPr>
            <a:r>
              <a:rPr kumimoji="1" lang="zh-CN" altLang="en-US" sz="4050" b="1">
                <a:solidFill>
                  <a:srgbClr val="3333FF"/>
                </a:solidFill>
                <a:latin typeface="Times New Roman" panose="02020603050405020304" pitchFamily="18" charset="0"/>
                <a:ea typeface="华文行楷" panose="02010800040101010101" pitchFamily="2" charset="-122"/>
              </a:rPr>
              <a:t>精彩段落欣赏</a:t>
            </a:r>
            <a:endParaRPr kumimoji="1" lang="zh-CN" altLang="en-US" sz="4050">
              <a:solidFill>
                <a:srgbClr val="000000"/>
              </a:solidFill>
              <a:latin typeface="Times New Roman" panose="02020603050405020304" pitchFamily="18" charset="0"/>
              <a:ea typeface="华文行楷" panose="02010800040101010101" pitchFamily="2" charset="-122"/>
            </a:endParaRPr>
          </a:p>
        </p:txBody>
      </p:sp>
      <p:sp>
        <p:nvSpPr>
          <p:cNvPr id="14340" name="Text Box 8"/>
          <p:cNvSpPr txBox="1">
            <a:spLocks noChangeArrowheads="1"/>
          </p:cNvSpPr>
          <p:nvPr/>
        </p:nvSpPr>
        <p:spPr bwMode="auto">
          <a:xfrm>
            <a:off x="1547495" y="1203960"/>
            <a:ext cx="6172200" cy="2168525"/>
          </a:xfrm>
          <a:prstGeom prst="rect">
            <a:avLst/>
          </a:prstGeom>
          <a:noFill/>
          <a:ln w="9525">
            <a:noFill/>
            <a:miter lim="800000"/>
          </a:ln>
          <a:effectLst/>
        </p:spPr>
        <p:txBody>
          <a:bodyPr>
            <a:spAutoFit/>
          </a:bodyPr>
          <a:lstStyle/>
          <a:p>
            <a:pPr defTabSz="685800" fontAlgn="auto">
              <a:spcBef>
                <a:spcPct val="50000"/>
              </a:spcBef>
              <a:spcAft>
                <a:spcPts val="0"/>
              </a:spcAft>
            </a:pPr>
            <a:r>
              <a:rPr kumimoji="1" lang="en-US" altLang="zh-CN" sz="2700" b="1">
                <a:solidFill>
                  <a:srgbClr val="000000"/>
                </a:solidFill>
                <a:latin typeface="Times New Roman" panose="02020603050405020304" pitchFamily="18" charset="0"/>
                <a:ea typeface="宋体" panose="02010600030101010101" pitchFamily="2" charset="-122"/>
              </a:rPr>
              <a:t> </a:t>
            </a:r>
            <a:r>
              <a:rPr kumimoji="1" lang="zh-CN" altLang="en-US" sz="2700" b="1">
                <a:solidFill>
                  <a:srgbClr val="000000"/>
                </a:solidFill>
                <a:latin typeface="Times New Roman" panose="02020603050405020304" pitchFamily="18" charset="0"/>
                <a:ea typeface="宋体" panose="02010600030101010101" pitchFamily="2" charset="-122"/>
              </a:rPr>
              <a:t>场面描写： “之”字奇观 </a:t>
            </a:r>
            <a:br>
              <a:rPr kumimoji="1" lang="zh-CN" altLang="en-US" sz="2700" b="1">
                <a:solidFill>
                  <a:srgbClr val="000000"/>
                </a:solidFill>
                <a:latin typeface="Times New Roman" panose="02020603050405020304" pitchFamily="18" charset="0"/>
                <a:ea typeface="宋体" panose="02010600030101010101" pitchFamily="2" charset="-122"/>
              </a:rPr>
            </a:br>
            <a:r>
              <a:rPr kumimoji="1" lang="zh-CN" altLang="en-US" sz="2700" b="1">
                <a:solidFill>
                  <a:srgbClr val="000000"/>
                </a:solidFill>
                <a:latin typeface="Times New Roman" panose="02020603050405020304" pitchFamily="18" charset="0"/>
                <a:ea typeface="宋体" panose="02010600030101010101" pitchFamily="2" charset="-122"/>
              </a:rPr>
              <a:t>（</a:t>
            </a:r>
            <a:r>
              <a:rPr kumimoji="1" lang="en-US" altLang="zh-CN" sz="2700" b="1">
                <a:solidFill>
                  <a:srgbClr val="000000"/>
                </a:solidFill>
                <a:latin typeface="Times New Roman" panose="02020603050405020304" pitchFamily="18" charset="0"/>
                <a:ea typeface="宋体" panose="02010600030101010101" pitchFamily="2" charset="-122"/>
              </a:rPr>
              <a:t>1</a:t>
            </a:r>
            <a:r>
              <a:rPr kumimoji="1" lang="zh-CN" altLang="en-US" sz="2700" b="1">
                <a:solidFill>
                  <a:srgbClr val="000000"/>
                </a:solidFill>
                <a:latin typeface="Times New Roman" panose="02020603050405020304" pitchFamily="18" charset="0"/>
                <a:ea typeface="宋体" panose="02010600030101010101" pitchFamily="2" charset="-122"/>
              </a:rPr>
              <a:t>）作者是怎样描绘这一奇观的？ </a:t>
            </a:r>
            <a:br>
              <a:rPr kumimoji="1" lang="zh-CN" altLang="en-US" sz="2700" b="1">
                <a:solidFill>
                  <a:srgbClr val="000000"/>
                </a:solidFill>
                <a:latin typeface="Times New Roman" panose="02020603050405020304" pitchFamily="18" charset="0"/>
                <a:ea typeface="宋体" panose="02010600030101010101" pitchFamily="2" charset="-122"/>
              </a:rPr>
            </a:br>
            <a:br>
              <a:rPr kumimoji="1" lang="zh-CN" altLang="en-US" sz="2700" b="1">
                <a:solidFill>
                  <a:srgbClr val="000000"/>
                </a:solidFill>
                <a:latin typeface="Times New Roman" panose="02020603050405020304" pitchFamily="18" charset="0"/>
                <a:ea typeface="宋体" panose="02010600030101010101" pitchFamily="2" charset="-122"/>
              </a:rPr>
            </a:br>
            <a:r>
              <a:rPr kumimoji="1" lang="zh-CN" altLang="en-US" sz="2700" b="1">
                <a:solidFill>
                  <a:srgbClr val="000000"/>
                </a:solidFill>
                <a:latin typeface="Times New Roman" panose="02020603050405020304" pitchFamily="18" charset="0"/>
                <a:ea typeface="宋体" panose="02010600030101010101" pitchFamily="2" charset="-122"/>
              </a:rPr>
              <a:t>（</a:t>
            </a:r>
            <a:r>
              <a:rPr kumimoji="1" lang="en-US" altLang="zh-CN" sz="2700" b="1">
                <a:solidFill>
                  <a:srgbClr val="000000"/>
                </a:solidFill>
                <a:latin typeface="Times New Roman" panose="02020603050405020304" pitchFamily="18" charset="0"/>
                <a:ea typeface="宋体" panose="02010600030101010101" pitchFamily="2" charset="-122"/>
              </a:rPr>
              <a:t>2</a:t>
            </a:r>
            <a:r>
              <a:rPr kumimoji="1" lang="zh-CN" altLang="en-US" sz="2700" b="1">
                <a:solidFill>
                  <a:srgbClr val="000000"/>
                </a:solidFill>
                <a:latin typeface="Times New Roman" panose="02020603050405020304" pitchFamily="18" charset="0"/>
                <a:ea typeface="宋体" panose="02010600030101010101" pitchFamily="2" charset="-122"/>
              </a:rPr>
              <a:t>）这样描写表现了红军战士的什么精神？ </a:t>
            </a:r>
            <a:endParaRPr kumimoji="1" lang="en-US" altLang="zh-CN" sz="3300">
              <a:solidFill>
                <a:srgbClr val="000000"/>
              </a:solidFill>
              <a:latin typeface="Times New Roman" panose="02020603050405020304" pitchFamily="18" charset="0"/>
              <a:ea typeface="宋体" panose="02010600030101010101" pitchFamily="2" charset="-122"/>
            </a:endParaRPr>
          </a:p>
        </p:txBody>
      </p:sp>
      <p:sp>
        <p:nvSpPr>
          <p:cNvPr id="15369" name="Text Box 9"/>
          <p:cNvSpPr txBox="1">
            <a:spLocks noChangeArrowheads="1"/>
          </p:cNvSpPr>
          <p:nvPr/>
        </p:nvSpPr>
        <p:spPr bwMode="auto">
          <a:xfrm>
            <a:off x="1835150" y="3604896"/>
            <a:ext cx="5943600" cy="1106805"/>
          </a:xfrm>
          <a:prstGeom prst="rect">
            <a:avLst/>
          </a:prstGeom>
          <a:noFill/>
          <a:ln w="9525">
            <a:noFill/>
            <a:miter lim="800000"/>
          </a:ln>
          <a:effectLst/>
        </p:spPr>
        <p:txBody>
          <a:bodyPr wrap="square">
            <a:spAutoFit/>
          </a:bodyPr>
          <a:lstStyle/>
          <a:p>
            <a:pPr defTabSz="685800" fontAlgn="auto">
              <a:spcBef>
                <a:spcPct val="50000"/>
              </a:spcBef>
              <a:spcAft>
                <a:spcPts val="0"/>
              </a:spcAft>
            </a:pPr>
            <a:r>
              <a:rPr kumimoji="1" lang="zh-CN" altLang="en-US" sz="3300" b="1">
                <a:solidFill>
                  <a:srgbClr val="FF0000"/>
                </a:solidFill>
                <a:latin typeface="Times New Roman" panose="02020603050405020304" pitchFamily="18" charset="0"/>
                <a:ea typeface="宋体" panose="02010600030101010101" pitchFamily="2" charset="-122"/>
              </a:rPr>
              <a:t>烘托出红军英勇豪迈的乐观主义英雄精神。</a:t>
            </a:r>
            <a:r>
              <a:rPr kumimoji="1" lang="zh-CN" altLang="en-US" sz="3300" b="1">
                <a:solidFill>
                  <a:srgbClr val="FF5050"/>
                </a:solidFill>
                <a:latin typeface="Times New Roman" panose="02020603050405020304" pitchFamily="18" charset="0"/>
                <a:ea typeface="宋体" panose="02010600030101010101" pitchFamily="2" charset="-122"/>
              </a:rPr>
              <a:t> </a:t>
            </a:r>
            <a:endParaRPr kumimoji="1" lang="en-US" altLang="zh-CN" sz="3300" b="1">
              <a:solidFill>
                <a:srgbClr val="FF505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9"/>
                                        </p:tgtEl>
                                        <p:attrNameLst>
                                          <p:attrName>style.visibility</p:attrName>
                                        </p:attrNameLst>
                                      </p:cBhvr>
                                      <p:to>
                                        <p:strVal val="visible"/>
                                      </p:to>
                                    </p:set>
                                    <p:animEffect transition="in" filter="blinds(horizontal)">
                                      <p:cBhvr>
                                        <p:cTn id="7"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3"/>
          <p:cNvSpPr>
            <a:spLocks noChangeArrowheads="1"/>
          </p:cNvSpPr>
          <p:nvPr/>
        </p:nvSpPr>
        <p:spPr bwMode="auto">
          <a:xfrm>
            <a:off x="2228850" y="171450"/>
            <a:ext cx="3371850" cy="800100"/>
          </a:xfrm>
          <a:prstGeom prst="flowChartMagneticDrum">
            <a:avLst/>
          </a:prstGeom>
          <a:solidFill>
            <a:srgbClr val="66FF33"/>
          </a:solidFill>
          <a:ln w="9525">
            <a:solidFill>
              <a:schemeClr val="tx1"/>
            </a:solidFill>
            <a:round/>
          </a:ln>
          <a:effectLst/>
        </p:spPr>
        <p:txBody>
          <a:bodyPr wrap="none" anchor="ctr"/>
          <a:lstStyle/>
          <a:p>
            <a:pPr defTabSz="685800" fontAlgn="auto">
              <a:spcBef>
                <a:spcPts val="0"/>
              </a:spcBef>
              <a:spcAft>
                <a:spcPts val="0"/>
              </a:spcAft>
            </a:pPr>
            <a:endParaRPr lang="zh-CN" altLang="en-US" sz="1350">
              <a:solidFill>
                <a:srgbClr val="000000"/>
              </a:solidFill>
              <a:latin typeface="Arial" panose="020B0604020202020204"/>
              <a:ea typeface="宋体" panose="02010600030101010101" pitchFamily="2" charset="-122"/>
            </a:endParaRPr>
          </a:p>
        </p:txBody>
      </p:sp>
      <p:sp>
        <p:nvSpPr>
          <p:cNvPr id="15363" name="Text Box 4"/>
          <p:cNvSpPr txBox="1">
            <a:spLocks noChangeArrowheads="1"/>
          </p:cNvSpPr>
          <p:nvPr/>
        </p:nvSpPr>
        <p:spPr bwMode="auto">
          <a:xfrm>
            <a:off x="2228850" y="171450"/>
            <a:ext cx="3543300" cy="715581"/>
          </a:xfrm>
          <a:prstGeom prst="rect">
            <a:avLst/>
          </a:prstGeom>
          <a:noFill/>
          <a:ln w="9525">
            <a:noFill/>
            <a:miter lim="800000"/>
          </a:ln>
          <a:effectLst/>
        </p:spPr>
        <p:txBody>
          <a:bodyPr>
            <a:spAutoFit/>
          </a:bodyPr>
          <a:lstStyle/>
          <a:p>
            <a:pPr algn="ctr" defTabSz="685800" fontAlgn="auto">
              <a:spcBef>
                <a:spcPct val="50000"/>
              </a:spcBef>
              <a:spcAft>
                <a:spcPts val="0"/>
              </a:spcAft>
            </a:pPr>
            <a:r>
              <a:rPr kumimoji="1" lang="zh-CN" altLang="en-US" sz="4050" b="1">
                <a:solidFill>
                  <a:srgbClr val="3333FF"/>
                </a:solidFill>
                <a:latin typeface="Times New Roman" panose="02020603050405020304" pitchFamily="18" charset="0"/>
                <a:ea typeface="华文行楷" panose="02010800040101010101" pitchFamily="2" charset="-122"/>
              </a:rPr>
              <a:t>精彩段落欣赏</a:t>
            </a:r>
            <a:endParaRPr kumimoji="1" lang="zh-CN" altLang="en-US" sz="4050" b="1">
              <a:solidFill>
                <a:srgbClr val="3333FF"/>
              </a:solidFill>
              <a:latin typeface="Times New Roman" panose="02020603050405020304" pitchFamily="18" charset="0"/>
              <a:ea typeface="华文行楷" panose="02010800040101010101" pitchFamily="2" charset="-122"/>
            </a:endParaRPr>
          </a:p>
        </p:txBody>
      </p:sp>
      <p:sp>
        <p:nvSpPr>
          <p:cNvPr id="15364" name="Text Box 5"/>
          <p:cNvSpPr txBox="1">
            <a:spLocks noChangeArrowheads="1"/>
          </p:cNvSpPr>
          <p:nvPr/>
        </p:nvSpPr>
        <p:spPr bwMode="auto">
          <a:xfrm>
            <a:off x="1439466" y="1168004"/>
            <a:ext cx="7486650" cy="507831"/>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700" b="1">
                <a:solidFill>
                  <a:srgbClr val="000000"/>
                </a:solidFill>
                <a:latin typeface="Times New Roman" panose="02020603050405020304" pitchFamily="18" charset="0"/>
                <a:ea typeface="宋体" panose="02010600030101010101" pitchFamily="2" charset="-122"/>
              </a:rPr>
              <a:t>景物描写：半夜醒来观赏夜景（所见所闻）</a:t>
            </a:r>
            <a:endParaRPr kumimoji="1" lang="zh-CN" altLang="en-US" sz="2700" b="1">
              <a:solidFill>
                <a:srgbClr val="000000"/>
              </a:solidFill>
              <a:latin typeface="Times New Roman" panose="02020603050405020304" pitchFamily="18" charset="0"/>
              <a:ea typeface="宋体" panose="02010600030101010101" pitchFamily="2" charset="-122"/>
            </a:endParaRPr>
          </a:p>
        </p:txBody>
      </p:sp>
      <p:sp>
        <p:nvSpPr>
          <p:cNvPr id="15365" name="Text Box 7"/>
          <p:cNvSpPr txBox="1">
            <a:spLocks noChangeArrowheads="1"/>
          </p:cNvSpPr>
          <p:nvPr/>
        </p:nvSpPr>
        <p:spPr bwMode="auto">
          <a:xfrm>
            <a:off x="1331119" y="1762125"/>
            <a:ext cx="6669881" cy="3231654"/>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400" b="1">
                <a:solidFill>
                  <a:srgbClr val="000000"/>
                </a:solidFill>
                <a:latin typeface="Times New Roman" panose="02020603050405020304" pitchFamily="18" charset="0"/>
                <a:ea typeface="宋体" panose="02010600030101010101" pitchFamily="2" charset="-122"/>
              </a:rPr>
              <a:t>（</a:t>
            </a:r>
            <a:r>
              <a:rPr kumimoji="1" lang="en-US" altLang="zh-CN" sz="2400" b="1">
                <a:solidFill>
                  <a:srgbClr val="000000"/>
                </a:solidFill>
                <a:latin typeface="Times New Roman" panose="02020603050405020304" pitchFamily="18" charset="0"/>
                <a:ea typeface="宋体" panose="02010600030101010101" pitchFamily="2" charset="-122"/>
              </a:rPr>
              <a:t>1</a:t>
            </a:r>
            <a:r>
              <a:rPr kumimoji="1" lang="zh-CN" altLang="en-US" sz="2400" b="1">
                <a:solidFill>
                  <a:srgbClr val="000000"/>
                </a:solidFill>
                <a:latin typeface="Times New Roman" panose="02020603050405020304" pitchFamily="18" charset="0"/>
                <a:ea typeface="宋体" panose="02010600030101010101" pitchFamily="2" charset="-122"/>
              </a:rPr>
              <a:t>）“见”主要写了哪些景物？以什么为序？用了哪些修辞手法？</a:t>
            </a:r>
            <a:endParaRPr kumimoji="1" lang="zh-CN" altLang="en-US" sz="24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endParaRPr kumimoji="1" lang="zh-CN" altLang="en-US" sz="24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r>
              <a:rPr kumimoji="1" lang="zh-CN" altLang="en-US" sz="2400" b="1">
                <a:solidFill>
                  <a:srgbClr val="000000"/>
                </a:solidFill>
                <a:latin typeface="Times New Roman" panose="02020603050405020304" pitchFamily="18" charset="0"/>
                <a:ea typeface="宋体" panose="02010600030101010101" pitchFamily="2" charset="-122"/>
              </a:rPr>
              <a:t>（</a:t>
            </a:r>
            <a:r>
              <a:rPr kumimoji="1" lang="en-US" altLang="zh-CN" sz="2400" b="1">
                <a:solidFill>
                  <a:srgbClr val="000000"/>
                </a:solidFill>
                <a:latin typeface="Times New Roman" panose="02020603050405020304" pitchFamily="18" charset="0"/>
                <a:ea typeface="宋体" panose="02010600030101010101" pitchFamily="2" charset="-122"/>
              </a:rPr>
              <a:t>2</a:t>
            </a:r>
            <a:r>
              <a:rPr kumimoji="1" lang="zh-CN" altLang="en-US" sz="2400" b="1">
                <a:solidFill>
                  <a:srgbClr val="000000"/>
                </a:solidFill>
                <a:latin typeface="Times New Roman" panose="02020603050405020304" pitchFamily="18" charset="0"/>
                <a:ea typeface="宋体" panose="02010600030101010101" pitchFamily="2" charset="-122"/>
              </a:rPr>
              <a:t>）所“见”景象给人什么感受？“闻”突出了什么特点？ </a:t>
            </a:r>
            <a:br>
              <a:rPr kumimoji="1" lang="zh-CN" altLang="en-US" sz="2400" b="1">
                <a:solidFill>
                  <a:srgbClr val="000000"/>
                </a:solidFill>
                <a:latin typeface="Times New Roman" panose="02020603050405020304" pitchFamily="18" charset="0"/>
                <a:ea typeface="宋体" panose="02010600030101010101" pitchFamily="2" charset="-122"/>
              </a:rPr>
            </a:br>
            <a:endParaRPr kumimoji="1" lang="zh-CN" altLang="en-US" sz="24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endParaRPr kumimoji="1" lang="en-US" altLang="zh-CN" sz="2400" b="1">
              <a:solidFill>
                <a:srgbClr val="000000"/>
              </a:solidFill>
              <a:latin typeface="Times New Roman" panose="02020603050405020304" pitchFamily="18" charset="0"/>
              <a:ea typeface="宋体" panose="02010600030101010101" pitchFamily="2" charset="-122"/>
            </a:endParaRPr>
          </a:p>
        </p:txBody>
      </p:sp>
      <p:sp>
        <p:nvSpPr>
          <p:cNvPr id="15366" name="Text Box 8"/>
          <p:cNvSpPr txBox="1">
            <a:spLocks noChangeArrowheads="1"/>
          </p:cNvSpPr>
          <p:nvPr/>
        </p:nvSpPr>
        <p:spPr bwMode="auto">
          <a:xfrm>
            <a:off x="1885950" y="2914650"/>
            <a:ext cx="5257800" cy="600164"/>
          </a:xfrm>
          <a:prstGeom prst="rect">
            <a:avLst/>
          </a:prstGeom>
          <a:noFill/>
          <a:ln w="9525">
            <a:noFill/>
            <a:miter lim="800000"/>
          </a:ln>
          <a:effectLst/>
        </p:spPr>
        <p:txBody>
          <a:bodyPr>
            <a:spAutoFit/>
          </a:bodyPr>
          <a:lstStyle/>
          <a:p>
            <a:pPr defTabSz="685800" fontAlgn="auto">
              <a:spcBef>
                <a:spcPct val="50000"/>
              </a:spcBef>
              <a:spcAft>
                <a:spcPts val="0"/>
              </a:spcAft>
            </a:pPr>
            <a:endParaRPr kumimoji="1" lang="zh-CN" altLang="zh-CN" sz="3300">
              <a:solidFill>
                <a:srgbClr val="000000"/>
              </a:solidFill>
              <a:latin typeface="Times New Roman" panose="02020603050405020304" pitchFamily="18" charset="0"/>
              <a:ea typeface="宋体" panose="02010600030101010101" pitchFamily="2" charset="-122"/>
            </a:endParaRPr>
          </a:p>
        </p:txBody>
      </p:sp>
      <p:sp>
        <p:nvSpPr>
          <p:cNvPr id="16393" name="Text Box 9"/>
          <p:cNvSpPr txBox="1">
            <a:spLocks noChangeArrowheads="1"/>
          </p:cNvSpPr>
          <p:nvPr/>
        </p:nvSpPr>
        <p:spPr bwMode="auto">
          <a:xfrm>
            <a:off x="1385888" y="2733675"/>
            <a:ext cx="6372225" cy="461665"/>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400" b="1">
                <a:solidFill>
                  <a:srgbClr val="333399"/>
                </a:solidFill>
                <a:latin typeface="Times New Roman" panose="02020603050405020304" pitchFamily="18" charset="0"/>
                <a:ea typeface="宋体" panose="02010600030101010101" pitchFamily="2" charset="-122"/>
              </a:rPr>
              <a:t>星星、山峰、山谷（自上而下）；比喻、排比</a:t>
            </a:r>
            <a:endParaRPr kumimoji="1" lang="zh-CN" altLang="en-US" sz="2400" b="1">
              <a:solidFill>
                <a:srgbClr val="333399"/>
              </a:solidFill>
              <a:latin typeface="Times New Roman" panose="02020603050405020304" pitchFamily="18" charset="0"/>
              <a:ea typeface="宋体" panose="02010600030101010101" pitchFamily="2" charset="-122"/>
            </a:endParaRPr>
          </a:p>
        </p:txBody>
      </p:sp>
      <p:sp>
        <p:nvSpPr>
          <p:cNvPr id="16394" name="Text Box 10"/>
          <p:cNvSpPr txBox="1">
            <a:spLocks noChangeArrowheads="1"/>
          </p:cNvSpPr>
          <p:nvPr/>
        </p:nvSpPr>
        <p:spPr bwMode="auto">
          <a:xfrm>
            <a:off x="2057400" y="4114800"/>
            <a:ext cx="5200650" cy="600164"/>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3300" b="1">
                <a:solidFill>
                  <a:srgbClr val="FF0000"/>
                </a:solidFill>
                <a:latin typeface="Times New Roman" panose="02020603050405020304" pitchFamily="18" charset="0"/>
                <a:ea typeface="宋体" panose="02010600030101010101" pitchFamily="2" charset="-122"/>
              </a:rPr>
              <a:t>庄严、奇伟、 寂静</a:t>
            </a:r>
            <a:endParaRPr kumimoji="1" lang="zh-CN" altLang="en-US" sz="3300" b="1">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93"/>
                                        </p:tgtEl>
                                        <p:attrNameLst>
                                          <p:attrName>style.visibility</p:attrName>
                                        </p:attrNameLst>
                                      </p:cBhvr>
                                      <p:to>
                                        <p:strVal val="visible"/>
                                      </p:to>
                                    </p:set>
                                    <p:animEffect transition="in" filter="blinds(horizontal)">
                                      <p:cBhvr>
                                        <p:cTn id="7" dur="500"/>
                                        <p:tgtEl>
                                          <p:spTgt spid="163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94"/>
                                        </p:tgtEl>
                                        <p:attrNameLst>
                                          <p:attrName>style.visibility</p:attrName>
                                        </p:attrNameLst>
                                      </p:cBhvr>
                                      <p:to>
                                        <p:strVal val="visible"/>
                                      </p:to>
                                    </p:set>
                                    <p:animEffect transition="in" filter="blinds(horizontal)">
                                      <p:cBhvr>
                                        <p:cTn id="12"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3" grpId="0" autoUpdateAnimBg="0"/>
      <p:bldP spid="1639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3"/>
          <p:cNvSpPr>
            <a:spLocks noChangeArrowheads="1"/>
          </p:cNvSpPr>
          <p:nvPr/>
        </p:nvSpPr>
        <p:spPr bwMode="auto">
          <a:xfrm>
            <a:off x="2343150" y="171450"/>
            <a:ext cx="3486150" cy="742950"/>
          </a:xfrm>
          <a:prstGeom prst="flowChartMagneticDrum">
            <a:avLst/>
          </a:prstGeom>
          <a:solidFill>
            <a:srgbClr val="66FF33"/>
          </a:solidFill>
          <a:ln w="9525">
            <a:solidFill>
              <a:schemeClr val="tx1"/>
            </a:solidFill>
            <a:round/>
          </a:ln>
          <a:effectLst/>
        </p:spPr>
        <p:txBody>
          <a:bodyPr wrap="none" anchor="ctr"/>
          <a:lstStyle/>
          <a:p>
            <a:pPr defTabSz="685800" fontAlgn="auto">
              <a:spcBef>
                <a:spcPts val="0"/>
              </a:spcBef>
              <a:spcAft>
                <a:spcPts val="0"/>
              </a:spcAft>
            </a:pPr>
            <a:endParaRPr lang="zh-CN" altLang="en-US" sz="1350">
              <a:solidFill>
                <a:srgbClr val="000000"/>
              </a:solidFill>
              <a:latin typeface="Arial" panose="020B0604020202020204"/>
              <a:ea typeface="宋体" panose="02010600030101010101" pitchFamily="2" charset="-122"/>
            </a:endParaRPr>
          </a:p>
        </p:txBody>
      </p:sp>
      <p:sp>
        <p:nvSpPr>
          <p:cNvPr id="16387" name="Text Box 4"/>
          <p:cNvSpPr txBox="1">
            <a:spLocks noChangeArrowheads="1"/>
          </p:cNvSpPr>
          <p:nvPr/>
        </p:nvSpPr>
        <p:spPr bwMode="auto">
          <a:xfrm>
            <a:off x="2343150" y="228600"/>
            <a:ext cx="3657600" cy="715581"/>
          </a:xfrm>
          <a:prstGeom prst="rect">
            <a:avLst/>
          </a:prstGeom>
          <a:noFill/>
          <a:ln w="9525">
            <a:noFill/>
            <a:miter lim="800000"/>
          </a:ln>
          <a:effectLst/>
        </p:spPr>
        <p:txBody>
          <a:bodyPr>
            <a:spAutoFit/>
          </a:bodyPr>
          <a:lstStyle/>
          <a:p>
            <a:pPr algn="ctr" defTabSz="685800" fontAlgn="auto">
              <a:spcBef>
                <a:spcPct val="50000"/>
              </a:spcBef>
              <a:spcAft>
                <a:spcPts val="0"/>
              </a:spcAft>
            </a:pPr>
            <a:r>
              <a:rPr kumimoji="1" lang="zh-CN" altLang="en-US" sz="4050" b="1">
                <a:solidFill>
                  <a:srgbClr val="3333FF"/>
                </a:solidFill>
                <a:latin typeface="Times New Roman" panose="02020603050405020304" pitchFamily="18" charset="0"/>
                <a:ea typeface="华文行楷" panose="02010800040101010101" pitchFamily="2" charset="-122"/>
              </a:rPr>
              <a:t>精彩段落欣赏</a:t>
            </a:r>
            <a:endParaRPr kumimoji="1" lang="zh-CN" altLang="en-US" sz="4050" b="1">
              <a:solidFill>
                <a:srgbClr val="3333FF"/>
              </a:solidFill>
              <a:latin typeface="Times New Roman" panose="02020603050405020304" pitchFamily="18" charset="0"/>
              <a:ea typeface="华文行楷" panose="02010800040101010101" pitchFamily="2" charset="-122"/>
            </a:endParaRPr>
          </a:p>
        </p:txBody>
      </p:sp>
      <p:sp>
        <p:nvSpPr>
          <p:cNvPr id="16388" name="Text Box 5"/>
          <p:cNvSpPr txBox="1">
            <a:spLocks noChangeArrowheads="1"/>
          </p:cNvSpPr>
          <p:nvPr/>
        </p:nvSpPr>
        <p:spPr bwMode="auto">
          <a:xfrm>
            <a:off x="1371600" y="1143000"/>
            <a:ext cx="6629400" cy="3370153"/>
          </a:xfrm>
          <a:prstGeom prst="rect">
            <a:avLst/>
          </a:prstGeom>
          <a:noFill/>
          <a:ln w="9525">
            <a:noFill/>
            <a:miter lim="800000"/>
          </a:ln>
          <a:effectLst/>
        </p:spPr>
        <p:txBody>
          <a:bodyPr>
            <a:spAutoFit/>
          </a:bodyPr>
          <a:lstStyle/>
          <a:p>
            <a:pPr defTabSz="685800" fontAlgn="auto">
              <a:spcBef>
                <a:spcPct val="50000"/>
              </a:spcBef>
              <a:spcAft>
                <a:spcPts val="0"/>
              </a:spcAft>
            </a:pPr>
            <a:r>
              <a:rPr kumimoji="1" lang="en-US" altLang="zh-CN" sz="2400" b="1">
                <a:solidFill>
                  <a:srgbClr val="000000"/>
                </a:solidFill>
                <a:latin typeface="Times New Roman" panose="02020603050405020304" pitchFamily="18" charset="0"/>
                <a:ea typeface="宋体" panose="02010600030101010101" pitchFamily="2" charset="-122"/>
              </a:rPr>
              <a:t>  </a:t>
            </a:r>
            <a:r>
              <a:rPr kumimoji="1" lang="zh-CN" altLang="en-US" sz="2700" b="1">
                <a:solidFill>
                  <a:srgbClr val="000000"/>
                </a:solidFill>
                <a:latin typeface="Times New Roman" panose="02020603050405020304" pitchFamily="18" charset="0"/>
                <a:ea typeface="宋体" panose="02010600030101010101" pitchFamily="2" charset="-122"/>
              </a:rPr>
              <a:t>（</a:t>
            </a:r>
            <a:r>
              <a:rPr kumimoji="1" lang="en-US" altLang="zh-CN" sz="2700" b="1">
                <a:solidFill>
                  <a:srgbClr val="000000"/>
                </a:solidFill>
                <a:latin typeface="Times New Roman" panose="02020603050405020304" pitchFamily="18" charset="0"/>
                <a:ea typeface="宋体" panose="02010600030101010101" pitchFamily="2" charset="-122"/>
              </a:rPr>
              <a:t>3</a:t>
            </a:r>
            <a:r>
              <a:rPr kumimoji="1" lang="zh-CN" altLang="en-US" sz="2700" b="1">
                <a:solidFill>
                  <a:srgbClr val="000000"/>
                </a:solidFill>
                <a:latin typeface="Times New Roman" panose="02020603050405020304" pitchFamily="18" charset="0"/>
                <a:ea typeface="宋体" panose="02010600030101010101" pitchFamily="2" charset="-122"/>
              </a:rPr>
              <a:t>）可作者描写的却是各种“声响”，这不是自相矛盾吗？ </a:t>
            </a:r>
            <a:br>
              <a:rPr kumimoji="1" lang="zh-CN" altLang="en-US" sz="2700" b="1">
                <a:solidFill>
                  <a:srgbClr val="000000"/>
                </a:solidFill>
                <a:latin typeface="Times New Roman" panose="02020603050405020304" pitchFamily="18" charset="0"/>
                <a:ea typeface="宋体" panose="02010600030101010101" pitchFamily="2" charset="-122"/>
              </a:rPr>
            </a:br>
            <a:endParaRPr kumimoji="1" lang="zh-CN" altLang="en-US" sz="27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r>
              <a:rPr kumimoji="1" lang="zh-CN" altLang="en-US" sz="2400" b="1">
                <a:solidFill>
                  <a:srgbClr val="000000"/>
                </a:solidFill>
                <a:latin typeface="Times New Roman" panose="02020603050405020304" pitchFamily="18" charset="0"/>
                <a:ea typeface="宋体" panose="02010600030101010101" pitchFamily="2" charset="-122"/>
              </a:rPr>
              <a:t>   （</a:t>
            </a:r>
            <a:r>
              <a:rPr kumimoji="1" lang="en-US" altLang="zh-CN" sz="2400" b="1">
                <a:solidFill>
                  <a:srgbClr val="000000"/>
                </a:solidFill>
                <a:latin typeface="Times New Roman" panose="02020603050405020304" pitchFamily="18" charset="0"/>
                <a:ea typeface="宋体" panose="02010600030101010101" pitchFamily="2" charset="-122"/>
              </a:rPr>
              <a:t>4</a:t>
            </a:r>
            <a:r>
              <a:rPr kumimoji="1" lang="zh-CN" altLang="en-US" sz="2400" b="1">
                <a:solidFill>
                  <a:srgbClr val="000000"/>
                </a:solidFill>
                <a:latin typeface="Times New Roman" panose="02020603050405020304" pitchFamily="18" charset="0"/>
                <a:ea typeface="宋体" panose="02010600030101010101" pitchFamily="2" charset="-122"/>
              </a:rPr>
              <a:t>）这些声音有何特点？采用什么修辞方法写出。</a:t>
            </a:r>
            <a:endParaRPr kumimoji="1" lang="zh-CN" altLang="en-US" sz="24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endParaRPr kumimoji="1" lang="zh-CN" altLang="en-US" sz="2400" b="1">
              <a:solidFill>
                <a:srgbClr val="000000"/>
              </a:solidFill>
              <a:latin typeface="Times New Roman" panose="02020603050405020304" pitchFamily="18" charset="0"/>
              <a:ea typeface="宋体" panose="02010600030101010101" pitchFamily="2" charset="-122"/>
            </a:endParaRPr>
          </a:p>
          <a:p>
            <a:pPr defTabSz="685800" fontAlgn="auto">
              <a:spcBef>
                <a:spcPct val="50000"/>
              </a:spcBef>
              <a:spcAft>
                <a:spcPts val="0"/>
              </a:spcAft>
            </a:pPr>
            <a:r>
              <a:rPr kumimoji="1" lang="zh-CN" altLang="en-US" sz="2400" b="1">
                <a:solidFill>
                  <a:srgbClr val="000000"/>
                </a:solidFill>
                <a:latin typeface="Times New Roman" panose="02020603050405020304" pitchFamily="18" charset="0"/>
                <a:ea typeface="宋体" panose="02010600030101010101" pitchFamily="2" charset="-122"/>
              </a:rPr>
              <a:t>  （</a:t>
            </a:r>
            <a:r>
              <a:rPr kumimoji="1" lang="en-US" altLang="zh-CN" sz="2400" b="1">
                <a:solidFill>
                  <a:srgbClr val="000000"/>
                </a:solidFill>
                <a:latin typeface="Times New Roman" panose="02020603050405020304" pitchFamily="18" charset="0"/>
                <a:ea typeface="宋体" panose="02010600030101010101" pitchFamily="2" charset="-122"/>
              </a:rPr>
              <a:t>5</a:t>
            </a:r>
            <a:r>
              <a:rPr kumimoji="1" lang="zh-CN" altLang="en-US" sz="2400" b="1">
                <a:solidFill>
                  <a:srgbClr val="000000"/>
                </a:solidFill>
                <a:latin typeface="Times New Roman" panose="02020603050405020304" pitchFamily="18" charset="0"/>
                <a:ea typeface="宋体" panose="02010600030101010101" pitchFamily="2" charset="-122"/>
              </a:rPr>
              <a:t>）这段景物描写对表现中心意思有何作用？</a:t>
            </a:r>
            <a:endParaRPr kumimoji="1" lang="zh-CN" altLang="en-US" sz="2400" b="1">
              <a:solidFill>
                <a:srgbClr val="000000"/>
              </a:solidFill>
              <a:latin typeface="Times New Roman" panose="02020603050405020304" pitchFamily="18" charset="0"/>
              <a:ea typeface="宋体" panose="02010600030101010101" pitchFamily="2" charset="-122"/>
            </a:endParaRPr>
          </a:p>
        </p:txBody>
      </p:sp>
      <p:sp>
        <p:nvSpPr>
          <p:cNvPr id="17414" name="Text Box 6"/>
          <p:cNvSpPr txBox="1">
            <a:spLocks noChangeArrowheads="1"/>
          </p:cNvSpPr>
          <p:nvPr/>
        </p:nvSpPr>
        <p:spPr bwMode="auto">
          <a:xfrm>
            <a:off x="1943100" y="2057401"/>
            <a:ext cx="6057900" cy="507831"/>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700" b="1">
                <a:solidFill>
                  <a:srgbClr val="FF0000"/>
                </a:solidFill>
                <a:latin typeface="Times New Roman" panose="02020603050405020304" pitchFamily="18" charset="0"/>
                <a:ea typeface="宋体" panose="02010600030101010101" pitchFamily="2" charset="-122"/>
              </a:rPr>
              <a:t>不矛盾。以动写静，角度巧，效果好。</a:t>
            </a:r>
            <a:endParaRPr kumimoji="1" lang="zh-CN" altLang="en-US" sz="2700" b="1">
              <a:solidFill>
                <a:srgbClr val="FF0000"/>
              </a:solidFill>
              <a:latin typeface="Times New Roman" panose="02020603050405020304" pitchFamily="18" charset="0"/>
              <a:ea typeface="宋体" panose="02010600030101010101" pitchFamily="2" charset="-122"/>
            </a:endParaRPr>
          </a:p>
        </p:txBody>
      </p:sp>
      <p:sp>
        <p:nvSpPr>
          <p:cNvPr id="16390" name="Text Box 7"/>
          <p:cNvSpPr txBox="1">
            <a:spLocks noChangeArrowheads="1"/>
          </p:cNvSpPr>
          <p:nvPr/>
        </p:nvSpPr>
        <p:spPr bwMode="auto">
          <a:xfrm>
            <a:off x="1943100" y="3371850"/>
            <a:ext cx="5600700" cy="600164"/>
          </a:xfrm>
          <a:prstGeom prst="rect">
            <a:avLst/>
          </a:prstGeom>
          <a:noFill/>
          <a:ln w="9525">
            <a:noFill/>
            <a:miter lim="800000"/>
          </a:ln>
          <a:effectLst/>
        </p:spPr>
        <p:txBody>
          <a:bodyPr>
            <a:spAutoFit/>
          </a:bodyPr>
          <a:lstStyle/>
          <a:p>
            <a:pPr defTabSz="685800" fontAlgn="auto">
              <a:spcBef>
                <a:spcPct val="50000"/>
              </a:spcBef>
              <a:spcAft>
                <a:spcPts val="0"/>
              </a:spcAft>
            </a:pPr>
            <a:endParaRPr kumimoji="1" lang="zh-CN" altLang="zh-CN" sz="3300">
              <a:solidFill>
                <a:srgbClr val="000000"/>
              </a:solidFill>
              <a:latin typeface="Times New Roman" panose="02020603050405020304" pitchFamily="18" charset="0"/>
              <a:ea typeface="宋体" panose="02010600030101010101" pitchFamily="2" charset="-122"/>
            </a:endParaRPr>
          </a:p>
        </p:txBody>
      </p:sp>
      <p:sp>
        <p:nvSpPr>
          <p:cNvPr id="17416" name="Text Box 8"/>
          <p:cNvSpPr txBox="1">
            <a:spLocks noChangeArrowheads="1"/>
          </p:cNvSpPr>
          <p:nvPr/>
        </p:nvSpPr>
        <p:spPr bwMode="auto">
          <a:xfrm>
            <a:off x="1885950" y="3486151"/>
            <a:ext cx="6115050" cy="507831"/>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700" b="1">
                <a:solidFill>
                  <a:srgbClr val="FF0000"/>
                </a:solidFill>
                <a:latin typeface="Times New Roman" panose="02020603050405020304" pitchFamily="18" charset="0"/>
                <a:ea typeface="宋体" panose="02010600030101010101" pitchFamily="2" charset="-122"/>
              </a:rPr>
              <a:t>远、近、大、细； 比喻、拟人、排比</a:t>
            </a:r>
            <a:endParaRPr kumimoji="1" lang="zh-CN" altLang="en-US" sz="2700" b="1">
              <a:solidFill>
                <a:srgbClr val="FF0000"/>
              </a:solidFill>
              <a:latin typeface="Times New Roman" panose="02020603050405020304" pitchFamily="18" charset="0"/>
              <a:ea typeface="宋体" panose="02010600030101010101" pitchFamily="2" charset="-122"/>
            </a:endParaRPr>
          </a:p>
        </p:txBody>
      </p:sp>
      <p:sp>
        <p:nvSpPr>
          <p:cNvPr id="17417" name="Text Box 9"/>
          <p:cNvSpPr txBox="1">
            <a:spLocks noChangeArrowheads="1"/>
          </p:cNvSpPr>
          <p:nvPr/>
        </p:nvSpPr>
        <p:spPr bwMode="auto">
          <a:xfrm>
            <a:off x="1818085" y="4569619"/>
            <a:ext cx="5831681" cy="460375"/>
          </a:xfrm>
          <a:prstGeom prst="rect">
            <a:avLst/>
          </a:prstGeom>
          <a:noFill/>
          <a:ln w="9525">
            <a:noFill/>
            <a:miter lim="800000"/>
          </a:ln>
          <a:effectLst/>
        </p:spPr>
        <p:txBody>
          <a:bodyPr>
            <a:spAutoFit/>
          </a:bodyPr>
          <a:lstStyle/>
          <a:p>
            <a:pPr defTabSz="685800" fontAlgn="auto">
              <a:spcBef>
                <a:spcPct val="50000"/>
              </a:spcBef>
              <a:spcAft>
                <a:spcPts val="0"/>
              </a:spcAft>
            </a:pPr>
            <a:r>
              <a:rPr kumimoji="1" lang="zh-CN" altLang="en-US" sz="2400" b="1">
                <a:solidFill>
                  <a:srgbClr val="0000FF"/>
                </a:solidFill>
                <a:latin typeface="Times New Roman" panose="02020603050405020304" pitchFamily="18" charset="0"/>
                <a:ea typeface="宋体" panose="02010600030101010101" pitchFamily="2" charset="-122"/>
              </a:rPr>
              <a:t>红军战士镇定豪迈，英雄主义和乐观主义。</a:t>
            </a:r>
            <a:endParaRPr kumimoji="1" lang="zh-CN" altLang="en-US" sz="2400" b="1">
              <a:solidFill>
                <a:srgbClr val="0000FF"/>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blinds(horizontal)">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6"/>
                                        </p:tgtEl>
                                        <p:attrNameLst>
                                          <p:attrName>style.visibility</p:attrName>
                                        </p:attrNameLst>
                                      </p:cBhvr>
                                      <p:to>
                                        <p:strVal val="visible"/>
                                      </p:to>
                                    </p:set>
                                    <p:animEffect transition="in" filter="blinds(horizontal)">
                                      <p:cBhvr>
                                        <p:cTn id="12" dur="500"/>
                                        <p:tgtEl>
                                          <p:spTgt spid="174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7"/>
                                        </p:tgtEl>
                                        <p:attrNameLst>
                                          <p:attrName>style.visibility</p:attrName>
                                        </p:attrNameLst>
                                      </p:cBhvr>
                                      <p:to>
                                        <p:strVal val="visible"/>
                                      </p:to>
                                    </p:set>
                                    <p:animEffect transition="in" filter="blinds(horizontal)">
                                      <p:cBhvr>
                                        <p:cTn id="17" dur="5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utoUpdateAnimBg="0"/>
      <p:bldP spid="17416" grpId="0" autoUpdateAnimBg="0"/>
      <p:bldP spid="174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4"/>
          <p:cNvSpPr/>
          <p:nvPr/>
        </p:nvSpPr>
        <p:spPr>
          <a:xfrm>
            <a:off x="630158" y="801106"/>
            <a:ext cx="7203995" cy="820689"/>
          </a:xfrm>
          <a:prstGeom prst="rect">
            <a:avLst/>
          </a:prstGeom>
          <a:noFill/>
          <a:ln w="9525">
            <a:noFill/>
          </a:ln>
        </p:spPr>
        <p:txBody>
          <a:bodyPr lIns="81485" tIns="40743" rIns="81485" bIns="40743">
            <a:spAutoFit/>
          </a:bodyPr>
          <a:lstStyle/>
          <a:p>
            <a:pPr indent="641985" defTabSz="685800" eaLnBrk="0" hangingPunct="0">
              <a:spcAft>
                <a:spcPts val="890"/>
              </a:spcAft>
            </a:pPr>
            <a:r>
              <a:rPr lang="en-US" altLang="zh-CN" sz="2400" b="1">
                <a:solidFill>
                  <a:srgbClr val="000000"/>
                </a:solidFill>
                <a:latin typeface="黑体" panose="02010609060101010101" pitchFamily="49" charset="-122"/>
                <a:ea typeface="黑体" panose="02010609060101010101" pitchFamily="49" charset="-122"/>
              </a:rPr>
              <a:t>1. </a:t>
            </a:r>
            <a:r>
              <a:rPr lang="zh-CN" altLang="zh-CN" sz="2400" b="1" dirty="0">
                <a:solidFill>
                  <a:srgbClr val="000000"/>
                </a:solidFill>
                <a:latin typeface="黑体" panose="02010609060101010101" pitchFamily="49" charset="-122"/>
                <a:ea typeface="黑体" panose="02010609060101010101" pitchFamily="49" charset="-122"/>
              </a:rPr>
              <a:t>课文写红军翻越老山界，却用了不少笔墨写“我们”与瑶民大嫂的攀谈，作用是什么？</a:t>
            </a:r>
            <a:endParaRPr lang="zh-CN" altLang="zh-CN" sz="2400" b="1" dirty="0">
              <a:solidFill>
                <a:srgbClr val="000000"/>
              </a:solidFill>
              <a:latin typeface="黑体" panose="02010609060101010101" pitchFamily="49" charset="-122"/>
              <a:ea typeface="黑体" panose="02010609060101010101" pitchFamily="49" charset="-122"/>
            </a:endParaRPr>
          </a:p>
        </p:txBody>
      </p:sp>
      <p:sp>
        <p:nvSpPr>
          <p:cNvPr id="49155" name="矩形 5"/>
          <p:cNvSpPr/>
          <p:nvPr/>
        </p:nvSpPr>
        <p:spPr>
          <a:xfrm>
            <a:off x="630158" y="1943841"/>
            <a:ext cx="7450398" cy="1678488"/>
          </a:xfrm>
          <a:prstGeom prst="rect">
            <a:avLst/>
          </a:prstGeom>
          <a:noFill/>
          <a:ln w="9525">
            <a:noFill/>
          </a:ln>
        </p:spPr>
        <p:txBody>
          <a:bodyPr lIns="81485" tIns="40743" rIns="81485" bIns="40743">
            <a:spAutoFit/>
          </a:bodyPr>
          <a:lstStyle/>
          <a:p>
            <a:pPr indent="641985" defTabSz="685800" eaLnBrk="0" hangingPunct="0">
              <a:lnSpc>
                <a:spcPct val="150000"/>
              </a:lnSpc>
              <a:spcAft>
                <a:spcPts val="890"/>
              </a:spcAft>
            </a:pPr>
            <a:r>
              <a:rPr lang="zh-CN" altLang="zh-CN" sz="2400" b="1" dirty="0">
                <a:solidFill>
                  <a:srgbClr val="000000"/>
                </a:solidFill>
                <a:latin typeface="微软雅黑" panose="020B0503020204020204" pitchFamily="34" charset="-122"/>
                <a:ea typeface="微软雅黑" panose="020B0503020204020204" pitchFamily="34" charset="-122"/>
              </a:rPr>
              <a:t>明确：显示了</a:t>
            </a:r>
            <a:r>
              <a:rPr lang="zh-CN" altLang="zh-CN" sz="2400" b="1" dirty="0">
                <a:solidFill>
                  <a:srgbClr val="FF0000"/>
                </a:solidFill>
                <a:latin typeface="微软雅黑" panose="020B0503020204020204" pitchFamily="34" charset="-122"/>
                <a:ea typeface="微软雅黑" panose="020B0503020204020204" pitchFamily="34" charset="-122"/>
              </a:rPr>
              <a:t>红军是为人民谋福利的军队。</a:t>
            </a:r>
            <a:r>
              <a:rPr lang="zh-CN" altLang="zh-CN" sz="2400" b="1" dirty="0">
                <a:solidFill>
                  <a:srgbClr val="000000"/>
                </a:solidFill>
                <a:latin typeface="微软雅黑" panose="020B0503020204020204" pitchFamily="34" charset="-122"/>
                <a:ea typeface="微软雅黑" panose="020B0503020204020204" pitchFamily="34" charset="-122"/>
              </a:rPr>
              <a:t>说明</a:t>
            </a:r>
            <a:r>
              <a:rPr lang="zh-CN" altLang="zh-CN" sz="2400" b="1" dirty="0">
                <a:solidFill>
                  <a:srgbClr val="FF0000"/>
                </a:solidFill>
                <a:latin typeface="微软雅黑" panose="020B0503020204020204" pitchFamily="34" charset="-122"/>
                <a:ea typeface="微软雅黑" panose="020B0503020204020204" pitchFamily="34" charset="-122"/>
              </a:rPr>
              <a:t>红军不但是战斗队，也是宣传队和播种机。</a:t>
            </a:r>
            <a:r>
              <a:rPr lang="zh-CN" altLang="zh-CN" sz="2400" b="1" dirty="0">
                <a:solidFill>
                  <a:srgbClr val="000000"/>
                </a:solidFill>
                <a:latin typeface="微软雅黑" panose="020B0503020204020204" pitchFamily="34" charset="-122"/>
                <a:ea typeface="微软雅黑" panose="020B0503020204020204" pitchFamily="34" charset="-122"/>
              </a:rPr>
              <a:t>从一个侧面丰富了课文的中心思想。</a:t>
            </a:r>
            <a:endParaRPr lang="zh-CN" altLang="zh-CN" sz="2400" b="1" dirty="0">
              <a:solidFill>
                <a:srgbClr val="000000"/>
              </a:solidFill>
              <a:latin typeface="微软雅黑" panose="020B0503020204020204" pitchFamily="34" charset="-122"/>
              <a:ea typeface="微软雅黑" panose="020B0503020204020204" pitchFamily="34" charset="-122"/>
            </a:endParaRPr>
          </a:p>
        </p:txBody>
      </p:sp>
      <p:grpSp>
        <p:nvGrpSpPr>
          <p:cNvPr id="29703" name="Group 10"/>
          <p:cNvGrpSpPr/>
          <p:nvPr/>
        </p:nvGrpSpPr>
        <p:grpSpPr>
          <a:xfrm>
            <a:off x="7942475" y="3542480"/>
            <a:ext cx="1066553" cy="1436752"/>
            <a:chOff x="13970835" y="3543714"/>
            <a:chExt cx="6501208" cy="8896217"/>
          </a:xfrm>
        </p:grpSpPr>
        <p:grpSp>
          <p:nvGrpSpPr>
            <p:cNvPr id="29704" name="Group 5"/>
            <p:cNvGrpSpPr/>
            <p:nvPr/>
          </p:nvGrpSpPr>
          <p:grpSpPr>
            <a:xfrm>
              <a:off x="17264877" y="5815634"/>
              <a:ext cx="1947527" cy="1946233"/>
              <a:chOff x="14612205" y="5681418"/>
              <a:chExt cx="2077516" cy="2076135"/>
            </a:xfrm>
          </p:grpSpPr>
          <p:sp>
            <p:nvSpPr>
              <p:cNvPr id="62" name="Freeform 2"/>
              <p:cNvSpPr>
                <a:spLocks noChangeArrowheads="1"/>
              </p:cNvSpPr>
              <p:nvPr/>
            </p:nvSpPr>
            <p:spPr bwMode="auto">
              <a:xfrm>
                <a:off x="14612307" y="5679496"/>
                <a:ext cx="2074347" cy="2075689"/>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63" name="Freeform 3"/>
              <p:cNvSpPr>
                <a:spLocks noChangeArrowheads="1"/>
              </p:cNvSpPr>
              <p:nvPr/>
            </p:nvSpPr>
            <p:spPr bwMode="auto">
              <a:xfrm>
                <a:off x="15107674" y="5986135"/>
                <a:ext cx="1068134" cy="14388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sp>
          <p:nvSpPr>
            <p:cNvPr id="13" name="Freeform 4"/>
            <p:cNvSpPr>
              <a:spLocks noChangeArrowheads="1"/>
            </p:cNvSpPr>
            <p:nvPr/>
          </p:nvSpPr>
          <p:spPr bwMode="auto">
            <a:xfrm>
              <a:off x="15001160" y="3543714"/>
              <a:ext cx="1545486" cy="1540440"/>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14" name="Freeform 5"/>
            <p:cNvSpPr>
              <a:spLocks noChangeArrowheads="1"/>
            </p:cNvSpPr>
            <p:nvPr/>
          </p:nvSpPr>
          <p:spPr bwMode="auto">
            <a:xfrm>
              <a:off x="15770277" y="4273398"/>
              <a:ext cx="464372" cy="508563"/>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15" name="Freeform 6"/>
            <p:cNvSpPr>
              <a:spLocks noChangeArrowheads="1"/>
            </p:cNvSpPr>
            <p:nvPr/>
          </p:nvSpPr>
          <p:spPr bwMode="auto">
            <a:xfrm>
              <a:off x="15313158" y="3838535"/>
              <a:ext cx="507907" cy="471713"/>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16" name="Freeform 7"/>
            <p:cNvSpPr>
              <a:spLocks noChangeArrowheads="1"/>
            </p:cNvSpPr>
            <p:nvPr/>
          </p:nvSpPr>
          <p:spPr bwMode="auto">
            <a:xfrm>
              <a:off x="15509067" y="4103873"/>
              <a:ext cx="464372" cy="471713"/>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nvGrpSpPr>
            <p:cNvPr id="29711" name="Group 6"/>
            <p:cNvGrpSpPr/>
            <p:nvPr/>
          </p:nvGrpSpPr>
          <p:grpSpPr>
            <a:xfrm>
              <a:off x="16751331" y="4254306"/>
              <a:ext cx="1289792" cy="1286961"/>
              <a:chOff x="14064382" y="4015878"/>
              <a:chExt cx="1375880" cy="1372860"/>
            </a:xfrm>
          </p:grpSpPr>
          <p:sp>
            <p:nvSpPr>
              <p:cNvPr id="60" name="Freeform 8"/>
              <p:cNvSpPr>
                <a:spLocks noChangeArrowheads="1"/>
              </p:cNvSpPr>
              <p:nvPr/>
            </p:nvSpPr>
            <p:spPr bwMode="auto">
              <a:xfrm>
                <a:off x="14062758" y="4012654"/>
                <a:ext cx="1377738" cy="1375936"/>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4294961" y="4264253"/>
                <a:ext cx="905594" cy="872737"/>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14" name="Group 8"/>
            <p:cNvGrpSpPr/>
            <p:nvPr/>
          </p:nvGrpSpPr>
          <p:grpSpPr>
            <a:xfrm>
              <a:off x="19216354" y="4730006"/>
              <a:ext cx="707114" cy="706645"/>
              <a:chOff x="16839319" y="4759159"/>
              <a:chExt cx="754311" cy="753810"/>
            </a:xfrm>
          </p:grpSpPr>
          <p:sp>
            <p:nvSpPr>
              <p:cNvPr id="58" name="Freeform 10"/>
              <p:cNvSpPr>
                <a:spLocks noChangeArrowheads="1"/>
              </p:cNvSpPr>
              <p:nvPr/>
            </p:nvSpPr>
            <p:spPr bwMode="auto">
              <a:xfrm>
                <a:off x="16839777" y="4759545"/>
                <a:ext cx="750791" cy="754796"/>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9" name="Freeform 11"/>
              <p:cNvSpPr>
                <a:spLocks noChangeArrowheads="1"/>
              </p:cNvSpPr>
              <p:nvPr/>
            </p:nvSpPr>
            <p:spPr bwMode="auto">
              <a:xfrm>
                <a:off x="16986841" y="4901069"/>
                <a:ext cx="456663" cy="471747"/>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17" name="Group 14"/>
            <p:cNvGrpSpPr/>
            <p:nvPr/>
          </p:nvGrpSpPr>
          <p:grpSpPr>
            <a:xfrm>
              <a:off x="14636808" y="5418887"/>
              <a:ext cx="1050796" cy="1048123"/>
              <a:chOff x="14636808" y="5418887"/>
              <a:chExt cx="1050796" cy="1048123"/>
            </a:xfrm>
          </p:grpSpPr>
          <p:sp>
            <p:nvSpPr>
              <p:cNvPr id="53" name="Freeform 12"/>
              <p:cNvSpPr>
                <a:spLocks noChangeArrowheads="1"/>
              </p:cNvSpPr>
              <p:nvPr/>
            </p:nvSpPr>
            <p:spPr bwMode="auto">
              <a:xfrm>
                <a:off x="14638371" y="5415827"/>
                <a:ext cx="1052089" cy="1053987"/>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4" name="Freeform 13"/>
              <p:cNvSpPr>
                <a:spLocks noChangeArrowheads="1"/>
              </p:cNvSpPr>
              <p:nvPr/>
            </p:nvSpPr>
            <p:spPr bwMode="auto">
              <a:xfrm>
                <a:off x="14689159" y="5467423"/>
                <a:ext cx="950513" cy="950795"/>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5" name="Freeform 14"/>
              <p:cNvSpPr>
                <a:spLocks noChangeArrowheads="1"/>
              </p:cNvSpPr>
              <p:nvPr/>
            </p:nvSpPr>
            <p:spPr bwMode="auto">
              <a:xfrm>
                <a:off x="15313159" y="5659057"/>
                <a:ext cx="137863" cy="132669"/>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6" name="Freeform 15"/>
              <p:cNvSpPr>
                <a:spLocks noChangeArrowheads="1"/>
              </p:cNvSpPr>
              <p:nvPr/>
            </p:nvSpPr>
            <p:spPr bwMode="auto">
              <a:xfrm>
                <a:off x="15182554" y="5835949"/>
                <a:ext cx="79816" cy="81073"/>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7" name="Freeform 16"/>
              <p:cNvSpPr>
                <a:spLocks noChangeArrowheads="1"/>
              </p:cNvSpPr>
              <p:nvPr/>
            </p:nvSpPr>
            <p:spPr bwMode="auto">
              <a:xfrm>
                <a:off x="14877810" y="5673798"/>
                <a:ext cx="558699" cy="552787"/>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23" name="Group 17"/>
            <p:cNvGrpSpPr/>
            <p:nvPr/>
          </p:nvGrpSpPr>
          <p:grpSpPr>
            <a:xfrm>
              <a:off x="16265436" y="7890168"/>
              <a:ext cx="1491261" cy="1492243"/>
              <a:chOff x="16265436" y="7890168"/>
              <a:chExt cx="1491261" cy="1492243"/>
            </a:xfrm>
          </p:grpSpPr>
          <p:sp>
            <p:nvSpPr>
              <p:cNvPr id="51" name="Freeform 17"/>
              <p:cNvSpPr>
                <a:spLocks noChangeArrowheads="1"/>
              </p:cNvSpPr>
              <p:nvPr/>
            </p:nvSpPr>
            <p:spPr bwMode="auto">
              <a:xfrm>
                <a:off x="16263672" y="7892318"/>
                <a:ext cx="1494698" cy="1488844"/>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2" name="Freeform 18"/>
              <p:cNvSpPr>
                <a:spLocks noChangeArrowheads="1"/>
              </p:cNvSpPr>
              <p:nvPr/>
            </p:nvSpPr>
            <p:spPr bwMode="auto">
              <a:xfrm>
                <a:off x="16524881" y="8201879"/>
                <a:ext cx="965021" cy="869721"/>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26" name="Group 7"/>
            <p:cNvGrpSpPr/>
            <p:nvPr/>
          </p:nvGrpSpPr>
          <p:grpSpPr>
            <a:xfrm>
              <a:off x="18347275" y="3778604"/>
              <a:ext cx="770320" cy="771782"/>
              <a:chOff x="15766849" y="3508425"/>
              <a:chExt cx="821736" cy="823295"/>
            </a:xfrm>
          </p:grpSpPr>
          <p:sp>
            <p:nvSpPr>
              <p:cNvPr id="49" name="Freeform 19"/>
              <p:cNvSpPr>
                <a:spLocks noChangeArrowheads="1"/>
              </p:cNvSpPr>
              <p:nvPr/>
            </p:nvSpPr>
            <p:spPr bwMode="auto">
              <a:xfrm>
                <a:off x="15765581" y="3509455"/>
                <a:ext cx="820454" cy="825563"/>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50" name="Freeform 20"/>
              <p:cNvSpPr>
                <a:spLocks noChangeArrowheads="1"/>
              </p:cNvSpPr>
              <p:nvPr/>
            </p:nvSpPr>
            <p:spPr bwMode="auto">
              <a:xfrm>
                <a:off x="16021008" y="3635255"/>
                <a:ext cx="309605" cy="581824"/>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29" name="Group 4"/>
            <p:cNvGrpSpPr/>
            <p:nvPr/>
          </p:nvGrpSpPr>
          <p:grpSpPr>
            <a:xfrm>
              <a:off x="15848673" y="6307127"/>
              <a:ext cx="790072" cy="789546"/>
              <a:chOff x="13101476" y="6205716"/>
              <a:chExt cx="842806" cy="842245"/>
            </a:xfrm>
          </p:grpSpPr>
          <p:sp>
            <p:nvSpPr>
              <p:cNvPr id="47" name="Freeform 40"/>
              <p:cNvSpPr>
                <a:spLocks noChangeArrowheads="1"/>
              </p:cNvSpPr>
              <p:nvPr/>
            </p:nvSpPr>
            <p:spPr bwMode="auto">
              <a:xfrm>
                <a:off x="13102987" y="6206286"/>
                <a:ext cx="843674" cy="841284"/>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48" name="Freeform 41"/>
              <p:cNvSpPr>
                <a:spLocks noChangeArrowheads="1"/>
              </p:cNvSpPr>
              <p:nvPr/>
            </p:nvSpPr>
            <p:spPr bwMode="auto">
              <a:xfrm>
                <a:off x="13273270" y="6379260"/>
                <a:ext cx="503109" cy="495335"/>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32" name="Group 11"/>
            <p:cNvGrpSpPr/>
            <p:nvPr/>
          </p:nvGrpSpPr>
          <p:grpSpPr>
            <a:xfrm>
              <a:off x="14493987" y="7249294"/>
              <a:ext cx="1645325" cy="1644231"/>
              <a:chOff x="19502585" y="4333825"/>
              <a:chExt cx="1755143" cy="1753976"/>
            </a:xfrm>
          </p:grpSpPr>
          <p:sp>
            <p:nvSpPr>
              <p:cNvPr id="45" name="Freeform 44"/>
              <p:cNvSpPr>
                <a:spLocks noChangeArrowheads="1"/>
              </p:cNvSpPr>
              <p:nvPr/>
            </p:nvSpPr>
            <p:spPr bwMode="auto">
              <a:xfrm>
                <a:off x="19501805" y="4335737"/>
                <a:ext cx="1757001" cy="1753327"/>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46" name="Freeform 45"/>
              <p:cNvSpPr>
                <a:spLocks noChangeArrowheads="1"/>
              </p:cNvSpPr>
              <p:nvPr/>
            </p:nvSpPr>
            <p:spPr bwMode="auto">
              <a:xfrm>
                <a:off x="19888810" y="4720995"/>
                <a:ext cx="982990" cy="982811"/>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35" name="Group 15"/>
            <p:cNvGrpSpPr/>
            <p:nvPr/>
          </p:nvGrpSpPr>
          <p:grpSpPr>
            <a:xfrm>
              <a:off x="19352642" y="7299628"/>
              <a:ext cx="770320" cy="771782"/>
              <a:chOff x="19352642" y="7299628"/>
              <a:chExt cx="770320" cy="771782"/>
            </a:xfrm>
          </p:grpSpPr>
          <p:sp>
            <p:nvSpPr>
              <p:cNvPr id="43" name="Freeform 19"/>
              <p:cNvSpPr>
                <a:spLocks noChangeArrowheads="1"/>
              </p:cNvSpPr>
              <p:nvPr/>
            </p:nvSpPr>
            <p:spPr bwMode="auto">
              <a:xfrm>
                <a:off x="19354648" y="7302678"/>
                <a:ext cx="769118" cy="766536"/>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44" name="Freeform 152"/>
              <p:cNvSpPr>
                <a:spLocks noChangeArrowheads="1"/>
              </p:cNvSpPr>
              <p:nvPr/>
            </p:nvSpPr>
            <p:spPr bwMode="auto">
              <a:xfrm>
                <a:off x="19521530" y="7545908"/>
                <a:ext cx="428096" cy="213743"/>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38" name="Group 16"/>
            <p:cNvGrpSpPr/>
            <p:nvPr/>
          </p:nvGrpSpPr>
          <p:grpSpPr>
            <a:xfrm>
              <a:off x="18567508" y="8327743"/>
              <a:ext cx="1289792" cy="1286961"/>
              <a:chOff x="18567508" y="8327743"/>
              <a:chExt cx="1289792" cy="1286961"/>
            </a:xfrm>
          </p:grpSpPr>
          <p:sp>
            <p:nvSpPr>
              <p:cNvPr id="41" name="Freeform 8"/>
              <p:cNvSpPr>
                <a:spLocks noChangeArrowheads="1"/>
              </p:cNvSpPr>
              <p:nvPr/>
            </p:nvSpPr>
            <p:spPr bwMode="auto">
              <a:xfrm>
                <a:off x="18571018" y="8327181"/>
                <a:ext cx="1284275" cy="128984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42" name="Freeform 250"/>
              <p:cNvSpPr>
                <a:spLocks noChangeArrowheads="1"/>
              </p:cNvSpPr>
              <p:nvPr/>
            </p:nvSpPr>
            <p:spPr bwMode="auto">
              <a:xfrm>
                <a:off x="18904785" y="8644111"/>
                <a:ext cx="616741" cy="582274"/>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sp>
          <p:nvSpPr>
            <p:cNvPr id="26" name="Freeform 31"/>
            <p:cNvSpPr>
              <a:spLocks noEditPoints="1"/>
            </p:cNvSpPr>
            <p:nvPr/>
          </p:nvSpPr>
          <p:spPr bwMode="auto">
            <a:xfrm>
              <a:off x="19659392" y="6005467"/>
              <a:ext cx="812651" cy="810757"/>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lIns="68551" tIns="34275" rIns="68551" bIns="34275"/>
            <a:lstStyle/>
            <a:p>
              <a:pPr defTabSz="685800" fontAlgn="auto">
                <a:lnSpc>
                  <a:spcPts val="1125"/>
                </a:lnSpc>
                <a:spcBef>
                  <a:spcPts val="0"/>
                </a:spcBef>
                <a:spcAft>
                  <a:spcPts val="0"/>
                </a:spcAft>
                <a:defRPr/>
              </a:pPr>
              <a:endParaRPr lang="id-ID" sz="900">
                <a:solidFill>
                  <a:srgbClr val="FFFFFF">
                    <a:lumMod val="50000"/>
                  </a:srgbClr>
                </a:solidFill>
                <a:latin typeface="Raleway Black"/>
                <a:ea typeface="微软雅黑" panose="020B0503020204020204" pitchFamily="34" charset="-122"/>
                <a:cs typeface="Raleway Black"/>
              </a:endParaRPr>
            </a:p>
          </p:txBody>
        </p:sp>
        <p:sp>
          <p:nvSpPr>
            <p:cNvPr id="27" name="Freeform 38"/>
            <p:cNvSpPr>
              <a:spLocks noEditPoints="1"/>
            </p:cNvSpPr>
            <p:nvPr/>
          </p:nvSpPr>
          <p:spPr bwMode="auto">
            <a:xfrm>
              <a:off x="15567114" y="8946306"/>
              <a:ext cx="805393" cy="818125"/>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lIns="68551" tIns="34275" rIns="68551" bIns="34275"/>
            <a:lstStyle/>
            <a:p>
              <a:pPr defTabSz="685800" fontAlgn="auto">
                <a:lnSpc>
                  <a:spcPts val="1125"/>
                </a:lnSpc>
                <a:spcBef>
                  <a:spcPts val="0"/>
                </a:spcBef>
                <a:spcAft>
                  <a:spcPts val="0"/>
                </a:spcAft>
                <a:defRPr/>
              </a:pPr>
              <a:endParaRPr lang="id-ID" sz="900" dirty="0">
                <a:solidFill>
                  <a:srgbClr val="FFFFFF">
                    <a:lumMod val="50000"/>
                  </a:srgbClr>
                </a:solidFill>
                <a:latin typeface="Calibri Light" panose="020F0302020204030204"/>
                <a:ea typeface="微软雅黑" panose="020B0503020204020204" pitchFamily="34" charset="-122"/>
              </a:endParaRPr>
            </a:p>
          </p:txBody>
        </p:sp>
        <p:sp>
          <p:nvSpPr>
            <p:cNvPr id="28" name="Freeform 21"/>
            <p:cNvSpPr/>
            <p:nvPr/>
          </p:nvSpPr>
          <p:spPr bwMode="auto">
            <a:xfrm>
              <a:off x="13970835" y="6410848"/>
              <a:ext cx="921486" cy="91394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lIns="68551" tIns="34275" rIns="68551" bIns="34275"/>
            <a:lstStyle/>
            <a:p>
              <a:pPr defTabSz="685800" fontAlgn="auto">
                <a:lnSpc>
                  <a:spcPts val="1125"/>
                </a:lnSpc>
                <a:spcBef>
                  <a:spcPts val="0"/>
                </a:spcBef>
                <a:spcAft>
                  <a:spcPts val="0"/>
                </a:spcAft>
                <a:defRPr/>
              </a:pPr>
              <a:endParaRPr lang="id-ID" sz="900" dirty="0">
                <a:solidFill>
                  <a:srgbClr val="FFFFFF">
                    <a:lumMod val="50000"/>
                  </a:srgbClr>
                </a:solidFill>
                <a:latin typeface="Calibri Light" panose="020F0302020204030204"/>
                <a:ea typeface="微软雅黑" panose="020B0503020204020204" pitchFamily="34" charset="-122"/>
              </a:endParaRPr>
            </a:p>
          </p:txBody>
        </p:sp>
        <p:grpSp>
          <p:nvGrpSpPr>
            <p:cNvPr id="29744" name="Group 20"/>
            <p:cNvGrpSpPr/>
            <p:nvPr/>
          </p:nvGrpSpPr>
          <p:grpSpPr>
            <a:xfrm>
              <a:off x="15267971" y="9715995"/>
              <a:ext cx="3620504" cy="2723936"/>
              <a:chOff x="15267971" y="9715995"/>
              <a:chExt cx="3620504" cy="2723936"/>
            </a:xfrm>
          </p:grpSpPr>
          <p:sp>
            <p:nvSpPr>
              <p:cNvPr id="33" name="Freeform 21"/>
              <p:cNvSpPr>
                <a:spLocks noChangeArrowheads="1"/>
              </p:cNvSpPr>
              <p:nvPr/>
            </p:nvSpPr>
            <p:spPr bwMode="auto">
              <a:xfrm>
                <a:off x="15436507" y="11791325"/>
                <a:ext cx="2829769" cy="560160"/>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4" name="Freeform 23"/>
              <p:cNvSpPr>
                <a:spLocks noChangeArrowheads="1"/>
              </p:cNvSpPr>
              <p:nvPr/>
            </p:nvSpPr>
            <p:spPr bwMode="auto">
              <a:xfrm>
                <a:off x="16851389" y="9911840"/>
                <a:ext cx="1414887" cy="2528091"/>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5" name="Freeform 24"/>
              <p:cNvSpPr>
                <a:spLocks noChangeArrowheads="1"/>
              </p:cNvSpPr>
              <p:nvPr/>
            </p:nvSpPr>
            <p:spPr bwMode="auto">
              <a:xfrm>
                <a:off x="16851389" y="9712838"/>
                <a:ext cx="1414887" cy="398008"/>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6" name="Freeform 25"/>
              <p:cNvSpPr>
                <a:spLocks noChangeArrowheads="1"/>
              </p:cNvSpPr>
              <p:nvPr/>
            </p:nvSpPr>
            <p:spPr bwMode="auto">
              <a:xfrm>
                <a:off x="15436507" y="9712838"/>
                <a:ext cx="1414882" cy="398008"/>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7" name="Freeform 26"/>
              <p:cNvSpPr>
                <a:spLocks noChangeArrowheads="1"/>
              </p:cNvSpPr>
              <p:nvPr/>
            </p:nvSpPr>
            <p:spPr bwMode="auto">
              <a:xfrm>
                <a:off x="16851389" y="10037141"/>
                <a:ext cx="1414887" cy="987650"/>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8" name="Freeform 27"/>
              <p:cNvSpPr>
                <a:spLocks noChangeArrowheads="1"/>
              </p:cNvSpPr>
              <p:nvPr/>
            </p:nvSpPr>
            <p:spPr bwMode="auto">
              <a:xfrm>
                <a:off x="16851389" y="9911840"/>
                <a:ext cx="2038887" cy="965541"/>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9" name="Freeform 28"/>
              <p:cNvSpPr>
                <a:spLocks noChangeArrowheads="1"/>
              </p:cNvSpPr>
              <p:nvPr/>
            </p:nvSpPr>
            <p:spPr bwMode="auto">
              <a:xfrm>
                <a:off x="15269621" y="9911840"/>
                <a:ext cx="159628" cy="803389"/>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40" name="Freeform 22"/>
              <p:cNvSpPr>
                <a:spLocks noChangeArrowheads="1"/>
              </p:cNvSpPr>
              <p:nvPr/>
            </p:nvSpPr>
            <p:spPr bwMode="auto">
              <a:xfrm>
                <a:off x="15436507" y="9911840"/>
                <a:ext cx="1414882" cy="2528091"/>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nvGrpSpPr>
            <p:cNvPr id="29753" name="Group 1"/>
            <p:cNvGrpSpPr/>
            <p:nvPr/>
          </p:nvGrpSpPr>
          <p:grpSpPr>
            <a:xfrm>
              <a:off x="17545352" y="9514661"/>
              <a:ext cx="689338" cy="497415"/>
              <a:chOff x="14911401" y="9627338"/>
              <a:chExt cx="735348" cy="530615"/>
            </a:xfrm>
          </p:grpSpPr>
          <p:sp>
            <p:nvSpPr>
              <p:cNvPr id="31" name="Freeform 42"/>
              <p:cNvSpPr>
                <a:spLocks noChangeArrowheads="1"/>
              </p:cNvSpPr>
              <p:nvPr/>
            </p:nvSpPr>
            <p:spPr bwMode="auto">
              <a:xfrm>
                <a:off x="14914170" y="9626456"/>
                <a:ext cx="735314" cy="534647"/>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sp>
            <p:nvSpPr>
              <p:cNvPr id="32" name="Freeform 43"/>
              <p:cNvSpPr>
                <a:spLocks noChangeArrowheads="1"/>
              </p:cNvSpPr>
              <p:nvPr/>
            </p:nvSpPr>
            <p:spPr bwMode="auto">
              <a:xfrm>
                <a:off x="15092196" y="9807295"/>
                <a:ext cx="379263" cy="314498"/>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p:spPr>
            <p:txBody>
              <a:bodyPr wrap="none" anchor="ctr"/>
              <a:lstStyle/>
              <a:p>
                <a:pPr defTabSz="685800" fontAlgn="auto">
                  <a:lnSpc>
                    <a:spcPts val="1125"/>
                  </a:lnSpc>
                  <a:spcBef>
                    <a:spcPts val="0"/>
                  </a:spcBef>
                  <a:spcAft>
                    <a:spcPts val="0"/>
                  </a:spcAft>
                  <a:defRPr/>
                </a:pPr>
                <a:endParaRPr lang="en-US" sz="900" dirty="0">
                  <a:solidFill>
                    <a:srgbClr val="FFFFFF">
                      <a:lumMod val="50000"/>
                    </a:srgbClr>
                  </a:solidFill>
                  <a:latin typeface="Calibri Light" panose="020F0302020204030204"/>
                  <a:ea typeface="微软雅黑" panose="020B0503020204020204" pitchFamily="34" charset="-122"/>
                </a:endParaRPr>
              </a:p>
            </p:txBody>
          </p:sp>
        </p:grpSp>
      </p:grpSp>
      <p:pic>
        <p:nvPicPr>
          <p:cNvPr id="29758" name="图片 29757" descr="图片3"/>
          <p:cNvPicPr>
            <a:picLocks noChangeAspect="1"/>
          </p:cNvPicPr>
          <p:nvPr/>
        </p:nvPicPr>
        <p:blipFill>
          <a:blip r:embed="rId1"/>
          <a:stretch>
            <a:fillRect/>
          </a:stretch>
        </p:blipFill>
        <p:spPr>
          <a:xfrm>
            <a:off x="4563073" y="3182995"/>
            <a:ext cx="4579275" cy="1960506"/>
          </a:xfrm>
          <a:prstGeom prst="rect">
            <a:avLst/>
          </a:prstGeom>
          <a:noFill/>
          <a:ln w="9525">
            <a:noFill/>
          </a:ln>
        </p:spPr>
      </p:pic>
      <p:grpSp>
        <p:nvGrpSpPr>
          <p:cNvPr id="64" name="Group 19"/>
          <p:cNvGrpSpPr/>
          <p:nvPr/>
        </p:nvGrpSpPr>
        <p:grpSpPr bwMode="auto">
          <a:xfrm>
            <a:off x="147119" y="163195"/>
            <a:ext cx="2246196" cy="521707"/>
            <a:chOff x="209" y="461"/>
            <a:chExt cx="1390" cy="677"/>
          </a:xfrm>
        </p:grpSpPr>
        <p:pic>
          <p:nvPicPr>
            <p:cNvPr id="65" name="Picture 18" descr="未标题-1"/>
            <p:cNvPicPr>
              <a:picLocks noChangeAspect="1" noChangeArrowheads="1"/>
            </p:cNvPicPr>
            <p:nvPr/>
          </p:nvPicPr>
          <p:blipFill>
            <a:blip r:embed="rId2" cstate="print"/>
            <a:srcRect/>
            <a:stretch>
              <a:fillRect/>
            </a:stretch>
          </p:blipFill>
          <p:spPr bwMode="auto">
            <a:xfrm>
              <a:off x="209" y="461"/>
              <a:ext cx="1390" cy="616"/>
            </a:xfrm>
            <a:prstGeom prst="rect">
              <a:avLst/>
            </a:prstGeom>
            <a:noFill/>
            <a:ln w="9525">
              <a:noFill/>
              <a:miter lim="800000"/>
              <a:headEnd/>
              <a:tailEnd/>
            </a:ln>
          </p:spPr>
        </p:pic>
        <p:sp>
          <p:nvSpPr>
            <p:cNvPr id="66" name="文本框 65"/>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cs typeface="Arial" panose="020B0604020202020204"/>
                </a:rPr>
                <a:t>合作探究</a:t>
              </a:r>
              <a:endParaRPr lang="zh-CN" altLang="en-US" sz="2800" b="1" i="1" dirty="0">
                <a:solidFill>
                  <a:srgbClr val="7030A0"/>
                </a:solidFill>
                <a:latin typeface="楷体" panose="02010609060101010101" pitchFamily="49" charset="-122"/>
                <a:ea typeface="楷体" panose="02010609060101010101" pitchFamily="49" charset="-122"/>
                <a:cs typeface="Arial" panose="020B0604020202020204"/>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fade">
                                      <p:cBhvr>
                                        <p:cTn id="7" dur="1000"/>
                                        <p:tgtEl>
                                          <p:spTgt spid="49155"/>
                                        </p:tgtEl>
                                      </p:cBhvr>
                                    </p:animEffect>
                                    <p:anim calcmode="lin" valueType="num">
                                      <p:cBhvr>
                                        <p:cTn id="8" dur="1000" fill="hold"/>
                                        <p:tgtEl>
                                          <p:spTgt spid="49155"/>
                                        </p:tgtEl>
                                        <p:attrNameLst>
                                          <p:attrName>ppt_x</p:attrName>
                                        </p:attrNameLst>
                                      </p:cBhvr>
                                      <p:tavLst>
                                        <p:tav tm="0">
                                          <p:val>
                                            <p:strVal val="#ppt_x"/>
                                          </p:val>
                                        </p:tav>
                                        <p:tav tm="100000">
                                          <p:val>
                                            <p:strVal val="#ppt_x"/>
                                          </p:val>
                                        </p:tav>
                                      </p:tavLst>
                                    </p:anim>
                                    <p:anim calcmode="lin" valueType="num">
                                      <p:cBhvr>
                                        <p:cTn id="9" dur="1000" fill="hold"/>
                                        <p:tgtEl>
                                          <p:spTgt spid="49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矩形 2"/>
          <p:cNvSpPr/>
          <p:nvPr/>
        </p:nvSpPr>
        <p:spPr>
          <a:xfrm>
            <a:off x="323850" y="963613"/>
            <a:ext cx="8640763" cy="1986280"/>
          </a:xfrm>
          <a:prstGeom prst="rect">
            <a:avLst/>
          </a:prstGeom>
          <a:noFill/>
          <a:ln w="9525">
            <a:noFill/>
          </a:ln>
        </p:spPr>
        <p:txBody>
          <a:bodyPr anchor="t">
            <a:spAutoFit/>
          </a:bodyPr>
          <a:lstStyle/>
          <a:p>
            <a:pPr indent="457200" eaLnBrk="0" hangingPunct="0">
              <a:lnSpc>
                <a:spcPct val="110000"/>
              </a:lnSpc>
            </a:pP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 毛泽东的</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七律</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长征</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中</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讲到了雄伟险峻的</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五岭</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其中有一座山岭叫做越城岭</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是</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五岭</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中最险的一座山</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也是红军翻过的</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第一座难走的山</a:t>
            </a:r>
            <a:r>
              <a:rPr lang="en-US" altLang="zh-CN" sz="2800" b="1">
                <a:solidFill>
                  <a:srgbClr val="0000FF"/>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它被称为老山界。</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p:txBody>
      </p:sp>
      <p:sp>
        <p:nvSpPr>
          <p:cNvPr id="4099" name="矩形 1"/>
          <p:cNvSpPr/>
          <p:nvPr/>
        </p:nvSpPr>
        <p:spPr>
          <a:xfrm>
            <a:off x="836295" y="2950210"/>
            <a:ext cx="7891780" cy="1770380"/>
          </a:xfrm>
          <a:prstGeom prst="rect">
            <a:avLst/>
          </a:prstGeom>
          <a:noFill/>
          <a:ln w="9525">
            <a:noFill/>
          </a:ln>
        </p:spPr>
        <p:txBody>
          <a:bodyPr wrap="square" anchor="t">
            <a:spAutoFit/>
          </a:bodyPr>
          <a:lstStyle/>
          <a:p>
            <a:pPr indent="457200" eaLnBrk="0" hangingPunct="0">
              <a:lnSpc>
                <a:spcPct val="130000"/>
              </a:lnSpc>
            </a:pP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红军战士是怎样翻越这座</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难</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翻的山的呢</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今天就让我们一起来了解老红军翻越老山界的经历吧。</a:t>
            </a:r>
            <a:endPar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导入新课</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4" name="日期占位符 3"/>
          <p:cNvSpPr>
            <a:spLocks noGrp="1"/>
          </p:cNvSpPr>
          <p:nvPr>
            <p:ph type="dt" sz="half" idx="10"/>
          </p:nvPr>
        </p:nvSpPr>
        <p:spPr/>
        <p:txBody>
          <a:bodyPr/>
          <a:lstStyle/>
          <a:p>
            <a:fld id="{760FBDFE-C587-4B4C-A407-44438C67B59E}" type="datetime3">
              <a:rPr lang="zh-CN" altLang="en-US" smtClean="0"/>
            </a:fld>
            <a:endParaRPr lang="zh-CN" altLang="en-US"/>
          </a:p>
        </p:txBody>
      </p:sp>
      <p:sp>
        <p:nvSpPr>
          <p:cNvPr id="5" name="页脚占位符 4"/>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additive="base">
                                        <p:cTn id="7" dur="500" fill="hold"/>
                                        <p:tgtEl>
                                          <p:spTgt spid="5121"/>
                                        </p:tgtEl>
                                        <p:attrNameLst>
                                          <p:attrName>ppt_x</p:attrName>
                                        </p:attrNameLst>
                                      </p:cBhvr>
                                      <p:tavLst>
                                        <p:tav tm="0">
                                          <p:val>
                                            <p:strVal val="#ppt_x"/>
                                          </p:val>
                                        </p:tav>
                                        <p:tav tm="100000">
                                          <p:val>
                                            <p:strVal val="#ppt_x"/>
                                          </p:val>
                                        </p:tav>
                                      </p:tavLst>
                                    </p:anim>
                                    <p:anim calcmode="lin" valueType="num">
                                      <p:cBhvr additive="base">
                                        <p:cTn id="8" dur="500" fill="hold"/>
                                        <p:tgtEl>
                                          <p:spTgt spid="51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9"/>
                                        </p:tgtEl>
                                        <p:attrNameLst>
                                          <p:attrName>style.visibility</p:attrName>
                                        </p:attrNameLst>
                                      </p:cBhvr>
                                      <p:to>
                                        <p:strVal val="visible"/>
                                      </p:to>
                                    </p:set>
                                    <p:anim calcmode="lin" valueType="num">
                                      <p:cBhvr additive="base">
                                        <p:cTn id="13" dur="500" fill="hold"/>
                                        <p:tgtEl>
                                          <p:spTgt spid="4099"/>
                                        </p:tgtEl>
                                        <p:attrNameLst>
                                          <p:attrName>ppt_x</p:attrName>
                                        </p:attrNameLst>
                                      </p:cBhvr>
                                      <p:tavLst>
                                        <p:tav tm="0">
                                          <p:val>
                                            <p:strVal val="#ppt_x"/>
                                          </p:val>
                                        </p:tav>
                                        <p:tav tm="100000">
                                          <p:val>
                                            <p:strVal val="#ppt_x"/>
                                          </p:val>
                                        </p:tav>
                                      </p:tavLst>
                                    </p:anim>
                                    <p:anim calcmode="lin" valueType="num">
                                      <p:cBhvr additive="base">
                                        <p:cTn id="14"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1"/>
          <p:cNvSpPr/>
          <p:nvPr/>
        </p:nvSpPr>
        <p:spPr>
          <a:xfrm>
            <a:off x="395536" y="925461"/>
            <a:ext cx="7980103" cy="1743762"/>
          </a:xfrm>
          <a:prstGeom prst="rect">
            <a:avLst/>
          </a:prstGeom>
          <a:noFill/>
          <a:ln w="9525">
            <a:noFill/>
          </a:ln>
        </p:spPr>
        <p:txBody>
          <a:bodyPr lIns="81485" tIns="40743" rIns="81485" bIns="40743">
            <a:spAutoFit/>
          </a:bodyPr>
          <a:lstStyle/>
          <a:p>
            <a:pPr indent="641985" algn="just" defTabSz="685800" eaLnBrk="0" hangingPunct="0">
              <a:spcAft>
                <a:spcPts val="535"/>
              </a:spcAft>
            </a:pPr>
            <a:r>
              <a:rPr lang="en-US" altLang="zh-CN" sz="2700" b="1" dirty="0">
                <a:solidFill>
                  <a:srgbClr val="000000"/>
                </a:solidFill>
                <a:latin typeface="黑体" panose="02010609060101010101" pitchFamily="49" charset="-122"/>
                <a:ea typeface="黑体" panose="02010609060101010101" pitchFamily="49" charset="-122"/>
                <a:sym typeface="宋体" panose="02010600030101010101" pitchFamily="2" charset="-122"/>
              </a:rPr>
              <a:t>2</a:t>
            </a:r>
            <a:r>
              <a:rPr lang="zh-CN" altLang="en-US" sz="2700" b="1" dirty="0">
                <a:solidFill>
                  <a:srgbClr val="000000"/>
                </a:solidFill>
                <a:latin typeface="黑体" panose="02010609060101010101" pitchFamily="49" charset="-122"/>
                <a:ea typeface="黑体" panose="02010609060101010101" pitchFamily="49" charset="-122"/>
                <a:sym typeface="宋体" panose="02010600030101010101" pitchFamily="2" charset="-122"/>
              </a:rPr>
              <a:t>、</a:t>
            </a:r>
            <a:r>
              <a:rPr lang="zh-CN" altLang="zh-CN" sz="2700" b="1" dirty="0">
                <a:solidFill>
                  <a:srgbClr val="000000"/>
                </a:solidFill>
                <a:latin typeface="黑体" panose="02010609060101010101" pitchFamily="49" charset="-122"/>
                <a:ea typeface="黑体" panose="02010609060101010101" pitchFamily="49" charset="-122"/>
                <a:sym typeface="宋体" panose="02010600030101010101" pitchFamily="2" charset="-122"/>
              </a:rPr>
              <a:t>作者在文中细致地描写了翻越老山界的艰难，可是在最后一个自然段，作者又说“老山界的困难，比起这些地方来，还是小得很”。作者这样写的目的是什么？</a:t>
            </a:r>
            <a:endParaRPr lang="zh-CN" altLang="zh-CN" sz="2700" b="1" dirty="0">
              <a:solidFill>
                <a:srgbClr val="00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7891" name="矩形 2"/>
          <p:cNvSpPr/>
          <p:nvPr/>
        </p:nvSpPr>
        <p:spPr>
          <a:xfrm>
            <a:off x="278868" y="3003798"/>
            <a:ext cx="8397916" cy="1475355"/>
          </a:xfrm>
          <a:prstGeom prst="rect">
            <a:avLst/>
          </a:prstGeom>
          <a:noFill/>
          <a:ln w="9525">
            <a:noFill/>
          </a:ln>
        </p:spPr>
        <p:txBody>
          <a:bodyPr lIns="81485" tIns="40743" rIns="81485" bIns="40743">
            <a:spAutoFit/>
          </a:bodyPr>
          <a:lstStyle/>
          <a:p>
            <a:pPr indent="641985" algn="just" defTabSz="685800" eaLnBrk="0" hangingPunct="0">
              <a:lnSpc>
                <a:spcPct val="130000"/>
              </a:lnSpc>
              <a:spcAft>
                <a:spcPts val="535"/>
              </a:spcAft>
            </a:pPr>
            <a:r>
              <a:rPr lang="zh-CN" altLang="zh-CN" sz="24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明确：①用了</a:t>
            </a:r>
            <a:r>
              <a:rPr lang="zh-CN" altLang="zh-CN"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对比</a:t>
            </a:r>
            <a:r>
              <a:rPr lang="zh-CN" altLang="zh-CN" sz="24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的手法，</a:t>
            </a:r>
            <a:r>
              <a:rPr lang="zh-CN" altLang="zh-CN"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表现了红军战士敢于战胜一切困难的大无畏的革命英雄气概和革命乐观主义精神。</a:t>
            </a:r>
            <a:r>
              <a:rPr lang="zh-CN" altLang="zh-CN" sz="24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②说明红军长征经历了许多困难，</a:t>
            </a:r>
            <a:r>
              <a:rPr lang="zh-CN" altLang="zh-CN"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长征胜利的取得是来之不易的。</a:t>
            </a:r>
            <a:endParaRPr lang="zh-CN" altLang="zh-CN"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 name="Group 19"/>
          <p:cNvGrpSpPr/>
          <p:nvPr/>
        </p:nvGrpSpPr>
        <p:grpSpPr bwMode="auto">
          <a:xfrm>
            <a:off x="147119" y="163195"/>
            <a:ext cx="2246196" cy="521707"/>
            <a:chOff x="209" y="461"/>
            <a:chExt cx="1390" cy="677"/>
          </a:xfrm>
        </p:grpSpPr>
        <p:pic>
          <p:nvPicPr>
            <p:cNvPr id="5"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6" name="文本框 5"/>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defRPr/>
              </a:pPr>
              <a:r>
                <a:rPr lang="zh-CN" altLang="en-US" sz="2800" b="1" i="1" dirty="0">
                  <a:solidFill>
                    <a:srgbClr val="7030A0"/>
                  </a:solidFill>
                  <a:latin typeface="楷体" panose="02010609060101010101" pitchFamily="49" charset="-122"/>
                  <a:ea typeface="楷体" panose="02010609060101010101" pitchFamily="49" charset="-122"/>
                  <a:cs typeface="Arial" panose="020B0604020202020204"/>
                </a:rPr>
                <a:t>合作探究</a:t>
              </a:r>
              <a:endParaRPr lang="zh-CN" altLang="en-US" sz="2800" b="1" i="1" dirty="0">
                <a:solidFill>
                  <a:srgbClr val="7030A0"/>
                </a:solidFill>
                <a:latin typeface="楷体" panose="02010609060101010101" pitchFamily="49" charset="-122"/>
                <a:ea typeface="楷体" panose="02010609060101010101" pitchFamily="49" charset="-122"/>
                <a:cs typeface="Arial" panose="020B060402020202020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1000"/>
                                        <p:tgtEl>
                                          <p:spTgt spid="37891"/>
                                        </p:tgtEl>
                                      </p:cBhvr>
                                    </p:animEffect>
                                    <p:anim calcmode="lin" valueType="num">
                                      <p:cBhvr>
                                        <p:cTn id="8" dur="1000" fill="hold"/>
                                        <p:tgtEl>
                                          <p:spTgt spid="37891"/>
                                        </p:tgtEl>
                                        <p:attrNameLst>
                                          <p:attrName>ppt_x</p:attrName>
                                        </p:attrNameLst>
                                      </p:cBhvr>
                                      <p:tavLst>
                                        <p:tav tm="0">
                                          <p:val>
                                            <p:strVal val="#ppt_x"/>
                                          </p:val>
                                        </p:tav>
                                        <p:tav tm="100000">
                                          <p:val>
                                            <p:strVal val="#ppt_x"/>
                                          </p:val>
                                        </p:tav>
                                      </p:tavLst>
                                    </p:anim>
                                    <p:anim calcmode="lin" valueType="num">
                                      <p:cBhvr>
                                        <p:cTn id="9" dur="1000" fill="hold"/>
                                        <p:tgtEl>
                                          <p:spTgt spid="378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矩形 6"/>
          <p:cNvSpPr/>
          <p:nvPr/>
        </p:nvSpPr>
        <p:spPr>
          <a:xfrm>
            <a:off x="395288" y="793433"/>
            <a:ext cx="8501062" cy="953135"/>
          </a:xfrm>
          <a:prstGeom prst="rect">
            <a:avLst/>
          </a:prstGeom>
          <a:noFill/>
          <a:ln w="9525">
            <a:noFill/>
          </a:ln>
        </p:spPr>
        <p:txBody>
          <a:bodyPr anchor="t">
            <a:spAutoFit/>
          </a:bodyPr>
          <a:lstStyle/>
          <a:p>
            <a:pPr eaLnBrk="0" hangingPunct="0">
              <a:lnSpc>
                <a:spcPct val="10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a:latin typeface="黑体" panose="02010609060101010101" pitchFamily="49" charset="-122"/>
                <a:ea typeface="黑体" panose="02010609060101010101" pitchFamily="49" charset="-122"/>
                <a:cs typeface="黑体" panose="02010609060101010101" pitchFamily="49" charset="-122"/>
              </a:rPr>
              <a:t>、课文前面讲述老山界如何之险</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为何在下山的时候作者还有心情欣赏周围的景色</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p:txBody>
      </p:sp>
      <p:sp>
        <p:nvSpPr>
          <p:cNvPr id="9" name="矩形 8"/>
          <p:cNvSpPr/>
          <p:nvPr/>
        </p:nvSpPr>
        <p:spPr>
          <a:xfrm>
            <a:off x="323850" y="1763395"/>
            <a:ext cx="8572500" cy="953135"/>
          </a:xfrm>
          <a:prstGeom prst="rect">
            <a:avLst/>
          </a:prstGeom>
          <a:ln>
            <a:noFill/>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    </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路上有几处景致很好</a:t>
            </a:r>
            <a:r>
              <a:rPr kumimoji="0" 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浓密的树林里</a:t>
            </a:r>
            <a:r>
              <a:rPr kumimoji="0" 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银子似的泉水流下山去</a:t>
            </a:r>
            <a:r>
              <a:rPr kumimoji="0" 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rPr>
              <a:t>清得透底。</a:t>
            </a:r>
            <a:endPar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ea"/>
            </a:endParaRPr>
          </a:p>
        </p:txBody>
      </p:sp>
      <p:sp>
        <p:nvSpPr>
          <p:cNvPr id="3" name="文本框 2"/>
          <p:cNvSpPr txBox="1"/>
          <p:nvPr/>
        </p:nvSpPr>
        <p:spPr>
          <a:xfrm>
            <a:off x="649605" y="2825750"/>
            <a:ext cx="7993380" cy="1814830"/>
          </a:xfrm>
          <a:prstGeom prst="rect">
            <a:avLst/>
          </a:prstGeom>
          <a:noFill/>
        </p:spPr>
        <p:txBody>
          <a:bodyPr wrap="square" rtlCol="0" anchor="t">
            <a:spAutoFit/>
          </a:bodyPr>
          <a:lstStyle/>
          <a:p>
            <a:r>
              <a:rPr lang="zh-CN" altLang="en-US"/>
              <a:t> </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作者以生动的景物描写,把红军战士</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高昂的斗志、豪迈的胸怀、畅快的心情</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表现得淋漓尽致,赞颂了他们</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顽强不屈的斗志和革命乐观的情</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绪,从而表现了他们的精神面貌。</a:t>
            </a:r>
            <a:endPar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4"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8" name="文本框 7"/>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合作探究</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10" name="日期占位符 9"/>
          <p:cNvSpPr>
            <a:spLocks noGrp="1"/>
          </p:cNvSpPr>
          <p:nvPr>
            <p:ph type="dt" sz="half" idx="10"/>
          </p:nvPr>
        </p:nvSpPr>
        <p:spPr/>
        <p:txBody>
          <a:bodyPr/>
          <a:lstStyle/>
          <a:p>
            <a:fld id="{760FBDFE-C587-4B4C-A407-44438C67B59E}" type="datetime3">
              <a:rPr lang="zh-CN" altLang="en-US" smtClean="0"/>
            </a:fld>
            <a:endParaRPr lang="zh-CN" altLang="en-US"/>
          </a:p>
        </p:txBody>
      </p:sp>
      <p:sp>
        <p:nvSpPr>
          <p:cNvPr id="11" name="页脚占位符 10"/>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ppt_x"/>
                                          </p:val>
                                        </p:tav>
                                        <p:tav tm="100000">
                                          <p:val>
                                            <p:strVal val="#ppt_x"/>
                                          </p:val>
                                        </p:tav>
                                      </p:tavLst>
                                    </p:anim>
                                    <p:anim calcmode="lin" valueType="num">
                                      <p:cBhvr additive="base">
                                        <p:cTn id="8"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P spid="9"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20"/>
          <p:cNvPicPr>
            <a:picLocks noChangeAspect="1"/>
          </p:cNvPicPr>
          <p:nvPr/>
        </p:nvPicPr>
        <p:blipFill>
          <a:blip r:embed="rId1"/>
          <a:stretch>
            <a:fillRect/>
          </a:stretch>
        </p:blipFill>
        <p:spPr>
          <a:xfrm>
            <a:off x="3838575" y="6873875"/>
            <a:ext cx="1184275" cy="377825"/>
          </a:xfrm>
          <a:prstGeom prst="rect">
            <a:avLst/>
          </a:prstGeom>
          <a:noFill/>
          <a:ln w="9525">
            <a:noFill/>
          </a:ln>
        </p:spPr>
      </p:pic>
      <p:pic>
        <p:nvPicPr>
          <p:cNvPr id="43011" name="图片 24"/>
          <p:cNvPicPr>
            <a:picLocks noChangeAspect="1"/>
          </p:cNvPicPr>
          <p:nvPr/>
        </p:nvPicPr>
        <p:blipFill>
          <a:blip r:embed="rId2"/>
          <a:stretch>
            <a:fillRect/>
          </a:stretch>
        </p:blipFill>
        <p:spPr>
          <a:xfrm>
            <a:off x="10782300" y="1828800"/>
            <a:ext cx="401638" cy="1231900"/>
          </a:xfrm>
          <a:prstGeom prst="rect">
            <a:avLst/>
          </a:prstGeom>
          <a:noFill/>
          <a:ln w="9525">
            <a:noFill/>
          </a:ln>
        </p:spPr>
      </p:pic>
      <p:sp>
        <p:nvSpPr>
          <p:cNvPr id="43012" name="TextBox 5"/>
          <p:cNvSpPr txBox="1"/>
          <p:nvPr/>
        </p:nvSpPr>
        <p:spPr>
          <a:xfrm>
            <a:off x="2411095" y="453390"/>
            <a:ext cx="6169660" cy="521970"/>
          </a:xfrm>
          <a:prstGeom prst="rect">
            <a:avLst/>
          </a:prstGeom>
          <a:noFill/>
          <a:ln w="9525">
            <a:noFill/>
          </a:ln>
        </p:spPr>
        <p:txBody>
          <a:bodyPr wrap="square">
            <a:spAutoFit/>
          </a:bodyPr>
          <a:lstStyle/>
          <a:p>
            <a:pPr eaLnBrk="1" hangingPunct="1"/>
            <a:r>
              <a:rPr lang="en-US" altLang="zh-CN" sz="2800" b="1" dirty="0">
                <a:solidFill>
                  <a:srgbClr val="0000FF"/>
                </a:solidFill>
                <a:latin typeface="黑体" panose="02010609060101010101" pitchFamily="49" charset="-122"/>
                <a:ea typeface="黑体" panose="02010609060101010101" pitchFamily="49" charset="-122"/>
              </a:rPr>
              <a:t>1.</a:t>
            </a:r>
            <a:r>
              <a:rPr lang="zh-CN" altLang="en-US" sz="2800" b="1" dirty="0">
                <a:solidFill>
                  <a:srgbClr val="0000FF"/>
                </a:solidFill>
                <a:latin typeface="黑体" panose="02010609060101010101" pitchFamily="49" charset="-122"/>
                <a:ea typeface="黑体" panose="02010609060101010101" pitchFamily="49" charset="-122"/>
              </a:rPr>
              <a:t>层次分明，条理清晰。</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12" name="TextBox 6"/>
          <p:cNvSpPr txBox="1"/>
          <p:nvPr/>
        </p:nvSpPr>
        <p:spPr>
          <a:xfrm>
            <a:off x="272733" y="975043"/>
            <a:ext cx="7943850" cy="3969385"/>
          </a:xfrm>
          <a:prstGeom prst="rect">
            <a:avLst/>
          </a:prstGeom>
          <a:noFill/>
          <a:ln w="9525">
            <a:noFill/>
          </a:ln>
        </p:spPr>
        <p:txBody>
          <a:bodyPr>
            <a:spAutoFit/>
          </a:bodyPr>
          <a:lstStyle/>
          <a:p>
            <a:pPr eaLnBrk="1" hangingPunct="1">
              <a:lnSpc>
                <a:spcPct val="10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本文记叙了红军长征路上翻越老山界的全过程，文章内容的发展与时间和地点的推移是一致的。同时，作者交代时间的变化和空间的转移，语言灵活而不刻板。表示时间的词语有“下午”“半夜”“天色晚了”“天黑”等。</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雄部队。作者从不同的视角方位，描绘出老山界山路曲折迂回、山势陡峭险峻的特点，使读者身临其境般感受到了老山界的“高”和“险”，有力地突出了行军的困难。</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4"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3" cstate="print"/>
            <a:srcRect/>
            <a:stretch>
              <a:fillRect/>
            </a:stretch>
          </p:blipFill>
          <p:spPr bwMode="auto">
            <a:xfrm>
              <a:off x="209" y="461"/>
              <a:ext cx="1390" cy="616"/>
            </a:xfrm>
            <a:prstGeom prst="rect">
              <a:avLst/>
            </a:prstGeom>
            <a:noFill/>
            <a:ln w="9525">
              <a:noFill/>
              <a:miter lim="800000"/>
              <a:headEnd/>
              <a:tailEnd/>
            </a:ln>
          </p:spPr>
        </p:pic>
        <p:sp>
          <p:nvSpPr>
            <p:cNvPr id="8" name="文本框 7"/>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写作特色</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20"/>
          <p:cNvPicPr>
            <a:picLocks noChangeAspect="1"/>
          </p:cNvPicPr>
          <p:nvPr/>
        </p:nvPicPr>
        <p:blipFill>
          <a:blip r:embed="rId1"/>
          <a:stretch>
            <a:fillRect/>
          </a:stretch>
        </p:blipFill>
        <p:spPr>
          <a:xfrm>
            <a:off x="3838575" y="6873875"/>
            <a:ext cx="1184275" cy="377825"/>
          </a:xfrm>
          <a:prstGeom prst="rect">
            <a:avLst/>
          </a:prstGeom>
          <a:noFill/>
          <a:ln w="9525">
            <a:noFill/>
          </a:ln>
        </p:spPr>
      </p:pic>
      <p:pic>
        <p:nvPicPr>
          <p:cNvPr id="45059" name="图片 24"/>
          <p:cNvPicPr>
            <a:picLocks noChangeAspect="1"/>
          </p:cNvPicPr>
          <p:nvPr/>
        </p:nvPicPr>
        <p:blipFill>
          <a:blip r:embed="rId2"/>
          <a:stretch>
            <a:fillRect/>
          </a:stretch>
        </p:blipFill>
        <p:spPr>
          <a:xfrm>
            <a:off x="10782300" y="1828800"/>
            <a:ext cx="401638" cy="1231900"/>
          </a:xfrm>
          <a:prstGeom prst="rect">
            <a:avLst/>
          </a:prstGeom>
          <a:noFill/>
          <a:ln w="9525">
            <a:noFill/>
          </a:ln>
        </p:spPr>
      </p:pic>
      <p:sp>
        <p:nvSpPr>
          <p:cNvPr id="45060" name="TextBox 5"/>
          <p:cNvSpPr txBox="1"/>
          <p:nvPr/>
        </p:nvSpPr>
        <p:spPr>
          <a:xfrm>
            <a:off x="2459673" y="519113"/>
            <a:ext cx="5180012" cy="521970"/>
          </a:xfrm>
          <a:prstGeom prst="rect">
            <a:avLst/>
          </a:prstGeom>
          <a:noFill/>
          <a:ln w="9525">
            <a:noFill/>
          </a:ln>
        </p:spPr>
        <p:txBody>
          <a:bodyPr>
            <a:spAutoFit/>
          </a:bodyPr>
          <a:lstStyle/>
          <a:p>
            <a:pPr eaLnBrk="1" hangingPunct="1"/>
            <a:r>
              <a:rPr lang="en-US" altLang="zh-CN" sz="2800" b="1" dirty="0">
                <a:solidFill>
                  <a:srgbClr val="0000FF"/>
                </a:solidFill>
                <a:latin typeface="黑体" panose="02010609060101010101" pitchFamily="49" charset="-122"/>
                <a:ea typeface="黑体" panose="02010609060101010101" pitchFamily="49" charset="-122"/>
              </a:rPr>
              <a:t>2.</a:t>
            </a:r>
            <a:r>
              <a:rPr lang="zh-CN" altLang="en-US" sz="2800" b="1" dirty="0">
                <a:solidFill>
                  <a:srgbClr val="0000FF"/>
                </a:solidFill>
                <a:latin typeface="黑体" panose="02010609060101010101" pitchFamily="49" charset="-122"/>
                <a:ea typeface="黑体" panose="02010609060101010101" pitchFamily="49" charset="-122"/>
              </a:rPr>
              <a:t>描写生动，中心突出。</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4" name="TextBox 6"/>
          <p:cNvSpPr txBox="1"/>
          <p:nvPr/>
        </p:nvSpPr>
        <p:spPr>
          <a:xfrm>
            <a:off x="577850" y="1041400"/>
            <a:ext cx="7875270" cy="3538220"/>
          </a:xfrm>
          <a:prstGeom prst="rect">
            <a:avLst/>
          </a:prstGeom>
          <a:noFill/>
          <a:ln w="9525">
            <a:noFill/>
          </a:ln>
        </p:spPr>
        <p:txBody>
          <a:bodyPr wrap="square">
            <a:spAutoFit/>
          </a:bodyPr>
          <a:lstStyle/>
          <a:p>
            <a:pPr eaLnBrk="1" hangingPunct="1">
              <a:lnSpc>
                <a:spcPct val="10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作者在写山势险峻、行程艰难的内容中，有不少生动细腻的描写。如星夜爬山的场面，描写得有声有色，十分生动，把红军战士高昂的斗志、乐观的精神渲染得极为感人，使人深深地感到红军确实是一支高不可攀的英</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雄部队。作者从不同的视角方位，描绘出老山界山路曲折迂回、山势陡峭险峻的特点，使读者身临其境般感受到了老山界的“高”和“险”，有力地突出了行军的困难。</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2"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3" cstate="print"/>
            <a:srcRect/>
            <a:stretch>
              <a:fillRect/>
            </a:stretch>
          </p:blipFill>
          <p:spPr bwMode="auto">
            <a:xfrm>
              <a:off x="209" y="461"/>
              <a:ext cx="1390" cy="616"/>
            </a:xfrm>
            <a:prstGeom prst="rect">
              <a:avLst/>
            </a:prstGeom>
            <a:noFill/>
            <a:ln w="9525">
              <a:noFill/>
              <a:miter lim="800000"/>
              <a:headEnd/>
              <a:tailEnd/>
            </a:ln>
          </p:spPr>
        </p:pic>
        <p:sp>
          <p:nvSpPr>
            <p:cNvPr id="8" name="文本框 7"/>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写作特色</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p:nvPr/>
        </p:nvSpPr>
        <p:spPr>
          <a:xfrm>
            <a:off x="2980055" y="831850"/>
            <a:ext cx="5314315" cy="521970"/>
          </a:xfrm>
          <a:prstGeom prst="rect">
            <a:avLst/>
          </a:prstGeom>
          <a:noFill/>
          <a:ln w="9525">
            <a:noFill/>
          </a:ln>
        </p:spPr>
        <p:txBody>
          <a:bodyPr wrap="square">
            <a:spAutoFit/>
          </a:bodyPr>
          <a:lstStyle/>
          <a:p>
            <a:pPr eaLnBrk="1" hangingPunct="1"/>
            <a:r>
              <a:rPr lang="en-US" altLang="zh-CN" sz="2800" b="1" dirty="0">
                <a:solidFill>
                  <a:srgbClr val="0000FF"/>
                </a:solidFill>
                <a:latin typeface="黑体" panose="02010609060101010101" pitchFamily="49" charset="-122"/>
                <a:ea typeface="黑体" panose="02010609060101010101" pitchFamily="49" charset="-122"/>
              </a:rPr>
              <a:t>3.</a:t>
            </a:r>
            <a:r>
              <a:rPr lang="zh-CN" altLang="en-US" sz="2800" b="1" dirty="0">
                <a:solidFill>
                  <a:srgbClr val="0000FF"/>
                </a:solidFill>
                <a:latin typeface="黑体" panose="02010609060101010101" pitchFamily="49" charset="-122"/>
                <a:ea typeface="黑体" panose="02010609060101010101" pitchFamily="49" charset="-122"/>
              </a:rPr>
              <a:t>语言朴实，凝练细腻。</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4" name="TextBox 6"/>
          <p:cNvSpPr txBox="1"/>
          <p:nvPr/>
        </p:nvSpPr>
        <p:spPr>
          <a:xfrm>
            <a:off x="539433" y="1353820"/>
            <a:ext cx="8064500" cy="3228975"/>
          </a:xfrm>
          <a:prstGeom prst="rect">
            <a:avLst/>
          </a:prstGeom>
          <a:noFill/>
          <a:ln w="9525">
            <a:noFill/>
          </a:ln>
        </p:spPr>
        <p:txBody>
          <a:bodyPr>
            <a:spAutoFit/>
          </a:bodyPr>
          <a:lstStyle/>
          <a:p>
            <a:pPr eaLnBrk="1" hangingPunct="1">
              <a:lnSpc>
                <a:spcPct val="120000"/>
              </a:lnSpc>
            </a:pPr>
            <a:r>
              <a:rPr lang="zh-CN" altLang="en-US" sz="3000" b="1" dirty="0">
                <a:latin typeface="楷体" panose="02010609060101010101" pitchFamily="49" charset="-122"/>
                <a:ea typeface="楷体" panose="02010609060101010101" pitchFamily="49" charset="-122"/>
              </a:rPr>
              <a:t>    </a:t>
            </a:r>
            <a:r>
              <a:rPr lang="zh-CN" altLang="en-US" sz="2800" b="1" dirty="0">
                <a:latin typeface="黑体" panose="02010609060101010101" pitchFamily="49" charset="-122"/>
                <a:ea typeface="黑体" panose="02010609060101010101" pitchFamily="49" charset="-122"/>
                <a:cs typeface="黑体" panose="02010609060101010101" pitchFamily="49" charset="-122"/>
              </a:rPr>
              <a:t>例如，“天色晚了，肚子饿了，许多人烦得叫起来，骂起来”，语言异常朴实，富于口语色彩。有些地方，运用了比喻、排比等修辞手法，增添了语言的美感。如对“半夜里，忽然醒来”后的所见所闻的描写，巧用比喻和排比，以动衬静，用凝练而细腻的语言生动地表达出作者的见闻感受。</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p:txBody>
      </p:sp>
      <p:grpSp>
        <p:nvGrpSpPr>
          <p:cNvPr id="2"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8" name="文本框 7"/>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写作特色</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6"/>
          <p:cNvSpPr txBox="1"/>
          <p:nvPr/>
        </p:nvSpPr>
        <p:spPr>
          <a:xfrm>
            <a:off x="1564074" y="2146213"/>
            <a:ext cx="533261" cy="1190024"/>
          </a:xfrm>
          <a:prstGeom prst="rect">
            <a:avLst/>
          </a:prstGeom>
          <a:noFill/>
          <a:ln w="9525">
            <a:noFill/>
          </a:ln>
        </p:spPr>
        <p:txBody>
          <a:bodyPr lIns="81616" tIns="40808" rIns="81616" bIns="40808">
            <a:spAutoFit/>
          </a:bodyPr>
          <a:lstStyle/>
          <a:p>
            <a:pPr defTabSz="685800"/>
            <a:r>
              <a:rPr lang="zh-CN" altLang="en-US" sz="2400" b="1">
                <a:solidFill>
                  <a:srgbClr val="FF0000"/>
                </a:solidFill>
                <a:latin typeface="楷体" panose="02010609060101010101" pitchFamily="49" charset="-122"/>
                <a:ea typeface="楷体" panose="02010609060101010101" pitchFamily="49" charset="-122"/>
                <a:cs typeface="Arial" panose="020B0604020202020204"/>
                <a:sym typeface="宋体" panose="02010600030101010101" pitchFamily="2" charset="-122"/>
              </a:rPr>
              <a:t>老山界</a:t>
            </a:r>
            <a:endParaRPr lang="zh-CN" altLang="en-US" sz="2400" b="1">
              <a:solidFill>
                <a:srgbClr val="FF0000"/>
              </a:solidFill>
              <a:latin typeface="楷体" panose="02010609060101010101" pitchFamily="49" charset="-122"/>
              <a:ea typeface="楷体" panose="02010609060101010101" pitchFamily="49" charset="-122"/>
              <a:cs typeface="Arial" panose="020B0604020202020204"/>
              <a:sym typeface="宋体" panose="02010600030101010101" pitchFamily="2" charset="-122"/>
            </a:endParaRPr>
          </a:p>
        </p:txBody>
      </p:sp>
      <p:sp>
        <p:nvSpPr>
          <p:cNvPr id="33" name="左大括号 32"/>
          <p:cNvSpPr/>
          <p:nvPr/>
        </p:nvSpPr>
        <p:spPr>
          <a:xfrm>
            <a:off x="2102097" y="1539152"/>
            <a:ext cx="299959" cy="2999594"/>
          </a:xfrm>
          <a:prstGeom prst="leftBrace">
            <a:avLst>
              <a:gd name="adj1" fmla="val 54908"/>
              <a:gd name="adj2" fmla="val 50000"/>
            </a:avLst>
          </a:prstGeom>
        </p:spPr>
        <p:style>
          <a:lnRef idx="2">
            <a:schemeClr val="dk1"/>
          </a:lnRef>
          <a:fillRef idx="0">
            <a:schemeClr val="dk1"/>
          </a:fillRef>
          <a:effectRef idx="1">
            <a:schemeClr val="dk1"/>
          </a:effectRef>
          <a:fontRef idx="minor">
            <a:schemeClr val="tx1"/>
          </a:fontRef>
        </p:style>
        <p:txBody>
          <a:bodyPr lIns="81616" tIns="40808" rIns="81616" bIns="40808" anchor="ctr"/>
          <a:lstStyle/>
          <a:p>
            <a:pPr algn="ctr" defTabSz="685800">
              <a:defRPr/>
            </a:pPr>
            <a:endParaRPr lang="zh-CN" altLang="en-US" sz="2400" noProof="1">
              <a:solidFill>
                <a:srgbClr val="000000"/>
              </a:solidFill>
              <a:latin typeface="楷体" panose="02010609060101010101" pitchFamily="49" charset="-122"/>
              <a:ea typeface="楷体" panose="02010609060101010101" pitchFamily="49" charset="-122"/>
              <a:cs typeface="Arial" panose="020B0604020202020204"/>
            </a:endParaRPr>
          </a:p>
        </p:txBody>
      </p:sp>
      <p:sp>
        <p:nvSpPr>
          <p:cNvPr id="39" name="文本框 4"/>
          <p:cNvSpPr txBox="1"/>
          <p:nvPr/>
        </p:nvSpPr>
        <p:spPr>
          <a:xfrm>
            <a:off x="2381821" y="1132065"/>
            <a:ext cx="1583119" cy="3641785"/>
          </a:xfrm>
          <a:prstGeom prst="rect">
            <a:avLst/>
          </a:prstGeom>
          <a:noFill/>
          <a:ln w="9525">
            <a:noFill/>
          </a:ln>
        </p:spPr>
        <p:txBody>
          <a:bodyPr lIns="81616" tIns="40808" rIns="81616" bIns="40808">
            <a:spAutoFit/>
          </a:bodyPr>
          <a:lstStyle/>
          <a:p>
            <a:pPr defTabSz="685800">
              <a:lnSpc>
                <a:spcPct val="200000"/>
              </a:lnSpc>
            </a:pPr>
            <a:r>
              <a:rPr lang="zh-CN" altLang="en-US" sz="2400" b="1">
                <a:solidFill>
                  <a:srgbClr val="002060"/>
                </a:solidFill>
                <a:latin typeface="楷体" panose="02010609060101010101" pitchFamily="49" charset="-122"/>
                <a:ea typeface="楷体" panose="02010609060101010101" pitchFamily="49" charset="-122"/>
                <a:cs typeface="Arial" panose="020B0604020202020204"/>
              </a:rPr>
              <a:t>决定翻山</a:t>
            </a:r>
            <a:endParaRPr lang="en-US" altLang="zh-CN" sz="2400" b="1">
              <a:solidFill>
                <a:srgbClr val="002060"/>
              </a:solidFill>
              <a:latin typeface="楷体" panose="02010609060101010101" pitchFamily="49" charset="-122"/>
              <a:ea typeface="楷体" panose="02010609060101010101" pitchFamily="49" charset="-122"/>
              <a:cs typeface="Arial" panose="020B0604020202020204"/>
            </a:endParaRPr>
          </a:p>
          <a:p>
            <a:pPr defTabSz="685800">
              <a:lnSpc>
                <a:spcPct val="200000"/>
              </a:lnSpc>
            </a:pPr>
            <a:r>
              <a:rPr lang="zh-CN" altLang="en-US" sz="2400" b="1">
                <a:solidFill>
                  <a:srgbClr val="002060"/>
                </a:solidFill>
                <a:latin typeface="楷体" panose="02010609060101010101" pitchFamily="49" charset="-122"/>
                <a:ea typeface="楷体" panose="02010609060101010101" pitchFamily="49" charset="-122"/>
                <a:cs typeface="Arial" panose="020B0604020202020204"/>
              </a:rPr>
              <a:t>　↓</a:t>
            </a:r>
            <a:endParaRPr lang="en-US" altLang="zh-CN" sz="2400" b="1">
              <a:solidFill>
                <a:srgbClr val="002060"/>
              </a:solidFill>
              <a:latin typeface="楷体" panose="02010609060101010101" pitchFamily="49" charset="-122"/>
              <a:ea typeface="楷体" panose="02010609060101010101" pitchFamily="49" charset="-122"/>
              <a:cs typeface="Arial" panose="020B0604020202020204"/>
            </a:endParaRPr>
          </a:p>
          <a:p>
            <a:pPr defTabSz="685800">
              <a:lnSpc>
                <a:spcPct val="200000"/>
              </a:lnSpc>
            </a:pPr>
            <a:r>
              <a:rPr lang="zh-CN" altLang="en-US" sz="2400" b="1">
                <a:solidFill>
                  <a:srgbClr val="002060"/>
                </a:solidFill>
                <a:latin typeface="楷体" panose="02010609060101010101" pitchFamily="49" charset="-122"/>
                <a:ea typeface="楷体" panose="02010609060101010101" pitchFamily="49" charset="-122"/>
                <a:cs typeface="Arial" panose="020B0604020202020204"/>
              </a:rPr>
              <a:t>翻山经过</a:t>
            </a:r>
            <a:endParaRPr lang="en-US" altLang="zh-CN" sz="2400" b="1">
              <a:solidFill>
                <a:srgbClr val="002060"/>
              </a:solidFill>
              <a:latin typeface="楷体" panose="02010609060101010101" pitchFamily="49" charset="-122"/>
              <a:ea typeface="楷体" panose="02010609060101010101" pitchFamily="49" charset="-122"/>
              <a:cs typeface="Arial" panose="020B0604020202020204"/>
            </a:endParaRPr>
          </a:p>
          <a:p>
            <a:pPr defTabSz="685800">
              <a:lnSpc>
                <a:spcPct val="200000"/>
              </a:lnSpc>
            </a:pPr>
            <a:r>
              <a:rPr lang="zh-CN" altLang="en-US" sz="2400" b="1">
                <a:solidFill>
                  <a:srgbClr val="002060"/>
                </a:solidFill>
                <a:latin typeface="楷体" panose="02010609060101010101" pitchFamily="49" charset="-122"/>
                <a:ea typeface="楷体" panose="02010609060101010101" pitchFamily="49" charset="-122"/>
                <a:cs typeface="Arial" panose="020B0604020202020204"/>
              </a:rPr>
              <a:t>　↓</a:t>
            </a:r>
            <a:endParaRPr lang="en-US" altLang="zh-CN" sz="2400" b="1">
              <a:solidFill>
                <a:srgbClr val="002060"/>
              </a:solidFill>
              <a:latin typeface="楷体" panose="02010609060101010101" pitchFamily="49" charset="-122"/>
              <a:ea typeface="楷体" panose="02010609060101010101" pitchFamily="49" charset="-122"/>
              <a:cs typeface="Arial" panose="020B0604020202020204"/>
            </a:endParaRPr>
          </a:p>
          <a:p>
            <a:pPr defTabSz="685800">
              <a:lnSpc>
                <a:spcPct val="200000"/>
              </a:lnSpc>
            </a:pPr>
            <a:r>
              <a:rPr lang="zh-CN" altLang="en-US" sz="2400" b="1">
                <a:solidFill>
                  <a:srgbClr val="002060"/>
                </a:solidFill>
                <a:latin typeface="楷体" panose="02010609060101010101" pitchFamily="49" charset="-122"/>
                <a:ea typeface="楷体" panose="02010609060101010101" pitchFamily="49" charset="-122"/>
                <a:cs typeface="Arial" panose="020B0604020202020204"/>
              </a:rPr>
              <a:t>翻山以后</a:t>
            </a:r>
            <a:endParaRPr lang="zh-CN" altLang="en-US" sz="2400" b="1">
              <a:solidFill>
                <a:srgbClr val="002060"/>
              </a:solidFill>
              <a:latin typeface="楷体" panose="02010609060101010101" pitchFamily="49" charset="-122"/>
              <a:ea typeface="楷体" panose="02010609060101010101" pitchFamily="49" charset="-122"/>
              <a:cs typeface="Arial" panose="020B0604020202020204"/>
            </a:endParaRPr>
          </a:p>
        </p:txBody>
      </p:sp>
      <p:sp>
        <p:nvSpPr>
          <p:cNvPr id="48" name="文本框 10"/>
          <p:cNvSpPr txBox="1"/>
          <p:nvPr/>
        </p:nvSpPr>
        <p:spPr>
          <a:xfrm>
            <a:off x="5414744" y="1971236"/>
            <a:ext cx="1402344" cy="2211137"/>
          </a:xfrm>
          <a:prstGeom prst="rect">
            <a:avLst/>
          </a:prstGeom>
          <a:noFill/>
          <a:ln w="9525">
            <a:noFill/>
          </a:ln>
        </p:spPr>
        <p:txBody>
          <a:bodyPr wrap="none" lIns="81616" tIns="40808" rIns="81616" bIns="40808">
            <a:spAutoFit/>
          </a:bodyPr>
          <a:lstStyle/>
          <a:p>
            <a:pPr defTabSz="685800">
              <a:lnSpc>
                <a:spcPct val="150000"/>
              </a:lnSpc>
            </a:pPr>
            <a:r>
              <a:rPr lang="zh-CN" altLang="en-US" sz="2400" b="1">
                <a:solidFill>
                  <a:srgbClr val="0070C0"/>
                </a:solidFill>
                <a:latin typeface="楷体" panose="02010609060101010101" pitchFamily="49" charset="-122"/>
                <a:ea typeface="楷体" panose="02010609060101010101" pitchFamily="49" charset="-122"/>
                <a:cs typeface="Arial" panose="020B0604020202020204"/>
              </a:rPr>
              <a:t>不怕困难</a:t>
            </a:r>
            <a:endParaRPr lang="en-US" altLang="zh-CN" sz="2400" b="1">
              <a:solidFill>
                <a:srgbClr val="0070C0"/>
              </a:solidFill>
              <a:latin typeface="楷体" panose="02010609060101010101" pitchFamily="49" charset="-122"/>
              <a:ea typeface="楷体" panose="02010609060101010101" pitchFamily="49" charset="-122"/>
              <a:cs typeface="Arial" panose="020B0604020202020204"/>
            </a:endParaRPr>
          </a:p>
          <a:p>
            <a:pPr defTabSz="685800">
              <a:lnSpc>
                <a:spcPct val="150000"/>
              </a:lnSpc>
            </a:pPr>
            <a:r>
              <a:rPr lang="zh-CN" altLang="en-US" sz="2400" b="1">
                <a:solidFill>
                  <a:srgbClr val="0070C0"/>
                </a:solidFill>
                <a:latin typeface="楷体" panose="02010609060101010101" pitchFamily="49" charset="-122"/>
                <a:ea typeface="楷体" panose="02010609060101010101" pitchFamily="49" charset="-122"/>
                <a:cs typeface="Arial" panose="020B0604020202020204"/>
              </a:rPr>
              <a:t>意志坚强</a:t>
            </a:r>
            <a:endParaRPr lang="en-US" altLang="zh-CN" sz="2400" b="1">
              <a:solidFill>
                <a:srgbClr val="0070C0"/>
              </a:solidFill>
              <a:latin typeface="楷体" panose="02010609060101010101" pitchFamily="49" charset="-122"/>
              <a:ea typeface="楷体" panose="02010609060101010101" pitchFamily="49" charset="-122"/>
              <a:cs typeface="Arial" panose="020B0604020202020204"/>
            </a:endParaRPr>
          </a:p>
          <a:p>
            <a:pPr defTabSz="685800">
              <a:lnSpc>
                <a:spcPct val="150000"/>
              </a:lnSpc>
            </a:pPr>
            <a:r>
              <a:rPr lang="zh-CN" altLang="en-US" sz="2400" b="1">
                <a:solidFill>
                  <a:srgbClr val="0070C0"/>
                </a:solidFill>
                <a:latin typeface="楷体" panose="02010609060101010101" pitchFamily="49" charset="-122"/>
                <a:ea typeface="楷体" panose="02010609060101010101" pitchFamily="49" charset="-122"/>
                <a:cs typeface="Arial" panose="020B0604020202020204"/>
              </a:rPr>
              <a:t>革命乐观</a:t>
            </a:r>
            <a:endParaRPr lang="en-US" altLang="zh-CN" sz="2400" b="1">
              <a:solidFill>
                <a:srgbClr val="0070C0"/>
              </a:solidFill>
              <a:latin typeface="楷体" panose="02010609060101010101" pitchFamily="49" charset="-122"/>
              <a:ea typeface="楷体" panose="02010609060101010101" pitchFamily="49" charset="-122"/>
              <a:cs typeface="Arial" panose="020B0604020202020204"/>
            </a:endParaRPr>
          </a:p>
          <a:p>
            <a:pPr defTabSz="685800">
              <a:lnSpc>
                <a:spcPct val="150000"/>
              </a:lnSpc>
            </a:pPr>
            <a:r>
              <a:rPr lang="zh-CN" altLang="en-US" sz="2400" b="1">
                <a:solidFill>
                  <a:srgbClr val="0070C0"/>
                </a:solidFill>
                <a:latin typeface="楷体" panose="02010609060101010101" pitchFamily="49" charset="-122"/>
                <a:ea typeface="楷体" panose="02010609060101010101" pitchFamily="49" charset="-122"/>
                <a:cs typeface="Arial" panose="020B0604020202020204"/>
              </a:rPr>
              <a:t>主义精神</a:t>
            </a:r>
            <a:endParaRPr lang="zh-CN" altLang="en-US" sz="2400" b="1">
              <a:solidFill>
                <a:srgbClr val="0070C0"/>
              </a:solidFill>
              <a:latin typeface="楷体" panose="02010609060101010101" pitchFamily="49" charset="-122"/>
              <a:ea typeface="楷体" panose="02010609060101010101" pitchFamily="49" charset="-122"/>
              <a:cs typeface="Arial" panose="020B0604020202020204"/>
            </a:endParaRPr>
          </a:p>
        </p:txBody>
      </p:sp>
      <p:sp>
        <p:nvSpPr>
          <p:cNvPr id="32" name="Rectangle 12"/>
          <p:cNvSpPr/>
          <p:nvPr/>
        </p:nvSpPr>
        <p:spPr>
          <a:xfrm flipH="1">
            <a:off x="4008981" y="1959333"/>
            <a:ext cx="1371243" cy="542784"/>
          </a:xfrm>
          <a:prstGeom prst="rect">
            <a:avLst/>
          </a:prstGeom>
          <a:noFill/>
          <a:ln w="9525">
            <a:noFill/>
          </a:ln>
        </p:spPr>
        <p:txBody>
          <a:bodyPr lIns="81616" tIns="40808" rIns="81616" bIns="40808"/>
          <a:lstStyle/>
          <a:p>
            <a:pPr defTabSz="685800" eaLnBrk="0" hangingPunct="0"/>
            <a:r>
              <a:rPr lang="zh-CN" altLang="en-US" sz="2400" b="1">
                <a:solidFill>
                  <a:srgbClr val="0000FF"/>
                </a:solidFill>
                <a:latin typeface="楷体" panose="02010609060101010101" pitchFamily="49" charset="-122"/>
                <a:ea typeface="楷体" panose="02010609060101010101" pitchFamily="49" charset="-122"/>
                <a:cs typeface="Arial" panose="020B0604020202020204"/>
              </a:rPr>
              <a:t>走路难</a:t>
            </a:r>
            <a:endParaRPr lang="zh-CN" altLang="en-US" sz="2400" b="1">
              <a:solidFill>
                <a:srgbClr val="0000FF"/>
              </a:solidFill>
              <a:latin typeface="楷体" panose="02010609060101010101" pitchFamily="49" charset="-122"/>
              <a:ea typeface="楷体" panose="02010609060101010101" pitchFamily="49" charset="-122"/>
              <a:cs typeface="Arial" panose="020B0604020202020204"/>
            </a:endParaRPr>
          </a:p>
        </p:txBody>
      </p:sp>
      <p:sp>
        <p:nvSpPr>
          <p:cNvPr id="34" name="Rectangle 13"/>
          <p:cNvSpPr/>
          <p:nvPr/>
        </p:nvSpPr>
        <p:spPr>
          <a:xfrm>
            <a:off x="4014934" y="3080610"/>
            <a:ext cx="1735479" cy="326146"/>
          </a:xfrm>
          <a:prstGeom prst="rect">
            <a:avLst/>
          </a:prstGeom>
          <a:noFill/>
          <a:ln w="9525">
            <a:noFill/>
          </a:ln>
        </p:spPr>
        <p:txBody>
          <a:bodyPr lIns="81616" tIns="40808" rIns="81616" bIns="40808"/>
          <a:lstStyle/>
          <a:p>
            <a:pPr defTabSz="685800" eaLnBrk="0" hangingPunct="0"/>
            <a:r>
              <a:rPr lang="zh-CN" altLang="en-US" sz="2400" b="1">
                <a:solidFill>
                  <a:srgbClr val="0000FF"/>
                </a:solidFill>
                <a:latin typeface="楷体" panose="02010609060101010101" pitchFamily="49" charset="-122"/>
                <a:ea typeface="楷体" panose="02010609060101010101" pitchFamily="49" charset="-122"/>
                <a:cs typeface="Arial" panose="020B0604020202020204"/>
              </a:rPr>
              <a:t>吃饭难</a:t>
            </a:r>
            <a:endParaRPr lang="zh-CN" altLang="en-US" sz="2400" b="1">
              <a:solidFill>
                <a:srgbClr val="0000FF"/>
              </a:solidFill>
              <a:latin typeface="楷体" panose="02010609060101010101" pitchFamily="49" charset="-122"/>
              <a:ea typeface="楷体" panose="02010609060101010101" pitchFamily="49" charset="-122"/>
              <a:cs typeface="Arial" panose="020B0604020202020204"/>
            </a:endParaRPr>
          </a:p>
        </p:txBody>
      </p:sp>
      <p:sp>
        <p:nvSpPr>
          <p:cNvPr id="35" name="Rectangle 6"/>
          <p:cNvSpPr/>
          <p:nvPr/>
        </p:nvSpPr>
        <p:spPr>
          <a:xfrm>
            <a:off x="4006601" y="2512830"/>
            <a:ext cx="1370053" cy="324956"/>
          </a:xfrm>
          <a:prstGeom prst="rect">
            <a:avLst/>
          </a:prstGeom>
          <a:noFill/>
          <a:ln w="9525">
            <a:noFill/>
          </a:ln>
        </p:spPr>
        <p:txBody>
          <a:bodyPr lIns="81616" tIns="40808" rIns="81616" bIns="40808"/>
          <a:lstStyle/>
          <a:p>
            <a:pPr defTabSz="685800" eaLnBrk="0" hangingPunct="0"/>
            <a:r>
              <a:rPr lang="zh-CN" altLang="en-US" sz="2400" b="1">
                <a:solidFill>
                  <a:srgbClr val="0000FF"/>
                </a:solidFill>
                <a:latin typeface="楷体" panose="02010609060101010101" pitchFamily="49" charset="-122"/>
                <a:ea typeface="楷体" panose="02010609060101010101" pitchFamily="49" charset="-122"/>
                <a:cs typeface="Arial" panose="020B0604020202020204"/>
              </a:rPr>
              <a:t>睡觉难</a:t>
            </a:r>
            <a:endParaRPr lang="zh-CN" altLang="en-US" sz="2400" b="1">
              <a:solidFill>
                <a:srgbClr val="0000FF"/>
              </a:solidFill>
              <a:latin typeface="楷体" panose="02010609060101010101" pitchFamily="49" charset="-122"/>
              <a:ea typeface="楷体" panose="02010609060101010101" pitchFamily="49" charset="-122"/>
              <a:cs typeface="Arial" panose="020B0604020202020204"/>
            </a:endParaRPr>
          </a:p>
        </p:txBody>
      </p:sp>
      <p:sp>
        <p:nvSpPr>
          <p:cNvPr id="36" name="Rectangle 5"/>
          <p:cNvSpPr/>
          <p:nvPr/>
        </p:nvSpPr>
        <p:spPr>
          <a:xfrm>
            <a:off x="3980414" y="3634107"/>
            <a:ext cx="1924740" cy="326146"/>
          </a:xfrm>
          <a:prstGeom prst="rect">
            <a:avLst/>
          </a:prstGeom>
          <a:noFill/>
          <a:ln w="9525">
            <a:noFill/>
          </a:ln>
        </p:spPr>
        <p:txBody>
          <a:bodyPr lIns="81616" tIns="40808" rIns="81616" bIns="40808"/>
          <a:lstStyle/>
          <a:p>
            <a:pPr defTabSz="685800" eaLnBrk="0" hangingPunct="0"/>
            <a:r>
              <a:rPr lang="zh-CN" altLang="en-US" sz="2400" b="1">
                <a:solidFill>
                  <a:srgbClr val="0000FF"/>
                </a:solidFill>
                <a:latin typeface="楷体" panose="02010609060101010101" pitchFamily="49" charset="-122"/>
                <a:ea typeface="楷体" panose="02010609060101010101" pitchFamily="49" charset="-122"/>
                <a:cs typeface="Arial" panose="020B0604020202020204"/>
              </a:rPr>
              <a:t>处境难</a:t>
            </a:r>
            <a:endParaRPr lang="zh-CN" altLang="en-US" sz="2400" b="1">
              <a:solidFill>
                <a:srgbClr val="0000FF"/>
              </a:solidFill>
              <a:latin typeface="楷体" panose="02010609060101010101" pitchFamily="49" charset="-122"/>
              <a:ea typeface="楷体" panose="02010609060101010101" pitchFamily="49" charset="-122"/>
              <a:cs typeface="Arial" panose="020B0604020202020204"/>
            </a:endParaRPr>
          </a:p>
        </p:txBody>
      </p:sp>
      <p:sp>
        <p:nvSpPr>
          <p:cNvPr id="59" name="左大括号 58"/>
          <p:cNvSpPr/>
          <p:nvPr/>
        </p:nvSpPr>
        <p:spPr>
          <a:xfrm>
            <a:off x="3736400" y="2068842"/>
            <a:ext cx="274963" cy="2058055"/>
          </a:xfrm>
          <a:prstGeom prst="leftBrace">
            <a:avLst>
              <a:gd name="adj1" fmla="val 54908"/>
              <a:gd name="adj2" fmla="val 50000"/>
            </a:avLst>
          </a:prstGeom>
        </p:spPr>
        <p:style>
          <a:lnRef idx="2">
            <a:schemeClr val="dk1"/>
          </a:lnRef>
          <a:fillRef idx="0">
            <a:schemeClr val="dk1"/>
          </a:fillRef>
          <a:effectRef idx="1">
            <a:schemeClr val="dk1"/>
          </a:effectRef>
          <a:fontRef idx="minor">
            <a:schemeClr val="tx1"/>
          </a:fontRef>
        </p:style>
        <p:txBody>
          <a:bodyPr lIns="81616" tIns="40808" rIns="81616" bIns="40808" anchor="ctr"/>
          <a:lstStyle/>
          <a:p>
            <a:pPr algn="ctr" defTabSz="685800">
              <a:defRPr/>
            </a:pPr>
            <a:endParaRPr lang="zh-CN" altLang="en-US" sz="2400" noProof="1">
              <a:solidFill>
                <a:srgbClr val="000000"/>
              </a:solidFill>
              <a:latin typeface="楷体" panose="02010609060101010101" pitchFamily="49" charset="-122"/>
              <a:ea typeface="楷体" panose="02010609060101010101" pitchFamily="49" charset="-122"/>
              <a:cs typeface="Arial" panose="020B0604020202020204"/>
            </a:endParaRPr>
          </a:p>
        </p:txBody>
      </p:sp>
      <p:sp>
        <p:nvSpPr>
          <p:cNvPr id="60" name="左大括号 59"/>
          <p:cNvSpPr/>
          <p:nvPr/>
        </p:nvSpPr>
        <p:spPr>
          <a:xfrm flipH="1">
            <a:off x="5107642" y="2091458"/>
            <a:ext cx="239254" cy="2058055"/>
          </a:xfrm>
          <a:prstGeom prst="leftBrace">
            <a:avLst>
              <a:gd name="adj1" fmla="val 54908"/>
              <a:gd name="adj2" fmla="val 50000"/>
            </a:avLst>
          </a:prstGeom>
        </p:spPr>
        <p:style>
          <a:lnRef idx="2">
            <a:schemeClr val="dk1"/>
          </a:lnRef>
          <a:fillRef idx="0">
            <a:schemeClr val="dk1"/>
          </a:fillRef>
          <a:effectRef idx="1">
            <a:schemeClr val="dk1"/>
          </a:effectRef>
          <a:fontRef idx="minor">
            <a:schemeClr val="tx1"/>
          </a:fontRef>
        </p:style>
        <p:txBody>
          <a:bodyPr lIns="81616" tIns="40808" rIns="81616" bIns="40808" anchor="ctr"/>
          <a:lstStyle/>
          <a:p>
            <a:pPr algn="ctr" defTabSz="685800">
              <a:defRPr/>
            </a:pPr>
            <a:endParaRPr lang="zh-CN" altLang="en-US" sz="2400" noProof="1">
              <a:solidFill>
                <a:srgbClr val="000000"/>
              </a:solidFill>
              <a:latin typeface="楷体" panose="02010609060101010101" pitchFamily="49" charset="-122"/>
              <a:ea typeface="楷体" panose="02010609060101010101" pitchFamily="49" charset="-122"/>
              <a:cs typeface="Arial" panose="020B0604020202020204"/>
            </a:endParaRPr>
          </a:p>
        </p:txBody>
      </p:sp>
      <p:pic>
        <p:nvPicPr>
          <p:cNvPr id="26638" name="图片 60"/>
          <p:cNvPicPr>
            <a:picLocks noChangeAspect="1"/>
          </p:cNvPicPr>
          <p:nvPr/>
        </p:nvPicPr>
        <p:blipFill>
          <a:blip r:embed="rId1"/>
          <a:stretch>
            <a:fillRect/>
          </a:stretch>
        </p:blipFill>
        <p:spPr>
          <a:xfrm>
            <a:off x="8376248" y="167909"/>
            <a:ext cx="749898" cy="751088"/>
          </a:xfrm>
          <a:prstGeom prst="rect">
            <a:avLst/>
          </a:prstGeom>
          <a:noFill/>
          <a:ln w="9525">
            <a:noFill/>
          </a:ln>
        </p:spPr>
      </p:pic>
      <p:grpSp>
        <p:nvGrpSpPr>
          <p:cNvPr id="15" name="Group 19"/>
          <p:cNvGrpSpPr/>
          <p:nvPr/>
        </p:nvGrpSpPr>
        <p:grpSpPr bwMode="auto">
          <a:xfrm>
            <a:off x="251520" y="336643"/>
            <a:ext cx="2246196" cy="521707"/>
            <a:chOff x="209" y="461"/>
            <a:chExt cx="1390" cy="677"/>
          </a:xfrm>
        </p:grpSpPr>
        <p:pic>
          <p:nvPicPr>
            <p:cNvPr id="16" name="Picture 18" descr="未标题-1"/>
            <p:cNvPicPr>
              <a:picLocks noChangeAspect="1" noChangeArrowheads="1"/>
            </p:cNvPicPr>
            <p:nvPr/>
          </p:nvPicPr>
          <p:blipFill>
            <a:blip r:embed="rId2" cstate="print"/>
            <a:srcRect/>
            <a:stretch>
              <a:fillRect/>
            </a:stretch>
          </p:blipFill>
          <p:spPr bwMode="auto">
            <a:xfrm>
              <a:off x="209" y="461"/>
              <a:ext cx="1390" cy="616"/>
            </a:xfrm>
            <a:prstGeom prst="rect">
              <a:avLst/>
            </a:prstGeom>
            <a:noFill/>
            <a:ln w="9525">
              <a:noFill/>
              <a:miter lim="800000"/>
              <a:headEnd/>
              <a:tailEnd/>
            </a:ln>
          </p:spPr>
        </p:pic>
        <p:sp>
          <p:nvSpPr>
            <p:cNvPr id="17" name="文本框 16"/>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课文小结</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9" dur="500"/>
                                        <p:tgtEl>
                                          <p:spTgt spid="29"/>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ppt_x</p:attrName>
                                        </p:attrNameLst>
                                      </p:cBhvr>
                                      <p:tavLst>
                                        <p:tav tm="0">
                                          <p:val>
                                            <p:strVal val="#ppt_x-.2"/>
                                          </p:val>
                                        </p:tav>
                                        <p:tav tm="100000">
                                          <p:val>
                                            <p:strVal val="#ppt_x"/>
                                          </p:val>
                                        </p:tav>
                                      </p:tavLst>
                                    </p:anim>
                                    <p:anim calcmode="lin" valueType="num">
                                      <p:cBhvr>
                                        <p:cTn id="13" dur="5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14" dur="500"/>
                                        <p:tgtEl>
                                          <p:spTgt spid="3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ppt_x</p:attrName>
                                        </p:attrNameLst>
                                      </p:cBhvr>
                                      <p:tavLst>
                                        <p:tav tm="0">
                                          <p:val>
                                            <p:strVal val="#ppt_x-.2"/>
                                          </p:val>
                                        </p:tav>
                                        <p:tav tm="100000">
                                          <p:val>
                                            <p:strVal val="#ppt_x"/>
                                          </p:val>
                                        </p:tav>
                                      </p:tavLst>
                                    </p:anim>
                                    <p:anim calcmode="lin" valueType="num">
                                      <p:cBhvr>
                                        <p:cTn id="18" dur="5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19" dur="500"/>
                                        <p:tgtEl>
                                          <p:spTgt spid="39"/>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ppt_x</p:attrName>
                                        </p:attrNameLst>
                                      </p:cBhvr>
                                      <p:tavLst>
                                        <p:tav tm="0">
                                          <p:val>
                                            <p:strVal val="#ppt_x-.2"/>
                                          </p:val>
                                        </p:tav>
                                        <p:tav tm="100000">
                                          <p:val>
                                            <p:strVal val="#ppt_x"/>
                                          </p:val>
                                        </p:tav>
                                      </p:tavLst>
                                    </p:anim>
                                    <p:anim calcmode="lin" valueType="num">
                                      <p:cBhvr>
                                        <p:cTn id="23"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4" dur="500"/>
                                        <p:tgtEl>
                                          <p:spTgt spid="4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00"/>
                                        <p:tgtEl>
                                          <p:spTgt spid="3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p:cTn id="39" dur="500" fill="hold"/>
                                        <p:tgtEl>
                                          <p:spTgt spid="59"/>
                                        </p:tgtEl>
                                        <p:attrNameLst>
                                          <p:attrName>ppt_x</p:attrName>
                                        </p:attrNameLst>
                                      </p:cBhvr>
                                      <p:tavLst>
                                        <p:tav tm="0">
                                          <p:val>
                                            <p:strVal val="#ppt_x-.2"/>
                                          </p:val>
                                        </p:tav>
                                        <p:tav tm="100000">
                                          <p:val>
                                            <p:strVal val="#ppt_x"/>
                                          </p:val>
                                        </p:tav>
                                      </p:tavLst>
                                    </p:anim>
                                    <p:anim calcmode="lin" valueType="num">
                                      <p:cBhvr>
                                        <p:cTn id="40" dur="5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41" dur="500"/>
                                        <p:tgtEl>
                                          <p:spTgt spid="59"/>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p:cTn id="44" dur="500" fill="hold"/>
                                        <p:tgtEl>
                                          <p:spTgt spid="60"/>
                                        </p:tgtEl>
                                        <p:attrNameLst>
                                          <p:attrName>ppt_x</p:attrName>
                                        </p:attrNameLst>
                                      </p:cBhvr>
                                      <p:tavLst>
                                        <p:tav tm="0">
                                          <p:val>
                                            <p:strVal val="#ppt_x-.2"/>
                                          </p:val>
                                        </p:tav>
                                        <p:tav tm="100000">
                                          <p:val>
                                            <p:strVal val="#ppt_x"/>
                                          </p:val>
                                        </p:tav>
                                      </p:tavLst>
                                    </p:anim>
                                    <p:anim calcmode="lin" valueType="num">
                                      <p:cBhvr>
                                        <p:cTn id="45" dur="5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4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animBg="1"/>
      <p:bldP spid="39" grpId="0"/>
      <p:bldP spid="48" grpId="0"/>
      <p:bldP spid="32" grpId="0"/>
      <p:bldP spid="34" grpId="0"/>
      <p:bldP spid="35" grpId="0"/>
      <p:bldP spid="36" grpId="0"/>
      <p:bldP spid="59" grpId="0" animBg="1"/>
      <p:bldP spid="6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矩形 11"/>
          <p:cNvSpPr/>
          <p:nvPr/>
        </p:nvSpPr>
        <p:spPr>
          <a:xfrm>
            <a:off x="684213" y="814070"/>
            <a:ext cx="7775575" cy="3691890"/>
          </a:xfrm>
          <a:prstGeom prst="rect">
            <a:avLst/>
          </a:prstGeom>
          <a:noFill/>
          <a:ln w="9525">
            <a:noFill/>
          </a:ln>
        </p:spPr>
        <p:txBody>
          <a:bodyPr anchor="t">
            <a:spAutoFit/>
          </a:bodyPr>
          <a:lstStyle/>
          <a:p>
            <a:pPr eaLnBrk="0" hangingPunct="0">
              <a:lnSpc>
                <a:spcPct val="130000"/>
              </a:lnSpc>
            </a:pPr>
            <a:r>
              <a:rPr lang="zh-CN" altLang="en-US" sz="2400" b="1">
                <a:latin typeface="楷体" panose="02010609060101010101" pitchFamily="49" charset="-122"/>
                <a:ea typeface="楷体" panose="02010609060101010101" pitchFamily="49" charset="-122"/>
              </a:rPr>
              <a:t>  </a:t>
            </a:r>
            <a:r>
              <a:rPr lang="zh-CN" altLang="en-US" sz="3600" b="1">
                <a:latin typeface="黑体" panose="02010609060101010101" pitchFamily="49" charset="-122"/>
                <a:ea typeface="黑体" panose="02010609060101010101" pitchFamily="49" charset="-122"/>
                <a:cs typeface="黑体" panose="02010609060101010101" pitchFamily="49" charset="-122"/>
              </a:rPr>
              <a:t>  作者用形象生动的语言真实地叙述了红军翻越老山界的全过程</a:t>
            </a:r>
            <a:r>
              <a:rPr lang="en-US" altLang="zh-CN" sz="3600" b="1">
                <a:latin typeface="黑体" panose="02010609060101010101" pitchFamily="49" charset="-122"/>
                <a:ea typeface="黑体" panose="02010609060101010101" pitchFamily="49" charset="-122"/>
                <a:cs typeface="黑体" panose="02010609060101010101" pitchFamily="49" charset="-122"/>
              </a:rPr>
              <a:t>,</a:t>
            </a:r>
            <a:r>
              <a:rPr lang="zh-CN" altLang="en-US" sz="3600" b="1">
                <a:latin typeface="黑体" panose="02010609060101010101" pitchFamily="49" charset="-122"/>
                <a:ea typeface="黑体" panose="02010609060101010101" pitchFamily="49" charset="-122"/>
                <a:cs typeface="黑体" panose="02010609060101010101" pitchFamily="49" charset="-122"/>
              </a:rPr>
              <a:t>表现了在中国共产党领导下的工农红军不怕困难、艰苦奋斗的坚强意志和革命乐观主义精神。</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p:txBody>
      </p:sp>
      <p:grpSp>
        <p:nvGrpSpPr>
          <p:cNvPr id="6"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主题思想</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2" name="日期占位符 1"/>
          <p:cNvSpPr>
            <a:spLocks noGrp="1"/>
          </p:cNvSpPr>
          <p:nvPr>
            <p:ph type="dt" sz="half" idx="10"/>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7"/>
                                        </p:tgtEl>
                                        <p:attrNameLst>
                                          <p:attrName>style.visibility</p:attrName>
                                        </p:attrNameLst>
                                      </p:cBhvr>
                                      <p:to>
                                        <p:strVal val="visible"/>
                                      </p:to>
                                    </p:set>
                                    <p:anim calcmode="lin" valueType="num">
                                      <p:cBhvr additive="base">
                                        <p:cTn id="7" dur="500" fill="hold"/>
                                        <p:tgtEl>
                                          <p:spTgt spid="45067"/>
                                        </p:tgtEl>
                                        <p:attrNameLst>
                                          <p:attrName>ppt_x</p:attrName>
                                        </p:attrNameLst>
                                      </p:cBhvr>
                                      <p:tavLst>
                                        <p:tav tm="0">
                                          <p:val>
                                            <p:strVal val="#ppt_x"/>
                                          </p:val>
                                        </p:tav>
                                        <p:tav tm="100000">
                                          <p:val>
                                            <p:strVal val="#ppt_x"/>
                                          </p:val>
                                        </p:tav>
                                      </p:tavLst>
                                    </p:anim>
                                    <p:anim calcmode="lin" valueType="num">
                                      <p:cBhvr additive="base">
                                        <p:cTn id="8" dur="500" fill="hold"/>
                                        <p:tgtEl>
                                          <p:spTgt spid="45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p:cNvGrpSpPr/>
          <p:nvPr/>
        </p:nvGrpSpPr>
        <p:grpSpPr bwMode="auto">
          <a:xfrm>
            <a:off x="147119" y="16319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1"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Arial" panose="020B0604020202020204"/>
                </a:rPr>
                <a:t>拓展延伸</a:t>
              </a:r>
              <a:endParaRPr kumimoji="0" lang="zh-CN" altLang="en-US" sz="2800" b="1" i="1"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Arial" panose="020B0604020202020204"/>
              </a:endParaRPr>
            </a:p>
          </p:txBody>
        </p:sp>
      </p:grpSp>
      <p:sp>
        <p:nvSpPr>
          <p:cNvPr id="8" name="Rectangle 1"/>
          <p:cNvSpPr>
            <a:spLocks noChangeArrowheads="1"/>
          </p:cNvSpPr>
          <p:nvPr/>
        </p:nvSpPr>
        <p:spPr bwMode="auto">
          <a:xfrm>
            <a:off x="755576" y="951114"/>
            <a:ext cx="7574297" cy="3241272"/>
          </a:xfrm>
          <a:prstGeom prst="rect">
            <a:avLst/>
          </a:prstGeom>
          <a:solidFill>
            <a:srgbClr val="FFFFFF">
              <a:alpha val="61000"/>
            </a:srgbClr>
          </a:solidFill>
          <a:ln w="9525">
            <a:solidFill>
              <a:srgbClr val="1F497D">
                <a:lumMod val="20000"/>
                <a:lumOff val="80000"/>
              </a:srgbClr>
            </a:solidFill>
            <a:prstDash val="lgDashDot"/>
            <a:miter lim="800000"/>
          </a:ln>
        </p:spPr>
        <p:txBody>
          <a:bodyPr wrap="square" anchor="ctr">
            <a:spAutoFit/>
          </a:bodyPr>
          <a:lstStyle/>
          <a:p>
            <a:pPr marL="0" marR="0" lvl="0" indent="539750" defTabSz="685800" eaLnBrk="0" fontAlgn="auto" latinLnBrk="0" hangingPunct="0">
              <a:lnSpc>
                <a:spcPts val="42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Times New Roman" panose="02020603050405020304" pitchFamily="18" charset="0"/>
              </a:rPr>
              <a:t>写寂静，可以以静写静，也可以以动写静。这篇课文既说“寂静”，又说“耳朵里有不可捉摸的声响”，正是以动写静。恰恰因为静极了，才听到一般听不到的声音；恰恰因为听到了一般听不到的声音，才说明实在是静极了。你在生活中曾有这样的感受吗？试用一二百字写出来，练习用比喻。</a:t>
            </a:r>
            <a:endParaRPr kumimoji="0" lang="zh-CN" altLang="en-US" sz="4500" b="1" i="0" u="none" strike="noStrike" kern="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strVal val="#ppt_w+.3"/>
                                          </p:val>
                                        </p:tav>
                                        <p:tav tm="100000">
                                          <p:val>
                                            <p:strVal val="#ppt_w"/>
                                          </p:val>
                                        </p:tav>
                                      </p:tavLst>
                                    </p:anim>
                                    <p:anim calcmode="lin" valueType="num">
                                      <p:cBhvr>
                                        <p:cTn id="8" dur="750" fill="hold"/>
                                        <p:tgtEl>
                                          <p:spTgt spid="8"/>
                                        </p:tgtEl>
                                        <p:attrNameLst>
                                          <p:attrName>ppt_h</p:attrName>
                                        </p:attrNameLst>
                                      </p:cBhvr>
                                      <p:tavLst>
                                        <p:tav tm="0">
                                          <p:val>
                                            <p:strVal val="#ppt_h"/>
                                          </p:val>
                                        </p:tav>
                                        <p:tav tm="100000">
                                          <p:val>
                                            <p:strVal val="#ppt_h"/>
                                          </p:val>
                                        </p:tav>
                                      </p:tavLst>
                                    </p:anim>
                                    <p:animEffect transition="in" filter="fade">
                                      <p:cBhvr>
                                        <p:cTn id="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Box 9"/>
          <p:cNvSpPr txBox="1"/>
          <p:nvPr/>
        </p:nvSpPr>
        <p:spPr>
          <a:xfrm>
            <a:off x="232582" y="68564"/>
            <a:ext cx="5628448" cy="4338752"/>
          </a:xfrm>
          <a:prstGeom prst="rect">
            <a:avLst/>
          </a:prstGeom>
          <a:noFill/>
          <a:ln w="9525">
            <a:noFill/>
          </a:ln>
        </p:spPr>
        <p:txBody>
          <a:bodyPr wrap="square">
            <a:spAutoFit/>
          </a:bodyPr>
          <a:lstStyle/>
          <a:p>
            <a:pPr defTabSz="685800" eaLnBrk="0" hangingPunct="0">
              <a:defRPr/>
            </a:pPr>
            <a:r>
              <a:rPr lang="zh-CN" altLang="en-US" sz="3600" b="1" noProof="1">
                <a:solidFill>
                  <a:srgbClr val="000000"/>
                </a:solidFill>
                <a:ea typeface="宋体" panose="02010600030101010101" pitchFamily="2" charset="-122"/>
                <a:sym typeface="+mn-ea"/>
              </a:rPr>
              <a:t>     </a:t>
            </a:r>
            <a:r>
              <a:rPr lang="zh-CN" altLang="en-US" sz="3600" b="1" noProof="1">
                <a:ln w="22225">
                  <a:solidFill>
                    <a:srgbClr val="333399"/>
                  </a:solidFill>
                  <a:prstDash val="solid"/>
                </a:ln>
                <a:solidFill>
                  <a:srgbClr val="333399">
                    <a:lumMod val="40000"/>
                    <a:lumOff val="60000"/>
                  </a:srgbClr>
                </a:solidFill>
                <a:ea typeface="宋体" panose="02010600030101010101" pitchFamily="2" charset="-122"/>
                <a:sym typeface="+mn-ea"/>
              </a:rPr>
              <a:t>教师寄语：</a:t>
            </a:r>
            <a:endParaRPr lang="en-US" altLang="zh-CN" sz="3600" b="1" noProof="1">
              <a:solidFill>
                <a:srgbClr val="000000"/>
              </a:solidFill>
              <a:ea typeface="宋体" panose="02010600030101010101" pitchFamily="2" charset="-122"/>
              <a:sym typeface="+mn-ea"/>
            </a:endParaRPr>
          </a:p>
          <a:p>
            <a:pPr defTabSz="685800" eaLnBrk="0" hangingPunct="0">
              <a:defRPr/>
            </a:pPr>
            <a:endParaRPr lang="en-US" altLang="zh-CN" sz="3000" b="1" noProof="1">
              <a:solidFill>
                <a:srgbClr val="000000"/>
              </a:solidFill>
              <a:ea typeface="宋体" panose="02010600030101010101" pitchFamily="2" charset="-122"/>
              <a:sym typeface="+mn-ea"/>
            </a:endParaRPr>
          </a:p>
          <a:p>
            <a:pPr defTabSz="685800" eaLnBrk="0" hangingPunct="0">
              <a:defRPr/>
            </a:pPr>
            <a:r>
              <a:rPr lang="en-US" altLang="zh-CN" sz="3000" b="1" noProof="1">
                <a:solidFill>
                  <a:srgbClr val="000000"/>
                </a:solidFill>
                <a:ea typeface="宋体" panose="02010600030101010101" pitchFamily="2" charset="-122"/>
                <a:sym typeface="+mn-ea"/>
              </a:rPr>
              <a:t>          </a:t>
            </a:r>
            <a:r>
              <a:rPr lang="zh-CN" altLang="zh-CN" sz="4500" b="1" noProof="1">
                <a:solidFill>
                  <a:srgbClr val="FF0000"/>
                </a:solidFill>
                <a:latin typeface="微软雅黑" panose="020B0503020204020204" pitchFamily="34" charset="-122"/>
                <a:ea typeface="微软雅黑" panose="020B0503020204020204" pitchFamily="34" charset="-122"/>
                <a:sym typeface="+mn-ea"/>
              </a:rPr>
              <a:t>我们是祖国的未来，一定要铭记历史、珍惜当下，努力学习，奋发向上</a:t>
            </a:r>
            <a:r>
              <a:rPr lang="zh-CN" altLang="en-US" sz="4500" b="1" noProof="1">
                <a:solidFill>
                  <a:srgbClr val="FF0000"/>
                </a:solidFill>
                <a:latin typeface="微软雅黑" panose="020B0503020204020204" pitchFamily="34" charset="-122"/>
                <a:ea typeface="微软雅黑" panose="020B0503020204020204" pitchFamily="34" charset="-122"/>
                <a:sym typeface="+mn-ea"/>
              </a:rPr>
              <a:t>。</a:t>
            </a:r>
            <a:r>
              <a:rPr lang="zh-CN" altLang="zh-CN" sz="4500" b="1" noProof="1">
                <a:solidFill>
                  <a:srgbClr val="FF0000"/>
                </a:solidFill>
                <a:latin typeface="微软雅黑" panose="020B0503020204020204" pitchFamily="34" charset="-122"/>
                <a:ea typeface="微软雅黑" panose="020B0503020204020204" pitchFamily="34" charset="-122"/>
                <a:sym typeface="+mn-ea"/>
              </a:rPr>
              <a:t>！</a:t>
            </a:r>
            <a:endParaRPr lang="zh-CN" altLang="zh-CN" sz="4500" b="1" noProof="1">
              <a:solidFill>
                <a:srgbClr val="FF0000"/>
              </a:solidFill>
              <a:latin typeface="微软雅黑" panose="020B0503020204020204" pitchFamily="34" charset="-122"/>
              <a:ea typeface="微软雅黑" panose="020B0503020204020204" pitchFamily="34" charset="-122"/>
              <a:sym typeface="+mn-ea"/>
            </a:endParaRPr>
          </a:p>
          <a:p>
            <a:pPr defTabSz="685800" eaLnBrk="0" hangingPunct="0">
              <a:defRPr/>
            </a:pPr>
            <a:endParaRPr lang="zh-CN" altLang="en-US" sz="3000" b="1" noProof="1">
              <a:solidFill>
                <a:srgbClr val="000000"/>
              </a:solidFill>
              <a:latin typeface="微软雅黑" panose="020B0503020204020204" pitchFamily="34" charset="-122"/>
              <a:ea typeface="微软雅黑" panose="020B0503020204020204" pitchFamily="34" charset="-122"/>
              <a:sym typeface="+mn-ea"/>
            </a:endParaRPr>
          </a:p>
        </p:txBody>
      </p:sp>
      <p:pic>
        <p:nvPicPr>
          <p:cNvPr id="33796" name="图片 33795" descr="图片5"/>
          <p:cNvPicPr>
            <a:picLocks noChangeAspect="1"/>
          </p:cNvPicPr>
          <p:nvPr/>
        </p:nvPicPr>
        <p:blipFill>
          <a:blip r:embed="rId1"/>
          <a:stretch>
            <a:fillRect/>
          </a:stretch>
        </p:blipFill>
        <p:spPr>
          <a:xfrm>
            <a:off x="5654624" y="609459"/>
            <a:ext cx="3487724" cy="4534041"/>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4" descr="28-3-47726_1">
            <a:hlinkClick r:id="rId1"/>
          </p:cNvPr>
          <p:cNvPicPr>
            <a:picLocks noChangeAspect="1" noChangeArrowheads="1"/>
          </p:cNvPicPr>
          <p:nvPr/>
        </p:nvPicPr>
        <p:blipFill>
          <a:blip r:embed="rId2" cstate="print"/>
          <a:srcRect/>
          <a:stretch>
            <a:fillRect/>
          </a:stretch>
        </p:blipFill>
        <p:spPr bwMode="auto">
          <a:xfrm>
            <a:off x="1143000" y="316707"/>
            <a:ext cx="6858000" cy="4826794"/>
          </a:xfrm>
          <a:prstGeom prst="rect">
            <a:avLst/>
          </a:prstGeom>
          <a:noFill/>
          <a:ln w="9525">
            <a:noFill/>
            <a:miter lim="800000"/>
            <a:headEnd/>
            <a:tailEnd/>
          </a:ln>
        </p:spPr>
      </p:pic>
      <p:sp>
        <p:nvSpPr>
          <p:cNvPr id="2051" name="Text Box 3"/>
          <p:cNvSpPr txBox="1">
            <a:spLocks noChangeArrowheads="1"/>
          </p:cNvSpPr>
          <p:nvPr/>
        </p:nvSpPr>
        <p:spPr bwMode="auto">
          <a:xfrm>
            <a:off x="1494235" y="2031207"/>
            <a:ext cx="6263878" cy="1200329"/>
          </a:xfrm>
          <a:prstGeom prst="rect">
            <a:avLst/>
          </a:prstGeom>
          <a:noFill/>
          <a:ln w="9525">
            <a:noFill/>
            <a:miter lim="800000"/>
          </a:ln>
          <a:effectLst/>
        </p:spPr>
        <p:txBody>
          <a:bodyPr>
            <a:spAutoFit/>
          </a:bodyPr>
          <a:lstStyle/>
          <a:p>
            <a:pPr algn="ctr" defTabSz="685800" fontAlgn="auto">
              <a:spcBef>
                <a:spcPct val="50000"/>
              </a:spcBef>
              <a:spcAft>
                <a:spcPts val="0"/>
              </a:spcAft>
            </a:pPr>
            <a:r>
              <a:rPr kumimoji="1" lang="en-US" altLang="zh-CN" sz="7200" b="1" dirty="0">
                <a:solidFill>
                  <a:srgbClr val="FF5050"/>
                </a:solidFill>
                <a:latin typeface="Times New Roman" panose="02020603050405020304" pitchFamily="18" charset="0"/>
                <a:ea typeface="华文行楷" panose="02010800040101010101" pitchFamily="2" charset="-122"/>
              </a:rPr>
              <a:t>6</a:t>
            </a:r>
            <a:r>
              <a:rPr kumimoji="1" lang="zh-CN" altLang="en-US" sz="7200" b="1" dirty="0">
                <a:solidFill>
                  <a:srgbClr val="FF5050"/>
                </a:solidFill>
                <a:latin typeface="Times New Roman" panose="02020603050405020304" pitchFamily="18" charset="0"/>
                <a:ea typeface="华文行楷" panose="02010800040101010101" pitchFamily="2" charset="-122"/>
              </a:rPr>
              <a:t>、老山界</a:t>
            </a:r>
            <a:endParaRPr kumimoji="1" lang="zh-CN" altLang="en-US" sz="7200" b="1" dirty="0">
              <a:solidFill>
                <a:srgbClr val="FF5050"/>
              </a:solidFill>
              <a:latin typeface="Times New Roman" panose="02020603050405020304" pitchFamily="18" charset="0"/>
              <a:ea typeface="华文行楷" panose="02010800040101010101" pitchFamily="2" charset="-122"/>
            </a:endParaRPr>
          </a:p>
        </p:txBody>
      </p:sp>
      <p:sp>
        <p:nvSpPr>
          <p:cNvPr id="2052" name="Text Box 4"/>
          <p:cNvSpPr txBox="1">
            <a:spLocks noChangeArrowheads="1"/>
          </p:cNvSpPr>
          <p:nvPr/>
        </p:nvSpPr>
        <p:spPr bwMode="auto">
          <a:xfrm>
            <a:off x="4356497" y="3274219"/>
            <a:ext cx="2171700" cy="715581"/>
          </a:xfrm>
          <a:prstGeom prst="rect">
            <a:avLst/>
          </a:prstGeom>
          <a:noFill/>
          <a:ln w="9525">
            <a:noFill/>
            <a:miter lim="800000"/>
          </a:ln>
          <a:effectLst/>
        </p:spPr>
        <p:txBody>
          <a:bodyPr>
            <a:spAutoFit/>
          </a:bodyPr>
          <a:lstStyle/>
          <a:p>
            <a:pPr algn="ctr" defTabSz="685800" fontAlgn="auto">
              <a:spcBef>
                <a:spcPct val="50000"/>
              </a:spcBef>
              <a:spcAft>
                <a:spcPts val="0"/>
              </a:spcAft>
            </a:pPr>
            <a:r>
              <a:rPr kumimoji="1" lang="zh-CN" altLang="en-US" sz="4050" b="1">
                <a:solidFill>
                  <a:srgbClr val="FFFF00"/>
                </a:solidFill>
                <a:latin typeface="Times New Roman" panose="02020603050405020304" pitchFamily="18" charset="0"/>
                <a:ea typeface="华文行楷" panose="02010800040101010101" pitchFamily="2" charset="-122"/>
              </a:rPr>
              <a:t>陆定一</a:t>
            </a:r>
            <a:endParaRPr kumimoji="1" lang="zh-CN" altLang="en-US" sz="4050" b="1">
              <a:solidFill>
                <a:srgbClr val="FFFF00"/>
              </a:solidFill>
              <a:latin typeface="Times New Roman" panose="02020603050405020304" pitchFamily="18" charset="0"/>
              <a:ea typeface="华文行楷" panose="02010800040101010101" pitchFamily="2" charset="-122"/>
            </a:endParaRPr>
          </a:p>
        </p:txBody>
      </p:sp>
      <p:sp>
        <p:nvSpPr>
          <p:cNvPr id="2053" name="Text Box 5"/>
          <p:cNvSpPr txBox="1">
            <a:spLocks noChangeArrowheads="1"/>
          </p:cNvSpPr>
          <p:nvPr/>
        </p:nvSpPr>
        <p:spPr bwMode="auto">
          <a:xfrm>
            <a:off x="1143000" y="3943350"/>
            <a:ext cx="6858000" cy="715581"/>
          </a:xfrm>
          <a:prstGeom prst="rect">
            <a:avLst/>
          </a:prstGeom>
          <a:noFill/>
          <a:ln w="9525">
            <a:noFill/>
            <a:miter lim="800000"/>
          </a:ln>
          <a:effectLst/>
        </p:spPr>
        <p:txBody>
          <a:bodyPr>
            <a:spAutoFit/>
          </a:bodyPr>
          <a:lstStyle/>
          <a:p>
            <a:pPr defTabSz="685800" fontAlgn="auto">
              <a:spcBef>
                <a:spcPct val="50000"/>
              </a:spcBef>
              <a:spcAft>
                <a:spcPts val="0"/>
              </a:spcAft>
            </a:pPr>
            <a:endParaRPr kumimoji="1" lang="zh-CN" altLang="zh-CN" sz="4050">
              <a:solidFill>
                <a:srgbClr val="000000"/>
              </a:solidFill>
              <a:latin typeface="Times New Roman" panose="02020603050405020304" pitchFamily="18"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ChangeArrowheads="1"/>
          </p:cNvSpPr>
          <p:nvPr/>
        </p:nvSpPr>
        <p:spPr bwMode="auto">
          <a:xfrm>
            <a:off x="320993" y="1049020"/>
            <a:ext cx="8501063" cy="3449955"/>
          </a:xfrm>
          <a:prstGeom prst="rect">
            <a:avLst/>
          </a:prstGeom>
          <a:noFill/>
          <a:ln w="9525">
            <a:noFill/>
            <a:miter lim="800000"/>
          </a:ln>
          <a:effectLst/>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1.</a:t>
            </a:r>
            <a:r>
              <a:rPr kumimoji="0" lang="zh-CN" altLang="en-US"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了解本文所写事件的历史背景，把握文本主要内容。</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重点</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2.</a:t>
            </a:r>
            <a:r>
              <a:rPr kumimoji="0" lang="zh-CN" altLang="en-US"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学习课文按时间变化和地点转移安排材料的方法，赏析文中精彩生动的语句。</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难点</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3.</a:t>
            </a:r>
            <a:r>
              <a:rPr kumimoji="0" lang="zh-CN" altLang="en-US"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学习红军不怕困难、以苦为乐的革命乐观主义精神。</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素养</a:t>
            </a:r>
            <a:r>
              <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2800" b="1" i="0" u="none" strike="noStrike" kern="1200" cap="none" spc="0" normalizeH="0" baseline="0" noProof="0">
              <a:ln>
                <a:noFill/>
              </a:ln>
              <a:solidFill>
                <a:schemeClr val="tx1">
                  <a:lumMod val="95000"/>
                  <a:lumOff val="5000"/>
                </a:schemeClr>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2"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学习目标</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3" name="日期占位符 2"/>
          <p:cNvSpPr>
            <a:spLocks noGrp="1"/>
          </p:cNvSpPr>
          <p:nvPr>
            <p:ph type="dt" sz="half" idx="10"/>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AutoShape 10" descr="https://timgsa.baidu.com/timg?image&amp;quality=80&amp;size=b9999_10000&amp;sec=1553142281333&amp;di=faed4dd4139096968a6cb0b8d14535ac&amp;imgtype=0&amp;src=http%3A%2F%2F5b0988e595225.cdn.sohucs.com%2Fimages%2F20180725%2Fd9d6676bab71483291654287e4cd8f8f.jpeg"/>
          <p:cNvSpPr>
            <a:spLocks noChangeAspect="1"/>
          </p:cNvSpPr>
          <p:nvPr/>
        </p:nvSpPr>
        <p:spPr>
          <a:xfrm>
            <a:off x="155575" y="-144462"/>
            <a:ext cx="304800" cy="304800"/>
          </a:xfrm>
          <a:prstGeom prst="rect">
            <a:avLst/>
          </a:prstGeom>
          <a:noFill/>
          <a:ln w="9525">
            <a:noFill/>
          </a:ln>
        </p:spPr>
        <p:txBody>
          <a:bodyPr anchor="t"/>
          <a:lstStyle/>
          <a:p>
            <a:pPr eaLnBrk="0" hangingPunct="0"/>
            <a:endParaRPr lang="zh-CN" altLang="en-US">
              <a:latin typeface="Arial" panose="020B0604020202020204" pitchFamily="34" charset="0"/>
              <a:ea typeface="宋体" panose="02010600030101010101" pitchFamily="2" charset="-122"/>
            </a:endParaRPr>
          </a:p>
        </p:txBody>
      </p:sp>
      <p:pic>
        <p:nvPicPr>
          <p:cNvPr id="8198" name="陆定一.jpg" descr="id:2147502632;FounderCES"/>
          <p:cNvPicPr>
            <a:picLocks noChangeAspect="1"/>
          </p:cNvPicPr>
          <p:nvPr/>
        </p:nvPicPr>
        <p:blipFill>
          <a:blip r:embed="rId1"/>
          <a:stretch>
            <a:fillRect/>
          </a:stretch>
        </p:blipFill>
        <p:spPr>
          <a:xfrm>
            <a:off x="6948488" y="1635125"/>
            <a:ext cx="1714500" cy="2428875"/>
          </a:xfrm>
          <a:prstGeom prst="rect">
            <a:avLst/>
          </a:prstGeom>
          <a:noFill/>
          <a:ln w="9525">
            <a:noFill/>
          </a:ln>
        </p:spPr>
      </p:pic>
      <p:sp>
        <p:nvSpPr>
          <p:cNvPr id="8205" name="矩形 15"/>
          <p:cNvSpPr/>
          <p:nvPr/>
        </p:nvSpPr>
        <p:spPr>
          <a:xfrm>
            <a:off x="519113" y="1016635"/>
            <a:ext cx="6429375" cy="3449955"/>
          </a:xfrm>
          <a:prstGeom prst="rect">
            <a:avLst/>
          </a:prstGeom>
          <a:noFill/>
          <a:ln w="9525">
            <a:noFill/>
          </a:ln>
        </p:spPr>
        <p:txBody>
          <a:bodyPr anchor="t">
            <a:spAutoFit/>
          </a:bodyPr>
          <a:lstStyle/>
          <a:p>
            <a:pPr indent="457200" eaLnBrk="0" hangingPunct="0">
              <a:lnSpc>
                <a:spcPct val="130000"/>
              </a:lnSpc>
            </a:pPr>
            <a:r>
              <a:rPr lang="zh-CN" altLang="en-US" sz="2400" b="1">
                <a:solidFill>
                  <a:srgbClr val="0000FF"/>
                </a:solidFill>
                <a:latin typeface="楷体" panose="02010609060101010101" pitchFamily="49" charset="-122"/>
                <a:ea typeface="楷体" panose="02010609060101010101" pitchFamily="49" charset="-122"/>
              </a:rPr>
              <a:t> </a:t>
            </a:r>
            <a:r>
              <a:rPr lang="zh-CN" altLang="en-US" sz="2800" b="1">
                <a:solidFill>
                  <a:srgbClr val="0000FF"/>
                </a:solidFill>
                <a:latin typeface="黑体" panose="02010609060101010101" pitchFamily="49" charset="-122"/>
                <a:ea typeface="黑体" panose="02010609060101010101" pitchFamily="49" charset="-122"/>
                <a:cs typeface="黑体" panose="02010609060101010101" pitchFamily="49" charset="-122"/>
              </a:rPr>
              <a:t>陆定一</a:t>
            </a:r>
            <a:r>
              <a:rPr lang="en-US" altLang="zh-CN" sz="2800" b="1">
                <a:latin typeface="黑体" panose="02010609060101010101" pitchFamily="49" charset="-122"/>
                <a:ea typeface="黑体" panose="02010609060101010101" pitchFamily="49" charset="-122"/>
                <a:cs typeface="黑体" panose="02010609060101010101" pitchFamily="49" charset="-122"/>
              </a:rPr>
              <a:t>(1906—1996</a:t>
            </a:r>
            <a:r>
              <a:rPr lang="zh-CN" altLang="en-US" sz="2800" b="1">
                <a:latin typeface="黑体" panose="02010609060101010101" pitchFamily="49" charset="-122"/>
                <a:ea typeface="黑体" panose="02010609060101010101" pitchFamily="49" charset="-122"/>
                <a:cs typeface="黑体" panose="02010609060101010101" pitchFamily="49" charset="-122"/>
              </a:rPr>
              <a:t>年</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江苏无锡人，无产阶级革命家。</a:t>
            </a:r>
            <a:r>
              <a:rPr lang="en-US" altLang="zh-CN" sz="2800" b="1">
                <a:latin typeface="黑体" panose="02010609060101010101" pitchFamily="49" charset="-122"/>
                <a:ea typeface="黑体" panose="02010609060101010101" pitchFamily="49" charset="-122"/>
                <a:cs typeface="黑体" panose="02010609060101010101" pitchFamily="49" charset="-122"/>
              </a:rPr>
              <a:t>1925</a:t>
            </a:r>
            <a:r>
              <a:rPr lang="zh-CN" altLang="en-US" sz="2800" b="1">
                <a:latin typeface="黑体" panose="02010609060101010101" pitchFamily="49" charset="-122"/>
                <a:ea typeface="黑体" panose="02010609060101010101" pitchFamily="49" charset="-122"/>
                <a:cs typeface="黑体" panose="02010609060101010101" pitchFamily="49" charset="-122"/>
              </a:rPr>
              <a:t>年，陆定一加入中国共产党。</a:t>
            </a:r>
            <a:r>
              <a:rPr lang="en-US" altLang="zh-CN" sz="2800" b="1">
                <a:latin typeface="黑体" panose="02010609060101010101" pitchFamily="49" charset="-122"/>
                <a:ea typeface="黑体" panose="02010609060101010101" pitchFamily="49" charset="-122"/>
                <a:cs typeface="黑体" panose="02010609060101010101" pitchFamily="49" charset="-122"/>
              </a:rPr>
              <a:t>1927</a:t>
            </a:r>
            <a:r>
              <a:rPr lang="zh-CN" altLang="en-US" sz="2800" b="1">
                <a:latin typeface="黑体" panose="02010609060101010101" pitchFamily="49" charset="-122"/>
                <a:ea typeface="黑体" panose="02010609060101010101" pitchFamily="49" charset="-122"/>
                <a:cs typeface="黑体" panose="02010609060101010101" pitchFamily="49" charset="-122"/>
              </a:rPr>
              <a:t>年起他任共青团中央宣传部部长、共青团驻少共国际代表。长征途中他任红军总政治部宣传部部长。</a:t>
            </a:r>
            <a:r>
              <a:rPr lang="en-US" altLang="zh-CN" sz="2800" b="1">
                <a:latin typeface="黑体" panose="02010609060101010101" pitchFamily="49" charset="-122"/>
                <a:ea typeface="黑体" panose="02010609060101010101" pitchFamily="49" charset="-122"/>
                <a:cs typeface="黑体" panose="02010609060101010101" pitchFamily="49" charset="-122"/>
              </a:rPr>
              <a:t>1979</a:t>
            </a:r>
            <a:r>
              <a:rPr lang="zh-CN" altLang="en-US" sz="2800" b="1">
                <a:latin typeface="黑体" panose="02010609060101010101" pitchFamily="49" charset="-122"/>
                <a:ea typeface="黑体" panose="02010609060101010101" pitchFamily="49" charset="-122"/>
                <a:cs typeface="黑体" panose="02010609060101010101" pitchFamily="49" charset="-122"/>
              </a:rPr>
              <a:t>年后，他任全国政协副主席。</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2"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作者简介</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2" name="日期占位符 1"/>
          <p:cNvSpPr>
            <a:spLocks noGrp="1"/>
          </p:cNvSpPr>
          <p:nvPr>
            <p:ph type="dt" sz="half" idx="10"/>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ppt_x"/>
                                          </p:val>
                                        </p:tav>
                                        <p:tav tm="100000">
                                          <p:val>
                                            <p:strVal val="#ppt_x"/>
                                          </p:val>
                                        </p:tav>
                                      </p:tavLst>
                                    </p:anim>
                                    <p:anim calcmode="lin" valueType="num">
                                      <p:cBhvr additive="base">
                                        <p:cTn id="8"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05"/>
                                        </p:tgtEl>
                                        <p:attrNameLst>
                                          <p:attrName>style.visibility</p:attrName>
                                        </p:attrNameLst>
                                      </p:cBhvr>
                                      <p:to>
                                        <p:strVal val="visible"/>
                                      </p:to>
                                    </p:set>
                                    <p:anim calcmode="lin" valueType="num">
                                      <p:cBhvr additive="base">
                                        <p:cTn id="13" dur="500" fill="hold"/>
                                        <p:tgtEl>
                                          <p:spTgt spid="8205"/>
                                        </p:tgtEl>
                                        <p:attrNameLst>
                                          <p:attrName>ppt_x</p:attrName>
                                        </p:attrNameLst>
                                      </p:cBhvr>
                                      <p:tavLst>
                                        <p:tav tm="0">
                                          <p:val>
                                            <p:strVal val="#ppt_x"/>
                                          </p:val>
                                        </p:tav>
                                        <p:tav tm="100000">
                                          <p:val>
                                            <p:strVal val="#ppt_x"/>
                                          </p:val>
                                        </p:tav>
                                      </p:tavLst>
                                    </p:anim>
                                    <p:anim calcmode="lin" valueType="num">
                                      <p:cBhvr additive="base">
                                        <p:cTn id="14" dur="500" fill="hold"/>
                                        <p:tgtEl>
                                          <p:spTgt spid="8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7" name="矩形 11"/>
          <p:cNvSpPr/>
          <p:nvPr/>
        </p:nvSpPr>
        <p:spPr>
          <a:xfrm>
            <a:off x="466725" y="939800"/>
            <a:ext cx="8534400" cy="3881755"/>
          </a:xfrm>
          <a:prstGeom prst="rect">
            <a:avLst/>
          </a:prstGeom>
          <a:noFill/>
          <a:ln w="9525">
            <a:noFill/>
          </a:ln>
        </p:spPr>
        <p:txBody>
          <a:bodyPr anchor="t">
            <a:spAutoFit/>
          </a:bodyPr>
          <a:lstStyle/>
          <a:p>
            <a:pPr eaLnBrk="0" hangingPunct="0">
              <a:lnSpc>
                <a:spcPct val="110000"/>
              </a:lnSpc>
            </a:pPr>
            <a:r>
              <a:rPr lang="en-US" altLang="zh-CN" sz="2400" b="1">
                <a:latin typeface="楷体" panose="02010609060101010101" pitchFamily="49" charset="-122"/>
                <a:ea typeface="楷体" panose="02010609060101010101" pitchFamily="49" charset="-122"/>
              </a:rPr>
              <a:t>    </a:t>
            </a:r>
            <a:r>
              <a:rPr lang="en-US" altLang="zh-CN" sz="2800" b="1">
                <a:latin typeface="黑体" panose="02010609060101010101" pitchFamily="49" charset="-122"/>
                <a:ea typeface="黑体" panose="02010609060101010101" pitchFamily="49" charset="-122"/>
                <a:cs typeface="黑体" panose="02010609060101010101" pitchFamily="49" charset="-122"/>
              </a:rPr>
              <a:t>1934</a:t>
            </a:r>
            <a:r>
              <a:rPr lang="zh-CN" altLang="en-US" sz="2800" b="1">
                <a:latin typeface="黑体" panose="02010609060101010101" pitchFamily="49" charset="-122"/>
                <a:ea typeface="黑体" panose="02010609060101010101" pitchFamily="49" charset="-122"/>
                <a:cs typeface="黑体" panose="02010609060101010101" pitchFamily="49" charset="-122"/>
              </a:rPr>
              <a:t>年</a:t>
            </a:r>
            <a:r>
              <a:rPr lang="en-US" altLang="zh-CN" sz="2800" b="1">
                <a:latin typeface="黑体" panose="02010609060101010101" pitchFamily="49" charset="-122"/>
                <a:ea typeface="黑体" panose="02010609060101010101" pitchFamily="49" charset="-122"/>
                <a:cs typeface="黑体" panose="02010609060101010101" pitchFamily="49" charset="-122"/>
              </a:rPr>
              <a:t>12</a:t>
            </a:r>
            <a:r>
              <a:rPr lang="zh-CN" altLang="en-US" sz="2800" b="1">
                <a:latin typeface="黑体" panose="02010609060101010101" pitchFamily="49" charset="-122"/>
                <a:ea typeface="黑体" panose="02010609060101010101" pitchFamily="49" charset="-122"/>
                <a:cs typeface="黑体" panose="02010609060101010101" pitchFamily="49" charset="-122"/>
              </a:rPr>
              <a:t>月</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红军强渡湘江后进入越城岭山区</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国民党判断出红军北去湘西的意图</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于是在红军前进的道路上构筑封锁线</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打算阻拦红军北上。在毛泽东的倡议下</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红军暂时改变了去湘西的计划</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决定西进</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为此需要翻越老山界</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一是因为它是红军去湘西的必经之路</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二是因为当时形势紧急</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没有更多的时间绕行</a:t>
            </a:r>
            <a:r>
              <a:rPr lang="en-US" altLang="zh-CN" sz="2800" b="1">
                <a:latin typeface="黑体" panose="02010609060101010101" pitchFamily="49" charset="-122"/>
                <a:ea typeface="黑体" panose="02010609060101010101" pitchFamily="49" charset="-122"/>
                <a:cs typeface="黑体" panose="02010609060101010101" pitchFamily="49" charset="-122"/>
              </a:rPr>
              <a:t>;</a:t>
            </a:r>
            <a:r>
              <a:rPr lang="zh-CN" altLang="en-US" sz="2800" b="1">
                <a:latin typeface="黑体" panose="02010609060101010101" pitchFamily="49" charset="-122"/>
                <a:ea typeface="黑体" panose="02010609060101010101" pitchFamily="49" charset="-122"/>
                <a:cs typeface="黑体" panose="02010609060101010101" pitchFamily="49" charset="-122"/>
              </a:rPr>
              <a:t>三是因为翻越老山界是国民党始料未及的。本文叙述的就是此次翻越老山界的经过。</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grpSp>
        <p:nvGrpSpPr>
          <p:cNvPr id="6" name="Group 19"/>
          <p:cNvGrpSpPr/>
          <p:nvPr/>
        </p:nvGrpSpPr>
        <p:grpSpPr bwMode="auto">
          <a:xfrm>
            <a:off x="466524" y="19621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3" name="文本框 2"/>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时代背景</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
        <p:nvSpPr>
          <p:cNvPr id="2" name="日期占位符 1"/>
          <p:cNvSpPr>
            <a:spLocks noGrp="1"/>
          </p:cNvSpPr>
          <p:nvPr>
            <p:ph type="dt" sz="half" idx="10"/>
          </p:nvPr>
        </p:nvSpPr>
        <p:spPr/>
        <p:txBody>
          <a:bodyPr/>
          <a:lstStyle/>
          <a:p>
            <a:fld id="{760FBDFE-C587-4B4C-A407-44438C67B59E}" type="datetime3">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a:t>《老山界》               泉港实验中学</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7"/>
                                        </p:tgtEl>
                                        <p:attrNameLst>
                                          <p:attrName>style.visibility</p:attrName>
                                        </p:attrNameLst>
                                      </p:cBhvr>
                                      <p:to>
                                        <p:strVal val="visible"/>
                                      </p:to>
                                    </p:set>
                                    <p:anim calcmode="lin" valueType="num">
                                      <p:cBhvr additive="base">
                                        <p:cTn id="7" dur="500" fill="hold"/>
                                        <p:tgtEl>
                                          <p:spTgt spid="9227"/>
                                        </p:tgtEl>
                                        <p:attrNameLst>
                                          <p:attrName>ppt_x</p:attrName>
                                        </p:attrNameLst>
                                      </p:cBhvr>
                                      <p:tavLst>
                                        <p:tav tm="0">
                                          <p:val>
                                            <p:strVal val="#ppt_x"/>
                                          </p:val>
                                        </p:tav>
                                        <p:tav tm="100000">
                                          <p:val>
                                            <p:strVal val="#ppt_x"/>
                                          </p:val>
                                        </p:tav>
                                      </p:tavLst>
                                    </p:anim>
                                    <p:anim calcmode="lin" valueType="num">
                                      <p:cBhvr additive="base">
                                        <p:cTn id="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3"/>
          <p:cNvSpPr>
            <a:spLocks noGrp="1"/>
          </p:cNvSpPr>
          <p:nvPr>
            <p:ph type="body" idx="4294967295"/>
          </p:nvPr>
        </p:nvSpPr>
        <p:spPr>
          <a:xfrm>
            <a:off x="1258663" y="661834"/>
            <a:ext cx="6798086" cy="4481666"/>
          </a:xfrm>
        </p:spPr>
        <p:txBody>
          <a:bodyPr vert="horz" wrap="square" lIns="81485" tIns="40743" rIns="81485" bIns="40743" anchor="t" anchorCtr="0"/>
          <a:lstStyle/>
          <a:p>
            <a:pPr marL="0" indent="0">
              <a:lnSpc>
                <a:spcPct val="150000"/>
              </a:lnSpc>
              <a:buNone/>
            </a:pPr>
            <a:r>
              <a:rPr lang="zh-CN" altLang="en-US" sz="2850" b="1" dirty="0">
                <a:latin typeface="微软雅黑" panose="020B0503020204020204" pitchFamily="34" charset="-122"/>
                <a:ea typeface="微软雅黑" panose="020B0503020204020204" pitchFamily="34" charset="-122"/>
              </a:rPr>
              <a:t>惊</a:t>
            </a:r>
            <a:r>
              <a:rPr lang="zh-CN" altLang="en-US" sz="2850" b="1" dirty="0">
                <a:solidFill>
                  <a:srgbClr val="FF0000"/>
                </a:solidFill>
                <a:latin typeface="微软雅黑" panose="020B0503020204020204" pitchFamily="34" charset="-122"/>
                <a:ea typeface="微软雅黑" panose="020B0503020204020204" pitchFamily="34" charset="-122"/>
              </a:rPr>
              <a:t>惶</a:t>
            </a:r>
            <a:r>
              <a:rPr lang="zh-CN" altLang="en-US" sz="2850" b="1" dirty="0">
                <a:latin typeface="微软雅黑" panose="020B0503020204020204" pitchFamily="34" charset="-122"/>
                <a:ea typeface="微软雅黑" panose="020B0503020204020204" pitchFamily="34" charset="-122"/>
              </a:rPr>
              <a:t>（      ）　         </a:t>
            </a:r>
            <a:r>
              <a:rPr lang="zh-CN" altLang="en-US" sz="2850" b="1" dirty="0">
                <a:solidFill>
                  <a:srgbClr val="FF0000"/>
                </a:solidFill>
                <a:latin typeface="微软雅黑" panose="020B0503020204020204" pitchFamily="34" charset="-122"/>
                <a:ea typeface="微软雅黑" panose="020B0503020204020204" pitchFamily="34" charset="-122"/>
              </a:rPr>
              <a:t>裹</a:t>
            </a:r>
            <a:r>
              <a:rPr lang="zh-CN" altLang="en-US" sz="2850" b="1" dirty="0">
                <a:latin typeface="微软雅黑" panose="020B0503020204020204" pitchFamily="34" charset="-122"/>
                <a:ea typeface="微软雅黑" panose="020B0503020204020204" pitchFamily="34" charset="-122"/>
              </a:rPr>
              <a:t>（     ）　　　</a:t>
            </a: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850" b="1" dirty="0">
                <a:solidFill>
                  <a:srgbClr val="FF0000"/>
                </a:solidFill>
                <a:latin typeface="微软雅黑" panose="020B0503020204020204" pitchFamily="34" charset="-122"/>
                <a:ea typeface="微软雅黑" panose="020B0503020204020204" pitchFamily="34" charset="-122"/>
              </a:rPr>
              <a:t>缴</a:t>
            </a:r>
            <a:r>
              <a:rPr lang="zh-CN" altLang="en-US" sz="2850" b="1" dirty="0">
                <a:latin typeface="微软雅黑" panose="020B0503020204020204" pitchFamily="34" charset="-122"/>
                <a:ea typeface="微软雅黑" panose="020B0503020204020204" pitchFamily="34" charset="-122"/>
              </a:rPr>
              <a:t>租（ 　　）　        </a:t>
            </a:r>
            <a:r>
              <a:rPr lang="zh-CN" altLang="en-US" sz="2850" b="1" dirty="0">
                <a:solidFill>
                  <a:srgbClr val="FF0000"/>
                </a:solidFill>
                <a:latin typeface="微软雅黑" panose="020B0503020204020204" pitchFamily="34" charset="-122"/>
                <a:ea typeface="微软雅黑" panose="020B0503020204020204" pitchFamily="34" charset="-122"/>
              </a:rPr>
              <a:t>蜷</a:t>
            </a:r>
            <a:r>
              <a:rPr lang="zh-CN" altLang="en-US" sz="2850" b="1" dirty="0">
                <a:latin typeface="微软雅黑" panose="020B0503020204020204" pitchFamily="34" charset="-122"/>
                <a:ea typeface="微软雅黑" panose="020B0503020204020204" pitchFamily="34" charset="-122"/>
              </a:rPr>
              <a:t>身（      ）　　   </a:t>
            </a: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850" b="1" dirty="0">
                <a:latin typeface="微软雅黑" panose="020B0503020204020204" pitchFamily="34" charset="-122"/>
                <a:ea typeface="微软雅黑" panose="020B0503020204020204" pitchFamily="34" charset="-122"/>
              </a:rPr>
              <a:t>点</a:t>
            </a:r>
            <a:r>
              <a:rPr lang="zh-CN" altLang="en-US" sz="2850" b="1" dirty="0">
                <a:solidFill>
                  <a:srgbClr val="FF0000"/>
                </a:solidFill>
                <a:latin typeface="微软雅黑" panose="020B0503020204020204" pitchFamily="34" charset="-122"/>
                <a:ea typeface="微软雅黑" panose="020B0503020204020204" pitchFamily="34" charset="-122"/>
              </a:rPr>
              <a:t>缀</a:t>
            </a:r>
            <a:r>
              <a:rPr lang="zh-CN" altLang="en-US" sz="2850" b="1" dirty="0">
                <a:latin typeface="微软雅黑" panose="020B0503020204020204" pitchFamily="34" charset="-122"/>
                <a:ea typeface="微软雅黑" panose="020B0503020204020204" pitchFamily="34" charset="-122"/>
              </a:rPr>
              <a:t>（　　 ）　        </a:t>
            </a:r>
            <a:r>
              <a:rPr lang="zh-CN" altLang="en-US" sz="2850" b="1" dirty="0">
                <a:solidFill>
                  <a:srgbClr val="FF0000"/>
                </a:solidFill>
                <a:latin typeface="微软雅黑" panose="020B0503020204020204" pitchFamily="34" charset="-122"/>
                <a:ea typeface="微软雅黑" panose="020B0503020204020204" pitchFamily="34" charset="-122"/>
              </a:rPr>
              <a:t>搀</a:t>
            </a:r>
            <a:r>
              <a:rPr lang="zh-CN" altLang="en-US" sz="2850" b="1" dirty="0">
                <a:latin typeface="微软雅黑" panose="020B0503020204020204" pitchFamily="34" charset="-122"/>
                <a:ea typeface="微软雅黑" panose="020B0503020204020204" pitchFamily="34" charset="-122"/>
              </a:rPr>
              <a:t>扶（      ）　　    </a:t>
            </a: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850" b="1" dirty="0">
                <a:solidFill>
                  <a:srgbClr val="FF0000"/>
                </a:solidFill>
                <a:latin typeface="微软雅黑" panose="020B0503020204020204" pitchFamily="34" charset="-122"/>
                <a:ea typeface="微软雅黑" panose="020B0503020204020204" pitchFamily="34" charset="-122"/>
              </a:rPr>
              <a:t>呜咽</a:t>
            </a:r>
            <a:r>
              <a:rPr lang="zh-CN" altLang="en-US" sz="2850" b="1" dirty="0">
                <a:latin typeface="微软雅黑" panose="020B0503020204020204" pitchFamily="34" charset="-122"/>
                <a:ea typeface="微软雅黑" panose="020B0503020204020204" pitchFamily="34" charset="-122"/>
              </a:rPr>
              <a:t>（　      ）　      </a:t>
            </a:r>
            <a:r>
              <a:rPr lang="zh-CN" altLang="en-US" sz="2850" b="1" dirty="0">
                <a:solidFill>
                  <a:srgbClr val="FF0000"/>
                </a:solidFill>
                <a:latin typeface="微软雅黑" panose="020B0503020204020204" pitchFamily="34" charset="-122"/>
                <a:ea typeface="微软雅黑" panose="020B0503020204020204" pitchFamily="34" charset="-122"/>
              </a:rPr>
              <a:t>咀嚼</a:t>
            </a:r>
            <a:r>
              <a:rPr lang="zh-CN" altLang="en-US" sz="2850" b="1" dirty="0">
                <a:latin typeface="微软雅黑" panose="020B0503020204020204" pitchFamily="34" charset="-122"/>
                <a:ea typeface="微软雅黑" panose="020B0503020204020204" pitchFamily="34" charset="-122"/>
              </a:rPr>
              <a:t>（        ）</a:t>
            </a: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850" b="1" dirty="0">
                <a:solidFill>
                  <a:srgbClr val="FF0000"/>
                </a:solidFill>
                <a:latin typeface="微软雅黑" panose="020B0503020204020204" pitchFamily="34" charset="-122"/>
                <a:ea typeface="微软雅黑" panose="020B0503020204020204" pitchFamily="34" charset="-122"/>
              </a:rPr>
              <a:t>澎湃</a:t>
            </a:r>
            <a:r>
              <a:rPr lang="zh-CN" altLang="en-US" sz="2850" b="1" dirty="0">
                <a:latin typeface="微软雅黑" panose="020B0503020204020204" pitchFamily="34" charset="-122"/>
                <a:ea typeface="微软雅黑" panose="020B0503020204020204" pitchFamily="34" charset="-122"/>
              </a:rPr>
              <a:t>（            ）　    </a:t>
            </a:r>
            <a:r>
              <a:rPr lang="zh-CN" altLang="en-US" sz="2850" b="1" dirty="0">
                <a:solidFill>
                  <a:srgbClr val="FF0000"/>
                </a:solidFill>
                <a:latin typeface="微软雅黑" panose="020B0503020204020204" pitchFamily="34" charset="-122"/>
                <a:ea typeface="微软雅黑" panose="020B0503020204020204" pitchFamily="34" charset="-122"/>
              </a:rPr>
              <a:t>酣</a:t>
            </a:r>
            <a:r>
              <a:rPr lang="zh-CN" altLang="en-US" sz="2850" b="1" dirty="0">
                <a:latin typeface="微软雅黑" panose="020B0503020204020204" pitchFamily="34" charset="-122"/>
                <a:ea typeface="微软雅黑" panose="020B0503020204020204" pitchFamily="34" charset="-122"/>
              </a:rPr>
              <a:t>然入梦（      ）</a:t>
            </a: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850" b="1" dirty="0">
                <a:solidFill>
                  <a:srgbClr val="FF0000"/>
                </a:solidFill>
                <a:latin typeface="微软雅黑" panose="020B0503020204020204" pitchFamily="34" charset="-122"/>
                <a:ea typeface="微软雅黑" panose="020B0503020204020204" pitchFamily="34" charset="-122"/>
              </a:rPr>
              <a:t>苛</a:t>
            </a:r>
            <a:r>
              <a:rPr lang="zh-CN" altLang="en-US" sz="2850" b="1" dirty="0">
                <a:latin typeface="微软雅黑" panose="020B0503020204020204" pitchFamily="34" charset="-122"/>
                <a:ea typeface="微软雅黑" panose="020B0503020204020204" pitchFamily="34" charset="-122"/>
              </a:rPr>
              <a:t>捐杂税（          ）   </a:t>
            </a:r>
            <a:r>
              <a:rPr lang="zh-CN" altLang="en-US" sz="2850" b="1" dirty="0">
                <a:solidFill>
                  <a:srgbClr val="FF0000"/>
                </a:solidFill>
                <a:latin typeface="微软雅黑" panose="020B0503020204020204" pitchFamily="34" charset="-122"/>
                <a:ea typeface="微软雅黑" panose="020B0503020204020204" pitchFamily="34" charset="-122"/>
              </a:rPr>
              <a:t>骨碌</a:t>
            </a:r>
            <a:r>
              <a:rPr lang="zh-CN" altLang="en-US" sz="2850" b="1" dirty="0">
                <a:latin typeface="微软雅黑" panose="020B0503020204020204" pitchFamily="34" charset="-122"/>
                <a:ea typeface="微软雅黑" panose="020B0503020204020204" pitchFamily="34" charset="-122"/>
              </a:rPr>
              <a:t>（           ）</a:t>
            </a:r>
            <a:endParaRPr lang="zh-CN" altLang="en-US" sz="2850" b="1" dirty="0">
              <a:latin typeface="微软雅黑" panose="020B0503020204020204" pitchFamily="34" charset="-122"/>
              <a:ea typeface="微软雅黑" panose="020B0503020204020204" pitchFamily="34" charset="-122"/>
            </a:endParaRPr>
          </a:p>
          <a:p>
            <a:pPr marL="0" indent="0">
              <a:lnSpc>
                <a:spcPct val="150000"/>
              </a:lnSpc>
              <a:buNone/>
            </a:pPr>
            <a:endParaRPr lang="en-US" altLang="zh-CN" sz="2850" b="1" dirty="0">
              <a:latin typeface="微软雅黑" panose="020B0503020204020204" pitchFamily="34" charset="-122"/>
              <a:ea typeface="微软雅黑" panose="020B0503020204020204" pitchFamily="34" charset="-122"/>
            </a:endParaRPr>
          </a:p>
          <a:p>
            <a:pPr marL="0" indent="0">
              <a:lnSpc>
                <a:spcPct val="150000"/>
              </a:lnSpc>
              <a:buNone/>
            </a:pPr>
            <a:endParaRPr lang="zh-CN" altLang="en-US" sz="2850" b="1" dirty="0">
              <a:latin typeface="微软雅黑" panose="020B0503020204020204" pitchFamily="34" charset="-122"/>
              <a:ea typeface="微软雅黑" panose="020B0503020204020204" pitchFamily="34" charset="-122"/>
            </a:endParaRPr>
          </a:p>
        </p:txBody>
      </p:sp>
      <p:sp>
        <p:nvSpPr>
          <p:cNvPr id="30723" name="Text Box 4"/>
          <p:cNvSpPr txBox="1"/>
          <p:nvPr/>
        </p:nvSpPr>
        <p:spPr>
          <a:xfrm>
            <a:off x="2213323" y="835625"/>
            <a:ext cx="1086289" cy="45148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huáng</a:t>
            </a:r>
            <a:endParaRPr lang="en-US" altLang="zh-CN" sz="2400" b="1">
              <a:solidFill>
                <a:srgbClr val="000000"/>
              </a:solidFill>
            </a:endParaRPr>
          </a:p>
        </p:txBody>
      </p:sp>
      <p:sp>
        <p:nvSpPr>
          <p:cNvPr id="30724" name="Text Box 5"/>
          <p:cNvSpPr txBox="1"/>
          <p:nvPr/>
        </p:nvSpPr>
        <p:spPr>
          <a:xfrm>
            <a:off x="5363992" y="876900"/>
            <a:ext cx="1026795" cy="45021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guǒ</a:t>
            </a:r>
            <a:r>
              <a:rPr lang="zh-CN" altLang="en-US" sz="2400" b="1" dirty="0">
                <a:solidFill>
                  <a:srgbClr val="000000"/>
                </a:solidFill>
              </a:rPr>
              <a:t>　</a:t>
            </a:r>
            <a:endParaRPr lang="zh-CN" altLang="en-US" sz="2400" b="1" dirty="0">
              <a:solidFill>
                <a:srgbClr val="000000"/>
              </a:solidFill>
            </a:endParaRPr>
          </a:p>
        </p:txBody>
      </p:sp>
      <p:sp>
        <p:nvSpPr>
          <p:cNvPr id="30725" name="Text Box 8"/>
          <p:cNvSpPr txBox="1"/>
          <p:nvPr/>
        </p:nvSpPr>
        <p:spPr>
          <a:xfrm>
            <a:off x="2414492" y="1591498"/>
            <a:ext cx="1511744" cy="451485"/>
          </a:xfrm>
          <a:prstGeom prst="rect">
            <a:avLst/>
          </a:prstGeom>
          <a:noFill/>
          <a:ln w="9525">
            <a:noFill/>
          </a:ln>
        </p:spPr>
        <p:txBody>
          <a:bodyPr lIns="81485" tIns="40743" rIns="81485" bIns="40743">
            <a:spAutoFit/>
          </a:bodyPr>
          <a:lstStyle/>
          <a:p>
            <a:pPr defTabSz="685800">
              <a:spcBef>
                <a:spcPct val="50000"/>
              </a:spcBef>
            </a:pPr>
            <a:r>
              <a:rPr lang="en-US" altLang="zh-CN" sz="2400">
                <a:solidFill>
                  <a:srgbClr val="000000"/>
                </a:solidFill>
              </a:rPr>
              <a:t> </a:t>
            </a:r>
            <a:r>
              <a:rPr lang="en-US" altLang="zh-CN" sz="2400" b="1" err="1">
                <a:solidFill>
                  <a:srgbClr val="000000"/>
                </a:solidFill>
              </a:rPr>
              <a:t>jiǎo</a:t>
            </a:r>
            <a:r>
              <a:rPr lang="en-US" altLang="zh-CN" sz="2400">
                <a:solidFill>
                  <a:srgbClr val="000000"/>
                </a:solidFill>
              </a:rPr>
              <a:t> </a:t>
            </a:r>
            <a:endParaRPr lang="en-US" altLang="zh-CN" sz="2400">
              <a:solidFill>
                <a:srgbClr val="000000"/>
              </a:solidFill>
            </a:endParaRPr>
          </a:p>
        </p:txBody>
      </p:sp>
      <p:sp>
        <p:nvSpPr>
          <p:cNvPr id="30726" name="Text Box 9"/>
          <p:cNvSpPr txBox="1"/>
          <p:nvPr/>
        </p:nvSpPr>
        <p:spPr>
          <a:xfrm>
            <a:off x="5822462" y="1591498"/>
            <a:ext cx="898737" cy="45148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quán</a:t>
            </a:r>
            <a:endParaRPr lang="en-US" altLang="zh-CN" sz="2400" b="1">
              <a:solidFill>
                <a:srgbClr val="000000"/>
              </a:solidFill>
            </a:endParaRPr>
          </a:p>
        </p:txBody>
      </p:sp>
      <p:sp>
        <p:nvSpPr>
          <p:cNvPr id="30727" name="Text Box 10"/>
          <p:cNvSpPr txBox="1"/>
          <p:nvPr/>
        </p:nvSpPr>
        <p:spPr>
          <a:xfrm>
            <a:off x="2515672" y="2348560"/>
            <a:ext cx="778512" cy="45148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zhuì</a:t>
            </a:r>
            <a:endParaRPr lang="en-US" altLang="zh-CN" sz="2400" b="1">
              <a:solidFill>
                <a:srgbClr val="000000"/>
              </a:solidFill>
            </a:endParaRPr>
          </a:p>
        </p:txBody>
      </p:sp>
      <p:sp>
        <p:nvSpPr>
          <p:cNvPr id="30728" name="Text Box 11"/>
          <p:cNvSpPr txBox="1"/>
          <p:nvPr/>
        </p:nvSpPr>
        <p:spPr>
          <a:xfrm>
            <a:off x="5853412" y="2348560"/>
            <a:ext cx="882707" cy="45148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chān</a:t>
            </a:r>
            <a:endParaRPr lang="en-US" altLang="zh-CN" sz="2400" b="1">
              <a:solidFill>
                <a:srgbClr val="000000"/>
              </a:solidFill>
            </a:endParaRPr>
          </a:p>
        </p:txBody>
      </p:sp>
      <p:sp>
        <p:nvSpPr>
          <p:cNvPr id="30729" name="Text Box 12"/>
          <p:cNvSpPr txBox="1"/>
          <p:nvPr/>
        </p:nvSpPr>
        <p:spPr>
          <a:xfrm>
            <a:off x="2414492" y="3108003"/>
            <a:ext cx="1188881" cy="451485"/>
          </a:xfrm>
          <a:prstGeom prst="rect">
            <a:avLst/>
          </a:prstGeom>
          <a:noFill/>
          <a:ln w="9525">
            <a:noFill/>
          </a:ln>
        </p:spPr>
        <p:txBody>
          <a:bodyPr wrap="none" lIns="81485" tIns="40743" rIns="81485" bIns="40743">
            <a:spAutoFit/>
          </a:bodyPr>
          <a:lstStyle/>
          <a:p>
            <a:pPr defTabSz="685800"/>
            <a:r>
              <a:rPr lang="en-US" altLang="zh-CN" sz="2400" b="1" err="1">
                <a:solidFill>
                  <a:srgbClr val="000000"/>
                </a:solidFill>
              </a:rPr>
              <a:t>wū</a:t>
            </a:r>
            <a:r>
              <a:rPr lang="en-US" altLang="zh-CN" sz="2400">
                <a:solidFill>
                  <a:srgbClr val="000000"/>
                </a:solidFill>
              </a:rPr>
              <a:t> </a:t>
            </a:r>
            <a:r>
              <a:rPr lang="en-US" altLang="zh-CN" sz="2400" b="1">
                <a:solidFill>
                  <a:srgbClr val="000000"/>
                </a:solidFill>
              </a:rPr>
              <a:t> y è</a:t>
            </a:r>
            <a:endParaRPr lang="en-US" altLang="zh-CN" sz="2400" b="1">
              <a:solidFill>
                <a:srgbClr val="000000"/>
              </a:solidFill>
            </a:endParaRPr>
          </a:p>
        </p:txBody>
      </p:sp>
      <p:sp>
        <p:nvSpPr>
          <p:cNvPr id="30730" name="Text Box 13"/>
          <p:cNvSpPr txBox="1"/>
          <p:nvPr/>
        </p:nvSpPr>
        <p:spPr>
          <a:xfrm>
            <a:off x="5822462" y="3085405"/>
            <a:ext cx="1051023" cy="451485"/>
          </a:xfrm>
          <a:prstGeom prst="rect">
            <a:avLst/>
          </a:prstGeom>
          <a:noFill/>
          <a:ln w="9525">
            <a:noFill/>
          </a:ln>
        </p:spPr>
        <p:txBody>
          <a:bodyPr wrap="none" lIns="81485" tIns="40743" rIns="81485" bIns="40743">
            <a:spAutoFit/>
          </a:bodyPr>
          <a:lstStyle/>
          <a:p>
            <a:pPr defTabSz="685800"/>
            <a:r>
              <a:rPr lang="en-US" altLang="zh-CN" sz="2400" b="1" dirty="0" err="1">
                <a:solidFill>
                  <a:srgbClr val="000000"/>
                </a:solidFill>
              </a:rPr>
              <a:t>jǔ</a:t>
            </a:r>
            <a:r>
              <a:rPr lang="en-US" altLang="zh-CN" sz="2400" dirty="0">
                <a:solidFill>
                  <a:srgbClr val="000000"/>
                </a:solidFill>
              </a:rPr>
              <a:t> </a:t>
            </a:r>
            <a:r>
              <a:rPr lang="en-US" altLang="zh-CN" sz="2400" b="1" dirty="0">
                <a:solidFill>
                  <a:srgbClr val="000000"/>
                </a:solidFill>
              </a:rPr>
              <a:t> </a:t>
            </a:r>
            <a:r>
              <a:rPr lang="en-US" altLang="zh-CN" sz="2400" b="1" dirty="0" err="1">
                <a:solidFill>
                  <a:srgbClr val="000000"/>
                </a:solidFill>
              </a:rPr>
              <a:t>jué</a:t>
            </a:r>
            <a:endParaRPr lang="en-US" altLang="zh-CN" sz="2400" b="1" dirty="0">
              <a:solidFill>
                <a:srgbClr val="000000"/>
              </a:solidFill>
            </a:endParaRPr>
          </a:p>
        </p:txBody>
      </p:sp>
      <p:sp>
        <p:nvSpPr>
          <p:cNvPr id="30731" name="Text Box 14"/>
          <p:cNvSpPr txBox="1"/>
          <p:nvPr/>
        </p:nvSpPr>
        <p:spPr>
          <a:xfrm>
            <a:off x="2350942" y="3775234"/>
            <a:ext cx="1512687" cy="451485"/>
          </a:xfrm>
          <a:prstGeom prst="rect">
            <a:avLst/>
          </a:prstGeom>
          <a:noFill/>
          <a:ln w="9525">
            <a:noFill/>
          </a:ln>
        </p:spPr>
        <p:txBody>
          <a:bodyPr wrap="none" lIns="81485" tIns="40743" rIns="81485" bIns="40743">
            <a:spAutoFit/>
          </a:bodyPr>
          <a:lstStyle/>
          <a:p>
            <a:pPr defTabSz="685800"/>
            <a:r>
              <a:rPr lang="en-US" altLang="zh-CN" sz="2400" b="1" dirty="0" err="1">
                <a:solidFill>
                  <a:srgbClr val="000000"/>
                </a:solidFill>
              </a:rPr>
              <a:t>péng</a:t>
            </a:r>
            <a:r>
              <a:rPr lang="en-US" altLang="zh-CN" sz="2400" b="1" dirty="0">
                <a:solidFill>
                  <a:srgbClr val="000000"/>
                </a:solidFill>
              </a:rPr>
              <a:t>  </a:t>
            </a:r>
            <a:r>
              <a:rPr lang="en-US" altLang="zh-CN" sz="2400" b="1" dirty="0" err="1">
                <a:solidFill>
                  <a:srgbClr val="000000"/>
                </a:solidFill>
              </a:rPr>
              <a:t>pài</a:t>
            </a:r>
            <a:endParaRPr lang="en-US" altLang="zh-CN" sz="2400" b="1" dirty="0">
              <a:solidFill>
                <a:srgbClr val="000000"/>
              </a:solidFill>
            </a:endParaRPr>
          </a:p>
        </p:txBody>
      </p:sp>
      <p:sp>
        <p:nvSpPr>
          <p:cNvPr id="30732" name="Text Box 15"/>
          <p:cNvSpPr txBox="1"/>
          <p:nvPr/>
        </p:nvSpPr>
        <p:spPr>
          <a:xfrm>
            <a:off x="6609284" y="3822212"/>
            <a:ext cx="796145" cy="451485"/>
          </a:xfrm>
          <a:prstGeom prst="rect">
            <a:avLst/>
          </a:prstGeom>
          <a:noFill/>
          <a:ln w="9525">
            <a:noFill/>
          </a:ln>
        </p:spPr>
        <p:txBody>
          <a:bodyPr wrap="none" lIns="81485" tIns="40743" rIns="81485" bIns="40743">
            <a:spAutoFit/>
          </a:bodyPr>
          <a:lstStyle/>
          <a:p>
            <a:pPr defTabSz="685800"/>
            <a:r>
              <a:rPr lang="en-US" altLang="zh-CN" sz="2400" b="1">
                <a:solidFill>
                  <a:srgbClr val="000000"/>
                </a:solidFill>
              </a:rPr>
              <a:t> </a:t>
            </a:r>
            <a:r>
              <a:rPr lang="en-US" altLang="zh-CN" sz="2400" b="1" err="1">
                <a:solidFill>
                  <a:srgbClr val="000000"/>
                </a:solidFill>
              </a:rPr>
              <a:t>hān</a:t>
            </a:r>
            <a:endParaRPr lang="en-US" altLang="zh-CN" sz="2400" b="1">
              <a:solidFill>
                <a:srgbClr val="000000"/>
              </a:solidFill>
            </a:endParaRPr>
          </a:p>
        </p:txBody>
      </p:sp>
      <p:grpSp>
        <p:nvGrpSpPr>
          <p:cNvPr id="19" name="Group 19"/>
          <p:cNvGrpSpPr/>
          <p:nvPr/>
        </p:nvGrpSpPr>
        <p:grpSpPr bwMode="auto">
          <a:xfrm>
            <a:off x="441759" y="220345"/>
            <a:ext cx="2246196" cy="521707"/>
            <a:chOff x="209" y="461"/>
            <a:chExt cx="1390" cy="677"/>
          </a:xfrm>
        </p:grpSpPr>
        <p:pic>
          <p:nvPicPr>
            <p:cNvPr id="20"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21" name="文本框 20"/>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cs typeface="Arial" panose="020B0604020202020204"/>
                </a:rPr>
                <a:t>检查预习</a:t>
              </a:r>
              <a:endParaRPr lang="zh-CN" altLang="en-US" sz="2800" b="1" i="1" dirty="0">
                <a:solidFill>
                  <a:srgbClr val="7030A0"/>
                </a:solidFill>
                <a:latin typeface="楷体" panose="02010609060101010101" pitchFamily="49" charset="-122"/>
                <a:ea typeface="楷体" panose="02010609060101010101" pitchFamily="49" charset="-122"/>
                <a:cs typeface="Arial" panose="020B0604020202020204"/>
              </a:endParaRPr>
            </a:p>
          </p:txBody>
        </p:sp>
      </p:grpSp>
      <p:sp>
        <p:nvSpPr>
          <p:cNvPr id="22" name="矩形 21"/>
          <p:cNvSpPr/>
          <p:nvPr/>
        </p:nvSpPr>
        <p:spPr>
          <a:xfrm>
            <a:off x="3279634" y="4536421"/>
            <a:ext cx="542290" cy="521970"/>
          </a:xfrm>
          <a:prstGeom prst="rect">
            <a:avLst/>
          </a:prstGeom>
          <a:noFill/>
          <a:ln w="9525">
            <a:noFill/>
          </a:ln>
        </p:spPr>
        <p:txBody>
          <a:bodyPr wrap="none" anchor="t">
            <a:spAutoFit/>
          </a:bodyPr>
          <a:lstStyle/>
          <a:p>
            <a:pPr eaLnBrk="0" hangingPunct="0"/>
            <a:r>
              <a:rPr lang="en-US" altLang="zh-CN" sz="2800" b="1" dirty="0" err="1">
                <a:latin typeface="黑体" panose="02010609060101010101" pitchFamily="49" charset="-122"/>
                <a:ea typeface="黑体" panose="02010609060101010101" pitchFamily="49" charset="-122"/>
                <a:cs typeface="Arial" panose="020B0604020202020204"/>
              </a:rPr>
              <a:t>kē</a:t>
            </a:r>
            <a:endParaRPr lang="en-US" altLang="zh-CN" sz="2800" b="1" dirty="0">
              <a:latin typeface="黑体" panose="02010609060101010101" pitchFamily="49" charset="-122"/>
              <a:ea typeface="黑体" panose="02010609060101010101" pitchFamily="49" charset="-122"/>
              <a:cs typeface="Arial" panose="020B0604020202020204"/>
            </a:endParaRPr>
          </a:p>
        </p:txBody>
      </p:sp>
      <p:sp>
        <p:nvSpPr>
          <p:cNvPr id="23" name="矩形 22"/>
          <p:cNvSpPr/>
          <p:nvPr/>
        </p:nvSpPr>
        <p:spPr>
          <a:xfrm>
            <a:off x="6098133" y="4453576"/>
            <a:ext cx="909223" cy="523220"/>
          </a:xfrm>
          <a:prstGeom prst="rect">
            <a:avLst/>
          </a:prstGeom>
          <a:noFill/>
          <a:ln w="9525">
            <a:noFill/>
          </a:ln>
        </p:spPr>
        <p:txBody>
          <a:bodyPr wrap="none" anchor="t">
            <a:spAutoFit/>
          </a:bodyPr>
          <a:lstStyle/>
          <a:p>
            <a:pPr eaLnBrk="0" hangingPunct="0"/>
            <a:r>
              <a:rPr lang="en-US" altLang="zh-CN" sz="2800" b="1" dirty="0" err="1">
                <a:solidFill>
                  <a:srgbClr val="000000"/>
                </a:solidFill>
                <a:latin typeface="黑体" panose="02010609060101010101" pitchFamily="49" charset="-122"/>
                <a:ea typeface="黑体" panose="02010609060101010101" pitchFamily="49" charset="-122"/>
                <a:cs typeface="Arial" panose="020B0604020202020204"/>
              </a:rPr>
              <a:t>gūlu</a:t>
            </a:r>
            <a:endParaRPr lang="en-US" altLang="zh-CN" sz="2800" b="1" dirty="0">
              <a:solidFill>
                <a:srgbClr val="000000"/>
              </a:solidFill>
              <a:latin typeface="黑体" panose="02010609060101010101" pitchFamily="49" charset="-122"/>
              <a:ea typeface="黑体" panose="02010609060101010101" pitchFamily="49" charset="-122"/>
              <a:cs typeface="Arial" panose="020B06040202020202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wipe(down)">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25"/>
                                        </p:tgtEl>
                                        <p:attrNameLst>
                                          <p:attrName>style.visibility</p:attrName>
                                        </p:attrNameLst>
                                      </p:cBhvr>
                                      <p:to>
                                        <p:strVal val="visible"/>
                                      </p:to>
                                    </p:set>
                                    <p:animEffect transition="in" filter="blinds(horizontal)">
                                      <p:cBhvr>
                                        <p:cTn id="17" dur="500"/>
                                        <p:tgtEl>
                                          <p:spTgt spid="3072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6"/>
                                        </p:tgtEl>
                                        <p:attrNameLst>
                                          <p:attrName>style.visibility</p:attrName>
                                        </p:attrNameLst>
                                      </p:cBhvr>
                                      <p:to>
                                        <p:strVal val="visible"/>
                                      </p:to>
                                    </p:set>
                                    <p:animEffect transition="in" filter="blinds(horizontal)">
                                      <p:cBhvr>
                                        <p:cTn id="22" dur="500"/>
                                        <p:tgtEl>
                                          <p:spTgt spid="307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27"/>
                                        </p:tgtEl>
                                        <p:attrNameLst>
                                          <p:attrName>style.visibility</p:attrName>
                                        </p:attrNameLst>
                                      </p:cBhvr>
                                      <p:to>
                                        <p:strVal val="visible"/>
                                      </p:to>
                                    </p:set>
                                    <p:animEffect transition="in" filter="blinds(horizontal)">
                                      <p:cBhvr>
                                        <p:cTn id="27" dur="500"/>
                                        <p:tgtEl>
                                          <p:spTgt spid="307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728"/>
                                        </p:tgtEl>
                                        <p:attrNameLst>
                                          <p:attrName>style.visibility</p:attrName>
                                        </p:attrNameLst>
                                      </p:cBhvr>
                                      <p:to>
                                        <p:strVal val="visible"/>
                                      </p:to>
                                    </p:set>
                                    <p:animEffect transition="in" filter="blinds(horizontal)">
                                      <p:cBhvr>
                                        <p:cTn id="32" dur="500"/>
                                        <p:tgtEl>
                                          <p:spTgt spid="3072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0729"/>
                                        </p:tgtEl>
                                        <p:attrNameLst>
                                          <p:attrName>style.visibility</p:attrName>
                                        </p:attrNameLst>
                                      </p:cBhvr>
                                      <p:to>
                                        <p:strVal val="visible"/>
                                      </p:to>
                                    </p:set>
                                    <p:animEffect transition="in" filter="blinds(horizontal)">
                                      <p:cBhvr>
                                        <p:cTn id="37" dur="500"/>
                                        <p:tgtEl>
                                          <p:spTgt spid="3072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0730"/>
                                        </p:tgtEl>
                                        <p:attrNameLst>
                                          <p:attrName>style.visibility</p:attrName>
                                        </p:attrNameLst>
                                      </p:cBhvr>
                                      <p:to>
                                        <p:strVal val="visible"/>
                                      </p:to>
                                    </p:set>
                                    <p:animEffect transition="in" filter="blinds(horizontal)">
                                      <p:cBhvr>
                                        <p:cTn id="42" dur="500"/>
                                        <p:tgtEl>
                                          <p:spTgt spid="3073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0731"/>
                                        </p:tgtEl>
                                        <p:attrNameLst>
                                          <p:attrName>style.visibility</p:attrName>
                                        </p:attrNameLst>
                                      </p:cBhvr>
                                      <p:to>
                                        <p:strVal val="visible"/>
                                      </p:to>
                                    </p:set>
                                    <p:animEffect transition="in" filter="blinds(horizontal)">
                                      <p:cBhvr>
                                        <p:cTn id="47" dur="500"/>
                                        <p:tgtEl>
                                          <p:spTgt spid="3073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0732"/>
                                        </p:tgtEl>
                                        <p:attrNameLst>
                                          <p:attrName>style.visibility</p:attrName>
                                        </p:attrNameLst>
                                      </p:cBhvr>
                                      <p:to>
                                        <p:strVal val="visible"/>
                                      </p:to>
                                    </p:set>
                                    <p:animEffect transition="in" filter="blinds(horizontal)">
                                      <p:cBhvr>
                                        <p:cTn id="52" dur="500"/>
                                        <p:tgtEl>
                                          <p:spTgt spid="3073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3">
                                            <p:txEl>
                                              <p:pRg st="0" end="0"/>
                                            </p:txEl>
                                          </p:spTgt>
                                        </p:tgtEl>
                                        <p:attrNameLst>
                                          <p:attrName>style.visibility</p:attrName>
                                        </p:attrNameLst>
                                      </p:cBhvr>
                                      <p:to>
                                        <p:strVal val="visible"/>
                                      </p:to>
                                    </p:set>
                                    <p:anim calcmode="lin" valueType="num">
                                      <p:cBhvr additive="base">
                                        <p:cTn id="6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p:bldP spid="30727" grpId="0"/>
      <p:bldP spid="30728" grpId="0"/>
      <p:bldP spid="30729" grpId="0"/>
      <p:bldP spid="30730" grpId="0"/>
      <p:bldP spid="30731" grpId="0"/>
      <p:bldP spid="30732"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3">
              <a:rPr lang="zh-CN" altLang="en-US" smtClean="0"/>
            </a:fld>
            <a:endParaRPr lang="zh-CN" altLang="en-US"/>
          </a:p>
        </p:txBody>
      </p:sp>
      <p:sp>
        <p:nvSpPr>
          <p:cNvPr id="3" name="页脚占位符 2"/>
          <p:cNvSpPr>
            <a:spLocks noGrp="1"/>
          </p:cNvSpPr>
          <p:nvPr>
            <p:ph type="ftr" sz="quarter" idx="11"/>
          </p:nvPr>
        </p:nvSpPr>
        <p:spPr/>
        <p:txBody>
          <a:bodyPr/>
          <a:lstStyle/>
          <a:p>
            <a:r>
              <a:rPr lang="zh-CN" altLang="en-US"/>
              <a:t>《老山界》               泉港实验中学</a:t>
            </a:r>
            <a:endParaRPr lang="zh-CN" altLang="en-US"/>
          </a:p>
        </p:txBody>
      </p:sp>
      <p:sp>
        <p:nvSpPr>
          <p:cNvPr id="4" name="文本框 3"/>
          <p:cNvSpPr txBox="1"/>
          <p:nvPr/>
        </p:nvSpPr>
        <p:spPr>
          <a:xfrm>
            <a:off x="459105" y="1075690"/>
            <a:ext cx="8189595" cy="3495040"/>
          </a:xfrm>
          <a:prstGeom prst="rect">
            <a:avLst/>
          </a:prstGeom>
          <a:noFill/>
        </p:spPr>
        <p:txBody>
          <a:bodyPr wrap="square" rtlCol="0" anchor="t">
            <a:spAutoFit/>
          </a:bodyPr>
          <a:lstStyle/>
          <a:p>
            <a:pPr algn="l">
              <a:lnSpc>
                <a:spcPct val="9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满望：</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十分希望。</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9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惊惶：</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惊慌。</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9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苛捐杂税：</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指繁重的捐税。捐，赋税。</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9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骨碌：</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滚动。</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90000"/>
              </a:lnSpc>
              <a:spcBef>
                <a:spcPts val="9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酣然入梦</a:t>
            </a: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畅快地入睡。</a:t>
            </a:r>
            <a:endParaRPr lang="en-US" altLang="zh-CN" sz="2800" b="1" dirty="0">
              <a:solidFill>
                <a:srgbClr val="0000FF"/>
              </a:solidFill>
              <a:latin typeface="黑体" panose="02010609060101010101" pitchFamily="49" charset="-122"/>
              <a:ea typeface="黑体" panose="02010609060101010101" pitchFamily="49" charset="-122"/>
            </a:endParaRPr>
          </a:p>
          <a:p>
            <a:pPr algn="l">
              <a:lnSpc>
                <a:spcPct val="9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不可捉摸：</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不能够预料或猜测。</a:t>
            </a:r>
            <a:endParaRPr lang="zh-CN" altLang="en-US" sz="2800" b="1" dirty="0">
              <a:solidFill>
                <a:srgbClr val="0000FF"/>
              </a:solidFill>
              <a:latin typeface="黑体" panose="02010609060101010101" pitchFamily="49" charset="-122"/>
              <a:ea typeface="黑体" panose="02010609060101010101" pitchFamily="49" charset="-122"/>
              <a:cs typeface="+mn-ea"/>
              <a:sym typeface="+mn-ea"/>
            </a:endParaRPr>
          </a:p>
          <a:p>
            <a:pPr algn="l">
              <a:lnSpc>
                <a:spcPct val="90000"/>
              </a:lnSpc>
              <a:spcBef>
                <a:spcPts val="9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奇观</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：罕见的美好景象。</a:t>
            </a:r>
            <a:endParaRPr lang="zh-CN" altLang="en-US" sz="2800" b="1" dirty="0">
              <a:solidFill>
                <a:srgbClr val="0000FF"/>
              </a:solidFill>
              <a:latin typeface="黑体" panose="02010609060101010101" pitchFamily="49" charset="-122"/>
              <a:ea typeface="黑体" panose="02010609060101010101" pitchFamily="49" charset="-122"/>
              <a:cs typeface="+mn-ea"/>
              <a:sym typeface="+mn-ea"/>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5" name="文本框 4"/>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词语积累</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9105" y="944880"/>
            <a:ext cx="7661275" cy="3799840"/>
          </a:xfrm>
          <a:prstGeom prst="rect">
            <a:avLst/>
          </a:prstGeom>
          <a:noFill/>
        </p:spPr>
        <p:txBody>
          <a:bodyPr wrap="square" rtlCol="0" anchor="t">
            <a:spAutoFit/>
          </a:bodyPr>
          <a:lstStyle/>
          <a:p>
            <a:pPr algn="l">
              <a:lnSpc>
                <a:spcPct val="10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细切：</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形容声音细微急促。</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10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咀嚼：</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用牙齿磨碎食物。</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10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呜咽：</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（流水、丝竹等）发出凄切的声音。</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100000"/>
              </a:lnSpc>
              <a:spcBef>
                <a:spcPts val="9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澎湃</a:t>
            </a: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形容波浪互相撞击。</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10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不管三七二十一：</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不顾一切；不问是非情由。</a:t>
            </a:r>
            <a:endParaRPr lang="zh-CN" altLang="en-US" sz="2800" b="1" dirty="0">
              <a:solidFill>
                <a:srgbClr val="0000FF"/>
              </a:solidFill>
              <a:latin typeface="黑体" panose="02010609060101010101" pitchFamily="49" charset="-122"/>
              <a:ea typeface="黑体" panose="02010609060101010101" pitchFamily="49" charset="-122"/>
            </a:endParaRPr>
          </a:p>
          <a:p>
            <a:pPr algn="l">
              <a:lnSpc>
                <a:spcPct val="100000"/>
              </a:lnSpc>
              <a:spcBef>
                <a:spcPts val="900"/>
              </a:spcBef>
            </a:pPr>
            <a:r>
              <a:rPr lang="zh-CN" altLang="en-US" sz="2800" b="1" dirty="0">
                <a:solidFill>
                  <a:sysClr val="windowText" lastClr="000000"/>
                </a:solidFill>
                <a:latin typeface="黑体" panose="02010609060101010101" pitchFamily="49" charset="-122"/>
                <a:ea typeface="黑体" panose="02010609060101010101" pitchFamily="49" charset="-122"/>
                <a:cs typeface="+mn-ea"/>
                <a:sym typeface="+mn-ea"/>
              </a:rPr>
              <a:t>索性：</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表示直截了当，干脆。</a:t>
            </a:r>
            <a:endParaRPr lang="zh-CN" altLang="en-US" sz="2800" b="1" dirty="0">
              <a:solidFill>
                <a:srgbClr val="0000FF"/>
              </a:solidFill>
              <a:latin typeface="黑体" panose="02010609060101010101" pitchFamily="49" charset="-122"/>
              <a:ea typeface="黑体" panose="02010609060101010101" pitchFamily="49" charset="-122"/>
              <a:cs typeface="+mn-ea"/>
              <a:sym typeface="+mn-ea"/>
            </a:endParaRPr>
          </a:p>
          <a:p>
            <a:pPr algn="l">
              <a:lnSpc>
                <a:spcPct val="100000"/>
              </a:lnSpc>
              <a:spcBef>
                <a:spcPts val="9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绝壁</a:t>
            </a:r>
            <a:r>
              <a:rPr lang="zh-CN" altLang="en-US" sz="2800" b="1" dirty="0">
                <a:solidFill>
                  <a:srgbClr val="0000FF"/>
                </a:solidFill>
                <a:latin typeface="黑体" panose="02010609060101010101" pitchFamily="49" charset="-122"/>
                <a:ea typeface="黑体" panose="02010609060101010101" pitchFamily="49" charset="-122"/>
                <a:cs typeface="+mn-ea"/>
                <a:sym typeface="+mn-ea"/>
              </a:rPr>
              <a:t>：极陡峭不能攀援的山崖。</a:t>
            </a:r>
            <a:endParaRPr lang="zh-CN" altLang="en-US" sz="2800" b="1" dirty="0">
              <a:solidFill>
                <a:srgbClr val="0000FF"/>
              </a:solidFill>
              <a:latin typeface="黑体" panose="02010609060101010101" pitchFamily="49" charset="-122"/>
              <a:ea typeface="黑体" panose="02010609060101010101" pitchFamily="49" charset="-122"/>
              <a:cs typeface="+mn-ea"/>
              <a:sym typeface="+mn-ea"/>
            </a:endParaRPr>
          </a:p>
        </p:txBody>
      </p:sp>
      <p:grpSp>
        <p:nvGrpSpPr>
          <p:cNvPr id="6" name="Group 19"/>
          <p:cNvGrpSpPr/>
          <p:nvPr/>
        </p:nvGrpSpPr>
        <p:grpSpPr bwMode="auto">
          <a:xfrm>
            <a:off x="441759" y="220345"/>
            <a:ext cx="2246196" cy="521707"/>
            <a:chOff x="209" y="461"/>
            <a:chExt cx="1390" cy="677"/>
          </a:xfrm>
        </p:grpSpPr>
        <p:pic>
          <p:nvPicPr>
            <p:cNvPr id="7" name="Picture 18" descr="未标题-1"/>
            <p:cNvPicPr>
              <a:picLocks noChangeAspect="1" noChangeArrowheads="1"/>
            </p:cNvPicPr>
            <p:nvPr/>
          </p:nvPicPr>
          <p:blipFill>
            <a:blip r:embed="rId1" cstate="print"/>
            <a:srcRect/>
            <a:stretch>
              <a:fillRect/>
            </a:stretch>
          </p:blipFill>
          <p:spPr bwMode="auto">
            <a:xfrm>
              <a:off x="209" y="461"/>
              <a:ext cx="1390" cy="616"/>
            </a:xfrm>
            <a:prstGeom prst="rect">
              <a:avLst/>
            </a:prstGeom>
            <a:noFill/>
            <a:ln w="9525">
              <a:noFill/>
              <a:miter lim="800000"/>
              <a:headEnd/>
              <a:tailEnd/>
            </a:ln>
          </p:spPr>
        </p:pic>
        <p:sp>
          <p:nvSpPr>
            <p:cNvPr id="5" name="文本框 4"/>
            <p:cNvSpPr txBox="1">
              <a:spLocks noChangeArrowheads="1"/>
            </p:cNvSpPr>
            <p:nvPr/>
          </p:nvSpPr>
          <p:spPr bwMode="auto">
            <a:xfrm>
              <a:off x="453" y="461"/>
              <a:ext cx="1080" cy="677"/>
            </a:xfrm>
            <a:prstGeom prst="rect">
              <a:avLst/>
            </a:prstGeom>
            <a:noFill/>
            <a:ln w="9525">
              <a:noFill/>
              <a:miter lim="800000"/>
            </a:ln>
          </p:spPr>
          <p:txBody>
            <a:bodyPr wrap="square">
              <a:spAutoFit/>
            </a:bodyPr>
            <a:lstStyle/>
            <a:p>
              <a:pPr algn="ctr"/>
              <a:r>
                <a:rPr lang="zh-CN" altLang="en-US" sz="2800" b="1" i="1" dirty="0">
                  <a:solidFill>
                    <a:srgbClr val="7030A0"/>
                  </a:solidFill>
                  <a:latin typeface="楷体" panose="02010609060101010101" pitchFamily="49" charset="-122"/>
                  <a:ea typeface="楷体" panose="02010609060101010101" pitchFamily="49" charset="-122"/>
                </a:rPr>
                <a:t>词语积累</a:t>
              </a:r>
              <a:endParaRPr lang="zh-CN" altLang="en-US" sz="2800" b="1" i="1" dirty="0">
                <a:solidFill>
                  <a:srgbClr val="7030A0"/>
                </a:solidFill>
                <a:latin typeface="楷体" panose="02010609060101010101" pitchFamily="49" charset="-122"/>
                <a:ea typeface="楷体" panose="02010609060101010101" pitchFamily="49" charset="-122"/>
              </a:endParaRPr>
            </a:p>
          </p:txBody>
        </p:sp>
      </p:grpSp>
    </p:spTree>
  </p:cSld>
  <p:clrMapOvr>
    <a:masterClrMapping/>
  </p:clrMapOvr>
  <p:transition/>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TABLE_BEAUTIFY" val="smartTable{3ba5ae8c-8888-4df7-909c-95ff5922aa67}"/>
</p:tagLst>
</file>

<file path=ppt/tags/tag64.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空白设计模板">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老山界_课件6">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课件">
  <a:themeElements>
    <a:clrScheme name="相交线第1课时（北京2中分校何鸾）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相交线第1课时（北京2中分校何鸾）">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3"/>
        </a:lnRef>
        <a:fillRef idx="1">
          <a:schemeClr val="lt1"/>
        </a:fillRef>
        <a:effectRef idx="0">
          <a:schemeClr val="accent3"/>
        </a:effectRef>
        <a:fontRef idx="minor">
          <a:schemeClr val="dk1"/>
        </a:fontRef>
      </a:style>
    </a:spDef>
  </a:objectDefaults>
  <a:extraClrSchemeLst>
    <a:extraClrScheme>
      <a:clrScheme name="相交线第1课时（北京2中分校何鸾）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3456</Words>
  <Application>WPS 演示</Application>
  <PresentationFormat>全屏显示(16:9)</PresentationFormat>
  <Paragraphs>372</Paragraphs>
  <Slides>28</Slides>
  <Notes>1</Notes>
  <HiddenSlides>0</HiddenSlides>
  <MMClips>0</MMClips>
  <ScaleCrop>false</ScaleCrop>
  <HeadingPairs>
    <vt:vector size="6" baseType="variant">
      <vt:variant>
        <vt:lpstr>已用的字体</vt:lpstr>
      </vt:variant>
      <vt:variant>
        <vt:i4>15</vt:i4>
      </vt:variant>
      <vt:variant>
        <vt:lpstr>主题</vt:lpstr>
      </vt:variant>
      <vt:variant>
        <vt:i4>6</vt:i4>
      </vt:variant>
      <vt:variant>
        <vt:lpstr>幻灯片标题</vt:lpstr>
      </vt:variant>
      <vt:variant>
        <vt:i4>28</vt:i4>
      </vt:variant>
    </vt:vector>
  </HeadingPairs>
  <TitlesOfParts>
    <vt:vector size="49" baseType="lpstr">
      <vt:lpstr>Arial</vt:lpstr>
      <vt:lpstr>宋体</vt:lpstr>
      <vt:lpstr>Wingdings</vt:lpstr>
      <vt:lpstr>微软雅黑</vt:lpstr>
      <vt:lpstr>Wingdings</vt:lpstr>
      <vt:lpstr>Times New Roman</vt:lpstr>
      <vt:lpstr>黑体</vt:lpstr>
      <vt:lpstr>Calibri</vt:lpstr>
      <vt:lpstr>楷体</vt:lpstr>
      <vt:lpstr>华文行楷</vt:lpstr>
      <vt:lpstr>Arial</vt:lpstr>
      <vt:lpstr>Arial Unicode MS</vt:lpstr>
      <vt:lpstr>Calibri Light</vt:lpstr>
      <vt:lpstr>Raleway Black</vt:lpstr>
      <vt:lpstr>Segoe Print</vt:lpstr>
      <vt:lpstr>自定义设计方案</vt:lpstr>
      <vt:lpstr>2_空白设计模板</vt:lpstr>
      <vt:lpstr>2_Office 主题​​</vt:lpstr>
      <vt:lpstr>老山界_课件6</vt:lpstr>
      <vt:lpstr>1_自定义设计方案</vt:lpstr>
      <vt:lpstr>课件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LENOVO</cp:lastModifiedBy>
  <cp:revision>28</cp:revision>
  <cp:lastPrinted>2021-02-23T14:35:00Z</cp:lastPrinted>
  <dcterms:created xsi:type="dcterms:W3CDTF">2021-02-23T14:35:00Z</dcterms:created>
  <dcterms:modified xsi:type="dcterms:W3CDTF">2022-03-11T02:27:43Z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2052-11.1.0.11365</vt:lpwstr>
  </property>
  <property fmtid="{D5CDD505-2E9C-101B-9397-08002B2CF9AE}" pid="7" name="ICV">
    <vt:lpwstr>243473AC993F4D0591635D1B38000F51</vt:lpwstr>
  </property>
</Properties>
</file>