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3"/>
    <p:sldId id="342" r:id="rId4"/>
    <p:sldId id="284" r:id="rId5"/>
    <p:sldId id="288" r:id="rId6"/>
    <p:sldId id="329" r:id="rId7"/>
    <p:sldId id="330" r:id="rId8"/>
    <p:sldId id="331" r:id="rId9"/>
    <p:sldId id="289" r:id="rId10"/>
    <p:sldId id="333" r:id="rId11"/>
    <p:sldId id="335" r:id="rId12"/>
    <p:sldId id="336" r:id="rId13"/>
    <p:sldId id="340" r:id="rId14"/>
    <p:sldId id="334" r:id="rId15"/>
    <p:sldId id="259" r:id="rId16"/>
  </p:sldIdLst>
  <p:sldSz cx="9144000" cy="5143500" type="screen16x9"/>
  <p:notesSz cx="7103745" cy="10234295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黑体" panose="02010609060101010101" pitchFamily="49" charset="-122"/>
      <p:regular r:id="rId24"/>
    </p:embeddedFont>
    <p:embeddedFont>
      <p:font typeface="楷体" panose="02010609060101010101" pitchFamily="49" charset="-122"/>
      <p:regular r:id="rId2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DCB6"/>
    <a:srgbClr val="FEEECA"/>
    <a:srgbClr val="FAE1CF"/>
    <a:srgbClr val="FBEADD"/>
    <a:srgbClr val="EF6160"/>
    <a:srgbClr val="FF00FF"/>
    <a:srgbClr val="62B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212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318363" y="3028456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72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67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157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79413" y="1444625"/>
            <a:ext cx="6234112" cy="1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7" name="文本框 10"/>
          <p:cNvSpPr txBox="1"/>
          <p:nvPr/>
        </p:nvSpPr>
        <p:spPr>
          <a:xfrm>
            <a:off x="379413" y="565430"/>
            <a:ext cx="62198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4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习作：这样想象真有趣</a:t>
            </a:r>
            <a:endParaRPr lang="zh-CN" altLang="en-US" sz="4400" b="1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8" name="文本框 11"/>
          <p:cNvSpPr txBox="1"/>
          <p:nvPr/>
        </p:nvSpPr>
        <p:spPr>
          <a:xfrm>
            <a:off x="973138" y="1654830"/>
            <a:ext cx="48529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国家统编教材</a:t>
            </a:r>
            <a:r>
              <a:rPr lang="en-US" altLang="zh-CN" sz="24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4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三年级语文下册</a:t>
            </a:r>
            <a:endParaRPr lang="zh-CN" altLang="en-US" sz="2400" b="1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869950" y="665163"/>
            <a:ext cx="7629525" cy="373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法？”小白鸭睁大眼睛。小公鸡招呼小白鸭，一起向医院走去。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在医院里，大名鼎鼎的狗大夫问清了他们的来意，听了他们的苦恼，沉思一阵，拿起激光电子手术刀，一按电钮——“吱”的一声，小公鸡和小白鸭的爪子换了过来，他们一点儿也感觉不到疼痛。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换了爪子的小公鸡和小白鸭眉开眼笑，哼着小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717550" y="420688"/>
            <a:ext cx="5935663" cy="459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调来到河边。小白鸭学小公鸡的样子在岸上走来走去，觉得挺新鲜。小公鸡学着小白鸭的样子在水里游来游去，觉得挺有趣。</a:t>
            </a:r>
            <a:r>
              <a:rPr lang="zh-CN" altLang="en-US" sz="26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过了不久，他们肚子饿了。可小公鸡不会捉水里的鱼吃，小白鸭也不会捉田里的虫吃。他们只好饿着肚子。</a:t>
            </a:r>
            <a:r>
              <a:rPr lang="zh-CN" altLang="en-US" sz="26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于是他们又来找狗大夫要求把嘴巴也换一换。可狗大夫告诉他们：“嘴巴和头连在一起，如果要换，那么连头也要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653213" y="527050"/>
            <a:ext cx="1587" cy="441642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745288" y="1344613"/>
            <a:ext cx="2228850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600" b="1" noProof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④写换爪子后的生活，想象丰富、有趣。</a:t>
            </a:r>
            <a:endParaRPr lang="zh-CN" altLang="en-US" sz="2600" b="1" noProof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691313" y="2936875"/>
            <a:ext cx="222885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600" b="1" noProof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⑤写换爪子后的不方便。</a:t>
            </a:r>
            <a:endParaRPr lang="zh-CN" altLang="en-US" sz="2600" b="1" noProof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742950" y="647700"/>
            <a:ext cx="6122988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换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过来，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不但很疼，而且特别危险呀！”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小公鸡和小白鸭傻眼了：“那可怎么办呀？”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“唉，你们把身体各个部位换来换去是不科学的，到最后还是害了自己，你们还是认真考虑考虑吧！”狗大夫说。   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小公鸡和小白鸭这才醒悟过来，把爪子又换了回来。</a:t>
            </a:r>
            <a:r>
              <a:rPr lang="zh-CN" altLang="en-US" sz="26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732588" y="650875"/>
            <a:ext cx="11112" cy="408463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816725" y="2297113"/>
            <a:ext cx="222885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600" b="1" noProof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⑥明白身体各部位各有各的用处，揭示文章主题。</a:t>
            </a:r>
            <a:endParaRPr lang="zh-CN" altLang="en-US" sz="2600" b="1" noProof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62BE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 descr="timg (4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89050" y="11113"/>
            <a:ext cx="691515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627188" y="173038"/>
            <a:ext cx="6210300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en-US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作者的想象大胆离奇，善于抓住各种角色的不同个性，用角色对话来推动故事情节的发展，告诉我们盲目希望得到的东西往往对自身有害无益，而自身拥有的平凡事物却往往与自己休戚相关。本文情节生动，富有哲理，十分引人入胜。</a:t>
            </a:r>
            <a:endParaRPr lang="zh-CN" altLang="zh-CN" sz="2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 descr="20394056_154533817000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14288"/>
            <a:ext cx="9159875" cy="5162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737484" y="1942255"/>
            <a:ext cx="4827905" cy="1260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7600" b="1" noProof="1">
                <a:ln w="44450" cmpd="thickThin">
                  <a:solidFill>
                    <a:srgbClr val="0F2B40"/>
                  </a:solidFill>
                  <a:prstDash val="solid"/>
                </a:ln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谢谢观看！</a:t>
            </a:r>
            <a:endParaRPr lang="zh-CN" altLang="en-US" sz="7600" b="1" noProof="1">
              <a:ln w="44450" cmpd="thickThin">
                <a:solidFill>
                  <a:srgbClr val="0F2B40"/>
                </a:solidFill>
                <a:prstDash val="solid"/>
              </a:ln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720725" y="663575"/>
            <a:ext cx="7702550" cy="4206875"/>
            <a:chOff x="1135" y="1046"/>
            <a:chExt cx="12130" cy="66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769" y="4061"/>
              <a:ext cx="4209" cy="3610"/>
            </a:xfrm>
            <a:prstGeom prst="ellipse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476" y="4061"/>
              <a:ext cx="4082" cy="3610"/>
            </a:xfrm>
            <a:prstGeom prst="ellipse">
              <a:avLst/>
            </a:prstGeom>
          </p:spPr>
        </p:pic>
        <p:sp>
          <p:nvSpPr>
            <p:cNvPr id="1029" name="Rectangle 2"/>
            <p:cNvSpPr txBox="1">
              <a:spLocks noChangeArrowheads="1"/>
            </p:cNvSpPr>
            <p:nvPr/>
          </p:nvSpPr>
          <p:spPr bwMode="auto">
            <a:xfrm>
              <a:off x="1134" y="1046"/>
              <a:ext cx="12130" cy="3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-3429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  <a:spcBef>
                  <a:spcPts val="1000"/>
                </a:spcBef>
              </a:pPr>
              <a:r>
                <a:rPr lang="zh-CN" altLang="en-US" sz="32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你一定看过这些动画片吧？猫和老鼠玩得不亦乐乎；熊猫不再懒洋洋，而且武艺高强</a:t>
              </a: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</a:rPr>
                <a:t>……</a:t>
              </a:r>
              <a:endParaRPr lang="zh-CN" altLang="en-US" sz="32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4"/>
          <p:cNvGrpSpPr/>
          <p:nvPr/>
        </p:nvGrpSpPr>
        <p:grpSpPr bwMode="auto">
          <a:xfrm>
            <a:off x="87313" y="207963"/>
            <a:ext cx="2386012" cy="835025"/>
            <a:chOff x="137" y="328"/>
            <a:chExt cx="3758" cy="1315"/>
          </a:xfrm>
        </p:grpSpPr>
        <p:grpSp>
          <p:nvGrpSpPr>
            <p:cNvPr id="3077" name="组合 7"/>
            <p:cNvGrpSpPr/>
            <p:nvPr/>
          </p:nvGrpSpPr>
          <p:grpSpPr bwMode="auto">
            <a:xfrm>
              <a:off x="859" y="508"/>
              <a:ext cx="3036" cy="1112"/>
              <a:chOff x="2085" y="825"/>
              <a:chExt cx="3037" cy="1115"/>
            </a:xfrm>
          </p:grpSpPr>
          <p:pic>
            <p:nvPicPr>
              <p:cNvPr id="3081" name="图片 4" descr="5d8b64deh8c5940b87eb9&amp;69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82" name="文本框 6"/>
              <p:cNvSpPr txBox="1">
                <a:spLocks noChangeArrowheads="1"/>
              </p:cNvSpPr>
              <p:nvPr/>
            </p:nvSpPr>
            <p:spPr bwMode="auto">
              <a:xfrm>
                <a:off x="2320" y="1013"/>
                <a:ext cx="2541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习作要求</a:t>
                </a:r>
                <a:endPara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8" name="组合 28"/>
            <p:cNvGrpSpPr/>
            <p:nvPr/>
          </p:nvGrpSpPr>
          <p:grpSpPr bwMode="auto">
            <a:xfrm>
              <a:off x="137" y="328"/>
              <a:ext cx="1129" cy="1315"/>
              <a:chOff x="7544" y="4838"/>
              <a:chExt cx="1129" cy="1315"/>
            </a:xfrm>
          </p:grpSpPr>
          <p:pic>
            <p:nvPicPr>
              <p:cNvPr id="3079" name="图片 25" descr="46064744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0880000" flipH="1">
                <a:off x="7544" y="4838"/>
                <a:ext cx="1129" cy="13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0" name="图片 26" descr="usm7qA==_I3OmdpjZXfNJ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45" y="4913"/>
                <a:ext cx="473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800100" y="1100138"/>
            <a:ext cx="7702550" cy="260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ts val="1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想象一下，一旦动物失去了原来的主要特征，或是变得与原来完全相反，它们的生活会有什么变化？又会发生哪些奇异的事情呢？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00100" y="3573463"/>
            <a:ext cx="7702550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选一种动物作为主角，大胆想象，编一个童话故事。</a:t>
            </a:r>
            <a:endParaRPr lang="zh-CN" altLang="en-US" sz="3200" b="1" dirty="0">
              <a:solidFill>
                <a:srgbClr val="FF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4"/>
          <p:cNvGrpSpPr/>
          <p:nvPr/>
        </p:nvGrpSpPr>
        <p:grpSpPr bwMode="auto">
          <a:xfrm>
            <a:off x="87313" y="207963"/>
            <a:ext cx="2386012" cy="835025"/>
            <a:chOff x="137" y="328"/>
            <a:chExt cx="3758" cy="1315"/>
          </a:xfrm>
        </p:grpSpPr>
        <p:grpSp>
          <p:nvGrpSpPr>
            <p:cNvPr id="4102" name="组合 7"/>
            <p:cNvGrpSpPr/>
            <p:nvPr/>
          </p:nvGrpSpPr>
          <p:grpSpPr bwMode="auto">
            <a:xfrm>
              <a:off x="859" y="508"/>
              <a:ext cx="3036" cy="1112"/>
              <a:chOff x="2085" y="825"/>
              <a:chExt cx="3037" cy="1115"/>
            </a:xfrm>
          </p:grpSpPr>
          <p:pic>
            <p:nvPicPr>
              <p:cNvPr id="4106" name="图片 4" descr="5d8b64deh8c5940b87eb9&amp;69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07" name="文本框 6"/>
              <p:cNvSpPr txBox="1">
                <a:spLocks noChangeArrowheads="1"/>
              </p:cNvSpPr>
              <p:nvPr/>
            </p:nvSpPr>
            <p:spPr bwMode="auto">
              <a:xfrm>
                <a:off x="2320" y="1013"/>
                <a:ext cx="2541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习作指导</a:t>
                </a:r>
                <a:endPara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4103" name="组合 28"/>
            <p:cNvGrpSpPr/>
            <p:nvPr/>
          </p:nvGrpSpPr>
          <p:grpSpPr bwMode="auto">
            <a:xfrm>
              <a:off x="137" y="328"/>
              <a:ext cx="1129" cy="1315"/>
              <a:chOff x="7544" y="4838"/>
              <a:chExt cx="1129" cy="1315"/>
            </a:xfrm>
          </p:grpSpPr>
          <p:pic>
            <p:nvPicPr>
              <p:cNvPr id="4104" name="图片 25" descr="46064744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0880000" flipH="1">
                <a:off x="7544" y="4838"/>
                <a:ext cx="1129" cy="13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05" name="图片 26" descr="usm7qA==_I3OmdpjZXfNJ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45" y="4913"/>
                <a:ext cx="473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5" name="组合 3"/>
          <p:cNvGrpSpPr/>
          <p:nvPr/>
        </p:nvGrpSpPr>
        <p:grpSpPr bwMode="auto">
          <a:xfrm>
            <a:off x="801688" y="993775"/>
            <a:ext cx="7702550" cy="3886200"/>
            <a:chOff x="1263" y="1564"/>
            <a:chExt cx="12130" cy="6121"/>
          </a:xfrm>
        </p:grpSpPr>
        <p:sp>
          <p:nvSpPr>
            <p:cNvPr id="4100" name="Rectangle 2"/>
            <p:cNvSpPr txBox="1">
              <a:spLocks noChangeArrowheads="1"/>
            </p:cNvSpPr>
            <p:nvPr/>
          </p:nvSpPr>
          <p:spPr bwMode="auto">
            <a:xfrm>
              <a:off x="1262" y="1564"/>
              <a:ext cx="12130" cy="3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-3429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  <a:spcBef>
                  <a:spcPts val="1000"/>
                </a:spcBef>
              </a:pPr>
              <a:r>
                <a: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首先，确定你要写的动物，这种动物有什么主要特征，在你的想象中，它的这种特征是失去了还是变得完全相反。</a:t>
              </a:r>
              <a:endPara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101" name="图片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791" y="4579"/>
              <a:ext cx="6818" cy="3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787400" y="657225"/>
            <a:ext cx="7702550" cy="4114800"/>
            <a:chOff x="1135" y="1021"/>
            <a:chExt cx="12130" cy="6479"/>
          </a:xfrm>
        </p:grpSpPr>
        <p:sp>
          <p:nvSpPr>
            <p:cNvPr id="5123" name="Rectangle 2"/>
            <p:cNvSpPr txBox="1">
              <a:spLocks noChangeArrowheads="1"/>
            </p:cNvSpPr>
            <p:nvPr/>
          </p:nvSpPr>
          <p:spPr bwMode="auto">
            <a:xfrm>
              <a:off x="1135" y="1021"/>
              <a:ext cx="12130" cy="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-3429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ts val="1000"/>
                </a:spcBef>
              </a:pPr>
              <a:r>
                <a: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然后，想象这个动物的生活发生的变化以及一些奇妙的经历，紧扣住</a:t>
              </a:r>
              <a:r>
                <a:rPr lang="en-US" altLang="zh-CN" sz="3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有趣</a:t>
              </a:r>
              <a:r>
                <a:rPr lang="en-US" altLang="zh-CN" sz="3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二字来想象，写出趣味性。</a:t>
              </a:r>
              <a:endPara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124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482" y="4099"/>
              <a:ext cx="7464" cy="3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965200" y="560388"/>
            <a:ext cx="7213600" cy="4257675"/>
            <a:chOff x="1519" y="883"/>
            <a:chExt cx="11363" cy="6706"/>
          </a:xfrm>
        </p:grpSpPr>
        <p:sp>
          <p:nvSpPr>
            <p:cNvPr id="6147" name="Rectangle 2"/>
            <p:cNvSpPr txBox="1">
              <a:spLocks noChangeArrowheads="1"/>
            </p:cNvSpPr>
            <p:nvPr/>
          </p:nvSpPr>
          <p:spPr bwMode="auto">
            <a:xfrm>
              <a:off x="1519" y="883"/>
              <a:ext cx="11363" cy="3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-3429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ts val="1000"/>
                </a:spcBef>
              </a:pPr>
              <a:r>
                <a: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在写作时，注意运用各种手法将童话主人公写立体，注意写清楚童话的起因、经过、结果。</a:t>
              </a:r>
              <a:endPara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148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432" y="4042"/>
              <a:ext cx="7715" cy="3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1016000" y="528638"/>
            <a:ext cx="7450138" cy="4270375"/>
            <a:chOff x="1600" y="833"/>
            <a:chExt cx="11732" cy="6725"/>
          </a:xfrm>
        </p:grpSpPr>
        <p:sp>
          <p:nvSpPr>
            <p:cNvPr id="7171" name="Rectangle 2"/>
            <p:cNvSpPr txBox="1">
              <a:spLocks noChangeArrowheads="1"/>
            </p:cNvSpPr>
            <p:nvPr/>
          </p:nvSpPr>
          <p:spPr bwMode="auto">
            <a:xfrm>
              <a:off x="1600" y="4495"/>
              <a:ext cx="11732" cy="3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-3429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ts val="1000"/>
                </a:spcBef>
              </a:pPr>
              <a:r>
                <a: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写好后同学之间互相读一读，提出修改意见，然后评选出想象最有趣的一篇童话故事。</a:t>
              </a:r>
              <a:endPara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172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760" y="833"/>
              <a:ext cx="7639" cy="3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4"/>
          <p:cNvGrpSpPr/>
          <p:nvPr/>
        </p:nvGrpSpPr>
        <p:grpSpPr bwMode="auto">
          <a:xfrm>
            <a:off x="87313" y="207963"/>
            <a:ext cx="2386012" cy="835025"/>
            <a:chOff x="137" y="328"/>
            <a:chExt cx="3758" cy="1315"/>
          </a:xfrm>
        </p:grpSpPr>
        <p:grpSp>
          <p:nvGrpSpPr>
            <p:cNvPr id="8200" name="组合 7"/>
            <p:cNvGrpSpPr/>
            <p:nvPr/>
          </p:nvGrpSpPr>
          <p:grpSpPr bwMode="auto">
            <a:xfrm>
              <a:off x="859" y="508"/>
              <a:ext cx="3036" cy="1112"/>
              <a:chOff x="2085" y="825"/>
              <a:chExt cx="3037" cy="1115"/>
            </a:xfrm>
          </p:grpSpPr>
          <p:pic>
            <p:nvPicPr>
              <p:cNvPr id="8204" name="图片 4" descr="5d8b64deh8c5940b87eb9&amp;69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05" name="文本框 6"/>
              <p:cNvSpPr txBox="1">
                <a:spLocks noChangeArrowheads="1"/>
              </p:cNvSpPr>
              <p:nvPr/>
            </p:nvSpPr>
            <p:spPr bwMode="auto">
              <a:xfrm>
                <a:off x="2320" y="1013"/>
                <a:ext cx="2541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范文点评</a:t>
                </a:r>
                <a:endPara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8201" name="组合 28"/>
            <p:cNvGrpSpPr/>
            <p:nvPr/>
          </p:nvGrpSpPr>
          <p:grpSpPr bwMode="auto">
            <a:xfrm>
              <a:off x="137" y="328"/>
              <a:ext cx="1129" cy="1315"/>
              <a:chOff x="7544" y="4838"/>
              <a:chExt cx="1129" cy="1315"/>
            </a:xfrm>
          </p:grpSpPr>
          <p:pic>
            <p:nvPicPr>
              <p:cNvPr id="8202" name="图片 25" descr="46064744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0880000" flipH="1">
                <a:off x="7544" y="4838"/>
                <a:ext cx="1129" cy="13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3" name="图片 26" descr="usm7qA==_I3OmdpjZXfNJ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45" y="4913"/>
                <a:ext cx="473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708275" y="1081088"/>
            <a:ext cx="12557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换爪子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28650" y="1517650"/>
            <a:ext cx="5651500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一只小公鸡在河边捉虫。大半天了，他只能在陆地上啄呀啄的，实在是有些腻了。他看着一条条小鱼在水里游来游去，一只只鸭子用脚掌潇洒地蹬水，好羡慕他们！</a:t>
            </a:r>
            <a:r>
              <a:rPr lang="zh-CN" altLang="en-US" sz="2600" b="1" baseline="300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600" b="1" baseline="30000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一只小白鸭在水面上无精打采地游着，好像也过腻了水里的生活。</a:t>
            </a:r>
            <a:r>
              <a:rPr lang="zh-CN" altLang="en-US" sz="2600" b="1" baseline="300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453188" y="1149350"/>
            <a:ext cx="0" cy="381317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534150" y="1081088"/>
            <a:ext cx="2519363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①开篇写小公鸡羡慕鸭子的生活，为下文换爪子埋下伏笔。</a:t>
            </a:r>
            <a:endParaRPr lang="zh-CN" altLang="en-US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534150" y="2900363"/>
            <a:ext cx="2519363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②写小白鸭过腻了水里的生活，为下文换爪子作铺垫。</a:t>
            </a:r>
            <a:endParaRPr lang="zh-CN" altLang="en-US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879475" y="665163"/>
            <a:ext cx="5638800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小公鸡看见小白鸭呆呆的样子，灵机一动，问道：“小鸭弟弟，干吗这样无精打采的？是不是在水里待腻了，想上岸走走？”小鸭叹了一口气说：“唉，天天在水里只能游来游去，多没劲啊！”小公鸡想，原来小鸭也有同感，急忙笑着说：“小鸭弟弟，我跟你换爪子怎么样？”</a:t>
            </a:r>
            <a:r>
              <a:rPr lang="zh-CN" altLang="en-US" sz="2600" b="1" baseline="300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“怎么个换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643688" y="677863"/>
            <a:ext cx="12700" cy="4075112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746875" y="2800350"/>
            <a:ext cx="2228850" cy="104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③提议换爪子，推动情节发展。</a:t>
            </a:r>
            <a:endParaRPr lang="zh-CN" altLang="en-US" sz="2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1251</Words>
  <Application>WPS 演示</Application>
  <PresentationFormat>全屏显示(16:9)</PresentationFormat>
  <Paragraphs>58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 Light</vt:lpstr>
      <vt:lpstr>Calibri</vt:lpstr>
      <vt:lpstr>黑体</vt:lpstr>
      <vt:lpstr>微软雅黑</vt:lpstr>
      <vt:lpstr>楷体</vt:lpstr>
      <vt:lpstr>Arial</vt:lpstr>
      <vt:lpstr>Arial Unicode MS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25</cp:revision>
  <dcterms:created xsi:type="dcterms:W3CDTF">2018-08-23T23:56:00Z</dcterms:created>
  <dcterms:modified xsi:type="dcterms:W3CDTF">2022-06-09T02:59:02Z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