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6" r:id="rId2"/>
    <p:sldId id="266" r:id="rId3"/>
    <p:sldId id="257" r:id="rId4"/>
    <p:sldId id="265" r:id="rId5"/>
    <p:sldId id="264" r:id="rId6"/>
    <p:sldId id="281" r:id="rId7"/>
    <p:sldId id="313" r:id="rId8"/>
    <p:sldId id="271" r:id="rId9"/>
    <p:sldId id="291" r:id="rId10"/>
    <p:sldId id="304" r:id="rId11"/>
    <p:sldId id="290" r:id="rId12"/>
    <p:sldId id="289" r:id="rId13"/>
    <p:sldId id="288" r:id="rId14"/>
    <p:sldId id="287" r:id="rId15"/>
    <p:sldId id="286" r:id="rId16"/>
    <p:sldId id="285" r:id="rId17"/>
    <p:sldId id="284" r:id="rId18"/>
    <p:sldId id="307" r:id="rId19"/>
    <p:sldId id="314" r:id="rId20"/>
    <p:sldId id="267" r:id="rId21"/>
    <p:sldId id="294" r:id="rId22"/>
    <p:sldId id="296" r:id="rId23"/>
    <p:sldId id="315" r:id="rId24"/>
    <p:sldId id="316" r:id="rId25"/>
    <p:sldId id="317" r:id="rId26"/>
    <p:sldId id="318" r:id="rId27"/>
    <p:sldId id="320" r:id="rId28"/>
    <p:sldId id="308" r:id="rId29"/>
    <p:sldId id="312" r:id="rId30"/>
  </p:sldIdLst>
  <p:sldSz cx="9144000" cy="6858000" type="screen4x3"/>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11" autoAdjust="0"/>
    <p:restoredTop sz="94660"/>
  </p:normalViewPr>
  <p:slideViewPr>
    <p:cSldViewPr>
      <p:cViewPr varScale="1">
        <p:scale>
          <a:sx n="70" d="100"/>
          <a:sy n="70" d="100"/>
        </p:scale>
        <p:origin x="-564" y="-96"/>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tags" Target="tags/tag1.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0263E3E-BCB9-442C-BCAF-97BE71AFD078}" type="datetimeFigureOut">
              <a:rPr lang="zh-CN" altLang="en-US" smtClean="0"/>
              <a:t>2020/10/20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0263E3E-BCB9-442C-BCAF-97BE71AFD078}" type="datetimeFigureOut">
              <a:rPr lang="zh-CN" altLang="en-US" smtClean="0"/>
              <a:t>2020/10/20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0263E3E-BCB9-442C-BCAF-97BE71AFD078}" type="datetimeFigureOut">
              <a:rPr lang="zh-CN" altLang="en-US" smtClean="0"/>
              <a:t>2020/10/20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0263E3E-BCB9-442C-BCAF-97BE71AFD078}" type="datetimeFigureOut">
              <a:rPr lang="zh-CN" altLang="en-US" smtClean="0"/>
              <a:t>2020/10/20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0263E3E-BCB9-442C-BCAF-97BE71AFD078}" type="datetimeFigureOut">
              <a:rPr lang="zh-CN" altLang="en-US" smtClean="0"/>
              <a:t>2020/10/20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0263E3E-BCB9-442C-BCAF-97BE71AFD078}" type="datetimeFigureOut">
              <a:rPr lang="zh-CN" altLang="en-US" smtClean="0"/>
              <a:t>2020/10/20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0263E3E-BCB9-442C-BCAF-97BE71AFD078}" type="datetimeFigureOut">
              <a:rPr lang="zh-CN" altLang="en-US" smtClean="0"/>
              <a:t>2020/10/20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0263E3E-BCB9-442C-BCAF-97BE71AFD078}" type="datetimeFigureOut">
              <a:rPr lang="zh-CN" altLang="en-US" smtClean="0"/>
              <a:t>2020/10/20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60263E3E-BCB9-442C-BCAF-97BE71AFD078}" type="datetimeFigureOut">
              <a:rPr lang="zh-CN" altLang="en-US" smtClean="0"/>
              <a:t>2020/10/20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0263E3E-BCB9-442C-BCAF-97BE71AFD078}" type="datetimeFigureOut">
              <a:rPr lang="zh-CN" altLang="en-US" smtClean="0"/>
              <a:t>2020/10/20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0263E3E-BCB9-442C-BCAF-97BE71AFD078}" type="datetimeFigureOut">
              <a:rPr lang="zh-CN" altLang="en-US" smtClean="0"/>
              <a:t>2020/10/20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263E3E-BCB9-442C-BCAF-97BE71AFD078}" type="datetimeFigureOut">
              <a:rPr lang="zh-CN" altLang="en-US" smtClean="0"/>
              <a:t>2020/10/20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ABD40D-5992-41AE-B475-6B1B026983D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3.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1-2003292220340-L.jpg"/>
          <p:cNvPicPr>
            <a:picLocks noChangeAspect="1" noChangeArrowheads="1"/>
          </p:cNvPicPr>
          <p:nvPr/>
        </p:nvPicPr>
        <p:blipFill>
          <a:blip r:embed="rId2"/>
          <a:stretch>
            <a:fillRect/>
          </a:stretch>
        </p:blipFill>
        <p:spPr bwMode="auto">
          <a:xfrm>
            <a:off x="-25810" y="0"/>
            <a:ext cx="9169810" cy="6237312"/>
          </a:xfrm>
          <a:prstGeom prst="rect">
            <a:avLst/>
          </a:prstGeom>
          <a:noFill/>
        </p:spPr>
      </p:pic>
      <p:sp>
        <p:nvSpPr>
          <p:cNvPr id="6" name="矩形 5"/>
          <p:cNvSpPr/>
          <p:nvPr/>
        </p:nvSpPr>
        <p:spPr>
          <a:xfrm>
            <a:off x="1043608" y="2564904"/>
            <a:ext cx="6974986" cy="1446550"/>
          </a:xfrm>
          <a:prstGeom prst="rect">
            <a:avLst/>
          </a:prstGeom>
        </p:spPr>
        <p:txBody>
          <a:bodyPr wrap="none">
            <a:spAutoFit/>
          </a:bodyPr>
          <a:lstStyle/>
          <a:p>
            <a:r>
              <a:rPr lang="zh-CN" altLang="zh-CN" sz="4400" b="1" smtClean="0">
                <a:latin typeface="华文行楷" pitchFamily="2" charset="-122"/>
                <a:ea typeface="华文行楷" pitchFamily="2" charset="-122"/>
              </a:rPr>
              <a:t>实践是检验真理的唯一标准</a:t>
            </a:r>
            <a:endParaRPr lang="en-US" altLang="zh-CN" sz="4400" b="1" smtClean="0">
              <a:latin typeface="华文行楷" panose="02010800040101010101" pitchFamily="2" charset="-122"/>
              <a:ea typeface="华文行楷" panose="02010800040101010101" pitchFamily="2" charset="-122"/>
            </a:endParaRPr>
          </a:p>
          <a:p>
            <a:r>
              <a:rPr lang="en-US" altLang="zh-CN" sz="4400" b="1" smtClean="0">
                <a:latin typeface="华文行楷" pitchFamily="2" charset="-122"/>
                <a:ea typeface="华文行楷" pitchFamily="2" charset="-122"/>
              </a:rPr>
              <a:t>                                 </a:t>
            </a:r>
            <a:r>
              <a:rPr lang="zh-CN" altLang="en-US" sz="4400" b="1" smtClean="0">
                <a:latin typeface="华文行楷" pitchFamily="2" charset="-122"/>
                <a:ea typeface="华文行楷" pitchFamily="2" charset="-122"/>
              </a:rPr>
              <a:t>胡福明</a:t>
            </a:r>
            <a:endParaRPr lang="zh-CN" altLang="en-US" sz="4400">
              <a:latin typeface="华文行楷" panose="02010800040101010101" pitchFamily="2" charset="-122"/>
              <a:ea typeface="华文行楷" panose="02010800040101010101" pitchFamily="2"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2492896"/>
            <a:ext cx="9144000" cy="5040560"/>
          </a:xfrm>
          <a:prstGeom prst="rect">
            <a:avLst/>
          </a:prstGeom>
          <a:noFill/>
        </p:spPr>
      </p:pic>
      <p:sp>
        <p:nvSpPr>
          <p:cNvPr id="4" name="流程图: 延期 3"/>
          <p:cNvSpPr/>
          <p:nvPr/>
        </p:nvSpPr>
        <p:spPr>
          <a:xfrm>
            <a:off x="0" y="260648"/>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265" name="Rectangle 1"/>
          <p:cNvSpPr>
            <a:spLocks noChangeArrowheads="1"/>
          </p:cNvSpPr>
          <p:nvPr/>
        </p:nvSpPr>
        <p:spPr bwMode="auto">
          <a:xfrm>
            <a:off x="1151112" y="289104"/>
            <a:ext cx="7992888" cy="790985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3200" b="1" smtClean="0">
                <a:solidFill>
                  <a:srgbClr val="0070C0"/>
                </a:solidFill>
              </a:rPr>
              <a:t>资料链接</a:t>
            </a:r>
            <a:r>
              <a:rPr lang="en-US" altLang="zh-CN" sz="3200" b="1" smtClean="0">
                <a:solidFill>
                  <a:srgbClr val="0070C0"/>
                </a:solidFill>
              </a:rPr>
              <a:t>2</a:t>
            </a:r>
          </a:p>
          <a:p>
            <a:r>
              <a:rPr lang="en-US" altLang="zh-CN" sz="2800" b="1" smtClean="0"/>
              <a:t>                     </a:t>
            </a:r>
            <a:r>
              <a:rPr lang="zh-CN" altLang="zh-CN" sz="2800" b="1" smtClean="0"/>
              <a:t>右倾机会主义路线</a:t>
            </a:r>
            <a:endParaRPr lang="en-US" altLang="zh-CN" sz="2800" b="1" smtClean="0"/>
          </a:p>
          <a:p>
            <a:r>
              <a:rPr lang="en-US" altLang="zh-CN" sz="2800" smtClean="0"/>
              <a:t>      </a:t>
            </a:r>
            <a:r>
              <a:rPr lang="zh-CN" altLang="zh-CN" sz="2800" smtClean="0">
                <a:latin typeface="楷体" pitchFamily="49" charset="-122"/>
                <a:ea typeface="楷体" pitchFamily="49" charset="-122"/>
              </a:rPr>
              <a:t>在政治思想上</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认识落后于实际</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不能随变化了的客观情况变化、前进</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甚至违背客观发展规律的倾向。</a:t>
            </a:r>
            <a:r>
              <a:rPr lang="zh-CN" altLang="zh-CN" sz="2800" smtClean="0">
                <a:solidFill>
                  <a:srgbClr val="FF0000"/>
                </a:solidFill>
                <a:latin typeface="楷体" pitchFamily="49" charset="-122"/>
                <a:ea typeface="楷体" pitchFamily="49" charset="-122"/>
              </a:rPr>
              <a:t>右倾机会主义</a:t>
            </a:r>
            <a:r>
              <a:rPr lang="zh-CN" altLang="zh-CN" sz="2800" smtClean="0">
                <a:latin typeface="楷体" pitchFamily="49" charset="-122"/>
                <a:ea typeface="楷体" pitchFamily="49" charset="-122"/>
              </a:rPr>
              <a:t>在政治斗争中往往放弃原则</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牺牲无产阶级根本利益而求得妥协</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又叫右倾投降主义。</a:t>
            </a:r>
            <a:r>
              <a:rPr lang="zh-CN" altLang="zh-CN" sz="2800" smtClean="0">
                <a:solidFill>
                  <a:srgbClr val="FF0000"/>
                </a:solidFill>
                <a:latin typeface="楷体" pitchFamily="49" charset="-122"/>
                <a:ea typeface="楷体" pitchFamily="49" charset="-122"/>
              </a:rPr>
              <a:t>右倾机会主义</a:t>
            </a:r>
            <a:r>
              <a:rPr lang="zh-CN" altLang="zh-CN" sz="2800" smtClean="0">
                <a:latin typeface="楷体" pitchFamily="49" charset="-122"/>
                <a:ea typeface="楷体" pitchFamily="49" charset="-122"/>
              </a:rPr>
              <a:t>否定马克思主义基本原理和原则</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在革命斗争中过高估计敌人力量</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过低估计革命力量</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不敢积极发动和组织群众进行斗争</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坐失有利时机</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甚至悲观失望</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退却逃跑。</a:t>
            </a:r>
          </a:p>
          <a:p>
            <a:r>
              <a:rPr lang="en-US" altLang="zh-CN" sz="2800" smtClean="0">
                <a:solidFill>
                  <a:srgbClr val="FF0000"/>
                </a:solidFill>
                <a:latin typeface="楷体" pitchFamily="49" charset="-122"/>
                <a:ea typeface="楷体" pitchFamily="49" charset="-122"/>
              </a:rPr>
              <a:t>      </a:t>
            </a:r>
            <a:r>
              <a:rPr lang="zh-CN" altLang="zh-CN" sz="2800" smtClean="0">
                <a:solidFill>
                  <a:srgbClr val="FF0000"/>
                </a:solidFill>
                <a:latin typeface="楷体" pitchFamily="49" charset="-122"/>
                <a:ea typeface="楷体" pitchFamily="49" charset="-122"/>
              </a:rPr>
              <a:t>区别</a:t>
            </a:r>
            <a:r>
              <a:rPr lang="en-US" altLang="zh-CN" sz="2800" smtClean="0">
                <a:solidFill>
                  <a:srgbClr val="FF0000"/>
                </a:solidFill>
                <a:latin typeface="楷体" pitchFamily="49" charset="-122"/>
                <a:ea typeface="楷体" pitchFamily="49" charset="-122"/>
              </a:rPr>
              <a:t>:</a:t>
            </a:r>
            <a:r>
              <a:rPr lang="zh-CN" altLang="zh-CN" sz="2800" smtClean="0">
                <a:solidFill>
                  <a:srgbClr val="0070C0"/>
                </a:solidFill>
                <a:latin typeface="楷体" pitchFamily="49" charset="-122"/>
                <a:ea typeface="楷体" pitchFamily="49" charset="-122"/>
              </a:rPr>
              <a:t>“左”倾和右倾的主要区别就是“左”倾太过于激进、冒险</a:t>
            </a:r>
            <a:r>
              <a:rPr lang="en-US" altLang="zh-CN" sz="2800" smtClean="0">
                <a:solidFill>
                  <a:srgbClr val="0070C0"/>
                </a:solidFill>
                <a:latin typeface="楷体" pitchFamily="49" charset="-122"/>
                <a:ea typeface="楷体" pitchFamily="49" charset="-122"/>
              </a:rPr>
              <a:t>,</a:t>
            </a:r>
            <a:r>
              <a:rPr lang="zh-CN" altLang="zh-CN" sz="2800" smtClean="0">
                <a:solidFill>
                  <a:srgbClr val="0070C0"/>
                </a:solidFill>
                <a:latin typeface="楷体" pitchFamily="49" charset="-122"/>
                <a:ea typeface="楷体" pitchFamily="49" charset="-122"/>
              </a:rPr>
              <a:t>右倾太过于悲观、失望。</a:t>
            </a:r>
            <a:endParaRPr lang="en-US" altLang="zh-CN" sz="2800" smtClean="0">
              <a:solidFill>
                <a:srgbClr val="0070C0"/>
              </a:solidFill>
              <a:latin typeface="楷体" pitchFamily="49" charset="-122"/>
              <a:ea typeface="楷体" pitchFamily="49" charset="-122"/>
            </a:endParaRPr>
          </a:p>
          <a:p>
            <a:r>
              <a:rPr lang="zh-CN" altLang="zh-CN" sz="2800" smtClean="0">
                <a:solidFill>
                  <a:srgbClr val="0070C0"/>
                </a:solidFill>
                <a:latin typeface="楷体" pitchFamily="49" charset="-122"/>
                <a:ea typeface="楷体" pitchFamily="49" charset="-122"/>
              </a:rPr>
              <a:t>前者容易采取盲目冒险的行动</a:t>
            </a:r>
            <a:r>
              <a:rPr lang="en-US" altLang="zh-CN" sz="2800" smtClean="0">
                <a:solidFill>
                  <a:srgbClr val="0070C0"/>
                </a:solidFill>
                <a:latin typeface="楷体" pitchFamily="49" charset="-122"/>
                <a:ea typeface="楷体" pitchFamily="49" charset="-122"/>
              </a:rPr>
              <a:t>,</a:t>
            </a:r>
            <a:r>
              <a:rPr lang="zh-CN" altLang="zh-CN" sz="2800" smtClean="0">
                <a:solidFill>
                  <a:srgbClr val="0070C0"/>
                </a:solidFill>
                <a:latin typeface="楷体" pitchFamily="49" charset="-122"/>
                <a:ea typeface="楷体" pitchFamily="49" charset="-122"/>
              </a:rPr>
              <a:t>后者容易投降和妥协</a:t>
            </a:r>
            <a:endParaRPr kumimoji="0" lang="en-US" altLang="zh-CN" sz="2800" b="1" i="0" u="none" strike="noStrike" cap="none" normalizeH="0" baseline="0" smtClean="0">
              <a:ln>
                <a:noFill/>
              </a:ln>
              <a:solidFill>
                <a:srgbClr val="0070C0"/>
              </a:solidFill>
              <a:effectLst/>
              <a:latin typeface="楷体" pitchFamily="49" charset="-122"/>
              <a:ea typeface="楷体" pitchFamily="49" charset="-122"/>
              <a:cs typeface="Times New Roman" panose="02020603050405020304" pitchFamily="18" charset="0"/>
            </a:endParaRPr>
          </a:p>
          <a:p>
            <a:r>
              <a:rPr lang="en-US" altLang="zh-CN" sz="3200" b="1" smtClean="0">
                <a:solidFill>
                  <a:srgbClr val="0070C0"/>
                </a:solidFill>
                <a:latin typeface="楷体" pitchFamily="49" charset="-122"/>
                <a:ea typeface="楷体" pitchFamily="49" charset="-122"/>
                <a:cs typeface="Times New Roman" panose="02020603050405020304" pitchFamily="18" charset="0"/>
              </a:rPr>
              <a:t>          </a:t>
            </a:r>
            <a:endParaRPr kumimoji="0" lang="en-US" altLang="zh-CN" sz="2800" b="1" i="0" u="none" strike="noStrike" cap="none" normalizeH="0" baseline="0" smtClean="0">
              <a:ln>
                <a:noFill/>
              </a:ln>
              <a:solidFill>
                <a:srgbClr val="0070C0"/>
              </a:solidFill>
              <a:effectLst/>
              <a:latin typeface="楷体" pitchFamily="49" charset="-122"/>
              <a:ea typeface="楷体" pitchFamily="49" charset="-122"/>
              <a:cs typeface="Times New Roman" panose="02020603050405020304" pitchFamily="18" charset="0"/>
            </a:endParaRPr>
          </a:p>
          <a:p>
            <a:r>
              <a:rPr lang="en-US" altLang="zh-CN" sz="2800" b="1" smtClean="0">
                <a:solidFill>
                  <a:srgbClr val="0070C0"/>
                </a:solidFill>
                <a:latin typeface="宋体" pitchFamily="2" charset="-122"/>
                <a:ea typeface="宋体" pitchFamily="2" charset="-122"/>
                <a:cs typeface="Times New Roman" panose="02020603050405020304" pitchFamily="18" charset="0"/>
              </a:rPr>
              <a:t>            </a:t>
            </a:r>
            <a:endParaRPr kumimoji="0" lang="zh-CN" sz="2800" b="1" i="0" u="none" strike="noStrike" cap="none" normalizeH="0" baseline="0" smtClean="0">
              <a:ln>
                <a:noFill/>
              </a:ln>
              <a:solidFill>
                <a:srgbClr val="0070C0"/>
              </a:solidFill>
              <a:effectLst/>
              <a:latin typeface="Arial" pitchFamily="34" charset="0"/>
              <a:ea typeface="宋体" pitchFamily="2" charset="-122"/>
              <a:cs typeface="宋体" panose="02010600030101010101" pitchFamily="2" charset="-122"/>
            </a:endParaRPr>
          </a:p>
          <a:p>
            <a:pPr marL="0" marR="0" lvl="0" indent="152400" algn="l" defTabSz="914400" rtl="0" eaLnBrk="0" fontAlgn="base" latinLnBrk="0" hangingPunct="0">
              <a:lnSpc>
                <a:spcPct val="100000"/>
              </a:lnSpc>
              <a:spcBef>
                <a:spcPct val="0"/>
              </a:spcBef>
              <a:spcAft>
                <a:spcPct val="0"/>
              </a:spcAft>
              <a:buClrTx/>
              <a:buSzTx/>
              <a:buFontTx/>
              <a:buNone/>
            </a:pPr>
            <a:endParaRPr kumimoji="0" lang="en-US" altLang="zh-CN" sz="28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endParaRPr>
          </a:p>
          <a:p>
            <a:pPr marL="0" marR="0" lvl="0" indent="152400" algn="l" defTabSz="914400" rtl="0" eaLnBrk="0" fontAlgn="base" latinLnBrk="0" hangingPunct="0">
              <a:lnSpc>
                <a:spcPct val="100000"/>
              </a:lnSpc>
              <a:spcBef>
                <a:spcPct val="0"/>
              </a:spcBef>
              <a:spcAft>
                <a:spcPct val="0"/>
              </a:spcAft>
              <a:buClrTx/>
              <a:buSzTx/>
              <a:buFontTx/>
              <a:buNone/>
            </a:pP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836712"/>
            <a:ext cx="9144000" cy="7389440"/>
          </a:xfrm>
          <a:prstGeom prst="rect">
            <a:avLst/>
          </a:prstGeom>
          <a:noFill/>
        </p:spPr>
      </p:pic>
      <p:sp>
        <p:nvSpPr>
          <p:cNvPr id="4" name="流程图: 延期 3"/>
          <p:cNvSpPr/>
          <p:nvPr/>
        </p:nvSpPr>
        <p:spPr>
          <a:xfrm>
            <a:off x="0" y="836712"/>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6" name="流程图: 可选过程 5"/>
          <p:cNvSpPr/>
          <p:nvPr/>
        </p:nvSpPr>
        <p:spPr>
          <a:xfrm>
            <a:off x="2699792" y="332656"/>
            <a:ext cx="3240360" cy="90872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987824" y="332656"/>
            <a:ext cx="2664296" cy="769441"/>
          </a:xfrm>
          <a:prstGeom prst="rect">
            <a:avLst/>
          </a:prstGeom>
          <a:noFill/>
        </p:spPr>
        <p:txBody>
          <a:bodyPr wrap="square" rtlCol="0">
            <a:spAutoFit/>
          </a:bodyPr>
          <a:lstStyle/>
          <a:p>
            <a:r>
              <a:rPr lang="zh-CN" altLang="en-US" sz="4400" smtClean="0">
                <a:solidFill>
                  <a:schemeClr val="bg1"/>
                </a:solidFill>
              </a:rPr>
              <a:t>初读感悟</a:t>
            </a:r>
            <a:endParaRPr lang="zh-CN" altLang="en-US" sz="4400">
              <a:solidFill>
                <a:schemeClr val="bg1"/>
              </a:solidFill>
            </a:endParaRPr>
          </a:p>
        </p:txBody>
      </p:sp>
      <p:sp>
        <p:nvSpPr>
          <p:cNvPr id="12289" name="Rectangle 1"/>
          <p:cNvSpPr>
            <a:spLocks noChangeArrowheads="1"/>
          </p:cNvSpPr>
          <p:nvPr/>
        </p:nvSpPr>
        <p:spPr bwMode="auto">
          <a:xfrm>
            <a:off x="899592" y="1658997"/>
            <a:ext cx="7128792" cy="304698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kumimoji="0" lang="en-US" altLang="zh-CN" sz="32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rPr>
              <a:t>  </a:t>
            </a:r>
            <a:r>
              <a:rPr lang="zh-CN" altLang="zh-CN" sz="3200" b="1" smtClean="0">
                <a:solidFill>
                  <a:srgbClr val="0070C0"/>
                </a:solidFill>
              </a:rPr>
              <a:t>文章开篇有什么特点？简要分析作用</a:t>
            </a:r>
            <a:r>
              <a:rPr lang="zh-CN" altLang="zh-CN" sz="3200" b="1" smtClean="0"/>
              <a:t>。</a:t>
            </a:r>
            <a:endParaRPr lang="zh-CN" altLang="zh-CN" sz="3200" smtClean="0"/>
          </a:p>
          <a:p>
            <a:r>
              <a:rPr lang="en-US" altLang="zh-CN" sz="3200" smtClean="0"/>
              <a:t>     </a:t>
            </a:r>
            <a:r>
              <a:rPr lang="zh-CN" altLang="zh-CN" sz="3200" b="1" smtClean="0">
                <a:solidFill>
                  <a:srgbClr val="FF0000"/>
                </a:solidFill>
              </a:rPr>
              <a:t>设问</a:t>
            </a:r>
            <a:r>
              <a:rPr lang="zh-CN" altLang="zh-CN" sz="3200" b="1" smtClean="0"/>
              <a:t>的形式开头</a:t>
            </a:r>
            <a:r>
              <a:rPr lang="en-US" altLang="zh-CN" sz="3200" b="1" smtClean="0"/>
              <a:t>,</a:t>
            </a:r>
            <a:r>
              <a:rPr lang="zh-CN" altLang="zh-CN" sz="3200" b="1" smtClean="0"/>
              <a:t>引发人们的思考</a:t>
            </a:r>
            <a:r>
              <a:rPr lang="en-US" altLang="zh-CN" sz="3200" b="1" smtClean="0"/>
              <a:t>,</a:t>
            </a:r>
            <a:r>
              <a:rPr lang="zh-CN" altLang="zh-CN" sz="3200" b="1" smtClean="0"/>
              <a:t>引起人们的注意。</a:t>
            </a:r>
            <a:endParaRPr lang="en-US" altLang="zh-CN" sz="3200" b="1" smtClean="0"/>
          </a:p>
          <a:p>
            <a:r>
              <a:rPr lang="en-US" altLang="zh-CN" sz="3200" b="1" smtClean="0"/>
              <a:t>    </a:t>
            </a:r>
            <a:r>
              <a:rPr lang="zh-CN" altLang="zh-CN" sz="3200" b="1" smtClean="0"/>
              <a:t>回答干脆</a:t>
            </a:r>
            <a:r>
              <a:rPr lang="en-US" altLang="zh-CN" sz="3200" b="1" smtClean="0"/>
              <a:t>,</a:t>
            </a:r>
            <a:r>
              <a:rPr lang="zh-CN" altLang="zh-CN" sz="3200" b="1" smtClean="0">
                <a:solidFill>
                  <a:srgbClr val="FF0000"/>
                </a:solidFill>
              </a:rPr>
              <a:t>“早”</a:t>
            </a:r>
            <a:r>
              <a:rPr lang="zh-CN" altLang="zh-CN" sz="3200" b="1" smtClean="0"/>
              <a:t>字突出了问题解决之久</a:t>
            </a:r>
          </a:p>
          <a:p>
            <a:endParaRPr lang="zh-CN" altLang="zh-CN" sz="3200" b="1" smtClean="0">
              <a:solidFill>
                <a:srgbClr val="7030A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2289">
                                            <p:txEl>
                                              <p:pRg st="0" end="0"/>
                                            </p:txEl>
                                          </p:spTgt>
                                        </p:tgtEl>
                                        <p:attrNameLst>
                                          <p:attrName>style.visibility</p:attrName>
                                        </p:attrNameLst>
                                      </p:cBhvr>
                                      <p:to>
                                        <p:strVal val="visible"/>
                                      </p:to>
                                    </p:set>
                                    <p:anim calcmode="lin" valueType="num">
                                      <p:cBhvr additive="base">
                                        <p:cTn id="7" dur="500" fill="hold"/>
                                        <p:tgtEl>
                                          <p:spTgt spid="1228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8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2289">
                                            <p:txEl>
                                              <p:pRg st="1" end="1"/>
                                            </p:txEl>
                                          </p:spTgt>
                                        </p:tgtEl>
                                        <p:attrNameLst>
                                          <p:attrName>style.visibility</p:attrName>
                                        </p:attrNameLst>
                                      </p:cBhvr>
                                      <p:to>
                                        <p:strVal val="visible"/>
                                      </p:to>
                                    </p:set>
                                    <p:anim calcmode="lin" valueType="num">
                                      <p:cBhvr additive="base">
                                        <p:cTn id="13" dur="500" fill="hold"/>
                                        <p:tgtEl>
                                          <p:spTgt spid="1228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8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2289">
                                            <p:txEl>
                                              <p:pRg st="2" end="2"/>
                                            </p:txEl>
                                          </p:spTgt>
                                        </p:tgtEl>
                                        <p:attrNameLst>
                                          <p:attrName>style.visibility</p:attrName>
                                        </p:attrNameLst>
                                      </p:cBhvr>
                                      <p:to>
                                        <p:strVal val="visible"/>
                                      </p:to>
                                    </p:set>
                                    <p:anim calcmode="lin" valueType="num">
                                      <p:cBhvr additive="base">
                                        <p:cTn id="19" dur="500" fill="hold"/>
                                        <p:tgtEl>
                                          <p:spTgt spid="1228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8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126776"/>
            <a:ext cx="9143999" cy="6984776"/>
          </a:xfrm>
          <a:prstGeom prst="rect">
            <a:avLst/>
          </a:prstGeom>
          <a:noFill/>
        </p:spPr>
      </p:pic>
      <p:sp>
        <p:nvSpPr>
          <p:cNvPr id="4" name="流程图: 延期 3"/>
          <p:cNvSpPr/>
          <p:nvPr/>
        </p:nvSpPr>
        <p:spPr>
          <a:xfrm>
            <a:off x="0" y="620688"/>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313" name="Rectangle 1"/>
          <p:cNvSpPr>
            <a:spLocks noChangeArrowheads="1"/>
          </p:cNvSpPr>
          <p:nvPr/>
        </p:nvSpPr>
        <p:spPr bwMode="auto">
          <a:xfrm>
            <a:off x="1043608" y="548680"/>
            <a:ext cx="7200800" cy="452431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3200" b="1" smtClean="0">
                <a:solidFill>
                  <a:srgbClr val="0070C0"/>
                </a:solidFill>
              </a:rPr>
              <a:t>     </a:t>
            </a:r>
            <a:r>
              <a:rPr lang="zh-CN" altLang="zh-CN" sz="3200" b="1" smtClean="0">
                <a:solidFill>
                  <a:srgbClr val="0070C0"/>
                </a:solidFill>
              </a:rPr>
              <a:t>诵读课文，文章采用小标题的形式，有什么作用？</a:t>
            </a:r>
            <a:endParaRPr lang="zh-CN" altLang="zh-CN" sz="3200" smtClean="0">
              <a:solidFill>
                <a:srgbClr val="0070C0"/>
              </a:solidFill>
            </a:endParaRPr>
          </a:p>
          <a:p>
            <a:r>
              <a:rPr lang="en-US" altLang="zh-CN" sz="3200" smtClean="0"/>
              <a:t>     </a:t>
            </a:r>
            <a:r>
              <a:rPr lang="zh-CN" altLang="zh-CN" sz="3200" b="1" smtClean="0">
                <a:solidFill>
                  <a:srgbClr val="FF0000"/>
                </a:solidFill>
                <a:latin typeface="楷体" pitchFamily="49" charset="-122"/>
                <a:ea typeface="楷体" pitchFamily="49" charset="-122"/>
              </a:rPr>
              <a:t>使用小标题</a:t>
            </a:r>
            <a:r>
              <a:rPr lang="en-US" altLang="zh-CN" sz="3200" b="1" smtClean="0">
                <a:solidFill>
                  <a:srgbClr val="FF0000"/>
                </a:solidFill>
                <a:latin typeface="楷体" pitchFamily="49" charset="-122"/>
                <a:ea typeface="楷体" pitchFamily="49" charset="-122"/>
              </a:rPr>
              <a:t>,</a:t>
            </a:r>
            <a:r>
              <a:rPr lang="zh-CN" altLang="zh-CN" sz="3200" b="1" smtClean="0">
                <a:solidFill>
                  <a:srgbClr val="FF0000"/>
                </a:solidFill>
                <a:latin typeface="楷体" pitchFamily="49" charset="-122"/>
                <a:ea typeface="楷体" pitchFamily="49" charset="-122"/>
              </a:rPr>
              <a:t>使文络清晰</a:t>
            </a:r>
            <a:r>
              <a:rPr lang="zh-CN" altLang="zh-CN" sz="3200" b="1" smtClean="0">
                <a:latin typeface="楷体" pitchFamily="49" charset="-122"/>
                <a:ea typeface="楷体" pitchFamily="49" charset="-122"/>
              </a:rPr>
              <a:t>。</a:t>
            </a:r>
            <a:endParaRPr lang="en-US" altLang="zh-CN" sz="3200" b="1" smtClean="0">
              <a:latin typeface="楷体" pitchFamily="49" charset="-122"/>
              <a:ea typeface="楷体" pitchFamily="49" charset="-122"/>
            </a:endParaRPr>
          </a:p>
          <a:p>
            <a:r>
              <a:rPr lang="en-US" altLang="zh-CN" sz="3200" b="1" smtClean="0">
                <a:latin typeface="楷体" pitchFamily="49" charset="-122"/>
                <a:ea typeface="楷体" pitchFamily="49" charset="-122"/>
              </a:rPr>
              <a:t>     </a:t>
            </a:r>
            <a:r>
              <a:rPr lang="zh-CN" altLang="zh-CN" sz="3200" b="1" smtClean="0">
                <a:solidFill>
                  <a:srgbClr val="FF0000"/>
                </a:solidFill>
                <a:latin typeface="楷体" pitchFamily="49" charset="-122"/>
                <a:ea typeface="楷体" pitchFamily="49" charset="-122"/>
              </a:rPr>
              <a:t>小标题既</a:t>
            </a:r>
            <a:r>
              <a:rPr lang="zh-CN" altLang="zh-CN" sz="3200" b="1" smtClean="0">
                <a:latin typeface="楷体" pitchFamily="49" charset="-122"/>
                <a:ea typeface="楷体" pitchFamily="49" charset="-122"/>
              </a:rPr>
              <a:t>有提纲挈领、条分缕析的作用</a:t>
            </a:r>
            <a:r>
              <a:rPr lang="en-US" altLang="zh-CN" sz="3200" b="1" smtClean="0">
                <a:latin typeface="楷体" pitchFamily="49" charset="-122"/>
                <a:ea typeface="楷体" pitchFamily="49" charset="-122"/>
              </a:rPr>
              <a:t>,</a:t>
            </a:r>
            <a:r>
              <a:rPr lang="zh-CN" altLang="zh-CN" sz="3200" b="1" smtClean="0">
                <a:solidFill>
                  <a:srgbClr val="FF0000"/>
                </a:solidFill>
                <a:latin typeface="楷体" pitchFamily="49" charset="-122"/>
                <a:ea typeface="楷体" pitchFamily="49" charset="-122"/>
              </a:rPr>
              <a:t>又可以</a:t>
            </a:r>
            <a:r>
              <a:rPr lang="zh-CN" altLang="zh-CN" sz="3200" b="1" smtClean="0">
                <a:latin typeface="楷体" pitchFamily="49" charset="-122"/>
                <a:ea typeface="楷体" pitchFamily="49" charset="-122"/>
              </a:rPr>
              <a:t>减少一些过渡性文字的铺张</a:t>
            </a:r>
            <a:r>
              <a:rPr lang="en-US" altLang="zh-CN" sz="3200" b="1" smtClean="0">
                <a:latin typeface="楷体" pitchFamily="49" charset="-122"/>
                <a:ea typeface="楷体" pitchFamily="49" charset="-122"/>
              </a:rPr>
              <a:t>,</a:t>
            </a:r>
            <a:r>
              <a:rPr lang="zh-CN" altLang="zh-CN" sz="3200" b="1" smtClean="0">
                <a:solidFill>
                  <a:srgbClr val="FF0000"/>
                </a:solidFill>
                <a:latin typeface="楷体" pitchFamily="49" charset="-122"/>
                <a:ea typeface="楷体" pitchFamily="49" charset="-122"/>
              </a:rPr>
              <a:t>以便于突出</a:t>
            </a:r>
            <a:r>
              <a:rPr lang="zh-CN" altLang="zh-CN" sz="3200" b="1" smtClean="0">
                <a:latin typeface="楷体" pitchFamily="49" charset="-122"/>
                <a:ea typeface="楷体" pitchFamily="49" charset="-122"/>
              </a:rPr>
              <a:t>重点</a:t>
            </a:r>
            <a:r>
              <a:rPr lang="zh-CN" altLang="en-US" sz="3200" b="1" smtClean="0">
                <a:latin typeface="楷体" pitchFamily="49" charset="-122"/>
                <a:ea typeface="楷体" pitchFamily="49" charset="-122"/>
              </a:rPr>
              <a:t>。</a:t>
            </a:r>
            <a:endParaRPr lang="en-US" altLang="zh-CN" sz="3200" b="1" smtClean="0">
              <a:latin typeface="楷体" pitchFamily="49" charset="-122"/>
              <a:ea typeface="楷体" pitchFamily="49" charset="-122"/>
            </a:endParaRPr>
          </a:p>
          <a:p>
            <a:r>
              <a:rPr lang="en-US" altLang="zh-CN" sz="3200" b="1" smtClean="0">
                <a:latin typeface="楷体" pitchFamily="49" charset="-122"/>
                <a:ea typeface="楷体" pitchFamily="49" charset="-122"/>
              </a:rPr>
              <a:t>     </a:t>
            </a:r>
            <a:r>
              <a:rPr lang="zh-CN" altLang="zh-CN" sz="3200" b="1" smtClean="0">
                <a:latin typeface="楷体" pitchFamily="49" charset="-122"/>
                <a:ea typeface="楷体" pitchFamily="49" charset="-122"/>
              </a:rPr>
              <a:t>本文用四个小标题来组织文章</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层层递进</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符合逻辑</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体现内在联系。</a:t>
            </a:r>
          </a:p>
          <a:p>
            <a:endParaRPr kumimoji="0" lang="zh-CN" altLang="en-US" sz="32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3313">
                                            <p:txEl>
                                              <p:pRg st="0" end="0"/>
                                            </p:txEl>
                                          </p:spTgt>
                                        </p:tgtEl>
                                        <p:attrNameLst>
                                          <p:attrName>style.visibility</p:attrName>
                                        </p:attrNameLst>
                                      </p:cBhvr>
                                      <p:to>
                                        <p:strVal val="visible"/>
                                      </p:to>
                                    </p:set>
                                    <p:anim calcmode="lin" valueType="num">
                                      <p:cBhvr additive="base">
                                        <p:cTn id="7" dur="500" fill="hold"/>
                                        <p:tgtEl>
                                          <p:spTgt spid="133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3313">
                                            <p:txEl>
                                              <p:pRg st="1" end="1"/>
                                            </p:txEl>
                                          </p:spTgt>
                                        </p:tgtEl>
                                        <p:attrNameLst>
                                          <p:attrName>style.visibility</p:attrName>
                                        </p:attrNameLst>
                                      </p:cBhvr>
                                      <p:to>
                                        <p:strVal val="visible"/>
                                      </p:to>
                                    </p:set>
                                    <p:anim calcmode="lin" valueType="num">
                                      <p:cBhvr additive="base">
                                        <p:cTn id="13" dur="500" fill="hold"/>
                                        <p:tgtEl>
                                          <p:spTgt spid="1331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3313">
                                            <p:txEl>
                                              <p:pRg st="2" end="2"/>
                                            </p:txEl>
                                          </p:spTgt>
                                        </p:tgtEl>
                                        <p:attrNameLst>
                                          <p:attrName>style.visibility</p:attrName>
                                        </p:attrNameLst>
                                      </p:cBhvr>
                                      <p:to>
                                        <p:strVal val="visible"/>
                                      </p:to>
                                    </p:set>
                                    <p:anim calcmode="lin" valueType="num">
                                      <p:cBhvr additive="base">
                                        <p:cTn id="19" dur="500" fill="hold"/>
                                        <p:tgtEl>
                                          <p:spTgt spid="1331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3313">
                                            <p:txEl>
                                              <p:pRg st="3" end="3"/>
                                            </p:txEl>
                                          </p:spTgt>
                                        </p:tgtEl>
                                        <p:attrNameLst>
                                          <p:attrName>style.visibility</p:attrName>
                                        </p:attrNameLst>
                                      </p:cBhvr>
                                      <p:to>
                                        <p:strVal val="visible"/>
                                      </p:to>
                                    </p:set>
                                    <p:anim calcmode="lin" valueType="num">
                                      <p:cBhvr additive="base">
                                        <p:cTn id="25" dur="500" fill="hold"/>
                                        <p:tgtEl>
                                          <p:spTgt spid="1331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31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0"/>
            <a:ext cx="9144000" cy="7272808"/>
          </a:xfrm>
          <a:prstGeom prst="rect">
            <a:avLst/>
          </a:prstGeom>
          <a:noFill/>
        </p:spPr>
      </p:pic>
      <p:sp>
        <p:nvSpPr>
          <p:cNvPr id="4" name="流程图: 延期 3"/>
          <p:cNvSpPr/>
          <p:nvPr/>
        </p:nvSpPr>
        <p:spPr>
          <a:xfrm>
            <a:off x="0" y="332656"/>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4337" name="Rectangle 1"/>
          <p:cNvSpPr>
            <a:spLocks noChangeArrowheads="1"/>
          </p:cNvSpPr>
          <p:nvPr/>
        </p:nvSpPr>
        <p:spPr bwMode="auto">
          <a:xfrm>
            <a:off x="971600" y="476672"/>
            <a:ext cx="7920880" cy="452431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3200" b="1" smtClean="0">
                <a:solidFill>
                  <a:srgbClr val="0070C0"/>
                </a:solidFill>
              </a:rPr>
              <a:t>快速浏览课文，结合全文</a:t>
            </a:r>
            <a:r>
              <a:rPr lang="en-US" altLang="zh-CN" sz="3200" b="1" smtClean="0">
                <a:solidFill>
                  <a:srgbClr val="0070C0"/>
                </a:solidFill>
              </a:rPr>
              <a:t>,</a:t>
            </a:r>
            <a:r>
              <a:rPr lang="zh-CN" altLang="zh-CN" sz="3200" b="1" smtClean="0">
                <a:solidFill>
                  <a:srgbClr val="0070C0"/>
                </a:solidFill>
              </a:rPr>
              <a:t>分析文章各部分是怎样联系在一起的。</a:t>
            </a:r>
            <a:endParaRPr lang="zh-CN" altLang="zh-CN" sz="3200" smtClean="0">
              <a:solidFill>
                <a:srgbClr val="0070C0"/>
              </a:solidFill>
            </a:endParaRPr>
          </a:p>
          <a:p>
            <a:r>
              <a:rPr lang="en-US" altLang="zh-CN" sz="3200" smtClean="0"/>
              <a:t>     </a:t>
            </a:r>
            <a:r>
              <a:rPr lang="zh-CN" altLang="zh-CN" sz="3200" b="1" smtClean="0">
                <a:latin typeface="楷体" pitchFamily="49" charset="-122"/>
                <a:ea typeface="楷体" pitchFamily="49" charset="-122"/>
              </a:rPr>
              <a:t>文章四部分</a:t>
            </a:r>
            <a:r>
              <a:rPr lang="zh-CN" altLang="zh-CN" sz="3200" b="1" smtClean="0">
                <a:solidFill>
                  <a:srgbClr val="FF0000"/>
                </a:solidFill>
                <a:latin typeface="楷体" pitchFamily="49" charset="-122"/>
                <a:ea typeface="楷体" pitchFamily="49" charset="-122"/>
              </a:rPr>
              <a:t>紧紧围绕“实践是检验真理的唯一标准”这一观点</a:t>
            </a:r>
            <a:r>
              <a:rPr lang="en-US" altLang="zh-CN" sz="3200" b="1" smtClean="0">
                <a:solidFill>
                  <a:srgbClr val="FF0000"/>
                </a:solidFill>
                <a:latin typeface="楷体" pitchFamily="49" charset="-122"/>
                <a:ea typeface="楷体" pitchFamily="49" charset="-122"/>
              </a:rPr>
              <a:t>,</a:t>
            </a:r>
            <a:r>
              <a:rPr lang="zh-CN" altLang="zh-CN" sz="3200" b="1" smtClean="0">
                <a:solidFill>
                  <a:srgbClr val="FF0000"/>
                </a:solidFill>
                <a:latin typeface="楷体" pitchFamily="49" charset="-122"/>
                <a:ea typeface="楷体" pitchFamily="49" charset="-122"/>
              </a:rPr>
              <a:t>层层深入</a:t>
            </a:r>
            <a:r>
              <a:rPr lang="zh-CN" altLang="zh-CN" sz="3200" b="1" smtClean="0">
                <a:latin typeface="楷体" pitchFamily="49" charset="-122"/>
                <a:ea typeface="楷体" pitchFamily="49" charset="-122"/>
              </a:rPr>
              <a:t>进行论证。</a:t>
            </a:r>
            <a:r>
              <a:rPr lang="en-US" altLang="zh-CN" sz="3200" b="1" smtClean="0">
                <a:latin typeface="楷体" pitchFamily="49" charset="-122"/>
                <a:ea typeface="楷体" pitchFamily="49" charset="-122"/>
              </a:rPr>
              <a:t>      </a:t>
            </a:r>
          </a:p>
          <a:p>
            <a:endParaRPr lang="en-US" altLang="zh-CN" sz="3200" b="1" smtClean="0">
              <a:latin typeface="楷体" pitchFamily="49" charset="-122"/>
              <a:ea typeface="楷体" pitchFamily="49" charset="-122"/>
            </a:endParaRPr>
          </a:p>
          <a:p>
            <a:r>
              <a:rPr lang="en-US" altLang="zh-CN" sz="3200" b="1" smtClean="0">
                <a:latin typeface="楷体" pitchFamily="49" charset="-122"/>
                <a:ea typeface="楷体" pitchFamily="49" charset="-122"/>
              </a:rPr>
              <a:t>   </a:t>
            </a:r>
            <a:r>
              <a:rPr lang="zh-CN" altLang="zh-CN" sz="3200" b="1" smtClean="0">
                <a:latin typeface="楷体" pitchFamily="49" charset="-122"/>
                <a:ea typeface="楷体" pitchFamily="49" charset="-122"/>
              </a:rPr>
              <a:t>在分析过程中</a:t>
            </a:r>
            <a:r>
              <a:rPr lang="en-US" altLang="zh-CN" sz="3200" b="1" smtClean="0">
                <a:latin typeface="楷体" pitchFamily="49" charset="-122"/>
                <a:ea typeface="楷体" pitchFamily="49" charset="-122"/>
              </a:rPr>
              <a:t>,</a:t>
            </a:r>
            <a:r>
              <a:rPr lang="zh-CN" altLang="zh-CN" sz="3200" b="1" smtClean="0">
                <a:solidFill>
                  <a:srgbClr val="FF0000"/>
                </a:solidFill>
                <a:latin typeface="楷体" pitchFamily="49" charset="-122"/>
                <a:ea typeface="楷体" pitchFamily="49" charset="-122"/>
              </a:rPr>
              <a:t>通过批驳错误做法</a:t>
            </a:r>
            <a:r>
              <a:rPr lang="zh-CN" altLang="zh-CN" sz="3200" b="1" smtClean="0">
                <a:latin typeface="楷体" pitchFamily="49" charset="-122"/>
                <a:ea typeface="楷体" pitchFamily="49" charset="-122"/>
              </a:rPr>
              <a:t>来表达自己的观点</a:t>
            </a:r>
            <a:r>
              <a:rPr lang="en-US" altLang="zh-CN" sz="3200" b="1" smtClean="0">
                <a:latin typeface="楷体" pitchFamily="49" charset="-122"/>
                <a:ea typeface="楷体" pitchFamily="49" charset="-122"/>
              </a:rPr>
              <a:t>,</a:t>
            </a:r>
            <a:r>
              <a:rPr lang="zh-CN" altLang="zh-CN" sz="3200" b="1" smtClean="0">
                <a:solidFill>
                  <a:srgbClr val="FF0000"/>
                </a:solidFill>
                <a:latin typeface="楷体" pitchFamily="49" charset="-122"/>
                <a:ea typeface="楷体" pitchFamily="49" charset="-122"/>
              </a:rPr>
              <a:t>正反对比</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使观点越来越清晰</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越来越深刻。</a:t>
            </a:r>
          </a:p>
          <a:p>
            <a:endParaRPr kumimoji="0" lang="zh-CN" altLang="en-US" sz="32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337">
                                            <p:txEl>
                                              <p:pRg st="0" end="0"/>
                                            </p:txEl>
                                          </p:spTgt>
                                        </p:tgtEl>
                                        <p:attrNameLst>
                                          <p:attrName>style.visibility</p:attrName>
                                        </p:attrNameLst>
                                      </p:cBhvr>
                                      <p:to>
                                        <p:strVal val="visible"/>
                                      </p:to>
                                    </p:set>
                                    <p:anim calcmode="lin" valueType="num">
                                      <p:cBhvr additive="base">
                                        <p:cTn id="7" dur="500" fill="hold"/>
                                        <p:tgtEl>
                                          <p:spTgt spid="1433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4337">
                                            <p:txEl>
                                              <p:pRg st="1" end="1"/>
                                            </p:txEl>
                                          </p:spTgt>
                                        </p:tgtEl>
                                        <p:attrNameLst>
                                          <p:attrName>style.visibility</p:attrName>
                                        </p:attrNameLst>
                                      </p:cBhvr>
                                      <p:to>
                                        <p:strVal val="visible"/>
                                      </p:to>
                                    </p:set>
                                    <p:anim calcmode="lin" valueType="num">
                                      <p:cBhvr additive="base">
                                        <p:cTn id="13" dur="500" fill="hold"/>
                                        <p:tgtEl>
                                          <p:spTgt spid="1433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3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4337">
                                            <p:txEl>
                                              <p:pRg st="3" end="3"/>
                                            </p:txEl>
                                          </p:spTgt>
                                        </p:tgtEl>
                                        <p:attrNameLst>
                                          <p:attrName>style.visibility</p:attrName>
                                        </p:attrNameLst>
                                      </p:cBhvr>
                                      <p:to>
                                        <p:strVal val="visible"/>
                                      </p:to>
                                    </p:set>
                                    <p:anim calcmode="lin" valueType="num">
                                      <p:cBhvr additive="base">
                                        <p:cTn id="19" dur="500" fill="hold"/>
                                        <p:tgtEl>
                                          <p:spTgt spid="1433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33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918864"/>
            <a:ext cx="9471388" cy="7776864"/>
          </a:xfrm>
          <a:prstGeom prst="rect">
            <a:avLst/>
          </a:prstGeom>
          <a:noFill/>
        </p:spPr>
      </p:pic>
      <p:sp>
        <p:nvSpPr>
          <p:cNvPr id="4" name="流程图: 延期 3"/>
          <p:cNvSpPr/>
          <p:nvPr/>
        </p:nvSpPr>
        <p:spPr>
          <a:xfrm>
            <a:off x="-324544" y="0"/>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6" name="TextBox 5"/>
          <p:cNvSpPr txBox="1"/>
          <p:nvPr/>
        </p:nvSpPr>
        <p:spPr>
          <a:xfrm>
            <a:off x="0" y="692696"/>
            <a:ext cx="9144000" cy="646331"/>
          </a:xfrm>
          <a:prstGeom prst="rect">
            <a:avLst/>
          </a:prstGeom>
          <a:noFill/>
        </p:spPr>
        <p:txBody>
          <a:bodyPr wrap="square" rtlCol="0">
            <a:spAutoFit/>
          </a:bodyPr>
          <a:lstStyle/>
          <a:p>
            <a:r>
              <a:rPr lang="zh-CN" altLang="zh-CN" sz="3600" b="1" smtClean="0">
                <a:solidFill>
                  <a:srgbClr val="FF0000"/>
                </a:solidFill>
              </a:rPr>
              <a:t>“</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243408"/>
            <a:ext cx="9471388" cy="8352928"/>
          </a:xfrm>
          <a:prstGeom prst="rect">
            <a:avLst/>
          </a:prstGeom>
          <a:noFill/>
        </p:spPr>
      </p:pic>
      <p:sp>
        <p:nvSpPr>
          <p:cNvPr id="4" name="流程图: 延期 3"/>
          <p:cNvSpPr/>
          <p:nvPr/>
        </p:nvSpPr>
        <p:spPr>
          <a:xfrm>
            <a:off x="-324544" y="836712"/>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 name="流程图: 可选过程 4"/>
          <p:cNvSpPr/>
          <p:nvPr/>
        </p:nvSpPr>
        <p:spPr>
          <a:xfrm>
            <a:off x="2483768" y="-171400"/>
            <a:ext cx="2520280" cy="792088"/>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483768" y="0"/>
            <a:ext cx="3600400" cy="646331"/>
          </a:xfrm>
          <a:prstGeom prst="rect">
            <a:avLst/>
          </a:prstGeom>
          <a:noFill/>
        </p:spPr>
        <p:txBody>
          <a:bodyPr wrap="square" rtlCol="0">
            <a:spAutoFit/>
          </a:bodyPr>
          <a:lstStyle/>
          <a:p>
            <a:r>
              <a:rPr lang="zh-CN" altLang="en-US" sz="3600" b="1" smtClean="0">
                <a:solidFill>
                  <a:schemeClr val="bg1"/>
                </a:solidFill>
              </a:rPr>
              <a:t>   品读探 究</a:t>
            </a:r>
            <a:endParaRPr lang="zh-CN" altLang="en-US" sz="3600" b="1">
              <a:solidFill>
                <a:schemeClr val="bg1"/>
              </a:solidFill>
            </a:endParaRPr>
          </a:p>
        </p:txBody>
      </p:sp>
      <p:sp>
        <p:nvSpPr>
          <p:cNvPr id="16385" name="Rectangle 1"/>
          <p:cNvSpPr>
            <a:spLocks noChangeArrowheads="1"/>
          </p:cNvSpPr>
          <p:nvPr/>
        </p:nvSpPr>
        <p:spPr bwMode="auto">
          <a:xfrm>
            <a:off x="611560" y="979567"/>
            <a:ext cx="8136904" cy="569386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b="1" smtClean="0">
                <a:solidFill>
                  <a:srgbClr val="0070C0"/>
                </a:solidFill>
              </a:rPr>
              <a:t>     </a:t>
            </a:r>
            <a:r>
              <a:rPr lang="zh-CN" altLang="zh-CN" sz="2800" b="1" smtClean="0">
                <a:solidFill>
                  <a:srgbClr val="0070C0"/>
                </a:solidFill>
              </a:rPr>
              <a:t>文章主要运用哪些论证方法，结合“检验真理的标准只能是社会实践”内容简要分析。</a:t>
            </a:r>
            <a:endParaRPr lang="zh-CN" altLang="zh-CN" sz="2800" smtClean="0">
              <a:solidFill>
                <a:srgbClr val="0070C0"/>
              </a:solidFill>
            </a:endParaRPr>
          </a:p>
          <a:p>
            <a:r>
              <a:rPr lang="zh-CN" altLang="zh-CN" sz="2800" smtClean="0">
                <a:solidFill>
                  <a:srgbClr val="FF0000"/>
                </a:solidFill>
                <a:latin typeface="楷体" pitchFamily="49" charset="-122"/>
                <a:ea typeface="楷体" pitchFamily="49" charset="-122"/>
              </a:rPr>
              <a:t>主要运用引证和例证</a:t>
            </a:r>
          </a:p>
          <a:p>
            <a:r>
              <a:rPr lang="zh-CN" altLang="zh-CN" sz="2800" smtClean="0">
                <a:latin typeface="楷体" pitchFamily="49" charset="-122"/>
                <a:ea typeface="楷体" pitchFamily="49" charset="-122"/>
              </a:rPr>
              <a:t>①</a:t>
            </a:r>
            <a:r>
              <a:rPr lang="zh-CN" altLang="zh-CN" sz="2800" smtClean="0">
                <a:solidFill>
                  <a:srgbClr val="FF0000"/>
                </a:solidFill>
                <a:latin typeface="楷体" pitchFamily="49" charset="-122"/>
                <a:ea typeface="楷体" pitchFamily="49" charset="-122"/>
              </a:rPr>
              <a:t>引用</a:t>
            </a:r>
            <a:r>
              <a:rPr lang="zh-CN" altLang="zh-CN" sz="2800" smtClean="0">
                <a:latin typeface="楷体" pitchFamily="49" charset="-122"/>
                <a:ea typeface="楷体" pitchFamily="49" charset="-122"/>
              </a:rPr>
              <a:t>毛泽东的话进一步明确实践是检验真理的唯一标准。人们信服的</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增强了说服力。</a:t>
            </a:r>
          </a:p>
          <a:p>
            <a:r>
              <a:rPr lang="zh-CN" altLang="zh-CN" sz="2800" b="1" smtClean="0">
                <a:latin typeface="楷体" pitchFamily="49" charset="-122"/>
                <a:ea typeface="楷体" pitchFamily="49" charset="-122"/>
              </a:rPr>
              <a:t>②</a:t>
            </a:r>
            <a:r>
              <a:rPr lang="zh-CN" altLang="zh-CN" sz="2800" smtClean="0">
                <a:solidFill>
                  <a:srgbClr val="FF0000"/>
                </a:solidFill>
                <a:latin typeface="楷体" pitchFamily="49" charset="-122"/>
                <a:ea typeface="楷体" pitchFamily="49" charset="-122"/>
              </a:rPr>
              <a:t>列举</a:t>
            </a:r>
            <a:r>
              <a:rPr lang="zh-CN" altLang="zh-CN" sz="2800" smtClean="0">
                <a:latin typeface="楷体" pitchFamily="49" charset="-122"/>
                <a:ea typeface="楷体" pitchFamily="49" charset="-122"/>
              </a:rPr>
              <a:t>真实、可靠、有代表性的具体事例</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可使论证更具体更有说服力。</a:t>
            </a:r>
            <a:endParaRPr lang="en-US" altLang="zh-CN" sz="2800" smtClean="0">
              <a:latin typeface="楷体" pitchFamily="49" charset="-122"/>
              <a:ea typeface="楷体" pitchFamily="49" charset="-122"/>
            </a:endParaRP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如“检验真理的标准只能是社会实践”中</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作者运用“门捷列夫的元素周期表被证实是真理”和“哥白尼的太阳系学说成了公认的真理”</a:t>
            </a:r>
            <a:r>
              <a:rPr lang="zh-CN" altLang="zh-CN" sz="2800" smtClean="0">
                <a:solidFill>
                  <a:srgbClr val="FF0000"/>
                </a:solidFill>
                <a:latin typeface="楷体" pitchFamily="49" charset="-122"/>
                <a:ea typeface="楷体" pitchFamily="49" charset="-122"/>
              </a:rPr>
              <a:t>这两个事例</a:t>
            </a:r>
            <a:r>
              <a:rPr lang="en-US" altLang="zh-CN" sz="2800" smtClean="0">
                <a:solidFill>
                  <a:srgbClr val="FF0000"/>
                </a:solidFill>
                <a:latin typeface="楷体" pitchFamily="49" charset="-122"/>
                <a:ea typeface="楷体" pitchFamily="49" charset="-122"/>
              </a:rPr>
              <a:t>,</a:t>
            </a:r>
            <a:r>
              <a:rPr lang="zh-CN" altLang="zh-CN" sz="2800" smtClean="0">
                <a:solidFill>
                  <a:srgbClr val="FF0000"/>
                </a:solidFill>
                <a:latin typeface="楷体" pitchFamily="49" charset="-122"/>
                <a:ea typeface="楷体" pitchFamily="49" charset="-122"/>
              </a:rPr>
              <a:t>证明了</a:t>
            </a:r>
            <a:r>
              <a:rPr lang="zh-CN" altLang="zh-CN" sz="2800" smtClean="0">
                <a:latin typeface="楷体" pitchFamily="49" charset="-122"/>
                <a:ea typeface="楷体" pitchFamily="49" charset="-122"/>
              </a:rPr>
              <a:t>“正是实践</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也只有实践</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才能够完成检验真理的任务”的道理。</a:t>
            </a:r>
          </a:p>
          <a:p>
            <a:endParaRPr lang="zh-CN" altLang="zh-CN" sz="2800" smtClean="0">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6385">
                                            <p:txEl>
                                              <p:pRg st="1" end="1"/>
                                            </p:txEl>
                                          </p:spTgt>
                                        </p:tgtEl>
                                        <p:attrNameLst>
                                          <p:attrName>style.visibility</p:attrName>
                                        </p:attrNameLst>
                                      </p:cBhvr>
                                      <p:to>
                                        <p:strVal val="visible"/>
                                      </p:to>
                                    </p:set>
                                    <p:anim calcmode="lin" valueType="num">
                                      <p:cBhvr additive="base">
                                        <p:cTn id="7" dur="500" fill="hold"/>
                                        <p:tgtEl>
                                          <p:spTgt spid="1638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6385">
                                            <p:txEl>
                                              <p:pRg st="2" end="2"/>
                                            </p:txEl>
                                          </p:spTgt>
                                        </p:tgtEl>
                                        <p:attrNameLst>
                                          <p:attrName>style.visibility</p:attrName>
                                        </p:attrNameLst>
                                      </p:cBhvr>
                                      <p:to>
                                        <p:strVal val="visible"/>
                                      </p:to>
                                    </p:set>
                                    <p:anim calcmode="lin" valueType="num">
                                      <p:cBhvr additive="base">
                                        <p:cTn id="13" dur="500" fill="hold"/>
                                        <p:tgtEl>
                                          <p:spTgt spid="1638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6385">
                                            <p:txEl>
                                              <p:pRg st="3" end="3"/>
                                            </p:txEl>
                                          </p:spTgt>
                                        </p:tgtEl>
                                        <p:attrNameLst>
                                          <p:attrName>style.visibility</p:attrName>
                                        </p:attrNameLst>
                                      </p:cBhvr>
                                      <p:to>
                                        <p:strVal val="visible"/>
                                      </p:to>
                                    </p:set>
                                    <p:anim calcmode="lin" valueType="num">
                                      <p:cBhvr additive="base">
                                        <p:cTn id="19" dur="500" fill="hold"/>
                                        <p:tgtEl>
                                          <p:spTgt spid="1638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38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6385">
                                            <p:txEl>
                                              <p:pRg st="4" end="4"/>
                                            </p:txEl>
                                          </p:spTgt>
                                        </p:tgtEl>
                                        <p:attrNameLst>
                                          <p:attrName>style.visibility</p:attrName>
                                        </p:attrNameLst>
                                      </p:cBhvr>
                                      <p:to>
                                        <p:strVal val="visible"/>
                                      </p:to>
                                    </p:set>
                                    <p:anim calcmode="lin" valueType="num">
                                      <p:cBhvr additive="base">
                                        <p:cTn id="25" dur="500" fill="hold"/>
                                        <p:tgtEl>
                                          <p:spTgt spid="1638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38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243408"/>
            <a:ext cx="9471388" cy="7389440"/>
          </a:xfrm>
          <a:prstGeom prst="rect">
            <a:avLst/>
          </a:prstGeom>
          <a:noFill/>
        </p:spPr>
      </p:pic>
      <p:sp>
        <p:nvSpPr>
          <p:cNvPr id="5" name="流程图: 可选过程 4"/>
          <p:cNvSpPr/>
          <p:nvPr/>
        </p:nvSpPr>
        <p:spPr>
          <a:xfrm>
            <a:off x="0" y="0"/>
            <a:ext cx="2051720" cy="692696"/>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80528" y="0"/>
            <a:ext cx="4464496" cy="707886"/>
          </a:xfrm>
          <a:prstGeom prst="rect">
            <a:avLst/>
          </a:prstGeom>
          <a:noFill/>
        </p:spPr>
        <p:txBody>
          <a:bodyPr wrap="square" rtlCol="0">
            <a:spAutoFit/>
          </a:bodyPr>
          <a:lstStyle/>
          <a:p>
            <a:r>
              <a:rPr lang="zh-CN" altLang="en-US" sz="4000" smtClean="0">
                <a:solidFill>
                  <a:schemeClr val="bg1"/>
                </a:solidFill>
              </a:rPr>
              <a:t>品读探究</a:t>
            </a:r>
            <a:endParaRPr lang="zh-CN" altLang="en-US" sz="4000">
              <a:solidFill>
                <a:schemeClr val="bg1"/>
              </a:solidFill>
            </a:endParaRPr>
          </a:p>
        </p:txBody>
      </p:sp>
      <p:sp>
        <p:nvSpPr>
          <p:cNvPr id="10" name="TextBox 9"/>
          <p:cNvSpPr txBox="1"/>
          <p:nvPr/>
        </p:nvSpPr>
        <p:spPr>
          <a:xfrm>
            <a:off x="827584" y="692696"/>
            <a:ext cx="7740352" cy="5970865"/>
          </a:xfrm>
          <a:prstGeom prst="rect">
            <a:avLst/>
          </a:prstGeom>
          <a:noFill/>
        </p:spPr>
        <p:txBody>
          <a:bodyPr wrap="square" rtlCol="0">
            <a:spAutoFit/>
          </a:bodyPr>
          <a:lstStyle/>
          <a:p>
            <a:r>
              <a:rPr lang="en-US" altLang="zh-CN" sz="2800" smtClean="0">
                <a:solidFill>
                  <a:srgbClr val="0070C0"/>
                </a:solidFill>
              </a:rPr>
              <a:t>      </a:t>
            </a:r>
            <a:r>
              <a:rPr lang="zh-CN" altLang="zh-CN" sz="2800" b="1" smtClean="0">
                <a:solidFill>
                  <a:srgbClr val="0070C0"/>
                </a:solidFill>
              </a:rPr>
              <a:t>文章立论驳论论相结合</a:t>
            </a:r>
            <a:r>
              <a:rPr lang="en-US" altLang="zh-CN" sz="2800" b="1" smtClean="0">
                <a:solidFill>
                  <a:srgbClr val="0070C0"/>
                </a:solidFill>
              </a:rPr>
              <a:t>,</a:t>
            </a:r>
            <a:r>
              <a:rPr lang="zh-CN" altLang="zh-CN" sz="2800" b="1" smtClean="0">
                <a:solidFill>
                  <a:srgbClr val="0070C0"/>
                </a:solidFill>
              </a:rPr>
              <a:t>请结合“理论与实践的统一</a:t>
            </a:r>
            <a:r>
              <a:rPr lang="en-US" altLang="zh-CN" sz="2800" b="1" smtClean="0">
                <a:solidFill>
                  <a:srgbClr val="0070C0"/>
                </a:solidFill>
              </a:rPr>
              <a:t>,</a:t>
            </a:r>
            <a:r>
              <a:rPr lang="zh-CN" altLang="zh-CN" sz="2800" b="1" smtClean="0">
                <a:solidFill>
                  <a:srgbClr val="0070C0"/>
                </a:solidFill>
              </a:rPr>
              <a:t>是马克思主义的一个最基本的原则”内容加以分析。</a:t>
            </a:r>
            <a:endParaRPr lang="zh-CN" altLang="zh-CN" sz="2800" smtClean="0">
              <a:solidFill>
                <a:srgbClr val="0070C0"/>
              </a:solidFill>
            </a:endParaRPr>
          </a:p>
          <a:p>
            <a:r>
              <a:rPr lang="en-US" altLang="zh-CN" sz="2800" b="1" smtClean="0"/>
              <a:t>                       </a:t>
            </a:r>
            <a:r>
              <a:rPr lang="zh-CN" altLang="zh-CN" sz="2800" b="1" smtClean="0">
                <a:solidFill>
                  <a:srgbClr val="FF0000"/>
                </a:solidFill>
              </a:rPr>
              <a:t>论证的形式</a:t>
            </a:r>
            <a:endParaRPr lang="zh-CN" altLang="zh-CN" sz="2800" smtClean="0">
              <a:solidFill>
                <a:srgbClr val="FF0000"/>
              </a:solidFill>
            </a:endParaRPr>
          </a:p>
          <a:p>
            <a:r>
              <a:rPr lang="zh-CN" altLang="zh-CN" sz="2800" smtClean="0">
                <a:latin typeface="楷体" pitchFamily="49" charset="-122"/>
                <a:ea typeface="楷体" pitchFamily="49" charset="-122"/>
              </a:rPr>
              <a:t>论证一般</a:t>
            </a:r>
            <a:r>
              <a:rPr lang="zh-CN" altLang="zh-CN" sz="2800" smtClean="0">
                <a:solidFill>
                  <a:srgbClr val="FF0000"/>
                </a:solidFill>
                <a:latin typeface="楷体" pitchFamily="49" charset="-122"/>
                <a:ea typeface="楷体" pitchFamily="49" charset="-122"/>
              </a:rPr>
              <a:t>分为立论和驳论</a:t>
            </a:r>
            <a:r>
              <a:rPr lang="zh-CN" altLang="zh-CN" sz="2800" smtClean="0">
                <a:latin typeface="楷体" pitchFamily="49" charset="-122"/>
                <a:ea typeface="楷体" pitchFamily="49" charset="-122"/>
              </a:rPr>
              <a:t>。</a:t>
            </a:r>
          </a:p>
          <a:p>
            <a:r>
              <a:rPr lang="zh-CN" altLang="zh-CN" sz="2800" smtClean="0">
                <a:latin typeface="楷体" pitchFamily="49" charset="-122"/>
                <a:ea typeface="楷体" pitchFamily="49" charset="-122"/>
              </a:rPr>
              <a:t>①</a:t>
            </a:r>
            <a:r>
              <a:rPr lang="zh-CN" altLang="zh-CN" sz="2800" smtClean="0">
                <a:solidFill>
                  <a:srgbClr val="FF0000"/>
                </a:solidFill>
                <a:latin typeface="楷体" pitchFamily="49" charset="-122"/>
                <a:ea typeface="楷体" pitchFamily="49" charset="-122"/>
              </a:rPr>
              <a:t>立论</a:t>
            </a:r>
            <a:r>
              <a:rPr lang="zh-CN" altLang="zh-CN" sz="2800" smtClean="0">
                <a:latin typeface="楷体" pitchFamily="49" charset="-122"/>
                <a:ea typeface="楷体" pitchFamily="49" charset="-122"/>
              </a:rPr>
              <a:t>是对一定的事件或问题</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从正面阐述自己的见解和主张的论证方法。</a:t>
            </a:r>
          </a:p>
          <a:p>
            <a:r>
              <a:rPr lang="zh-CN" altLang="zh-CN" sz="2800" smtClean="0">
                <a:latin typeface="楷体" pitchFamily="49" charset="-122"/>
                <a:ea typeface="楷体" pitchFamily="49" charset="-122"/>
              </a:rPr>
              <a:t>②</a:t>
            </a:r>
            <a:r>
              <a:rPr lang="zh-CN" altLang="zh-CN" sz="2800" smtClean="0">
                <a:solidFill>
                  <a:srgbClr val="FF0000"/>
                </a:solidFill>
                <a:latin typeface="楷体" pitchFamily="49" charset="-122"/>
                <a:ea typeface="楷体" pitchFamily="49" charset="-122"/>
              </a:rPr>
              <a:t>驳论</a:t>
            </a:r>
            <a:r>
              <a:rPr lang="zh-CN" altLang="zh-CN" sz="2800" smtClean="0">
                <a:latin typeface="楷体" pitchFamily="49" charset="-122"/>
                <a:ea typeface="楷体" pitchFamily="49" charset="-122"/>
              </a:rPr>
              <a:t>是以有力的论据反驳别人错误论点的论证方式。</a:t>
            </a:r>
          </a:p>
          <a:p>
            <a:r>
              <a:rPr lang="zh-CN" altLang="zh-CN" sz="2800" smtClean="0">
                <a:latin typeface="楷体" pitchFamily="49" charset="-122"/>
                <a:ea typeface="楷体" pitchFamily="49" charset="-122"/>
              </a:rPr>
              <a:t>有</a:t>
            </a:r>
            <a:r>
              <a:rPr lang="zh-CN" altLang="zh-CN" sz="2800" smtClean="0">
                <a:solidFill>
                  <a:srgbClr val="FF0000"/>
                </a:solidFill>
                <a:latin typeface="楷体" pitchFamily="49" charset="-122"/>
                <a:ea typeface="楷体" pitchFamily="49" charset="-122"/>
              </a:rPr>
              <a:t>三种方法</a:t>
            </a:r>
            <a:r>
              <a:rPr lang="en-US" altLang="zh-CN" sz="2800" smtClean="0">
                <a:solidFill>
                  <a:srgbClr val="FF0000"/>
                </a:solidFill>
                <a:latin typeface="楷体" pitchFamily="49" charset="-122"/>
                <a:ea typeface="楷体" pitchFamily="49" charset="-122"/>
              </a:rPr>
              <a:t>:</a:t>
            </a:r>
            <a:r>
              <a:rPr lang="zh-CN" altLang="zh-CN" sz="2800" smtClean="0">
                <a:solidFill>
                  <a:srgbClr val="FF0000"/>
                </a:solidFill>
                <a:latin typeface="楷体" pitchFamily="49" charset="-122"/>
                <a:ea typeface="楷体" pitchFamily="49" charset="-122"/>
              </a:rPr>
              <a:t>反驳论点、反驳论据、反驳论证</a:t>
            </a:r>
            <a:r>
              <a:rPr lang="zh-CN" altLang="zh-CN" sz="2800" smtClean="0">
                <a:latin typeface="楷体" pitchFamily="49" charset="-122"/>
                <a:ea typeface="楷体" pitchFamily="49" charset="-122"/>
              </a:rPr>
              <a:t>。</a:t>
            </a:r>
          </a:p>
          <a:p>
            <a:r>
              <a:rPr lang="zh-CN" altLang="zh-CN" sz="2800" smtClean="0">
                <a:solidFill>
                  <a:srgbClr val="FF0000"/>
                </a:solidFill>
                <a:latin typeface="楷体" pitchFamily="49" charset="-122"/>
                <a:ea typeface="楷体" pitchFamily="49" charset="-122"/>
              </a:rPr>
              <a:t>反驳论点</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即直接反驳对方论点本身的片面、虚假或谬误</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这是驳论中最常用的方法</a:t>
            </a:r>
            <a:r>
              <a:rPr lang="zh-CN" altLang="zh-CN" sz="2800" smtClean="0"/>
              <a:t>。</a:t>
            </a:r>
          </a:p>
          <a:p>
            <a:endParaRPr lang="zh-CN" altLang="zh-CN" sz="2800" smtClean="0"/>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 calcmode="lin" valueType="num">
                                      <p:cBhvr additive="base">
                                        <p:cTn id="19"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0">
                                            <p:txEl>
                                              <p:pRg st="3" end="3"/>
                                            </p:txEl>
                                          </p:spTgt>
                                        </p:tgtEl>
                                        <p:attrNameLst>
                                          <p:attrName>style.visibility</p:attrName>
                                        </p:attrNameLst>
                                      </p:cBhvr>
                                      <p:to>
                                        <p:strVal val="visible"/>
                                      </p:to>
                                    </p:set>
                                    <p:anim calcmode="lin" valueType="num">
                                      <p:cBhvr additive="base">
                                        <p:cTn id="25" dur="500" fill="hold"/>
                                        <p:tgtEl>
                                          <p:spTgt spid="1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0">
                                            <p:txEl>
                                              <p:pRg st="4" end="4"/>
                                            </p:txEl>
                                          </p:spTgt>
                                        </p:tgtEl>
                                        <p:attrNameLst>
                                          <p:attrName>style.visibility</p:attrName>
                                        </p:attrNameLst>
                                      </p:cBhvr>
                                      <p:to>
                                        <p:strVal val="visible"/>
                                      </p:to>
                                    </p:set>
                                    <p:anim calcmode="lin" valueType="num">
                                      <p:cBhvr additive="base">
                                        <p:cTn id="31" dur="500" fill="hold"/>
                                        <p:tgtEl>
                                          <p:spTgt spid="1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0">
                                            <p:txEl>
                                              <p:pRg st="5" end="5"/>
                                            </p:txEl>
                                          </p:spTgt>
                                        </p:tgtEl>
                                        <p:attrNameLst>
                                          <p:attrName>style.visibility</p:attrName>
                                        </p:attrNameLst>
                                      </p:cBhvr>
                                      <p:to>
                                        <p:strVal val="visible"/>
                                      </p:to>
                                    </p:set>
                                    <p:anim calcmode="lin" valueType="num">
                                      <p:cBhvr additive="base">
                                        <p:cTn id="37" dur="500" fill="hold"/>
                                        <p:tgtEl>
                                          <p:spTgt spid="10">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0">
                                            <p:txEl>
                                              <p:pRg st="6" end="6"/>
                                            </p:txEl>
                                          </p:spTgt>
                                        </p:tgtEl>
                                        <p:attrNameLst>
                                          <p:attrName>style.visibility</p:attrName>
                                        </p:attrNameLst>
                                      </p:cBhvr>
                                      <p:to>
                                        <p:strVal val="visible"/>
                                      </p:to>
                                    </p:set>
                                    <p:anim calcmode="lin" valueType="num">
                                      <p:cBhvr additive="base">
                                        <p:cTn id="43" dur="500" fill="hold"/>
                                        <p:tgtEl>
                                          <p:spTgt spid="10">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sp>
        <p:nvSpPr>
          <p:cNvPr id="14337" name="Rectangle 1"/>
          <p:cNvSpPr>
            <a:spLocks noChangeArrowheads="1"/>
          </p:cNvSpPr>
          <p:nvPr/>
        </p:nvSpPr>
        <p:spPr bwMode="auto">
          <a:xfrm>
            <a:off x="395536" y="260648"/>
            <a:ext cx="8424936" cy="563231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solidFill>
                  <a:srgbClr val="0070C0"/>
                </a:solidFill>
              </a:rPr>
              <a:t>     </a:t>
            </a:r>
            <a:r>
              <a:rPr lang="zh-CN" altLang="zh-CN" sz="2400" b="1" smtClean="0">
                <a:solidFill>
                  <a:srgbClr val="0070C0"/>
                </a:solidFill>
              </a:rPr>
              <a:t>文章立论驳论论相结合</a:t>
            </a:r>
            <a:r>
              <a:rPr lang="en-US" altLang="zh-CN" sz="2400" b="1" smtClean="0">
                <a:solidFill>
                  <a:srgbClr val="0070C0"/>
                </a:solidFill>
              </a:rPr>
              <a:t>,</a:t>
            </a:r>
            <a:r>
              <a:rPr lang="zh-CN" altLang="zh-CN" sz="2400" b="1" smtClean="0">
                <a:solidFill>
                  <a:srgbClr val="0070C0"/>
                </a:solidFill>
              </a:rPr>
              <a:t>请结合“理论与实践的统一</a:t>
            </a:r>
            <a:r>
              <a:rPr lang="en-US" altLang="zh-CN" sz="2400" b="1" smtClean="0">
                <a:solidFill>
                  <a:srgbClr val="0070C0"/>
                </a:solidFill>
              </a:rPr>
              <a:t>,</a:t>
            </a:r>
            <a:r>
              <a:rPr lang="zh-CN" altLang="zh-CN" sz="2400" b="1" smtClean="0">
                <a:solidFill>
                  <a:srgbClr val="0070C0"/>
                </a:solidFill>
              </a:rPr>
              <a:t>是马克</a:t>
            </a:r>
            <a:r>
              <a:rPr lang="en-US" altLang="zh-CN" sz="2400" b="1" smtClean="0">
                <a:solidFill>
                  <a:srgbClr val="0070C0"/>
                </a:solidFill>
              </a:rPr>
              <a:t>    </a:t>
            </a:r>
            <a:r>
              <a:rPr lang="zh-CN" altLang="zh-CN" sz="2400" b="1" smtClean="0">
                <a:solidFill>
                  <a:srgbClr val="0070C0"/>
                </a:solidFill>
              </a:rPr>
              <a:t>思主义的一个最基本的原则”内容加以分析。</a:t>
            </a:r>
            <a:endParaRPr lang="en-US" altLang="zh-CN" sz="2400" b="1" smtClean="0">
              <a:solidFill>
                <a:srgbClr val="0070C0"/>
              </a:solidFill>
            </a:endParaRPr>
          </a:p>
          <a:p>
            <a:r>
              <a:rPr lang="en-US" altLang="zh-CN" sz="2400" smtClean="0">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为了证明自己的观点</a:t>
            </a:r>
            <a:r>
              <a:rPr lang="en-US" altLang="zh-CN" sz="2400" b="1" smtClean="0">
                <a:solidFill>
                  <a:srgbClr val="FF0000"/>
                </a:solidFill>
                <a:latin typeface="楷体" pitchFamily="49" charset="-122"/>
                <a:ea typeface="楷体" pitchFamily="49" charset="-122"/>
              </a:rPr>
              <a:t>,</a:t>
            </a:r>
            <a:r>
              <a:rPr lang="zh-CN" altLang="zh-CN" sz="2400" b="1" smtClean="0">
                <a:solidFill>
                  <a:srgbClr val="FF0000"/>
                </a:solidFill>
                <a:latin typeface="楷体" pitchFamily="49" charset="-122"/>
                <a:ea typeface="楷体" pitchFamily="49" charset="-122"/>
              </a:rPr>
              <a:t>需要对一些错误观点进行批驳</a:t>
            </a:r>
            <a:r>
              <a:rPr lang="zh-CN" altLang="zh-CN" sz="2400" b="1" smtClean="0">
                <a:latin typeface="楷体" pitchFamily="49" charset="-122"/>
                <a:ea typeface="楷体" pitchFamily="49" charset="-122"/>
              </a:rPr>
              <a:t>。</a:t>
            </a:r>
          </a:p>
          <a:p>
            <a:r>
              <a:rPr lang="zh-CN" altLang="zh-CN" sz="2400" b="1" smtClean="0">
                <a:latin typeface="楷体" pitchFamily="49" charset="-122"/>
                <a:ea typeface="楷体" pitchFamily="49" charset="-122"/>
              </a:rPr>
              <a:t>如“理论与实践的统一</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是马克思主义的一个最基本的原则”中</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作者先提出一个“担心”</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这个“担心”其实就是和自己观点不一致的错误观点</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然后作者进行分析</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指出“担心”是“多余”的。这是直接驳斥错误观点。</a:t>
            </a:r>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接着作者</a:t>
            </a:r>
            <a:r>
              <a:rPr lang="zh-CN" altLang="zh-CN" sz="2400" b="1" smtClean="0">
                <a:solidFill>
                  <a:srgbClr val="FF0000"/>
                </a:solidFill>
                <a:latin typeface="楷体" pitchFamily="49" charset="-122"/>
                <a:ea typeface="楷体" pitchFamily="49" charset="-122"/>
              </a:rPr>
              <a:t>矛头直指</a:t>
            </a:r>
            <a:r>
              <a:rPr lang="zh-CN" altLang="zh-CN" sz="2400" b="1" smtClean="0">
                <a:latin typeface="楷体" pitchFamily="49" charset="-122"/>
                <a:ea typeface="楷体" pitchFamily="49" charset="-122"/>
              </a:rPr>
              <a:t>“四人帮”的各种错误理论</a:t>
            </a:r>
            <a:r>
              <a:rPr lang="en-US" altLang="zh-CN" sz="2400" b="1" smtClean="0">
                <a:latin typeface="楷体" pitchFamily="49" charset="-122"/>
                <a:ea typeface="楷体" pitchFamily="49" charset="-122"/>
              </a:rPr>
              <a:t>,</a:t>
            </a:r>
            <a:r>
              <a:rPr lang="zh-CN" altLang="zh-CN" sz="2400" b="1" smtClean="0">
                <a:solidFill>
                  <a:srgbClr val="FF0000"/>
                </a:solidFill>
                <a:latin typeface="楷体" pitchFamily="49" charset="-122"/>
                <a:ea typeface="楷体" pitchFamily="49" charset="-122"/>
              </a:rPr>
              <a:t>指出</a:t>
            </a:r>
            <a:r>
              <a:rPr lang="zh-CN" altLang="zh-CN" sz="2400" b="1" smtClean="0">
                <a:latin typeface="楷体" pitchFamily="49" charset="-122"/>
                <a:ea typeface="楷体" pitchFamily="49" charset="-122"/>
              </a:rPr>
              <a:t>它们“经不起革命实践的检验”</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所以是错误的</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因此证明了“实践是检验真理的唯一标准”的观点。</a:t>
            </a:r>
          </a:p>
          <a:p>
            <a:r>
              <a:rPr lang="en-US" altLang="zh-CN" sz="2400" b="1" smtClean="0">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文章提出自己的观点</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以“深入揭批四人帮”为主线</a:t>
            </a:r>
            <a:r>
              <a:rPr lang="en-US" altLang="zh-CN" sz="2400" b="1" smtClean="0">
                <a:latin typeface="楷体" pitchFamily="49" charset="-122"/>
                <a:ea typeface="楷体" pitchFamily="49" charset="-122"/>
              </a:rPr>
              <a:t>,</a:t>
            </a:r>
            <a:r>
              <a:rPr lang="zh-CN" altLang="zh-CN" sz="2400" b="1" smtClean="0">
                <a:solidFill>
                  <a:srgbClr val="FF0000"/>
                </a:solidFill>
                <a:latin typeface="楷体" pitchFamily="49" charset="-122"/>
                <a:ea typeface="楷体" pitchFamily="49" charset="-122"/>
              </a:rPr>
              <a:t>边立边驳</a:t>
            </a:r>
            <a:r>
              <a:rPr lang="en-US" altLang="zh-CN" sz="2400" b="1" smtClean="0">
                <a:solidFill>
                  <a:srgbClr val="FF0000"/>
                </a:solidFill>
                <a:latin typeface="楷体" pitchFamily="49" charset="-122"/>
                <a:ea typeface="楷体" pitchFamily="49" charset="-122"/>
              </a:rPr>
              <a:t>,</a:t>
            </a:r>
            <a:r>
              <a:rPr lang="zh-CN" altLang="zh-CN" sz="2400" b="1" smtClean="0">
                <a:latin typeface="楷体" pitchFamily="49" charset="-122"/>
                <a:ea typeface="楷体" pitchFamily="49" charset="-122"/>
              </a:rPr>
              <a:t>行文曲折</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婉约会意</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虽从头至尾没有半句提到“两个凡是”</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但句</a:t>
            </a:r>
            <a:r>
              <a:rPr lang="zh-CN" altLang="zh-CN" sz="2400" b="1" smtClean="0">
                <a:solidFill>
                  <a:srgbClr val="FF0000"/>
                </a:solidFill>
                <a:latin typeface="楷体" pitchFamily="49" charset="-122"/>
                <a:ea typeface="楷体" pitchFamily="49" charset="-122"/>
              </a:rPr>
              <a:t>句击中要害</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明显地向“两个凡是”发起了猛烈的理论进攻。</a:t>
            </a:r>
          </a:p>
          <a:p>
            <a:endParaRPr lang="zh-CN" altLang="zh-CN" sz="2400" smtClean="0"/>
          </a:p>
        </p:txBody>
      </p:sp>
      <p:sp>
        <p:nvSpPr>
          <p:cNvPr id="7" name="流程图: 延期 6"/>
          <p:cNvSpPr/>
          <p:nvPr/>
        </p:nvSpPr>
        <p:spPr>
          <a:xfrm>
            <a:off x="-324544" y="0"/>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337">
                                            <p:txEl>
                                              <p:pRg st="1" end="1"/>
                                            </p:txEl>
                                          </p:spTgt>
                                        </p:tgtEl>
                                        <p:attrNameLst>
                                          <p:attrName>style.visibility</p:attrName>
                                        </p:attrNameLst>
                                      </p:cBhvr>
                                      <p:to>
                                        <p:strVal val="visible"/>
                                      </p:to>
                                    </p:set>
                                    <p:anim calcmode="lin" valueType="num">
                                      <p:cBhvr additive="base">
                                        <p:cTn id="7" dur="500" fill="hold"/>
                                        <p:tgtEl>
                                          <p:spTgt spid="1433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7">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337">
                                            <p:txEl>
                                              <p:pRg st="2" end="2"/>
                                            </p:txEl>
                                          </p:spTgt>
                                        </p:tgtEl>
                                        <p:attrNameLst>
                                          <p:attrName>style.visibility</p:attrName>
                                        </p:attrNameLst>
                                      </p:cBhvr>
                                      <p:to>
                                        <p:strVal val="visible"/>
                                      </p:to>
                                    </p:set>
                                    <p:anim calcmode="lin" valueType="num">
                                      <p:cBhvr additive="base">
                                        <p:cTn id="11" dur="500" fill="hold"/>
                                        <p:tgtEl>
                                          <p:spTgt spid="14337">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33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4337">
                                            <p:txEl>
                                              <p:pRg st="3" end="3"/>
                                            </p:txEl>
                                          </p:spTgt>
                                        </p:tgtEl>
                                        <p:attrNameLst>
                                          <p:attrName>style.visibility</p:attrName>
                                        </p:attrNameLst>
                                      </p:cBhvr>
                                      <p:to>
                                        <p:strVal val="visible"/>
                                      </p:to>
                                    </p:set>
                                    <p:anim calcmode="lin" valueType="num">
                                      <p:cBhvr additive="base">
                                        <p:cTn id="17" dur="500" fill="hold"/>
                                        <p:tgtEl>
                                          <p:spTgt spid="14337">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433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14337">
                                            <p:txEl>
                                              <p:pRg st="4" end="4"/>
                                            </p:txEl>
                                          </p:spTgt>
                                        </p:tgtEl>
                                        <p:attrNameLst>
                                          <p:attrName>style.visibility</p:attrName>
                                        </p:attrNameLst>
                                      </p:cBhvr>
                                      <p:to>
                                        <p:strVal val="visible"/>
                                      </p:to>
                                    </p:set>
                                    <p:anim calcmode="lin" valueType="num">
                                      <p:cBhvr additive="base">
                                        <p:cTn id="23" dur="500" fill="hold"/>
                                        <p:tgtEl>
                                          <p:spTgt spid="14337">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433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sp>
        <p:nvSpPr>
          <p:cNvPr id="14337" name="Rectangle 1"/>
          <p:cNvSpPr>
            <a:spLocks noChangeArrowheads="1"/>
          </p:cNvSpPr>
          <p:nvPr/>
        </p:nvSpPr>
        <p:spPr bwMode="auto">
          <a:xfrm>
            <a:off x="467544" y="0"/>
            <a:ext cx="8460432" cy="643253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b="1" smtClean="0">
                <a:solidFill>
                  <a:srgbClr val="0070C0"/>
                </a:solidFill>
              </a:rPr>
              <a:t>     </a:t>
            </a:r>
            <a:r>
              <a:rPr lang="zh-CN" altLang="zh-CN" sz="2800" b="1" smtClean="0">
                <a:solidFill>
                  <a:srgbClr val="0070C0"/>
                </a:solidFill>
              </a:rPr>
              <a:t>《实践是检验真理的唯一标准》有什么社会意义</a:t>
            </a:r>
            <a:r>
              <a:rPr lang="en-US" altLang="zh-CN" sz="2800" b="1" smtClean="0">
                <a:solidFill>
                  <a:srgbClr val="0070C0"/>
                </a:solidFill>
              </a:rPr>
              <a:t>?</a:t>
            </a:r>
            <a:endParaRPr lang="zh-CN" altLang="zh-CN" sz="2800" smtClean="0">
              <a:solidFill>
                <a:srgbClr val="0070C0"/>
              </a:solidFill>
            </a:endParaRPr>
          </a:p>
          <a:p>
            <a:r>
              <a:rPr lang="en-US" altLang="zh-CN" sz="2800" b="1" smtClean="0">
                <a:latin typeface="楷体" pitchFamily="49" charset="-122"/>
                <a:ea typeface="楷体" pitchFamily="49" charset="-122"/>
              </a:rPr>
              <a:t>    </a:t>
            </a:r>
            <a:r>
              <a:rPr lang="zh-CN" altLang="zh-CN" sz="2800" b="1" smtClean="0">
                <a:latin typeface="楷体" pitchFamily="49" charset="-122"/>
                <a:ea typeface="楷体" pitchFamily="49" charset="-122"/>
              </a:rPr>
              <a:t>①任何理论都要不断接受实践的检验”等马克思主义的基本原理</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从根本理论上否定了“两个凡是”。</a:t>
            </a:r>
            <a:r>
              <a:rPr lang="zh-CN" altLang="zh-CN" sz="2800" b="1" smtClean="0">
                <a:solidFill>
                  <a:srgbClr val="FF0000"/>
                </a:solidFill>
                <a:latin typeface="楷体" pitchFamily="49" charset="-122"/>
                <a:ea typeface="楷体" pitchFamily="49" charset="-122"/>
              </a:rPr>
              <a:t>文章在党内外和广大干部群众中激起了强烈反响</a:t>
            </a:r>
            <a:r>
              <a:rPr lang="en-US" altLang="zh-CN" sz="2800" b="1" smtClean="0">
                <a:solidFill>
                  <a:srgbClr val="FF0000"/>
                </a:solidFill>
                <a:latin typeface="楷体" pitchFamily="49" charset="-122"/>
                <a:ea typeface="楷体" pitchFamily="49" charset="-122"/>
              </a:rPr>
              <a:t>,</a:t>
            </a:r>
            <a:r>
              <a:rPr lang="zh-CN" altLang="zh-CN" sz="2800" b="1" smtClean="0">
                <a:solidFill>
                  <a:srgbClr val="FF0000"/>
                </a:solidFill>
                <a:latin typeface="楷体" pitchFamily="49" charset="-122"/>
                <a:ea typeface="楷体" pitchFamily="49" charset="-122"/>
              </a:rPr>
              <a:t>成为实现党和国家历史性转折的思想先导。</a:t>
            </a:r>
          </a:p>
          <a:p>
            <a:r>
              <a:rPr lang="en-US" altLang="zh-CN" sz="2800" b="1" smtClean="0">
                <a:latin typeface="楷体" pitchFamily="49" charset="-122"/>
                <a:ea typeface="楷体" pitchFamily="49" charset="-122"/>
              </a:rPr>
              <a:t>    </a:t>
            </a:r>
            <a:r>
              <a:rPr lang="zh-CN" altLang="zh-CN" sz="2800" b="1" smtClean="0">
                <a:latin typeface="楷体" pitchFamily="49" charset="-122"/>
                <a:ea typeface="楷体" pitchFamily="49" charset="-122"/>
              </a:rPr>
              <a:t>②发的关于真理标准问题的大讨论</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冲破了“两个凡是”的严重束缚</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推动了全国性的马克思主义思想解放运动</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为党的十一届三中全会的召开做了重要的思想准备</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是十一届三中全会实现中华人民共和国成立以来党的历史上具有深远意义的伟大转折的思想先导。</a:t>
            </a:r>
            <a:endParaRPr lang="en-US" altLang="zh-CN" sz="2800" b="1" smtClean="0">
              <a:latin typeface="楷体" pitchFamily="49" charset="-122"/>
              <a:ea typeface="楷体" pitchFamily="49" charset="-122"/>
            </a:endParaRPr>
          </a:p>
          <a:p>
            <a:r>
              <a:rPr lang="en-US" altLang="zh-CN" sz="2800" b="1" smtClean="0">
                <a:latin typeface="楷体" pitchFamily="49" charset="-122"/>
                <a:ea typeface="楷体" pitchFamily="49" charset="-122"/>
              </a:rPr>
              <a:t>    </a:t>
            </a:r>
            <a:r>
              <a:rPr lang="zh-CN" altLang="zh-CN" sz="2800" b="1" smtClean="0">
                <a:solidFill>
                  <a:srgbClr val="FF0000"/>
                </a:solidFill>
                <a:latin typeface="楷体" pitchFamily="49" charset="-122"/>
                <a:ea typeface="楷体" pitchFamily="49" charset="-122"/>
              </a:rPr>
              <a:t>这场大讨论</a:t>
            </a:r>
            <a:r>
              <a:rPr lang="en-US" altLang="zh-CN" sz="2800" b="1" smtClean="0">
                <a:solidFill>
                  <a:srgbClr val="FF0000"/>
                </a:solidFill>
                <a:latin typeface="楷体" pitchFamily="49" charset="-122"/>
                <a:ea typeface="楷体" pitchFamily="49" charset="-122"/>
              </a:rPr>
              <a:t>,</a:t>
            </a:r>
            <a:r>
              <a:rPr lang="zh-CN" altLang="zh-CN" sz="2800" b="1" smtClean="0">
                <a:solidFill>
                  <a:srgbClr val="FF0000"/>
                </a:solidFill>
                <a:latin typeface="楷体" pitchFamily="49" charset="-122"/>
                <a:ea typeface="楷体" pitchFamily="49" charset="-122"/>
              </a:rPr>
              <a:t>为党重新确立马克思主义的思想路线、政治路线和组织路线奠定了思想基础。</a:t>
            </a:r>
          </a:p>
          <a:p>
            <a:r>
              <a:rPr lang="en-US" altLang="zh-CN" sz="2400" b="1" smtClean="0"/>
              <a:t> </a:t>
            </a:r>
            <a:endParaRPr lang="zh-CN" altLang="zh-CN" sz="2400" smtClean="0"/>
          </a:p>
          <a:p>
            <a:endParaRPr lang="zh-CN" altLang="zh-CN" sz="2400" smtClean="0"/>
          </a:p>
        </p:txBody>
      </p:sp>
      <p:sp>
        <p:nvSpPr>
          <p:cNvPr id="7" name="流程图: 延期 6"/>
          <p:cNvSpPr/>
          <p:nvPr/>
        </p:nvSpPr>
        <p:spPr>
          <a:xfrm>
            <a:off x="-324544" y="0"/>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sp>
        <p:nvSpPr>
          <p:cNvPr id="8" name="流程图: 可选过程 7"/>
          <p:cNvSpPr/>
          <p:nvPr/>
        </p:nvSpPr>
        <p:spPr>
          <a:xfrm>
            <a:off x="-396552" y="0"/>
            <a:ext cx="1296144"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324544" y="0"/>
            <a:ext cx="1512168" cy="584775"/>
          </a:xfrm>
          <a:prstGeom prst="rect">
            <a:avLst/>
          </a:prstGeom>
          <a:noFill/>
        </p:spPr>
        <p:txBody>
          <a:bodyPr wrap="square" rtlCol="0">
            <a:spAutoFit/>
          </a:bodyPr>
          <a:lstStyle/>
          <a:p>
            <a:r>
              <a:rPr lang="zh-CN" altLang="en-US" sz="3200" b="1" smtClean="0">
                <a:solidFill>
                  <a:schemeClr val="bg1"/>
                </a:solidFill>
              </a:rPr>
              <a:t>探究</a:t>
            </a:r>
            <a:endParaRPr lang="zh-CN" altLang="en-US" sz="3200">
              <a:solidFill>
                <a:schemeClr val="bg1"/>
              </a:solidFill>
            </a:endParaRPr>
          </a:p>
        </p:txBody>
      </p:sp>
      <p:sp>
        <p:nvSpPr>
          <p:cNvPr id="10" name="TextBox 9"/>
          <p:cNvSpPr txBox="1"/>
          <p:nvPr/>
        </p:nvSpPr>
        <p:spPr>
          <a:xfrm>
            <a:off x="683568" y="0"/>
            <a:ext cx="8460432" cy="5632311"/>
          </a:xfrm>
          <a:prstGeom prst="rect">
            <a:avLst/>
          </a:prstGeom>
          <a:noFill/>
        </p:spPr>
        <p:txBody>
          <a:bodyPr wrap="square" rtlCol="0">
            <a:spAutoFit/>
          </a:bodyPr>
          <a:lstStyle/>
          <a:p>
            <a:r>
              <a:rPr lang="en-US" altLang="zh-CN" sz="2400" b="1" smtClean="0"/>
              <a:t>   </a:t>
            </a:r>
            <a:r>
              <a:rPr lang="zh-CN" altLang="zh-CN" sz="2400" b="1" smtClean="0">
                <a:solidFill>
                  <a:srgbClr val="0070C0"/>
                </a:solidFill>
              </a:rPr>
              <a:t>《</a:t>
            </a:r>
            <a:r>
              <a:rPr lang="zh-CN" altLang="zh-CN" sz="2800" b="1" smtClean="0">
                <a:solidFill>
                  <a:srgbClr val="0070C0"/>
                </a:solidFill>
              </a:rPr>
              <a:t>实践是检验真理的唯一标准》一文的发表</a:t>
            </a:r>
            <a:r>
              <a:rPr lang="en-US" altLang="zh-CN" sz="2800" b="1" smtClean="0">
                <a:solidFill>
                  <a:srgbClr val="0070C0"/>
                </a:solidFill>
              </a:rPr>
              <a:t>,</a:t>
            </a:r>
            <a:r>
              <a:rPr lang="zh-CN" altLang="zh-CN" sz="2800" b="1" smtClean="0">
                <a:solidFill>
                  <a:srgbClr val="0070C0"/>
                </a:solidFill>
              </a:rPr>
              <a:t>是中国当代史上的一个具有标志性的大事件。读了此文</a:t>
            </a:r>
            <a:r>
              <a:rPr lang="en-US" altLang="zh-CN" sz="2800" b="1" smtClean="0">
                <a:solidFill>
                  <a:srgbClr val="0070C0"/>
                </a:solidFill>
              </a:rPr>
              <a:t>,</a:t>
            </a:r>
            <a:r>
              <a:rPr lang="zh-CN" altLang="zh-CN" sz="2800" b="1" smtClean="0">
                <a:solidFill>
                  <a:srgbClr val="0070C0"/>
                </a:solidFill>
              </a:rPr>
              <a:t>你获得了什么启示</a:t>
            </a:r>
            <a:r>
              <a:rPr lang="en-US" altLang="zh-CN" sz="2800" b="1" smtClean="0">
                <a:solidFill>
                  <a:srgbClr val="0070C0"/>
                </a:solidFill>
              </a:rPr>
              <a:t>?</a:t>
            </a:r>
            <a:endParaRPr lang="zh-CN" altLang="zh-CN" sz="2800" smtClean="0">
              <a:solidFill>
                <a:srgbClr val="0070C0"/>
              </a:solidFill>
            </a:endParaRP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思想或理论不应该高居于象牙之塔庙堂之上。思想和理论的精髓就存在于日常生产和生活之中</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思想和理论的力量就蕴含在生活常识和普遍人性之中。因此</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从某种意义上说</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实事求是就是尊重群众的社会实践和日常生活</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就是强调恪守常识、尊重人性</a:t>
            </a:r>
            <a:r>
              <a:rPr lang="zh-CN" altLang="zh-CN" sz="2800" smtClean="0">
                <a:solidFill>
                  <a:srgbClr val="FF0000"/>
                </a:solidFill>
                <a:latin typeface="楷体" pitchFamily="49" charset="-122"/>
                <a:ea typeface="楷体" pitchFamily="49" charset="-122"/>
              </a:rPr>
              <a:t>。《实践是检验真理的唯一标准</a:t>
            </a:r>
            <a:r>
              <a:rPr lang="en-US" altLang="zh-CN" sz="2800" smtClean="0">
                <a:solidFill>
                  <a:srgbClr val="FF0000"/>
                </a:solidFill>
                <a:latin typeface="楷体" pitchFamily="49" charset="-122"/>
                <a:ea typeface="楷体" pitchFamily="49" charset="-122"/>
              </a:rPr>
              <a:t>)</a:t>
            </a:r>
            <a:r>
              <a:rPr lang="zh-CN" altLang="zh-CN" sz="2800" smtClean="0">
                <a:solidFill>
                  <a:srgbClr val="FF0000"/>
                </a:solidFill>
                <a:latin typeface="楷体" pitchFamily="49" charset="-122"/>
                <a:ea typeface="楷体" pitchFamily="49" charset="-122"/>
              </a:rPr>
              <a:t>给我们的最大启示是</a:t>
            </a:r>
            <a:r>
              <a:rPr lang="en-US" altLang="zh-CN" sz="2800" smtClean="0">
                <a:solidFill>
                  <a:srgbClr val="FF0000"/>
                </a:solidFill>
                <a:latin typeface="楷体" pitchFamily="49" charset="-122"/>
                <a:ea typeface="楷体" pitchFamily="49" charset="-122"/>
              </a:rPr>
              <a:t>,</a:t>
            </a:r>
            <a:r>
              <a:rPr lang="zh-CN" altLang="zh-CN" sz="2800" smtClean="0">
                <a:solidFill>
                  <a:srgbClr val="FF0000"/>
                </a:solidFill>
                <a:latin typeface="楷体" pitchFamily="49" charset="-122"/>
                <a:ea typeface="楷体" pitchFamily="49" charset="-122"/>
              </a:rPr>
              <a:t>在任何时候都必须坚持一切从实际出发、理论联系实际、实事求是、在实践中检验真理和发展真理这马克思主义观察问题、判断是非的基本立场和基本原则。</a:t>
            </a:r>
          </a:p>
          <a:p>
            <a:endParaRPr lang="zh-CN" altLang="zh-CN" sz="2400" smtClean="0"/>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sp>
        <p:nvSpPr>
          <p:cNvPr id="34817" name="Rectangle 1"/>
          <p:cNvSpPr>
            <a:spLocks noChangeArrowheads="1"/>
          </p:cNvSpPr>
          <p:nvPr/>
        </p:nvSpPr>
        <p:spPr bwMode="auto">
          <a:xfrm>
            <a:off x="611560" y="0"/>
            <a:ext cx="7632848" cy="729430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indent="152400" fontAlgn="base">
              <a:spcBef>
                <a:spcPct val="0"/>
              </a:spcBef>
              <a:spcAft>
                <a:spcPct val="0"/>
              </a:spcAft>
            </a:pPr>
            <a:r>
              <a:rPr kumimoji="0" lang="en-US" altLang="zh-CN" sz="36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rPr>
              <a:t> </a:t>
            </a:r>
            <a:r>
              <a:rPr kumimoji="0" lang="zh-CN" sz="3600" b="1" i="0" u="none" strike="noStrike" cap="none" normalizeH="0" baseline="0" smtClean="0">
                <a:ln>
                  <a:noFill/>
                </a:ln>
                <a:solidFill>
                  <a:srgbClr val="0070C0"/>
                </a:solidFill>
                <a:effectLst/>
                <a:latin typeface="华文行楷" pitchFamily="2" charset="-122"/>
                <a:ea typeface="华文行楷" pitchFamily="2" charset="-122"/>
                <a:cs typeface="Times New Roman" panose="02020603050405020304" pitchFamily="18" charset="0"/>
              </a:rPr>
              <a:t>导</a:t>
            </a:r>
            <a:r>
              <a:rPr kumimoji="0" lang="zh-CN" altLang="en-US" sz="3600" b="1" i="0" u="none" strike="noStrike" cap="none" normalizeH="0" baseline="0" smtClean="0">
                <a:ln>
                  <a:noFill/>
                </a:ln>
                <a:solidFill>
                  <a:srgbClr val="0070C0"/>
                </a:solidFill>
                <a:effectLst/>
                <a:latin typeface="华文行楷" pitchFamily="2" charset="-122"/>
                <a:ea typeface="华文行楷" pitchFamily="2" charset="-122"/>
                <a:cs typeface="Times New Roman" panose="02020603050405020304" pitchFamily="18" charset="0"/>
              </a:rPr>
              <a:t>  入</a:t>
            </a:r>
            <a:endParaRPr kumimoji="0" lang="en-US" altLang="zh-CN" sz="3600" b="1" i="0" u="none" strike="noStrike" cap="none" normalizeH="0" baseline="0" smtClean="0">
              <a:ln>
                <a:noFill/>
              </a:ln>
              <a:solidFill>
                <a:srgbClr val="0070C0"/>
              </a:solidFill>
              <a:effectLst/>
              <a:latin typeface="华文行楷" panose="02010800040101010101" pitchFamily="2" charset="-122"/>
              <a:ea typeface="华文行楷" panose="02010800040101010101" pitchFamily="2" charset="-122"/>
              <a:cs typeface="Times New Roman" panose="02020603050405020304" pitchFamily="18" charset="0"/>
            </a:endParaRPr>
          </a:p>
          <a:p>
            <a:pPr indent="152400" fontAlgn="base">
              <a:spcBef>
                <a:spcPct val="0"/>
              </a:spcBef>
              <a:spcAft>
                <a:spcPct val="0"/>
              </a:spcAft>
            </a:pPr>
            <a:r>
              <a:rPr lang="en-US" altLang="zh-CN" sz="3600" b="1" smtClean="0">
                <a:solidFill>
                  <a:srgbClr val="0070C0"/>
                </a:solidFill>
                <a:latin typeface="宋体" pitchFamily="2" charset="-122"/>
                <a:ea typeface="宋体" pitchFamily="2" charset="-122"/>
                <a:cs typeface="Times New Roman" panose="02020603050405020304" pitchFamily="18" charset="0"/>
              </a:rPr>
              <a:t>  </a:t>
            </a:r>
            <a:r>
              <a:rPr lang="zh-CN" altLang="zh-CN" sz="3600" smtClean="0">
                <a:latin typeface="华文行楷" pitchFamily="2" charset="-122"/>
                <a:ea typeface="华文行楷" pitchFamily="2" charset="-122"/>
              </a:rPr>
              <a:t>《实践是检验真理的唯一标准》篇幅较长</a:t>
            </a:r>
            <a:r>
              <a:rPr lang="en-US" altLang="zh-CN" sz="3600" smtClean="0">
                <a:latin typeface="华文行楷" pitchFamily="2" charset="-122"/>
                <a:ea typeface="华文行楷" pitchFamily="2" charset="-122"/>
              </a:rPr>
              <a:t>,</a:t>
            </a:r>
            <a:r>
              <a:rPr lang="zh-CN" altLang="zh-CN" sz="3600" smtClean="0">
                <a:latin typeface="华文行楷" pitchFamily="2" charset="-122"/>
                <a:ea typeface="华文行楷" pitchFamily="2" charset="-122"/>
              </a:rPr>
              <a:t>洋洋洒洒</a:t>
            </a:r>
            <a:r>
              <a:rPr lang="en-US" altLang="zh-CN" sz="3600" smtClean="0">
                <a:latin typeface="华文行楷" pitchFamily="2" charset="-122"/>
                <a:ea typeface="华文行楷" pitchFamily="2" charset="-122"/>
              </a:rPr>
              <a:t>6000</a:t>
            </a:r>
            <a:r>
              <a:rPr lang="zh-CN" altLang="zh-CN" sz="3600" smtClean="0">
                <a:latin typeface="华文行楷" pitchFamily="2" charset="-122"/>
                <a:ea typeface="华文行楷" pitchFamily="2" charset="-122"/>
              </a:rPr>
              <a:t>多字</a:t>
            </a:r>
            <a:r>
              <a:rPr lang="en-US" altLang="zh-CN" sz="3600" smtClean="0">
                <a:latin typeface="华文行楷" pitchFamily="2" charset="-122"/>
                <a:ea typeface="华文行楷" pitchFamily="2" charset="-122"/>
              </a:rPr>
              <a:t>,</a:t>
            </a:r>
            <a:r>
              <a:rPr lang="zh-CN" altLang="zh-CN" sz="3600" smtClean="0">
                <a:latin typeface="华文行楷" pitchFamily="2" charset="-122"/>
                <a:ea typeface="华文行楷" pitchFamily="2" charset="-122"/>
              </a:rPr>
              <a:t>但是</a:t>
            </a:r>
            <a:r>
              <a:rPr lang="en-US" altLang="zh-CN" sz="3600" smtClean="0">
                <a:latin typeface="华文行楷" pitchFamily="2" charset="-122"/>
                <a:ea typeface="华文行楷" pitchFamily="2" charset="-122"/>
              </a:rPr>
              <a:t>,</a:t>
            </a:r>
            <a:r>
              <a:rPr lang="zh-CN" altLang="zh-CN" sz="3600" smtClean="0">
                <a:latin typeface="华文行楷" pitchFamily="2" charset="-122"/>
                <a:ea typeface="华文行楷" pitchFamily="2" charset="-122"/>
              </a:rPr>
              <a:t>通读一遍</a:t>
            </a:r>
            <a:r>
              <a:rPr lang="en-US" altLang="zh-CN" sz="3600" smtClean="0">
                <a:latin typeface="华文行楷" pitchFamily="2" charset="-122"/>
                <a:ea typeface="华文行楷" pitchFamily="2" charset="-122"/>
              </a:rPr>
              <a:t>,</a:t>
            </a:r>
            <a:r>
              <a:rPr lang="zh-CN" altLang="zh-CN" sz="3600" smtClean="0">
                <a:latin typeface="华文行楷" pitchFamily="2" charset="-122"/>
                <a:ea typeface="华文行楷" pitchFamily="2" charset="-122"/>
              </a:rPr>
              <a:t>如果技法得当</a:t>
            </a:r>
            <a:r>
              <a:rPr lang="en-US" altLang="zh-CN" sz="3600" smtClean="0">
                <a:latin typeface="华文行楷" pitchFamily="2" charset="-122"/>
                <a:ea typeface="华文行楷" pitchFamily="2" charset="-122"/>
              </a:rPr>
              <a:t>,</a:t>
            </a:r>
            <a:r>
              <a:rPr lang="zh-CN" altLang="zh-CN" sz="3600" smtClean="0">
                <a:latin typeface="华文行楷" pitchFamily="2" charset="-122"/>
                <a:ea typeface="华文行楷" pitchFamily="2" charset="-122"/>
              </a:rPr>
              <a:t>我们就能很快把握文章的基本信息。如何快速筛选并整合文中的信息提高阅读的速度和做题的准确性</a:t>
            </a:r>
            <a:r>
              <a:rPr lang="en-US" altLang="zh-CN" sz="3600" smtClean="0">
                <a:latin typeface="华文行楷" pitchFamily="2" charset="-122"/>
                <a:ea typeface="华文行楷" pitchFamily="2" charset="-122"/>
              </a:rPr>
              <a:t>,</a:t>
            </a:r>
            <a:r>
              <a:rPr lang="zh-CN" altLang="zh-CN" sz="3600" smtClean="0">
                <a:latin typeface="华文行楷" pitchFamily="2" charset="-122"/>
                <a:ea typeface="华文行楷" pitchFamily="2" charset="-122"/>
              </a:rPr>
              <a:t>是我们进行现代文阅读时应掌握的一种能力。</a:t>
            </a:r>
          </a:p>
          <a:p>
            <a:pPr indent="152400" fontAlgn="base">
              <a:spcBef>
                <a:spcPct val="0"/>
              </a:spcBef>
              <a:spcAft>
                <a:spcPct val="0"/>
              </a:spcAft>
            </a:pPr>
            <a:endParaRPr kumimoji="0" lang="en-US" altLang="zh-CN" sz="36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endParaRPr>
          </a:p>
          <a:p>
            <a:pPr indent="152400" fontAlgn="base">
              <a:spcBef>
                <a:spcPct val="0"/>
              </a:spcBef>
              <a:spcAft>
                <a:spcPct val="0"/>
              </a:spcAft>
            </a:pPr>
            <a:r>
              <a:rPr lang="en-US" altLang="zh-CN" sz="3600" smtClean="0"/>
              <a:t>   </a:t>
            </a:r>
            <a:endParaRPr lang="zh-CN" altLang="zh-CN" sz="3600" smtClean="0"/>
          </a:p>
          <a:p>
            <a:pPr marL="0" marR="0" lvl="0" indent="152400" algn="l" defTabSz="914400" rtl="0" eaLnBrk="1" fontAlgn="base" latinLnBrk="0" hangingPunct="1">
              <a:lnSpc>
                <a:spcPct val="100000"/>
              </a:lnSpc>
              <a:spcBef>
                <a:spcPct val="0"/>
              </a:spcBef>
              <a:spcAft>
                <a:spcPct val="0"/>
              </a:spcAft>
              <a:buClrTx/>
              <a:buSzTx/>
              <a:buFontTx/>
              <a:buNone/>
            </a:pPr>
            <a:endParaRPr kumimoji="0" lang="en-US" altLang="zh-CN" sz="36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endParaRPr>
          </a:p>
          <a:p>
            <a:pPr marL="0" marR="0" lvl="0" indent="152400" algn="l" defTabSz="914400" rtl="0" eaLnBrk="1" fontAlgn="base" latinLnBrk="0" hangingPunct="1">
              <a:lnSpc>
                <a:spcPct val="100000"/>
              </a:lnSpc>
              <a:spcBef>
                <a:spcPct val="0"/>
              </a:spcBef>
              <a:spcAft>
                <a:spcPct val="0"/>
              </a:spcAft>
              <a:buClrTx/>
              <a:buSzTx/>
              <a:buFontTx/>
              <a:buNone/>
            </a:pPr>
            <a:endParaRPr kumimoji="0" lang="zh-CN" altLang="en-US" sz="3600" b="0" i="0" u="none" strike="noStrike" cap="none" normalizeH="0" baseline="0" smtClean="0">
              <a:ln>
                <a:noFill/>
              </a:ln>
              <a:solidFill>
                <a:srgbClr val="0070C0"/>
              </a:solidFill>
              <a:effectLst/>
              <a:latin typeface="Arial" pitchFamily="34" charset="0"/>
              <a:ea typeface="宋体" pitchFamily="2" charset="-122"/>
              <a:cs typeface="宋体" panose="02010600030101010101" pitchFamily="2" charset="-122"/>
            </a:endParaRPr>
          </a:p>
          <a:p>
            <a:pPr marL="0" marR="0" lvl="0" indent="152400" algn="l" defTabSz="914400" rtl="0" eaLnBrk="0" fontAlgn="base" latinLnBrk="0" hangingPunct="0">
              <a:lnSpc>
                <a:spcPct val="100000"/>
              </a:lnSpc>
              <a:spcBef>
                <a:spcPct val="0"/>
              </a:spcBef>
              <a:spcAft>
                <a:spcPct val="0"/>
              </a:spcAft>
              <a:buClrTx/>
              <a:buSzTx/>
              <a:buFontTx/>
              <a:buNone/>
            </a:pPr>
            <a:endParaRPr kumimoji="0" lang="zh-CN" altLang="en-US" sz="36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5" name="流程图: 延期 4"/>
          <p:cNvSpPr/>
          <p:nvPr/>
        </p:nvSpPr>
        <p:spPr>
          <a:xfrm>
            <a:off x="-324544" y="260648"/>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sp>
        <p:nvSpPr>
          <p:cNvPr id="4" name="流程图: 延期 3"/>
          <p:cNvSpPr/>
          <p:nvPr/>
        </p:nvSpPr>
        <p:spPr>
          <a:xfrm>
            <a:off x="-324544" y="0"/>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218" name="Rectangle 2"/>
          <p:cNvSpPr>
            <a:spLocks noChangeArrowheads="1"/>
          </p:cNvSpPr>
          <p:nvPr/>
        </p:nvSpPr>
        <p:spPr bwMode="auto">
          <a:xfrm>
            <a:off x="899592" y="0"/>
            <a:ext cx="2396810" cy="707886"/>
          </a:xfrm>
          <a:prstGeom prst="rect">
            <a:avLst/>
          </a:prstGeom>
          <a:noFill/>
          <a:ln w="9525">
            <a:noFill/>
            <a:miter lim="800000"/>
          </a:ln>
          <a:effectLst/>
        </p:spPr>
        <p:txBody>
          <a:bodyPr vert="horz" wrap="none" lIns="91440" tIns="45720" rIns="91440" bIns="45720" numCol="1" anchor="ctr" anchorCtr="0" compatLnSpc="1">
            <a:prstTxWarp prst="textNoShape">
              <a:avLst/>
            </a:prstTxWarp>
            <a:spAutoFit/>
          </a:bodyPr>
          <a:lstStyle/>
          <a:p>
            <a:pPr lvl="0" indent="152400" fontAlgn="base">
              <a:spcBef>
                <a:spcPct val="0"/>
              </a:spcBef>
              <a:spcAft>
                <a:spcPct val="0"/>
              </a:spcAft>
            </a:pPr>
            <a:r>
              <a:rPr kumimoji="0" lang="zh-CN" sz="40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rPr>
              <a:t>写作特色</a:t>
            </a:r>
            <a:endParaRPr kumimoji="0" lang="zh-CN" sz="4000" b="1" i="0" u="none" strike="noStrike" cap="none" normalizeH="0" baseline="0" smtClean="0">
              <a:ln>
                <a:noFill/>
              </a:ln>
              <a:solidFill>
                <a:srgbClr val="0070C0"/>
              </a:solidFill>
              <a:effectLst/>
              <a:latin typeface="Arial" pitchFamily="34" charset="0"/>
              <a:ea typeface="宋体" pitchFamily="2" charset="-122"/>
              <a:cs typeface="宋体" panose="02010600030101010101" pitchFamily="2" charset="-122"/>
            </a:endParaRPr>
          </a:p>
        </p:txBody>
      </p:sp>
      <p:sp>
        <p:nvSpPr>
          <p:cNvPr id="9219" name="Rectangle 3"/>
          <p:cNvSpPr>
            <a:spLocks noChangeArrowheads="1"/>
          </p:cNvSpPr>
          <p:nvPr/>
        </p:nvSpPr>
        <p:spPr bwMode="auto">
          <a:xfrm>
            <a:off x="683568" y="2056785"/>
            <a:ext cx="7848872" cy="52322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pP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  </a:t>
            </a:r>
            <a:endParaRPr kumimoji="0" lang="zh-CN" altLang="en-US" sz="3200" b="1" i="0" u="none" strike="noStrike" cap="none" normalizeH="0" baseline="0" smtClean="0">
              <a:ln>
                <a:noFill/>
              </a:ln>
              <a:solidFill>
                <a:srgbClr val="FF0000"/>
              </a:solidFill>
              <a:effectLst/>
              <a:latin typeface="Arial" pitchFamily="34" charset="0"/>
              <a:ea typeface="宋体" pitchFamily="2" charset="-122"/>
              <a:cs typeface="宋体" panose="02010600030101010101" pitchFamily="2" charset="-122"/>
            </a:endParaRPr>
          </a:p>
        </p:txBody>
      </p:sp>
      <p:sp>
        <p:nvSpPr>
          <p:cNvPr id="7" name="矩形 6"/>
          <p:cNvSpPr/>
          <p:nvPr/>
        </p:nvSpPr>
        <p:spPr>
          <a:xfrm>
            <a:off x="395536" y="620688"/>
            <a:ext cx="8496944" cy="6001643"/>
          </a:xfrm>
          <a:prstGeom prst="rect">
            <a:avLst/>
          </a:prstGeom>
        </p:spPr>
        <p:txBody>
          <a:bodyPr wrap="square">
            <a:spAutoFit/>
          </a:bodyPr>
          <a:lstStyle/>
          <a:p>
            <a:r>
              <a:rPr lang="en-US" altLang="zh-CN" sz="3200" b="1" smtClean="0"/>
              <a:t>       </a:t>
            </a:r>
            <a:r>
              <a:rPr lang="zh-CN" altLang="zh-CN" sz="3200" b="1" smtClean="0">
                <a:solidFill>
                  <a:srgbClr val="FF0000"/>
                </a:solidFill>
                <a:latin typeface="楷体" pitchFamily="49" charset="-122"/>
                <a:ea typeface="楷体" pitchFamily="49" charset="-122"/>
              </a:rPr>
              <a:t>①富于思辨性</a:t>
            </a:r>
            <a:r>
              <a:rPr lang="zh-CN" altLang="zh-CN" sz="3200" b="1" smtClean="0">
                <a:latin typeface="楷体" pitchFamily="49" charset="-122"/>
                <a:ea typeface="楷体" pitchFamily="49" charset="-122"/>
              </a:rPr>
              <a:t>。</a:t>
            </a:r>
          </a:p>
          <a:p>
            <a:r>
              <a:rPr lang="en-US" altLang="zh-CN" sz="3200" b="1" smtClean="0">
                <a:latin typeface="楷体" pitchFamily="49" charset="-122"/>
                <a:ea typeface="楷体" pitchFamily="49" charset="-122"/>
              </a:rPr>
              <a:t>   </a:t>
            </a:r>
            <a:r>
              <a:rPr lang="zh-CN" altLang="zh-CN" sz="3200" b="1" smtClean="0">
                <a:latin typeface="楷体" pitchFamily="49" charset="-122"/>
                <a:ea typeface="楷体" pitchFamily="49" charset="-122"/>
              </a:rPr>
              <a:t>如对“检验真理的标准只能是社会实践”的分析</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对“修正主义的判</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对实践的绝对性与相对性的分析</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都体现了文章严密的辩证维</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让人心服口服。</a:t>
            </a:r>
          </a:p>
          <a:p>
            <a:r>
              <a:rPr lang="en-US" altLang="zh-CN" sz="3200" b="1" smtClean="0">
                <a:latin typeface="楷体" pitchFamily="49" charset="-122"/>
                <a:ea typeface="楷体" pitchFamily="49" charset="-122"/>
              </a:rPr>
              <a:t>   </a:t>
            </a:r>
            <a:r>
              <a:rPr lang="zh-CN" altLang="zh-CN" sz="3200" b="1" smtClean="0">
                <a:solidFill>
                  <a:srgbClr val="FF0000"/>
                </a:solidFill>
                <a:latin typeface="楷体" pitchFamily="49" charset="-122"/>
                <a:ea typeface="楷体" pitchFamily="49" charset="-122"/>
              </a:rPr>
              <a:t>②论证充分有力</a:t>
            </a:r>
            <a:r>
              <a:rPr lang="zh-CN" altLang="zh-CN" sz="3200" b="1" smtClean="0">
                <a:latin typeface="楷体" pitchFamily="49" charset="-122"/>
                <a:ea typeface="楷体" pitchFamily="49" charset="-122"/>
              </a:rPr>
              <a:t>。</a:t>
            </a:r>
          </a:p>
          <a:p>
            <a:r>
              <a:rPr lang="en-US" altLang="zh-CN" sz="3200" b="1" smtClean="0">
                <a:latin typeface="楷体" pitchFamily="49" charset="-122"/>
                <a:ea typeface="楷体" pitchFamily="49" charset="-122"/>
              </a:rPr>
              <a:t>   </a:t>
            </a:r>
            <a:r>
              <a:rPr lang="zh-CN" altLang="zh-CN" sz="3200" b="1" smtClean="0">
                <a:latin typeface="楷体" pitchFamily="49" charset="-122"/>
                <a:ea typeface="楷体" pitchFamily="49" charset="-122"/>
              </a:rPr>
              <a:t>文章讲道理又摆事实</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既善于运用经典理论文献增强说理的权威性</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也善于运用典型事例增强说服力</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理论与驳论相结合</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道理与现实相结合</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既有理论深度又有现实针对性</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分析透彻</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论证充分。</a:t>
            </a:r>
          </a:p>
          <a:p>
            <a:endParaRPr lang="zh-CN" altLang="en-US" sz="32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 calcmode="lin" valueType="num">
                                      <p:cBhvr additive="base">
                                        <p:cTn id="1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 calcmode="lin" valueType="num">
                                      <p:cBhvr additive="base">
                                        <p:cTn id="17"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anim calcmode="lin" valueType="num">
                                      <p:cBhvr additive="base">
                                        <p:cTn id="21"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1843959"/>
            <a:ext cx="9144000" cy="5014041"/>
          </a:xfrm>
          <a:prstGeom prst="rect">
            <a:avLst/>
          </a:prstGeom>
          <a:noFill/>
        </p:spPr>
      </p:pic>
      <p:sp>
        <p:nvSpPr>
          <p:cNvPr id="6145" name="Rectangle 1"/>
          <p:cNvSpPr>
            <a:spLocks noChangeArrowheads="1"/>
          </p:cNvSpPr>
          <p:nvPr/>
        </p:nvSpPr>
        <p:spPr bwMode="auto">
          <a:xfrm>
            <a:off x="827584" y="-16351"/>
            <a:ext cx="7992888" cy="618630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indent="306388" fontAlgn="base">
              <a:spcBef>
                <a:spcPct val="0"/>
              </a:spcBef>
              <a:spcAft>
                <a:spcPct val="0"/>
              </a:spcAft>
            </a:pPr>
            <a:r>
              <a:rPr kumimoji="0" lang="zh-CN" sz="36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rPr>
              <a:t>主题</a:t>
            </a:r>
            <a:endParaRPr kumimoji="0" lang="en-US" altLang="zh-CN" sz="36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endParaRPr>
          </a:p>
          <a:p>
            <a:pPr indent="306388" fontAlgn="base">
              <a:spcBef>
                <a:spcPct val="0"/>
              </a:spcBef>
              <a:spcAft>
                <a:spcPct val="0"/>
              </a:spcAft>
            </a:pPr>
            <a:r>
              <a:rPr lang="en-US" altLang="zh-CN" sz="3600" b="1" smtClean="0">
                <a:solidFill>
                  <a:srgbClr val="0070C0"/>
                </a:solidFill>
                <a:latin typeface="宋体" pitchFamily="2" charset="-122"/>
                <a:ea typeface="宋体" pitchFamily="2" charset="-122"/>
                <a:cs typeface="Times New Roman" panose="02020603050405020304" pitchFamily="18" charset="0"/>
              </a:rPr>
              <a:t>  </a:t>
            </a:r>
            <a:r>
              <a:rPr lang="zh-CN" altLang="zh-CN" sz="3600" smtClean="0">
                <a:latin typeface="楷体" pitchFamily="49" charset="-122"/>
                <a:ea typeface="楷体" pitchFamily="49" charset="-122"/>
              </a:rPr>
              <a:t>本文旨在</a:t>
            </a:r>
            <a:r>
              <a:rPr lang="zh-CN" altLang="zh-CN" sz="3600" smtClean="0">
                <a:solidFill>
                  <a:srgbClr val="FF0000"/>
                </a:solidFill>
                <a:latin typeface="楷体" pitchFamily="49" charset="-122"/>
                <a:ea typeface="楷体" pitchFamily="49" charset="-122"/>
              </a:rPr>
              <a:t>肃清</a:t>
            </a:r>
            <a:r>
              <a:rPr lang="zh-CN" altLang="zh-CN" sz="3600" smtClean="0">
                <a:latin typeface="楷体" pitchFamily="49" charset="-122"/>
                <a:ea typeface="楷体" pitchFamily="49" charset="-122"/>
              </a:rPr>
              <a:t>“四人帮”的“天才论” ……句顶一万句”</a:t>
            </a:r>
            <a:r>
              <a:rPr lang="zh-CN" altLang="zh-CN" sz="3600" smtClean="0">
                <a:solidFill>
                  <a:srgbClr val="FF0000"/>
                </a:solidFill>
                <a:latin typeface="楷体" pitchFamily="49" charset="-122"/>
                <a:ea typeface="楷体" pitchFamily="49" charset="-122"/>
              </a:rPr>
              <a:t>等荒谬言论的流毒和影响</a:t>
            </a:r>
            <a:r>
              <a:rPr lang="en-US" altLang="zh-CN" sz="3600" smtClean="0">
                <a:solidFill>
                  <a:srgbClr val="FF0000"/>
                </a:solidFill>
                <a:latin typeface="楷体" pitchFamily="49" charset="-122"/>
                <a:ea typeface="楷体" pitchFamily="49" charset="-122"/>
              </a:rPr>
              <a:t>,</a:t>
            </a:r>
            <a:r>
              <a:rPr lang="zh-CN" altLang="zh-CN" sz="3600" smtClean="0">
                <a:latin typeface="楷体" pitchFamily="49" charset="-122"/>
                <a:ea typeface="楷体" pitchFamily="49" charset="-122"/>
              </a:rPr>
              <a:t>实现思想上的拨乱反正</a:t>
            </a:r>
            <a:r>
              <a:rPr lang="en-US" altLang="zh-CN" sz="3600" smtClean="0">
                <a:latin typeface="楷体" pitchFamily="49" charset="-122"/>
                <a:ea typeface="楷体" pitchFamily="49" charset="-122"/>
              </a:rPr>
              <a:t>,</a:t>
            </a:r>
            <a:r>
              <a:rPr lang="zh-CN" altLang="zh-CN" sz="3600" smtClean="0">
                <a:solidFill>
                  <a:srgbClr val="FF0000"/>
                </a:solidFill>
                <a:latin typeface="楷体" pitchFamily="49" charset="-122"/>
                <a:ea typeface="楷体" pitchFamily="49" charset="-122"/>
              </a:rPr>
              <a:t>提出</a:t>
            </a:r>
            <a:r>
              <a:rPr lang="zh-CN" altLang="zh-CN" sz="3600" smtClean="0">
                <a:latin typeface="楷体" pitchFamily="49" charset="-122"/>
                <a:ea typeface="楷体" pitchFamily="49" charset="-122"/>
              </a:rPr>
              <a:t>“实践是检验真理的唯一标准”这一观点</a:t>
            </a:r>
            <a:r>
              <a:rPr lang="en-US" altLang="zh-CN" sz="3600" smtClean="0">
                <a:latin typeface="楷体" pitchFamily="49" charset="-122"/>
                <a:ea typeface="楷体" pitchFamily="49" charset="-122"/>
              </a:rPr>
              <a:t>,</a:t>
            </a:r>
            <a:r>
              <a:rPr lang="zh-CN" altLang="zh-CN" sz="3600" smtClean="0">
                <a:latin typeface="楷体" pitchFamily="49" charset="-122"/>
                <a:ea typeface="楷体" pitchFamily="49" charset="-122"/>
              </a:rPr>
              <a:t>主张理论与实践的统一</a:t>
            </a:r>
            <a:r>
              <a:rPr lang="en-US" altLang="zh-CN" sz="3600" smtClean="0">
                <a:latin typeface="楷体" pitchFamily="49" charset="-122"/>
                <a:ea typeface="楷体" pitchFamily="49" charset="-122"/>
              </a:rPr>
              <a:t>,</a:t>
            </a:r>
            <a:r>
              <a:rPr lang="zh-CN" altLang="zh-CN" sz="3600" smtClean="0">
                <a:latin typeface="楷体" pitchFamily="49" charset="-122"/>
                <a:ea typeface="楷体" pitchFamily="49" charset="-122"/>
              </a:rPr>
              <a:t>理论要接受实践的持续检验</a:t>
            </a:r>
            <a:r>
              <a:rPr lang="en-US" altLang="zh-CN" sz="3600" smtClean="0">
                <a:latin typeface="楷体" pitchFamily="49" charset="-122"/>
                <a:ea typeface="楷体" pitchFamily="49" charset="-122"/>
              </a:rPr>
              <a:t>,</a:t>
            </a:r>
            <a:r>
              <a:rPr lang="zh-CN" altLang="zh-CN" sz="3600" smtClean="0">
                <a:latin typeface="楷体" pitchFamily="49" charset="-122"/>
                <a:ea typeface="楷体" pitchFamily="49" charset="-122"/>
              </a:rPr>
              <a:t>也要紧跟实践中的新问题、新情况而不断发展、改正</a:t>
            </a:r>
            <a:r>
              <a:rPr lang="en-US" altLang="zh-CN" sz="3600" smtClean="0">
                <a:latin typeface="楷体" pitchFamily="49" charset="-122"/>
                <a:ea typeface="楷体" pitchFamily="49" charset="-122"/>
              </a:rPr>
              <a:t>,</a:t>
            </a:r>
            <a:r>
              <a:rPr lang="zh-CN" altLang="zh-CN" sz="3600" smtClean="0">
                <a:latin typeface="楷体" pitchFamily="49" charset="-122"/>
                <a:ea typeface="楷体" pitchFamily="49" charset="-122"/>
              </a:rPr>
              <a:t>从而更好地为实践服务。</a:t>
            </a:r>
          </a:p>
          <a:p>
            <a:pPr indent="306388" fontAlgn="base">
              <a:spcBef>
                <a:spcPct val="0"/>
              </a:spcBef>
              <a:spcAft>
                <a:spcPct val="0"/>
              </a:spcAft>
            </a:pPr>
            <a:endParaRPr kumimoji="0" lang="en-US" altLang="zh-CN" sz="36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endParaRPr>
          </a:p>
          <a:p>
            <a:pPr marL="0" marR="0" lvl="0" indent="306388" algn="l" defTabSz="914400" rtl="0" eaLnBrk="1" fontAlgn="base" latinLnBrk="0" hangingPunct="1">
              <a:lnSpc>
                <a:spcPct val="100000"/>
              </a:lnSpc>
              <a:spcBef>
                <a:spcPct val="0"/>
              </a:spcBef>
              <a:spcAft>
                <a:spcPct val="0"/>
              </a:spcAft>
              <a:buClrTx/>
              <a:buSzTx/>
              <a:buFontTx/>
              <a:buNone/>
            </a:pPr>
            <a:endParaRPr kumimoji="0" lang="zh-CN" sz="3600" b="0" i="0" u="none" strike="noStrike" cap="none" normalizeH="0" baseline="0" smtClean="0">
              <a:ln>
                <a:noFill/>
              </a:ln>
              <a:solidFill>
                <a:srgbClr val="0070C0"/>
              </a:solidFill>
              <a:effectLst/>
              <a:latin typeface="Arial" pitchFamily="34" charset="0"/>
              <a:ea typeface="宋体" pitchFamily="2" charset="-122"/>
              <a:cs typeface="宋体" panose="02010600030101010101" pitchFamily="2" charset="-122"/>
            </a:endParaRPr>
          </a:p>
        </p:txBody>
      </p:sp>
      <p:sp>
        <p:nvSpPr>
          <p:cNvPr id="6" name="流程图: 延期 5"/>
          <p:cNvSpPr/>
          <p:nvPr/>
        </p:nvSpPr>
        <p:spPr>
          <a:xfrm>
            <a:off x="0" y="260648"/>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pic>
        <p:nvPicPr>
          <p:cNvPr id="4" name="Picture 2" descr="C:\Users\Administrator\Desktop\1-2002241616410-L.jpg"/>
          <p:cNvPicPr>
            <a:picLocks noChangeAspect="1" noChangeArrowheads="1"/>
          </p:cNvPicPr>
          <p:nvPr/>
        </p:nvPicPr>
        <p:blipFill>
          <a:blip r:embed="rId2"/>
          <a:stretch>
            <a:fillRect/>
          </a:stretch>
        </p:blipFill>
        <p:spPr bwMode="auto">
          <a:xfrm>
            <a:off x="-252536" y="-459432"/>
            <a:ext cx="9396536" cy="7541840"/>
          </a:xfrm>
          <a:prstGeom prst="rect">
            <a:avLst/>
          </a:prstGeom>
          <a:noFill/>
        </p:spPr>
      </p:pic>
      <p:sp>
        <p:nvSpPr>
          <p:cNvPr id="4097" name="Rectangle 1"/>
          <p:cNvSpPr>
            <a:spLocks noChangeArrowheads="1"/>
          </p:cNvSpPr>
          <p:nvPr/>
        </p:nvSpPr>
        <p:spPr bwMode="auto">
          <a:xfrm>
            <a:off x="467544" y="2476641"/>
            <a:ext cx="7992888" cy="107721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3200" b="1" smtClean="0"/>
              <a:t>      </a:t>
            </a:r>
            <a:endParaRPr lang="zh-CN" altLang="zh-CN" sz="3200" smtClean="0"/>
          </a:p>
          <a:p>
            <a:pPr marL="0" marR="0" lvl="0" indent="228600" algn="l" defTabSz="914400" rtl="0" eaLnBrk="0" fontAlgn="base" latinLnBrk="0" hangingPunct="0">
              <a:lnSpc>
                <a:spcPct val="100000"/>
              </a:lnSpc>
              <a:spcBef>
                <a:spcPct val="0"/>
              </a:spcBef>
              <a:spcAft>
                <a:spcPct val="0"/>
              </a:spcAft>
              <a:buClrTx/>
              <a:buSzTx/>
              <a:buFontTx/>
              <a:buNone/>
            </a:pPr>
            <a:endParaRPr kumimoji="0" lang="zh-CN" altLang="en-US" sz="3200" b="1"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7" name="流程图: 延期 6"/>
          <p:cNvSpPr/>
          <p:nvPr/>
        </p:nvSpPr>
        <p:spPr>
          <a:xfrm>
            <a:off x="-324544" y="836712"/>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8" name="矩形 7"/>
          <p:cNvSpPr/>
          <p:nvPr/>
        </p:nvSpPr>
        <p:spPr>
          <a:xfrm>
            <a:off x="467544" y="836712"/>
            <a:ext cx="8424936" cy="6740307"/>
          </a:xfrm>
          <a:prstGeom prst="rect">
            <a:avLst/>
          </a:prstGeom>
        </p:spPr>
        <p:txBody>
          <a:bodyPr wrap="square">
            <a:spAutoFit/>
          </a:bodyPr>
          <a:lstStyle/>
          <a:p>
            <a:pPr lvl="0" indent="228600" fontAlgn="base">
              <a:spcBef>
                <a:spcPct val="0"/>
              </a:spcBef>
              <a:spcAft>
                <a:spcPct val="0"/>
              </a:spcAft>
            </a:pPr>
            <a:r>
              <a:rPr lang="en-US" altLang="zh-CN" sz="3600" smtClean="0"/>
              <a:t>     </a:t>
            </a:r>
            <a:r>
              <a:rPr lang="en-US" altLang="zh-CN" sz="3600" smtClean="0">
                <a:latin typeface="楷体" pitchFamily="49" charset="-122"/>
                <a:ea typeface="楷体" pitchFamily="49" charset="-122"/>
              </a:rPr>
              <a:t>1977</a:t>
            </a:r>
            <a:r>
              <a:rPr lang="zh-CN" altLang="zh-CN" sz="3600" smtClean="0">
                <a:latin typeface="楷体" pitchFamily="49" charset="-122"/>
                <a:ea typeface="楷体" pitchFamily="49" charset="-122"/>
              </a:rPr>
              <a:t>年</a:t>
            </a:r>
            <a:r>
              <a:rPr lang="en-US" altLang="zh-CN" sz="3600" smtClean="0">
                <a:latin typeface="楷体" pitchFamily="49" charset="-122"/>
                <a:ea typeface="楷体" pitchFamily="49" charset="-122"/>
              </a:rPr>
              <a:t>2</a:t>
            </a:r>
            <a:r>
              <a:rPr lang="zh-CN" altLang="zh-CN" sz="3600" smtClean="0">
                <a:latin typeface="楷体" pitchFamily="49" charset="-122"/>
                <a:ea typeface="楷体" pitchFamily="49" charset="-122"/>
              </a:rPr>
              <a:t>月</a:t>
            </a:r>
            <a:r>
              <a:rPr lang="en-US" altLang="zh-CN" sz="3600" smtClean="0">
                <a:latin typeface="楷体" pitchFamily="49" charset="-122"/>
                <a:ea typeface="楷体" pitchFamily="49" charset="-122"/>
              </a:rPr>
              <a:t>7</a:t>
            </a:r>
            <a:r>
              <a:rPr lang="zh-CN" altLang="zh-CN" sz="3600" smtClean="0">
                <a:latin typeface="楷体" pitchFamily="49" charset="-122"/>
                <a:ea typeface="楷体" pitchFamily="49" charset="-122"/>
              </a:rPr>
              <a:t>日</a:t>
            </a:r>
            <a:r>
              <a:rPr lang="en-US" altLang="zh-CN" sz="3600" smtClean="0">
                <a:latin typeface="楷体" pitchFamily="49" charset="-122"/>
                <a:ea typeface="楷体" pitchFamily="49" charset="-122"/>
              </a:rPr>
              <a:t>,</a:t>
            </a:r>
            <a:r>
              <a:rPr lang="zh-CN" altLang="zh-CN" sz="3600" smtClean="0">
                <a:latin typeface="楷体" pitchFamily="49" charset="-122"/>
                <a:ea typeface="楷体" pitchFamily="49" charset="-122"/>
              </a:rPr>
              <a:t>《人民日报》《红旗》杂志和《解放军报同时发表社论提出“两个凡是”的指导方针</a:t>
            </a:r>
            <a:r>
              <a:rPr lang="en-US" altLang="zh-CN" sz="3600" smtClean="0">
                <a:latin typeface="楷体" pitchFamily="49" charset="-122"/>
                <a:ea typeface="楷体" pitchFamily="49" charset="-122"/>
              </a:rPr>
              <a:t>,</a:t>
            </a:r>
            <a:r>
              <a:rPr lang="zh-CN" altLang="zh-CN" sz="3600" smtClean="0">
                <a:latin typeface="楷体" pitchFamily="49" charset="-122"/>
                <a:ea typeface="楷体" pitchFamily="49" charset="-122"/>
              </a:rPr>
              <a:t>即“凡是毛主席作出的决策</a:t>
            </a:r>
            <a:r>
              <a:rPr lang="en-US" altLang="zh-CN" sz="3600" smtClean="0">
                <a:latin typeface="楷体" pitchFamily="49" charset="-122"/>
                <a:ea typeface="楷体" pitchFamily="49" charset="-122"/>
              </a:rPr>
              <a:t>,</a:t>
            </a:r>
            <a:r>
              <a:rPr lang="zh-CN" altLang="zh-CN" sz="3600" smtClean="0">
                <a:latin typeface="楷体" pitchFamily="49" charset="-122"/>
                <a:ea typeface="楷体" pitchFamily="49" charset="-122"/>
              </a:rPr>
              <a:t>我们都坚决维护</a:t>
            </a:r>
            <a:r>
              <a:rPr lang="en-US" altLang="zh-CN" sz="3600" smtClean="0">
                <a:latin typeface="楷体" pitchFamily="49" charset="-122"/>
                <a:ea typeface="楷体" pitchFamily="49" charset="-122"/>
              </a:rPr>
              <a:t>,</a:t>
            </a:r>
            <a:r>
              <a:rPr lang="zh-CN" altLang="zh-CN" sz="3600" smtClean="0">
                <a:latin typeface="楷体" pitchFamily="49" charset="-122"/>
                <a:ea typeface="楷体" pitchFamily="49" charset="-122"/>
              </a:rPr>
              <a:t>凡是毛主席的指示</a:t>
            </a:r>
            <a:r>
              <a:rPr lang="en-US" altLang="zh-CN" sz="3600" smtClean="0">
                <a:latin typeface="楷体" pitchFamily="49" charset="-122"/>
                <a:ea typeface="楷体" pitchFamily="49" charset="-122"/>
              </a:rPr>
              <a:t>,</a:t>
            </a:r>
            <a:r>
              <a:rPr lang="zh-CN" altLang="zh-CN" sz="3600" smtClean="0">
                <a:latin typeface="楷体" pitchFamily="49" charset="-122"/>
                <a:ea typeface="楷体" pitchFamily="49" charset="-122"/>
              </a:rPr>
              <a:t>我们都始终不渝地遵循”。这种对毛泽东生前的决策和指示拒绝作任何分析的观点的出现</a:t>
            </a:r>
            <a:r>
              <a:rPr lang="en-US" altLang="zh-CN" sz="3600" smtClean="0">
                <a:latin typeface="楷体" pitchFamily="49" charset="-122"/>
                <a:ea typeface="楷体" pitchFamily="49" charset="-122"/>
              </a:rPr>
              <a:t>,</a:t>
            </a:r>
            <a:r>
              <a:rPr lang="zh-CN" altLang="zh-CN" sz="3600" smtClean="0">
                <a:latin typeface="楷体" pitchFamily="49" charset="-122"/>
                <a:ea typeface="楷体" pitchFamily="49" charset="-122"/>
              </a:rPr>
              <a:t>说明长期以来“左”的指导思想还未从根本上改变。</a:t>
            </a:r>
          </a:p>
          <a:p>
            <a:r>
              <a:rPr lang="zh-CN" altLang="en-US" sz="3600" b="1" smtClean="0"/>
              <a:t>请写出</a:t>
            </a:r>
            <a:r>
              <a:rPr lang="zh-CN" altLang="zh-CN" sz="3600" b="1" smtClean="0"/>
              <a:t>适用角度</a:t>
            </a:r>
            <a:r>
              <a:rPr lang="zh-CN" altLang="en-US" sz="3600" b="1" smtClean="0"/>
              <a:t>：</a:t>
            </a:r>
            <a:endParaRPr lang="en-US" altLang="zh-CN" sz="3600" b="1" smtClean="0"/>
          </a:p>
          <a:p>
            <a:r>
              <a:rPr lang="zh-CN" altLang="zh-CN" sz="3600" b="1" smtClean="0">
                <a:solidFill>
                  <a:srgbClr val="FF0000"/>
                </a:solidFill>
              </a:rPr>
              <a:t>“盲从”“思想控制”“改变”独立思考”等。</a:t>
            </a:r>
            <a:endParaRPr lang="zh-CN" altLang="zh-CN" sz="3600" smtClean="0">
              <a:solidFill>
                <a:srgbClr val="FF0000"/>
              </a:solidFill>
            </a:endParaRPr>
          </a:p>
          <a:p>
            <a:endParaRPr lang="zh-CN" altLang="zh-CN" sz="3600" smtClean="0">
              <a:solidFill>
                <a:srgbClr val="FF0000"/>
              </a:solidFill>
            </a:endParaRPr>
          </a:p>
        </p:txBody>
      </p:sp>
      <p:sp>
        <p:nvSpPr>
          <p:cNvPr id="9" name="流程图: 可选过程 8"/>
          <p:cNvSpPr/>
          <p:nvPr/>
        </p:nvSpPr>
        <p:spPr>
          <a:xfrm>
            <a:off x="2195736" y="0"/>
            <a:ext cx="3168352" cy="692696"/>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411760" y="0"/>
            <a:ext cx="2520280" cy="646331"/>
          </a:xfrm>
          <a:prstGeom prst="rect">
            <a:avLst/>
          </a:prstGeom>
          <a:noFill/>
        </p:spPr>
        <p:txBody>
          <a:bodyPr wrap="square" rtlCol="0">
            <a:spAutoFit/>
          </a:bodyPr>
          <a:lstStyle/>
          <a:p>
            <a:r>
              <a:rPr lang="zh-CN" altLang="en-US" sz="3600" smtClean="0">
                <a:solidFill>
                  <a:schemeClr val="bg1"/>
                </a:solidFill>
              </a:rPr>
              <a:t>素材积累</a:t>
            </a:r>
            <a:endParaRPr lang="zh-CN" altLang="en-US" sz="360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 calcmode="lin" valueType="num">
                                      <p:cBhvr additive="base">
                                        <p:cTn id="7"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pic>
        <p:nvPicPr>
          <p:cNvPr id="4" name="Picture 2" descr="C:\Users\Administrator\Desktop\1-2002241616410-L.jpg"/>
          <p:cNvPicPr>
            <a:picLocks noChangeAspect="1" noChangeArrowheads="1"/>
          </p:cNvPicPr>
          <p:nvPr/>
        </p:nvPicPr>
        <p:blipFill>
          <a:blip r:embed="rId2"/>
          <a:stretch>
            <a:fillRect/>
          </a:stretch>
        </p:blipFill>
        <p:spPr bwMode="auto">
          <a:xfrm>
            <a:off x="-252536" y="-459432"/>
            <a:ext cx="9396536" cy="7541840"/>
          </a:xfrm>
          <a:prstGeom prst="rect">
            <a:avLst/>
          </a:prstGeom>
          <a:noFill/>
        </p:spPr>
      </p:pic>
      <p:sp>
        <p:nvSpPr>
          <p:cNvPr id="4097" name="Rectangle 1"/>
          <p:cNvSpPr>
            <a:spLocks noChangeArrowheads="1"/>
          </p:cNvSpPr>
          <p:nvPr/>
        </p:nvSpPr>
        <p:spPr bwMode="auto">
          <a:xfrm>
            <a:off x="467544" y="2476641"/>
            <a:ext cx="7992888" cy="107721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3200" b="1" smtClean="0"/>
              <a:t>      </a:t>
            </a:r>
            <a:endParaRPr lang="zh-CN" altLang="zh-CN" sz="3200" smtClean="0"/>
          </a:p>
          <a:p>
            <a:pPr marL="0" marR="0" lvl="0" indent="228600" algn="l" defTabSz="914400" rtl="0" eaLnBrk="0" fontAlgn="base" latinLnBrk="0" hangingPunct="0">
              <a:lnSpc>
                <a:spcPct val="100000"/>
              </a:lnSpc>
              <a:spcBef>
                <a:spcPct val="0"/>
              </a:spcBef>
              <a:spcAft>
                <a:spcPct val="0"/>
              </a:spcAft>
              <a:buClrTx/>
              <a:buSzTx/>
              <a:buFontTx/>
              <a:buNone/>
            </a:pPr>
            <a:endParaRPr kumimoji="0" lang="zh-CN" altLang="en-US" sz="3200" b="1"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7" name="流程图: 延期 6"/>
          <p:cNvSpPr/>
          <p:nvPr/>
        </p:nvSpPr>
        <p:spPr>
          <a:xfrm>
            <a:off x="-324544" y="836712"/>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8" name="矩形 7"/>
          <p:cNvSpPr/>
          <p:nvPr/>
        </p:nvSpPr>
        <p:spPr>
          <a:xfrm>
            <a:off x="719064" y="260648"/>
            <a:ext cx="8424936" cy="7417415"/>
          </a:xfrm>
          <a:prstGeom prst="rect">
            <a:avLst/>
          </a:prstGeom>
        </p:spPr>
        <p:txBody>
          <a:bodyPr wrap="square">
            <a:spAutoFit/>
          </a:bodyPr>
          <a:lstStyle/>
          <a:p>
            <a:r>
              <a:rPr lang="zh-CN" altLang="zh-CN" sz="2800" b="1" smtClean="0">
                <a:solidFill>
                  <a:srgbClr val="0070C0"/>
                </a:solidFill>
              </a:rPr>
              <a:t>【运用示例】</a:t>
            </a:r>
            <a:endParaRPr lang="zh-CN" altLang="zh-CN" sz="2800" smtClean="0">
              <a:solidFill>
                <a:srgbClr val="0070C0"/>
              </a:solidFill>
            </a:endParaRPr>
          </a:p>
          <a:p>
            <a:r>
              <a:rPr lang="en-US" altLang="zh-CN" sz="2800" smtClean="0"/>
              <a:t>     </a:t>
            </a:r>
            <a:r>
              <a:rPr lang="zh-CN" altLang="zh-CN" sz="2800" smtClean="0">
                <a:solidFill>
                  <a:srgbClr val="FF0000"/>
                </a:solidFill>
              </a:rPr>
              <a:t>实践是压倒一切的标准。</a:t>
            </a:r>
            <a:r>
              <a:rPr lang="zh-CN" altLang="zh-CN" sz="2800" smtClean="0"/>
              <a:t>我国改革开放取得成功</a:t>
            </a:r>
            <a:r>
              <a:rPr lang="en-US" altLang="zh-CN" sz="2800" smtClean="0"/>
              <a:t>,</a:t>
            </a:r>
            <a:r>
              <a:rPr lang="zh-CN" altLang="zh-CN" sz="2800" smtClean="0"/>
              <a:t>一个重要原因是我们党在领导改革过程中</a:t>
            </a:r>
            <a:r>
              <a:rPr lang="zh-CN" altLang="zh-CN" sz="2800" smtClean="0">
                <a:solidFill>
                  <a:srgbClr val="FF0000"/>
                </a:solidFill>
              </a:rPr>
              <a:t>始终坚持实践是检验真理的唯一标准。</a:t>
            </a:r>
            <a:r>
              <a:rPr lang="zh-CN" altLang="zh-CN" sz="2800" smtClean="0"/>
              <a:t>习近平总书记多次强调</a:t>
            </a:r>
            <a:r>
              <a:rPr lang="en-US" altLang="zh-CN" sz="2800" smtClean="0"/>
              <a:t>,</a:t>
            </a:r>
            <a:r>
              <a:rPr lang="zh-CN" altLang="zh-CN" sz="2800" smtClean="0"/>
              <a:t>改革开放是亿万人民自己的事业</a:t>
            </a:r>
            <a:r>
              <a:rPr lang="en-US" altLang="zh-CN" sz="2800" smtClean="0"/>
              <a:t>,</a:t>
            </a:r>
            <a:r>
              <a:rPr lang="zh-CN" altLang="zh-CN" sz="2800" smtClean="0"/>
              <a:t>必须坚持尊重人民首创精神。他指出</a:t>
            </a:r>
            <a:r>
              <a:rPr lang="en-US" altLang="zh-CN" sz="2800" smtClean="0"/>
              <a:t>,</a:t>
            </a:r>
            <a:r>
              <a:rPr lang="zh-CN" altLang="zh-CN" sz="2800" smtClean="0"/>
              <a:t>要广泛听取群众意见和建议</a:t>
            </a:r>
            <a:r>
              <a:rPr lang="en-US" altLang="zh-CN" sz="2800" smtClean="0"/>
              <a:t>,</a:t>
            </a:r>
            <a:r>
              <a:rPr lang="zh-CN" altLang="zh-CN" sz="2800" smtClean="0"/>
              <a:t>及时总结群众创造的新鲜经验</a:t>
            </a:r>
            <a:r>
              <a:rPr lang="en-US" altLang="zh-CN" sz="2800" smtClean="0"/>
              <a:t>,</a:t>
            </a:r>
            <a:r>
              <a:rPr lang="zh-CN" altLang="zh-CN" sz="2800" smtClean="0"/>
              <a:t>充分调动群众推进改革的积极性、主动性、创造性</a:t>
            </a:r>
            <a:r>
              <a:rPr lang="en-US" altLang="zh-CN" sz="2800" smtClean="0"/>
              <a:t>,</a:t>
            </a:r>
            <a:r>
              <a:rPr lang="zh-CN" altLang="zh-CN" sz="2800" smtClean="0"/>
              <a:t>把最广大人民的智慧和力量凝聚到改革上来</a:t>
            </a:r>
            <a:r>
              <a:rPr lang="en-US" altLang="zh-CN" sz="2800" smtClean="0"/>
              <a:t>,</a:t>
            </a:r>
            <a:r>
              <a:rPr lang="zh-CN" altLang="zh-CN" sz="2800" smtClean="0"/>
              <a:t>同人民一道把改革推向前进。党的十八大以来</a:t>
            </a:r>
            <a:r>
              <a:rPr lang="en-US" altLang="zh-CN" sz="2800" smtClean="0"/>
              <a:t>,</a:t>
            </a:r>
            <a:r>
              <a:rPr lang="zh-CN" altLang="zh-CN" sz="2800" smtClean="0"/>
              <a:t>人民群众的首创精神催生了互联网经济蓬勃发展</a:t>
            </a:r>
            <a:r>
              <a:rPr lang="en-US" altLang="zh-CN" sz="2800" smtClean="0"/>
              <a:t>,</a:t>
            </a:r>
            <a:r>
              <a:rPr lang="zh-CN" altLang="zh-CN" sz="2800" smtClean="0"/>
              <a:t>电子商务、互联网金融、互联网医院、虚拟产业园等相继涌现。</a:t>
            </a:r>
            <a:r>
              <a:rPr lang="zh-CN" altLang="zh-CN" sz="2800" smtClean="0">
                <a:solidFill>
                  <a:srgbClr val="FF0000"/>
                </a:solidFill>
              </a:rPr>
              <a:t>在行政体制改革方面</a:t>
            </a:r>
            <a:r>
              <a:rPr lang="en-US" altLang="zh-CN" sz="2800" smtClean="0">
                <a:solidFill>
                  <a:srgbClr val="FF0000"/>
                </a:solidFill>
              </a:rPr>
              <a:t>,</a:t>
            </a:r>
            <a:r>
              <a:rPr lang="zh-CN" altLang="zh-CN" sz="2800" smtClean="0">
                <a:solidFill>
                  <a:srgbClr val="FF0000"/>
                </a:solidFill>
              </a:rPr>
              <a:t>很多重大改革举措都是先从地方做起</a:t>
            </a:r>
            <a:r>
              <a:rPr lang="en-US" altLang="zh-CN" sz="2800" smtClean="0">
                <a:solidFill>
                  <a:srgbClr val="FF0000"/>
                </a:solidFill>
              </a:rPr>
              <a:t>,</a:t>
            </a:r>
            <a:r>
              <a:rPr lang="zh-CN" altLang="zh-CN" sz="2800" smtClean="0">
                <a:solidFill>
                  <a:srgbClr val="FF0000"/>
                </a:solidFill>
              </a:rPr>
              <a:t>然后再推向全国</a:t>
            </a:r>
            <a:r>
              <a:rPr lang="en-US" altLang="zh-CN" sz="2800" smtClean="0">
                <a:solidFill>
                  <a:srgbClr val="FF0000"/>
                </a:solidFill>
              </a:rPr>
              <a:t>,</a:t>
            </a:r>
            <a:r>
              <a:rPr lang="zh-CN" altLang="zh-CN" sz="2800" smtClean="0"/>
              <a:t>比如浙江省率先推出“最多跑一次”改革</a:t>
            </a:r>
            <a:r>
              <a:rPr lang="en-US" altLang="zh-CN" sz="2800" smtClean="0"/>
              <a:t>,</a:t>
            </a:r>
            <a:r>
              <a:rPr lang="zh-CN" altLang="zh-CN" sz="2800" smtClean="0"/>
              <a:t>让老百姓到政府机关办事不再难</a:t>
            </a:r>
            <a:r>
              <a:rPr lang="en-US" altLang="zh-CN" sz="2800" smtClean="0"/>
              <a:t>,</a:t>
            </a:r>
            <a:r>
              <a:rPr lang="zh-CN" altLang="zh-CN" sz="2800" smtClean="0"/>
              <a:t>得到了中央的肯定和推广。</a:t>
            </a:r>
          </a:p>
          <a:p>
            <a:pPr lvl="0" indent="228600" fontAlgn="base">
              <a:spcBef>
                <a:spcPct val="0"/>
              </a:spcBef>
              <a:spcAft>
                <a:spcPct val="0"/>
              </a:spcAft>
            </a:pPr>
            <a:r>
              <a:rPr lang="zh-CN" altLang="zh-CN" sz="2800" b="1" smtClean="0">
                <a:solidFill>
                  <a:srgbClr val="FF0000"/>
                </a:solidFill>
              </a:rPr>
              <a:t>。</a:t>
            </a:r>
            <a:endParaRPr lang="zh-CN" altLang="zh-CN" sz="2800" smtClean="0">
              <a:solidFill>
                <a:srgbClr val="FF0000"/>
              </a:solidFill>
            </a:endParaRPr>
          </a:p>
          <a:p>
            <a:endParaRPr lang="zh-CN" altLang="zh-CN" sz="2800"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 calcmode="lin" valueType="num">
                                      <p:cBhvr additive="base">
                                        <p:cTn id="19"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pic>
        <p:nvPicPr>
          <p:cNvPr id="4" name="Picture 2" descr="C:\Users\Administrator\Desktop\1-2002241616410-L.jpg"/>
          <p:cNvPicPr>
            <a:picLocks noChangeAspect="1" noChangeArrowheads="1"/>
          </p:cNvPicPr>
          <p:nvPr/>
        </p:nvPicPr>
        <p:blipFill>
          <a:blip r:embed="rId2"/>
          <a:stretch>
            <a:fillRect/>
          </a:stretch>
        </p:blipFill>
        <p:spPr bwMode="auto">
          <a:xfrm>
            <a:off x="-252536" y="-459432"/>
            <a:ext cx="9396536" cy="7541840"/>
          </a:xfrm>
          <a:prstGeom prst="rect">
            <a:avLst/>
          </a:prstGeom>
          <a:noFill/>
        </p:spPr>
      </p:pic>
      <p:sp>
        <p:nvSpPr>
          <p:cNvPr id="4097" name="Rectangle 1"/>
          <p:cNvSpPr>
            <a:spLocks noChangeArrowheads="1"/>
          </p:cNvSpPr>
          <p:nvPr/>
        </p:nvSpPr>
        <p:spPr bwMode="auto">
          <a:xfrm>
            <a:off x="467544" y="2476641"/>
            <a:ext cx="7992888" cy="107721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3200" b="1" smtClean="0"/>
              <a:t>      </a:t>
            </a:r>
            <a:endParaRPr lang="zh-CN" altLang="zh-CN" sz="3200" smtClean="0"/>
          </a:p>
          <a:p>
            <a:pPr marL="0" marR="0" lvl="0" indent="228600" algn="l" defTabSz="914400" rtl="0" eaLnBrk="0" fontAlgn="base" latinLnBrk="0" hangingPunct="0">
              <a:lnSpc>
                <a:spcPct val="100000"/>
              </a:lnSpc>
              <a:spcBef>
                <a:spcPct val="0"/>
              </a:spcBef>
              <a:spcAft>
                <a:spcPct val="0"/>
              </a:spcAft>
              <a:buClrTx/>
              <a:buSzTx/>
              <a:buFontTx/>
              <a:buNone/>
            </a:pPr>
            <a:endParaRPr kumimoji="0" lang="zh-CN" altLang="en-US" sz="3200" b="1"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7" name="流程图: 延期 6"/>
          <p:cNvSpPr/>
          <p:nvPr/>
        </p:nvSpPr>
        <p:spPr>
          <a:xfrm>
            <a:off x="-324544" y="836712"/>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8" name="矩形 7"/>
          <p:cNvSpPr/>
          <p:nvPr/>
        </p:nvSpPr>
        <p:spPr>
          <a:xfrm>
            <a:off x="467544" y="764704"/>
            <a:ext cx="8424936" cy="6555641"/>
          </a:xfrm>
          <a:prstGeom prst="rect">
            <a:avLst/>
          </a:prstGeom>
        </p:spPr>
        <p:txBody>
          <a:bodyPr wrap="square">
            <a:spAutoFit/>
          </a:bodyPr>
          <a:lstStyle/>
          <a:p>
            <a:r>
              <a:rPr lang="en-US" altLang="zh-CN" sz="2800" b="1" smtClean="0"/>
              <a:t>                        </a:t>
            </a:r>
            <a:r>
              <a:rPr lang="zh-CN" altLang="zh-CN" sz="2800" b="1" smtClean="0"/>
              <a:t>可敬的逆行者—钟南山</a:t>
            </a:r>
            <a:endParaRPr lang="zh-CN" altLang="zh-CN" sz="2800" smtClean="0"/>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钟南山的名字</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和中国的公共卫生事业紧紧连在一起。</a:t>
            </a:r>
            <a:r>
              <a:rPr lang="en-US" altLang="zh-CN" sz="2800" smtClean="0">
                <a:latin typeface="楷体" pitchFamily="49" charset="-122"/>
                <a:ea typeface="楷体" pitchFamily="49" charset="-122"/>
              </a:rPr>
              <a:t>2003</a:t>
            </a:r>
            <a:r>
              <a:rPr lang="zh-CN" altLang="zh-CN" sz="2800" smtClean="0">
                <a:latin typeface="楷体" pitchFamily="49" charset="-122"/>
                <a:ea typeface="楷体" pitchFamily="49" charset="-122"/>
              </a:rPr>
              <a:t>年</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非典肆虐。他不顾生命危险应对灾难</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夜以继日地工作</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由于过度疲劳</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累倒在工作岗位上。他的态度很明确</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“病人的生命重于一切。医院是战场</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作为战士</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我们不冲上去谁上去</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”在非典病因不明的情况下</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他以客观事实和临床经验为依据</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通过精心制定治疗方案</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挽救了很多病人的生命</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最终使广东成为全球非典病人治愈率最高、死亡率最低的地区之</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表现了一个科学家严谨求真的治学态度。</a:t>
            </a:r>
          </a:p>
          <a:p>
            <a:r>
              <a:rPr lang="zh-CN" altLang="en-US" sz="2800" b="1" smtClean="0"/>
              <a:t>请写出</a:t>
            </a:r>
            <a:r>
              <a:rPr lang="zh-CN" altLang="zh-CN" sz="2800" b="1" smtClean="0"/>
              <a:t>适用角度</a:t>
            </a:r>
            <a:r>
              <a:rPr lang="zh-CN" altLang="en-US" sz="2800" b="1" smtClean="0"/>
              <a:t>：</a:t>
            </a:r>
            <a:endParaRPr lang="en-US" altLang="zh-CN" sz="2800" b="1" smtClean="0"/>
          </a:p>
          <a:p>
            <a:r>
              <a:rPr lang="zh-CN" altLang="zh-CN" sz="2800" b="1" smtClean="0">
                <a:solidFill>
                  <a:srgbClr val="FF0000"/>
                </a:solidFill>
              </a:rPr>
              <a:t>“大爱无疆”“理想信念”“责任担当”“精神动力”“坚韧不拔”等。</a:t>
            </a:r>
            <a:endParaRPr lang="zh-CN" altLang="zh-CN" sz="2800" smtClean="0">
              <a:solidFill>
                <a:srgbClr val="FF0000"/>
              </a:solidFill>
            </a:endParaRPr>
          </a:p>
          <a:p>
            <a:pPr lvl="0" indent="228600" fontAlgn="base">
              <a:spcBef>
                <a:spcPct val="0"/>
              </a:spcBef>
              <a:spcAft>
                <a:spcPct val="0"/>
              </a:spcAft>
            </a:pPr>
            <a:endParaRPr lang="zh-CN" altLang="zh-CN" sz="2800" smtClean="0">
              <a:latin typeface="楷体" pitchFamily="49" charset="-122"/>
              <a:ea typeface="楷体" pitchFamily="49" charset="-122"/>
            </a:endParaRPr>
          </a:p>
          <a:p>
            <a:endParaRPr lang="zh-CN" altLang="zh-CN" sz="2800" smtClean="0">
              <a:solidFill>
                <a:srgbClr val="FF0000"/>
              </a:solidFill>
            </a:endParaRPr>
          </a:p>
        </p:txBody>
      </p:sp>
      <p:sp>
        <p:nvSpPr>
          <p:cNvPr id="9" name="流程图: 可选过程 8"/>
          <p:cNvSpPr/>
          <p:nvPr/>
        </p:nvSpPr>
        <p:spPr>
          <a:xfrm>
            <a:off x="2195736" y="0"/>
            <a:ext cx="3168352" cy="692696"/>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411760" y="0"/>
            <a:ext cx="2520280" cy="646331"/>
          </a:xfrm>
          <a:prstGeom prst="rect">
            <a:avLst/>
          </a:prstGeom>
          <a:noFill/>
        </p:spPr>
        <p:txBody>
          <a:bodyPr wrap="square" rtlCol="0">
            <a:spAutoFit/>
          </a:bodyPr>
          <a:lstStyle/>
          <a:p>
            <a:r>
              <a:rPr lang="zh-CN" altLang="en-US" sz="3600" smtClean="0">
                <a:solidFill>
                  <a:schemeClr val="bg1"/>
                </a:solidFill>
              </a:rPr>
              <a:t>素材积累</a:t>
            </a:r>
            <a:endParaRPr lang="zh-CN" altLang="en-US" sz="360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 calcmode="lin" valueType="num">
                                      <p:cBhvr additive="base">
                                        <p:cTn id="7"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pic>
        <p:nvPicPr>
          <p:cNvPr id="4" name="Picture 2" descr="C:\Users\Administrator\Desktop\1-2002241616410-L.jpg"/>
          <p:cNvPicPr>
            <a:picLocks noChangeAspect="1" noChangeArrowheads="1"/>
          </p:cNvPicPr>
          <p:nvPr/>
        </p:nvPicPr>
        <p:blipFill>
          <a:blip r:embed="rId2"/>
          <a:stretch>
            <a:fillRect/>
          </a:stretch>
        </p:blipFill>
        <p:spPr bwMode="auto">
          <a:xfrm>
            <a:off x="-252536" y="-459432"/>
            <a:ext cx="9396536" cy="7541840"/>
          </a:xfrm>
          <a:prstGeom prst="rect">
            <a:avLst/>
          </a:prstGeom>
          <a:noFill/>
        </p:spPr>
      </p:pic>
      <p:sp>
        <p:nvSpPr>
          <p:cNvPr id="4097" name="Rectangle 1"/>
          <p:cNvSpPr>
            <a:spLocks noChangeArrowheads="1"/>
          </p:cNvSpPr>
          <p:nvPr/>
        </p:nvSpPr>
        <p:spPr bwMode="auto">
          <a:xfrm>
            <a:off x="467544" y="2476641"/>
            <a:ext cx="7992888" cy="107721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3200" b="1" smtClean="0"/>
              <a:t>      </a:t>
            </a:r>
            <a:endParaRPr lang="zh-CN" altLang="zh-CN" sz="3200" smtClean="0"/>
          </a:p>
          <a:p>
            <a:pPr marL="0" marR="0" lvl="0" indent="228600" algn="l" defTabSz="914400" rtl="0" eaLnBrk="0" fontAlgn="base" latinLnBrk="0" hangingPunct="0">
              <a:lnSpc>
                <a:spcPct val="100000"/>
              </a:lnSpc>
              <a:spcBef>
                <a:spcPct val="0"/>
              </a:spcBef>
              <a:spcAft>
                <a:spcPct val="0"/>
              </a:spcAft>
              <a:buClrTx/>
              <a:buSzTx/>
              <a:buFontTx/>
              <a:buNone/>
            </a:pPr>
            <a:endParaRPr kumimoji="0" lang="zh-CN" altLang="en-US" sz="3200" b="1"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7" name="流程图: 延期 6"/>
          <p:cNvSpPr/>
          <p:nvPr/>
        </p:nvSpPr>
        <p:spPr>
          <a:xfrm>
            <a:off x="-324544" y="836712"/>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8" name="矩形 7"/>
          <p:cNvSpPr/>
          <p:nvPr/>
        </p:nvSpPr>
        <p:spPr>
          <a:xfrm>
            <a:off x="719064" y="260648"/>
            <a:ext cx="8424936" cy="7417415"/>
          </a:xfrm>
          <a:prstGeom prst="rect">
            <a:avLst/>
          </a:prstGeom>
        </p:spPr>
        <p:txBody>
          <a:bodyPr wrap="square">
            <a:spAutoFit/>
          </a:bodyPr>
          <a:lstStyle/>
          <a:p>
            <a:r>
              <a:rPr lang="zh-CN" altLang="zh-CN" sz="2800" b="1" smtClean="0">
                <a:solidFill>
                  <a:srgbClr val="0070C0"/>
                </a:solidFill>
              </a:rPr>
              <a:t>【运用示例】</a:t>
            </a:r>
            <a:endParaRPr lang="zh-CN" altLang="zh-CN" sz="2800" smtClean="0">
              <a:solidFill>
                <a:srgbClr val="0070C0"/>
              </a:solidFill>
            </a:endParaRPr>
          </a:p>
          <a:p>
            <a:r>
              <a:rPr lang="en-US" altLang="zh-CN" sz="2800" smtClean="0"/>
              <a:t>    </a:t>
            </a:r>
            <a:r>
              <a:rPr lang="zh-CN" altLang="zh-CN" sz="2800" smtClean="0">
                <a:solidFill>
                  <a:srgbClr val="FF0000"/>
                </a:solidFill>
              </a:rPr>
              <a:t>“有院士的专业</a:t>
            </a:r>
            <a:r>
              <a:rPr lang="en-US" altLang="zh-CN" sz="2800" smtClean="0">
                <a:solidFill>
                  <a:srgbClr val="FF0000"/>
                </a:solidFill>
              </a:rPr>
              <a:t>,</a:t>
            </a:r>
            <a:r>
              <a:rPr lang="zh-CN" altLang="zh-CN" sz="2800" smtClean="0">
                <a:solidFill>
                  <a:srgbClr val="FF0000"/>
                </a:solidFill>
              </a:rPr>
              <a:t>有战士的勇猛</a:t>
            </a:r>
            <a:r>
              <a:rPr lang="en-US" altLang="zh-CN" sz="2800" smtClean="0">
                <a:solidFill>
                  <a:srgbClr val="FF0000"/>
                </a:solidFill>
              </a:rPr>
              <a:t>,</a:t>
            </a:r>
            <a:r>
              <a:rPr lang="zh-CN" altLang="zh-CN" sz="2800" smtClean="0">
                <a:solidFill>
                  <a:srgbClr val="FF0000"/>
                </a:solidFill>
              </a:rPr>
              <a:t>更有国士的担当”</a:t>
            </a:r>
            <a:r>
              <a:rPr lang="zh-CN" altLang="zh-CN" sz="2800" smtClean="0"/>
              <a:t>这是《人民日报》微博上对钟南山的评价。自古以来</a:t>
            </a:r>
            <a:r>
              <a:rPr lang="en-US" altLang="zh-CN" sz="2800" smtClean="0"/>
              <a:t>,</a:t>
            </a:r>
            <a:r>
              <a:rPr lang="zh-CN" altLang="zh-CN" sz="2800" smtClean="0"/>
              <a:t>我国知识分子就有“为天地立心</a:t>
            </a:r>
            <a:r>
              <a:rPr lang="en-US" altLang="zh-CN" sz="2800" smtClean="0"/>
              <a:t>,</a:t>
            </a:r>
            <a:r>
              <a:rPr lang="zh-CN" altLang="zh-CN" sz="2800" smtClean="0"/>
              <a:t>为生民立命</a:t>
            </a:r>
            <a:r>
              <a:rPr lang="en-US" altLang="zh-CN" sz="2800" smtClean="0"/>
              <a:t>,</a:t>
            </a:r>
            <a:r>
              <a:rPr lang="zh-CN" altLang="zh-CN" sz="2800" smtClean="0"/>
              <a:t>为往圣继绝学</a:t>
            </a:r>
            <a:r>
              <a:rPr lang="en-US" altLang="zh-CN" sz="2800" smtClean="0"/>
              <a:t>,</a:t>
            </a:r>
            <a:r>
              <a:rPr lang="zh-CN" altLang="zh-CN" sz="2800" smtClean="0"/>
              <a:t>为万世开太平”的志向和传统。钟南山院士胸怀大理想、心中有人民。</a:t>
            </a:r>
            <a:r>
              <a:rPr lang="en-US" altLang="zh-CN" sz="2800" smtClean="0"/>
              <a:t>2003</a:t>
            </a:r>
            <a:r>
              <a:rPr lang="zh-CN" altLang="zh-CN" sz="2800" smtClean="0"/>
              <a:t>年非典肆虐</a:t>
            </a:r>
            <a:r>
              <a:rPr lang="en-US" altLang="zh-CN" sz="2800" smtClean="0"/>
              <a:t>,67</a:t>
            </a:r>
            <a:r>
              <a:rPr lang="zh-CN" altLang="zh-CN" sz="2800" smtClean="0"/>
              <a:t>岁的他说</a:t>
            </a:r>
            <a:r>
              <a:rPr lang="en-US" altLang="zh-CN" sz="2800" smtClean="0"/>
              <a:t>:</a:t>
            </a:r>
            <a:r>
              <a:rPr lang="zh-CN" altLang="zh-CN" sz="2800" smtClean="0"/>
              <a:t>“把最重的病人送到我这来。”“疾风知劲草</a:t>
            </a:r>
            <a:r>
              <a:rPr lang="en-US" altLang="zh-CN" sz="2800" smtClean="0"/>
              <a:t>,</a:t>
            </a:r>
            <a:r>
              <a:rPr lang="zh-CN" altLang="zh-CN" sz="2800" smtClean="0"/>
              <a:t>板荡识诚臣。”</a:t>
            </a:r>
          </a:p>
          <a:p>
            <a:r>
              <a:rPr lang="en-US" altLang="zh-CN" sz="2800" smtClean="0">
                <a:solidFill>
                  <a:srgbClr val="FF0000"/>
                </a:solidFill>
              </a:rPr>
              <a:t>    </a:t>
            </a:r>
            <a:r>
              <a:rPr lang="zh-CN" altLang="zh-CN" sz="2800" smtClean="0">
                <a:solidFill>
                  <a:srgbClr val="FF0000"/>
                </a:solidFill>
              </a:rPr>
              <a:t>钟南山</a:t>
            </a:r>
            <a:r>
              <a:rPr lang="en-US" altLang="zh-CN" sz="2800" smtClean="0">
                <a:solidFill>
                  <a:srgbClr val="FF0000"/>
                </a:solidFill>
              </a:rPr>
              <a:t>,</a:t>
            </a:r>
            <a:r>
              <a:rPr lang="zh-CN" altLang="zh-CN" sz="2800" smtClean="0">
                <a:solidFill>
                  <a:srgbClr val="FF0000"/>
                </a:solidFill>
              </a:rPr>
              <a:t>一个永远不会怂的逆行者</a:t>
            </a:r>
            <a:r>
              <a:rPr lang="en-US" altLang="zh-CN" sz="2800" smtClean="0">
                <a:solidFill>
                  <a:srgbClr val="FF0000"/>
                </a:solidFill>
              </a:rPr>
              <a:t>,</a:t>
            </a:r>
            <a:r>
              <a:rPr lang="zh-CN" altLang="zh-CN" sz="2800" smtClean="0">
                <a:solidFill>
                  <a:srgbClr val="FF0000"/>
                </a:solidFill>
              </a:rPr>
              <a:t>他是院士</a:t>
            </a:r>
            <a:r>
              <a:rPr lang="en-US" altLang="zh-CN" sz="2800" smtClean="0">
                <a:solidFill>
                  <a:srgbClr val="FF0000"/>
                </a:solidFill>
              </a:rPr>
              <a:t>,</a:t>
            </a:r>
            <a:r>
              <a:rPr lang="zh-CN" altLang="zh-CN" sz="2800" smtClean="0">
                <a:solidFill>
                  <a:srgbClr val="FF0000"/>
                </a:solidFill>
              </a:rPr>
              <a:t>更是战士。</a:t>
            </a:r>
            <a:r>
              <a:rPr lang="zh-CN" altLang="zh-CN" sz="2800" smtClean="0"/>
              <a:t>面对未知的艰难</a:t>
            </a:r>
            <a:r>
              <a:rPr lang="en-US" altLang="zh-CN" sz="2800" smtClean="0"/>
              <a:t>,</a:t>
            </a:r>
            <a:r>
              <a:rPr lang="zh-CN" altLang="zh-CN" sz="2800" smtClean="0"/>
              <a:t>他勇担大任</a:t>
            </a:r>
            <a:r>
              <a:rPr lang="en-US" altLang="zh-CN" sz="2800" smtClean="0"/>
              <a:t>,</a:t>
            </a:r>
            <a:r>
              <a:rPr lang="zh-CN" altLang="zh-CN" sz="2800" smtClean="0"/>
              <a:t>一往无前</a:t>
            </a:r>
            <a:r>
              <a:rPr lang="en-US" altLang="zh-CN" sz="2800" smtClean="0"/>
              <a:t>,</a:t>
            </a:r>
            <a:r>
              <a:rPr lang="zh-CN" altLang="zh-CN" sz="2800" smtClean="0"/>
              <a:t>既有医者仁心的专业技术</a:t>
            </a:r>
            <a:r>
              <a:rPr lang="en-US" altLang="zh-CN" sz="2800" smtClean="0"/>
              <a:t>,</a:t>
            </a:r>
            <a:r>
              <a:rPr lang="zh-CN" altLang="zh-CN" sz="2800" smtClean="0"/>
              <a:t>也有战士迎难而上的拼搏狠劲。但是在他看似无坚不摧的外衣之下</a:t>
            </a:r>
            <a:r>
              <a:rPr lang="en-US" altLang="zh-CN" sz="2800" smtClean="0"/>
              <a:t>,</a:t>
            </a:r>
            <a:r>
              <a:rPr lang="zh-CN" altLang="zh-CN" sz="2800" smtClean="0"/>
              <a:t>却深藏一颗柔情似水的仁人之心、一腔热血爱国的赤诚之情。正是这样的情怀</a:t>
            </a:r>
            <a:r>
              <a:rPr lang="en-US" altLang="zh-CN" sz="2800" smtClean="0"/>
              <a:t>,</a:t>
            </a:r>
            <a:r>
              <a:rPr lang="zh-CN" altLang="zh-CN" sz="2800" smtClean="0"/>
              <a:t>推动着中国历史前进的步伐</a:t>
            </a:r>
            <a:r>
              <a:rPr lang="en-US" altLang="zh-CN" sz="2800" smtClean="0"/>
              <a:t>,</a:t>
            </a:r>
            <a:r>
              <a:rPr lang="zh-CN" altLang="zh-CN" sz="2800" smtClean="0"/>
              <a:t>激励着一代又一代中华儿女奋勇前行</a:t>
            </a:r>
            <a:r>
              <a:rPr lang="en-US" altLang="zh-CN" sz="2800" smtClean="0"/>
              <a:t>!</a:t>
            </a:r>
            <a:endParaRPr lang="zh-CN" altLang="zh-CN" sz="2800" smtClean="0"/>
          </a:p>
          <a:p>
            <a:pPr lvl="0" indent="228600" fontAlgn="base">
              <a:spcBef>
                <a:spcPct val="0"/>
              </a:spcBef>
              <a:spcAft>
                <a:spcPct val="0"/>
              </a:spcAft>
            </a:pPr>
            <a:endParaRPr lang="zh-CN" altLang="zh-CN" sz="2800" smtClean="0">
              <a:solidFill>
                <a:srgbClr val="FF0000"/>
              </a:solidFill>
            </a:endParaRPr>
          </a:p>
          <a:p>
            <a:endParaRPr lang="zh-CN" altLang="zh-CN" sz="2800"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 calcmode="lin" valueType="num">
                                      <p:cBhvr additive="base">
                                        <p:cTn id="19"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pic>
        <p:nvPicPr>
          <p:cNvPr id="4" name="Picture 2" descr="C:\Users\Administrator\Desktop\1-2002241616410-L.jpg"/>
          <p:cNvPicPr>
            <a:picLocks noChangeAspect="1" noChangeArrowheads="1"/>
          </p:cNvPicPr>
          <p:nvPr/>
        </p:nvPicPr>
        <p:blipFill>
          <a:blip r:embed="rId2"/>
          <a:stretch>
            <a:fillRect/>
          </a:stretch>
        </p:blipFill>
        <p:spPr bwMode="auto">
          <a:xfrm>
            <a:off x="-252536" y="-459432"/>
            <a:ext cx="9396536" cy="7541840"/>
          </a:xfrm>
          <a:prstGeom prst="rect">
            <a:avLst/>
          </a:prstGeom>
          <a:noFill/>
        </p:spPr>
      </p:pic>
      <p:sp>
        <p:nvSpPr>
          <p:cNvPr id="4097" name="Rectangle 1"/>
          <p:cNvSpPr>
            <a:spLocks noChangeArrowheads="1"/>
          </p:cNvSpPr>
          <p:nvPr/>
        </p:nvSpPr>
        <p:spPr bwMode="auto">
          <a:xfrm>
            <a:off x="467544" y="2476641"/>
            <a:ext cx="7992888" cy="107721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3200" b="1" smtClean="0"/>
              <a:t>      </a:t>
            </a:r>
            <a:endParaRPr lang="zh-CN" altLang="zh-CN" sz="3200" smtClean="0"/>
          </a:p>
          <a:p>
            <a:pPr marL="0" marR="0" lvl="0" indent="228600" algn="l" defTabSz="914400" rtl="0" eaLnBrk="0" fontAlgn="base" latinLnBrk="0" hangingPunct="0">
              <a:lnSpc>
                <a:spcPct val="100000"/>
              </a:lnSpc>
              <a:spcBef>
                <a:spcPct val="0"/>
              </a:spcBef>
              <a:spcAft>
                <a:spcPct val="0"/>
              </a:spcAft>
              <a:buClrTx/>
              <a:buSzTx/>
              <a:buFontTx/>
              <a:buNone/>
            </a:pPr>
            <a:endParaRPr kumimoji="0" lang="zh-CN" altLang="en-US" sz="3200" b="1"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7" name="流程图: 延期 6"/>
          <p:cNvSpPr/>
          <p:nvPr/>
        </p:nvSpPr>
        <p:spPr>
          <a:xfrm>
            <a:off x="-324544" y="836712"/>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8" name="矩形 7"/>
          <p:cNvSpPr/>
          <p:nvPr/>
        </p:nvSpPr>
        <p:spPr>
          <a:xfrm>
            <a:off x="467544" y="764704"/>
            <a:ext cx="8424936" cy="6740307"/>
          </a:xfrm>
          <a:prstGeom prst="rect">
            <a:avLst/>
          </a:prstGeom>
        </p:spPr>
        <p:txBody>
          <a:bodyPr wrap="square">
            <a:spAutoFit/>
          </a:bodyPr>
          <a:lstStyle/>
          <a:p>
            <a:r>
              <a:rPr lang="en-US" altLang="zh-CN" sz="2400" b="1" smtClean="0"/>
              <a:t>                           </a:t>
            </a:r>
            <a:r>
              <a:rPr lang="zh-CN" altLang="zh-CN" sz="2400" b="1" smtClean="0"/>
              <a:t>农村改革的发源地“小岗村”</a:t>
            </a:r>
            <a:endParaRPr lang="zh-CN" altLang="zh-CN" sz="2400" smtClean="0"/>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安徽凤阳小岗村</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是中国农村改革的发源地</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有“中国十大名村、安徽省历史文化名村”等美誉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但以前却是一个出了名的“讨饭村”。</a:t>
            </a:r>
            <a:r>
              <a:rPr lang="en-US" altLang="zh-CN" sz="2400" smtClean="0">
                <a:latin typeface="楷体" pitchFamily="49" charset="-122"/>
                <a:ea typeface="楷体" pitchFamily="49" charset="-122"/>
              </a:rPr>
              <a:t>1978</a:t>
            </a:r>
            <a:r>
              <a:rPr lang="zh-CN" altLang="zh-CN" sz="2400" smtClean="0">
                <a:latin typeface="楷体" pitchFamily="49" charset="-122"/>
                <a:ea typeface="楷体" pitchFamily="49" charset="-122"/>
              </a:rPr>
              <a:t>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小岗村</a:t>
            </a:r>
            <a:r>
              <a:rPr lang="en-US" altLang="zh-CN" sz="2400" smtClean="0">
                <a:latin typeface="楷体" pitchFamily="49" charset="-122"/>
                <a:ea typeface="楷体" pitchFamily="49" charset="-122"/>
              </a:rPr>
              <a:t>18</a:t>
            </a:r>
            <a:r>
              <a:rPr lang="zh-CN" altLang="zh-CN" sz="2400" smtClean="0">
                <a:latin typeface="楷体" pitchFamily="49" charset="-122"/>
                <a:ea typeface="楷体" pitchFamily="49" charset="-122"/>
              </a:rPr>
              <a:t>位农民以“托孤”的方式冒着极大的风险</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立下生死状</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在土地承包责任书上按下了红手印</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实施了“大包干”</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拉开了中国改革开放的序幕。包干带头人、当年的血性汉子关友江说起现在的生活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有说不完的感慨。他说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当年为了能填饱肚子</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冒着危险按下红手印</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那候的小岗人穷得就像岗地上的石头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光溜溜的</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实在走投无了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才会冒死一搏。经过改革开放这</a:t>
            </a:r>
            <a:r>
              <a:rPr lang="en-US" altLang="zh-CN" sz="2400" smtClean="0">
                <a:latin typeface="楷体" pitchFamily="49" charset="-122"/>
                <a:ea typeface="楷体" pitchFamily="49" charset="-122"/>
              </a:rPr>
              <a:t>40</a:t>
            </a:r>
            <a:r>
              <a:rPr lang="zh-CN" altLang="zh-CN" sz="2400" smtClean="0">
                <a:latin typeface="楷体" pitchFamily="49" charset="-122"/>
                <a:ea typeface="楷体" pitchFamily="49" charset="-122"/>
              </a:rPr>
              <a:t>来年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小岗人先是决了温饱</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然后致富</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现在是一心奔小康。现在小岗村外出打工的青年越来越少</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村里招商来的外地企业成了年青一代的首选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小岗村也成立了属于村民自己的公司。集体经济的为展</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为更好服务村民提供了坚实的经济基础。</a:t>
            </a:r>
          </a:p>
          <a:p>
            <a:r>
              <a:rPr lang="zh-CN" altLang="en-US" sz="2400" b="1" smtClean="0"/>
              <a:t>请写出</a:t>
            </a:r>
            <a:r>
              <a:rPr lang="zh-CN" altLang="zh-CN" sz="2400" b="1" smtClean="0"/>
              <a:t>适用角度</a:t>
            </a:r>
            <a:r>
              <a:rPr lang="zh-CN" altLang="en-US" sz="2400" b="1" smtClean="0"/>
              <a:t>：</a:t>
            </a:r>
            <a:endParaRPr lang="en-US" altLang="zh-CN" sz="2400" b="1" smtClean="0"/>
          </a:p>
          <a:p>
            <a:r>
              <a:rPr lang="zh-CN" altLang="zh-CN" sz="2400" b="1" smtClean="0">
                <a:solidFill>
                  <a:srgbClr val="FF0000"/>
                </a:solidFill>
              </a:rPr>
              <a:t>“改革”“勇气”“机遇”“实干”“敢为天下先”等。</a:t>
            </a:r>
            <a:endParaRPr lang="zh-CN" altLang="zh-CN" sz="2400" smtClean="0">
              <a:solidFill>
                <a:srgbClr val="FF0000"/>
              </a:solidFill>
            </a:endParaRPr>
          </a:p>
          <a:p>
            <a:pPr lvl="0" indent="228600" fontAlgn="base">
              <a:spcBef>
                <a:spcPct val="0"/>
              </a:spcBef>
              <a:spcAft>
                <a:spcPct val="0"/>
              </a:spcAft>
            </a:pPr>
            <a:endParaRPr lang="zh-CN" altLang="zh-CN" sz="2400" smtClean="0">
              <a:solidFill>
                <a:srgbClr val="FF0000"/>
              </a:solidFill>
              <a:latin typeface="楷体" pitchFamily="49" charset="-122"/>
              <a:ea typeface="楷体" pitchFamily="49" charset="-122"/>
            </a:endParaRPr>
          </a:p>
          <a:p>
            <a:endParaRPr lang="zh-CN" altLang="zh-CN" sz="2400" smtClean="0">
              <a:solidFill>
                <a:srgbClr val="FF0000"/>
              </a:solidFill>
            </a:endParaRPr>
          </a:p>
        </p:txBody>
      </p:sp>
      <p:sp>
        <p:nvSpPr>
          <p:cNvPr id="9" name="流程图: 可选过程 8"/>
          <p:cNvSpPr/>
          <p:nvPr/>
        </p:nvSpPr>
        <p:spPr>
          <a:xfrm>
            <a:off x="2195736" y="0"/>
            <a:ext cx="3168352" cy="692696"/>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411760" y="0"/>
            <a:ext cx="2520280" cy="646331"/>
          </a:xfrm>
          <a:prstGeom prst="rect">
            <a:avLst/>
          </a:prstGeom>
          <a:noFill/>
        </p:spPr>
        <p:txBody>
          <a:bodyPr wrap="square" rtlCol="0">
            <a:spAutoFit/>
          </a:bodyPr>
          <a:lstStyle/>
          <a:p>
            <a:r>
              <a:rPr lang="zh-CN" altLang="en-US" sz="3600" smtClean="0">
                <a:solidFill>
                  <a:schemeClr val="bg1"/>
                </a:solidFill>
              </a:rPr>
              <a:t>素材积累</a:t>
            </a:r>
            <a:endParaRPr lang="zh-CN" altLang="en-US" sz="360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 calcmode="lin" valueType="num">
                                      <p:cBhvr additive="base">
                                        <p:cTn id="7"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pic>
        <p:nvPicPr>
          <p:cNvPr id="4" name="Picture 2" descr="C:\Users\Administrator\Desktop\1-2002241616410-L.jpg"/>
          <p:cNvPicPr>
            <a:picLocks noChangeAspect="1" noChangeArrowheads="1"/>
          </p:cNvPicPr>
          <p:nvPr/>
        </p:nvPicPr>
        <p:blipFill>
          <a:blip r:embed="rId2"/>
          <a:stretch>
            <a:fillRect/>
          </a:stretch>
        </p:blipFill>
        <p:spPr bwMode="auto">
          <a:xfrm>
            <a:off x="-252536" y="-459432"/>
            <a:ext cx="9396536" cy="7541840"/>
          </a:xfrm>
          <a:prstGeom prst="rect">
            <a:avLst/>
          </a:prstGeom>
          <a:noFill/>
        </p:spPr>
      </p:pic>
      <p:sp>
        <p:nvSpPr>
          <p:cNvPr id="4097" name="Rectangle 1"/>
          <p:cNvSpPr>
            <a:spLocks noChangeArrowheads="1"/>
          </p:cNvSpPr>
          <p:nvPr/>
        </p:nvSpPr>
        <p:spPr bwMode="auto">
          <a:xfrm>
            <a:off x="467544" y="2476641"/>
            <a:ext cx="7992888" cy="107721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3200" b="1" smtClean="0"/>
              <a:t>      </a:t>
            </a:r>
            <a:endParaRPr lang="zh-CN" altLang="zh-CN" sz="3200" smtClean="0"/>
          </a:p>
          <a:p>
            <a:pPr marL="0" marR="0" lvl="0" indent="228600" algn="l" defTabSz="914400" rtl="0" eaLnBrk="0" fontAlgn="base" latinLnBrk="0" hangingPunct="0">
              <a:lnSpc>
                <a:spcPct val="100000"/>
              </a:lnSpc>
              <a:spcBef>
                <a:spcPct val="0"/>
              </a:spcBef>
              <a:spcAft>
                <a:spcPct val="0"/>
              </a:spcAft>
              <a:buClrTx/>
              <a:buSzTx/>
              <a:buFontTx/>
              <a:buNone/>
            </a:pPr>
            <a:endParaRPr kumimoji="0" lang="zh-CN" altLang="en-US" sz="3200" b="1"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7" name="流程图: 延期 6"/>
          <p:cNvSpPr/>
          <p:nvPr/>
        </p:nvSpPr>
        <p:spPr>
          <a:xfrm>
            <a:off x="-324544" y="836712"/>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8" name="矩形 7"/>
          <p:cNvSpPr/>
          <p:nvPr/>
        </p:nvSpPr>
        <p:spPr>
          <a:xfrm>
            <a:off x="719064" y="260648"/>
            <a:ext cx="8424936" cy="6740307"/>
          </a:xfrm>
          <a:prstGeom prst="rect">
            <a:avLst/>
          </a:prstGeom>
        </p:spPr>
        <p:txBody>
          <a:bodyPr wrap="square">
            <a:spAutoFit/>
          </a:bodyPr>
          <a:lstStyle/>
          <a:p>
            <a:r>
              <a:rPr lang="zh-CN" altLang="zh-CN" sz="2400" b="1" smtClean="0">
                <a:solidFill>
                  <a:srgbClr val="0070C0"/>
                </a:solidFill>
              </a:rPr>
              <a:t>【运用示例】</a:t>
            </a:r>
            <a:endParaRPr lang="zh-CN" altLang="zh-CN" sz="2400" smtClean="0">
              <a:solidFill>
                <a:srgbClr val="0070C0"/>
              </a:solidFill>
            </a:endParaRPr>
          </a:p>
          <a:p>
            <a:r>
              <a:rPr lang="en-US" altLang="zh-CN" sz="2400" smtClean="0"/>
              <a:t>    </a:t>
            </a:r>
            <a:r>
              <a:rPr lang="zh-CN" altLang="zh-CN" sz="2400" smtClean="0"/>
              <a:t>《易经》有云</a:t>
            </a:r>
            <a:r>
              <a:rPr lang="en-US" altLang="zh-CN" sz="2400" smtClean="0"/>
              <a:t>:</a:t>
            </a:r>
            <a:r>
              <a:rPr lang="zh-CN" altLang="zh-CN" sz="2400" smtClean="0"/>
              <a:t>“穷则变</a:t>
            </a:r>
            <a:r>
              <a:rPr lang="en-US" altLang="zh-CN" sz="2400" smtClean="0"/>
              <a:t>,</a:t>
            </a:r>
            <a:r>
              <a:rPr lang="zh-CN" altLang="zh-CN" sz="2400" smtClean="0"/>
              <a:t>变则通</a:t>
            </a:r>
            <a:r>
              <a:rPr lang="en-US" altLang="zh-CN" sz="2400" smtClean="0"/>
              <a:t>,</a:t>
            </a:r>
            <a:r>
              <a:rPr lang="zh-CN" altLang="zh-CN" sz="2400" smtClean="0"/>
              <a:t>通则久。”万事万物发展到一定阶段</a:t>
            </a:r>
            <a:r>
              <a:rPr lang="en-US" altLang="zh-CN" sz="2400" smtClean="0"/>
              <a:t>,</a:t>
            </a:r>
            <a:r>
              <a:rPr lang="zh-CN" altLang="zh-CN" sz="2400" smtClean="0"/>
              <a:t>都会遭遇瓶颈</a:t>
            </a:r>
            <a:r>
              <a:rPr lang="en-US" altLang="zh-CN" sz="2400" smtClean="0"/>
              <a:t>,</a:t>
            </a:r>
            <a:r>
              <a:rPr lang="zh-CN" altLang="zh-CN" sz="2400" smtClean="0"/>
              <a:t>这时主动调整、主动变化</a:t>
            </a:r>
            <a:r>
              <a:rPr lang="en-US" altLang="zh-CN" sz="2400" smtClean="0"/>
              <a:t>,</a:t>
            </a:r>
            <a:r>
              <a:rPr lang="zh-CN" altLang="zh-CN" sz="2400" smtClean="0"/>
              <a:t>在调整和变化中寻求新的发展路径</a:t>
            </a:r>
            <a:r>
              <a:rPr lang="en-US" altLang="zh-CN" sz="2400" smtClean="0"/>
              <a:t>,</a:t>
            </a:r>
            <a:r>
              <a:rPr lang="zh-CN" altLang="zh-CN" sz="2400" smtClean="0"/>
              <a:t>这样才能够稳定持续地发展。中国历史上的多数改革都是被瓶颈</a:t>
            </a:r>
            <a:r>
              <a:rPr lang="en-US" altLang="zh-CN" sz="2400" smtClean="0"/>
              <a:t>(</a:t>
            </a:r>
            <a:r>
              <a:rPr lang="zh-CN" altLang="zh-CN" sz="2400" smtClean="0"/>
              <a:t>困境</a:t>
            </a:r>
            <a:r>
              <a:rPr lang="en-US" altLang="zh-CN" sz="2400" smtClean="0"/>
              <a:t>)</a:t>
            </a:r>
            <a:r>
              <a:rPr lang="zh-CN" altLang="zh-CN" sz="2400" smtClean="0"/>
              <a:t>逼出来的。因为常吃败仗</a:t>
            </a:r>
            <a:r>
              <a:rPr lang="en-US" altLang="zh-CN" sz="2400" smtClean="0"/>
              <a:t>,</a:t>
            </a:r>
            <a:r>
              <a:rPr lang="zh-CN" altLang="zh-CN" sz="2400" smtClean="0"/>
              <a:t>大将被擒</a:t>
            </a:r>
            <a:r>
              <a:rPr lang="en-US" altLang="zh-CN" sz="2400" smtClean="0"/>
              <a:t>,</a:t>
            </a:r>
            <a:r>
              <a:rPr lang="zh-CN" altLang="zh-CN" sz="2400" smtClean="0"/>
              <a:t>城邑被占</a:t>
            </a:r>
            <a:r>
              <a:rPr lang="en-US" altLang="zh-CN" sz="2400" smtClean="0"/>
              <a:t>,</a:t>
            </a:r>
            <a:r>
              <a:rPr lang="zh-CN" altLang="zh-CN" sz="2400" smtClean="0"/>
              <a:t>赵武灵王不得不进行军队改革</a:t>
            </a:r>
            <a:r>
              <a:rPr lang="en-US" altLang="zh-CN" sz="2400" smtClean="0"/>
              <a:t>,</a:t>
            </a:r>
            <a:r>
              <a:rPr lang="zh-CN" altLang="zh-CN" sz="2400" smtClean="0"/>
              <a:t>推行胡服骑射</a:t>
            </a:r>
            <a:r>
              <a:rPr lang="en-US" altLang="zh-CN" sz="2400" smtClean="0"/>
              <a:t>;</a:t>
            </a:r>
            <a:r>
              <a:rPr lang="zh-CN" altLang="zh-CN" sz="2400" smtClean="0"/>
              <a:t>经济落后</a:t>
            </a:r>
            <a:r>
              <a:rPr lang="en-US" altLang="zh-CN" sz="2400" smtClean="0"/>
              <a:t>,</a:t>
            </a:r>
            <a:r>
              <a:rPr lang="zh-CN" altLang="zh-CN" sz="2400" smtClean="0"/>
              <a:t>井田制瓦解</a:t>
            </a:r>
            <a:r>
              <a:rPr lang="en-US" altLang="zh-CN" sz="2400" smtClean="0"/>
              <a:t>,</a:t>
            </a:r>
            <a:r>
              <a:rPr lang="zh-CN" altLang="zh-CN" sz="2400" smtClean="0"/>
              <a:t>土地私有的速度慢于各国</a:t>
            </a:r>
            <a:r>
              <a:rPr lang="en-US" altLang="zh-CN" sz="2400" smtClean="0"/>
              <a:t>,</a:t>
            </a:r>
            <a:r>
              <a:rPr lang="zh-CN" altLang="zh-CN" sz="2400" smtClean="0"/>
              <a:t>秦孝公不得不支持商鞅变法</a:t>
            </a:r>
            <a:r>
              <a:rPr lang="en-US" altLang="zh-CN" sz="2400" smtClean="0"/>
              <a:t>,</a:t>
            </a:r>
            <a:r>
              <a:rPr lang="zh-CN" altLang="zh-CN" sz="2400" smtClean="0"/>
              <a:t>以强秦国</a:t>
            </a:r>
            <a:r>
              <a:rPr lang="en-US" altLang="zh-CN" sz="2400" smtClean="0"/>
              <a:t>;</a:t>
            </a:r>
            <a:r>
              <a:rPr lang="zh-CN" altLang="zh-CN" sz="2400" smtClean="0"/>
              <a:t>冗官冗兵冗费</a:t>
            </a:r>
            <a:r>
              <a:rPr lang="en-US" altLang="zh-CN" sz="2400" smtClean="0"/>
              <a:t>,</a:t>
            </a:r>
            <a:r>
              <a:rPr lang="zh-CN" altLang="zh-CN" sz="2400" smtClean="0"/>
              <a:t>国力日拙</a:t>
            </a:r>
            <a:r>
              <a:rPr lang="en-US" altLang="zh-CN" sz="2400" smtClean="0"/>
              <a:t>,</a:t>
            </a:r>
            <a:r>
              <a:rPr lang="zh-CN" altLang="zh-CN" sz="2400" smtClean="0"/>
              <a:t>宋神宗不得不接受王安石的变法</a:t>
            </a:r>
            <a:r>
              <a:rPr lang="en-US" altLang="zh-CN" sz="2400" smtClean="0"/>
              <a:t>,</a:t>
            </a:r>
            <a:r>
              <a:rPr lang="zh-CN" altLang="zh-CN" sz="2400" smtClean="0"/>
              <a:t>以充实国库</a:t>
            </a:r>
            <a:r>
              <a:rPr lang="en-US" altLang="zh-CN" sz="2400" smtClean="0"/>
              <a:t>;</a:t>
            </a:r>
            <a:r>
              <a:rPr lang="zh-CN" altLang="zh-CN" sz="2400" smtClean="0">
                <a:solidFill>
                  <a:srgbClr val="FF0000"/>
                </a:solidFill>
              </a:rPr>
              <a:t>全村乞讨</a:t>
            </a:r>
            <a:r>
              <a:rPr lang="en-US" altLang="zh-CN" sz="2400" smtClean="0">
                <a:solidFill>
                  <a:srgbClr val="FF0000"/>
                </a:solidFill>
              </a:rPr>
              <a:t>,</a:t>
            </a:r>
            <a:r>
              <a:rPr lang="zh-CN" altLang="zh-CN" sz="2400" smtClean="0">
                <a:solidFill>
                  <a:srgbClr val="FF0000"/>
                </a:solidFill>
              </a:rPr>
              <a:t>光棍满村</a:t>
            </a:r>
            <a:r>
              <a:rPr lang="en-US" altLang="zh-CN" sz="2400" smtClean="0">
                <a:solidFill>
                  <a:srgbClr val="FF0000"/>
                </a:solidFill>
              </a:rPr>
              <a:t>,</a:t>
            </a:r>
            <a:r>
              <a:rPr lang="zh-CN" altLang="zh-CN" sz="2400" smtClean="0">
                <a:solidFill>
                  <a:srgbClr val="FF0000"/>
                </a:solidFill>
              </a:rPr>
              <a:t>小岗村人不得不冒险实行包干到户以求温饱</a:t>
            </a:r>
            <a:r>
              <a:rPr lang="en-US" altLang="zh-CN" sz="2400" smtClean="0">
                <a:solidFill>
                  <a:srgbClr val="FF0000"/>
                </a:solidFill>
              </a:rPr>
              <a:t>…</a:t>
            </a:r>
            <a:r>
              <a:rPr lang="en-US" altLang="zh-CN" sz="2400" smtClean="0"/>
              <a:t>…</a:t>
            </a:r>
            <a:r>
              <a:rPr lang="zh-CN" altLang="zh-CN" sz="2400" smtClean="0"/>
              <a:t>一句话</a:t>
            </a:r>
            <a:r>
              <a:rPr lang="en-US" altLang="zh-CN" sz="2400" smtClean="0"/>
              <a:t>,</a:t>
            </a:r>
            <a:r>
              <a:rPr lang="zh-CN" altLang="zh-CN" sz="2400" smtClean="0"/>
              <a:t>唯有改革才有出路。我国改革已进入深水区和攻坚期</a:t>
            </a:r>
            <a:r>
              <a:rPr lang="en-US" altLang="zh-CN" sz="2400" smtClean="0"/>
              <a:t>,</a:t>
            </a:r>
            <a:r>
              <a:rPr lang="zh-CN" altLang="zh-CN" sz="2400" smtClean="0"/>
              <a:t>我们必须以壮士断腕的勇气、凤凰涅槃的决心</a:t>
            </a:r>
            <a:r>
              <a:rPr lang="en-US" altLang="zh-CN" sz="2400" smtClean="0"/>
              <a:t>,</a:t>
            </a:r>
            <a:r>
              <a:rPr lang="zh-CN" altLang="zh-CN" sz="2400" smtClean="0"/>
              <a:t>敢于向积存多年的顽瘴痼疾开刀</a:t>
            </a:r>
            <a:r>
              <a:rPr lang="en-US" altLang="zh-CN" sz="2400" smtClean="0"/>
              <a:t>,</a:t>
            </a:r>
            <a:r>
              <a:rPr lang="zh-CN" altLang="zh-CN" sz="2400" smtClean="0"/>
              <a:t>敢于触及深层次利益关系和矛盾</a:t>
            </a:r>
            <a:r>
              <a:rPr lang="en-US" altLang="zh-CN" sz="2400" smtClean="0"/>
              <a:t>,</a:t>
            </a:r>
            <a:r>
              <a:rPr lang="zh-CN" altLang="zh-CN" sz="2400" smtClean="0"/>
              <a:t>把改革进行到底。习近平说</a:t>
            </a:r>
            <a:r>
              <a:rPr lang="en-US" altLang="zh-CN" sz="2400" smtClean="0"/>
              <a:t>:</a:t>
            </a:r>
            <a:r>
              <a:rPr lang="zh-CN" altLang="zh-CN" sz="2400" smtClean="0"/>
              <a:t>“惟改革者进</a:t>
            </a:r>
            <a:r>
              <a:rPr lang="en-US" altLang="zh-CN" sz="2400" smtClean="0"/>
              <a:t>,</a:t>
            </a:r>
            <a:r>
              <a:rPr lang="zh-CN" altLang="zh-CN" sz="2400" smtClean="0"/>
              <a:t>惟创新者强</a:t>
            </a:r>
            <a:r>
              <a:rPr lang="en-US" altLang="zh-CN" sz="2400" smtClean="0"/>
              <a:t>,</a:t>
            </a:r>
            <a:r>
              <a:rPr lang="zh-CN" altLang="zh-CN" sz="2400" smtClean="0"/>
              <a:t>惟改革创新者胜。”愿人人都是改革的参与者</a:t>
            </a:r>
            <a:r>
              <a:rPr lang="en-US" altLang="zh-CN" sz="2400" smtClean="0"/>
              <a:t>,</a:t>
            </a:r>
            <a:r>
              <a:rPr lang="zh-CN" altLang="zh-CN" sz="2400" smtClean="0"/>
              <a:t>人人都是改革的受益者。</a:t>
            </a:r>
          </a:p>
          <a:p>
            <a:endParaRPr lang="zh-CN" altLang="zh-CN" sz="2400" smtClean="0"/>
          </a:p>
          <a:p>
            <a:pPr lvl="0" indent="228600" fontAlgn="base">
              <a:spcBef>
                <a:spcPct val="0"/>
              </a:spcBef>
              <a:spcAft>
                <a:spcPct val="0"/>
              </a:spcAft>
            </a:pPr>
            <a:endParaRPr lang="zh-CN" altLang="zh-CN" sz="2400" smtClean="0">
              <a:solidFill>
                <a:srgbClr val="FF0000"/>
              </a:solidFill>
            </a:endParaRPr>
          </a:p>
          <a:p>
            <a:endParaRPr lang="zh-CN" altLang="zh-CN" sz="2400"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pic>
        <p:nvPicPr>
          <p:cNvPr id="4" name="Picture 2" descr="C:\Users\Administrator\Desktop\1-2002241616410-L.jpg"/>
          <p:cNvPicPr>
            <a:picLocks noChangeAspect="1" noChangeArrowheads="1"/>
          </p:cNvPicPr>
          <p:nvPr/>
        </p:nvPicPr>
        <p:blipFill>
          <a:blip r:embed="rId2"/>
          <a:stretch>
            <a:fillRect/>
          </a:stretch>
        </p:blipFill>
        <p:spPr bwMode="auto">
          <a:xfrm>
            <a:off x="-174988" y="-379040"/>
            <a:ext cx="9318988" cy="7237040"/>
          </a:xfrm>
          <a:prstGeom prst="rect">
            <a:avLst/>
          </a:prstGeom>
          <a:noFill/>
        </p:spPr>
      </p:pic>
      <p:sp>
        <p:nvSpPr>
          <p:cNvPr id="5" name="流程图: 延期 4"/>
          <p:cNvSpPr/>
          <p:nvPr/>
        </p:nvSpPr>
        <p:spPr>
          <a:xfrm>
            <a:off x="-324544" y="0"/>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3009" name="Rectangle 1"/>
          <p:cNvSpPr>
            <a:spLocks noChangeArrowheads="1"/>
          </p:cNvSpPr>
          <p:nvPr/>
        </p:nvSpPr>
        <p:spPr bwMode="auto">
          <a:xfrm>
            <a:off x="683568" y="-5417"/>
            <a:ext cx="8064896" cy="686341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en-US" sz="3200" b="1" smtClean="0">
                <a:solidFill>
                  <a:srgbClr val="0070C0"/>
                </a:solidFill>
                <a:latin typeface="宋体" pitchFamily="2" charset="-122"/>
                <a:ea typeface="宋体" pitchFamily="2" charset="-122"/>
                <a:cs typeface="Times New Roman" panose="02020603050405020304" pitchFamily="18" charset="0"/>
              </a:rPr>
              <a:t>作业</a:t>
            </a:r>
            <a:endParaRPr lang="en-US" altLang="zh-CN" sz="3200" b="1" smtClean="0">
              <a:solidFill>
                <a:srgbClr val="0070C0"/>
              </a:solidFill>
              <a:latin typeface="宋体" pitchFamily="2" charset="-122"/>
              <a:ea typeface="宋体" pitchFamily="2" charset="-122"/>
              <a:cs typeface="Times New Roman" panose="02020603050405020304" pitchFamily="18" charset="0"/>
            </a:endParaRPr>
          </a:p>
          <a:p>
            <a:r>
              <a:rPr lang="en-US" altLang="zh-CN" sz="3200" b="1" smtClean="0">
                <a:solidFill>
                  <a:srgbClr val="0070C0"/>
                </a:solidFill>
                <a:latin typeface="宋体" pitchFamily="2" charset="-122"/>
                <a:ea typeface="宋体" pitchFamily="2" charset="-122"/>
                <a:cs typeface="Times New Roman" panose="02020603050405020304" pitchFamily="18" charset="0"/>
              </a:rPr>
              <a:t>   </a:t>
            </a:r>
            <a:r>
              <a:rPr lang="zh-CN" altLang="zh-CN" sz="3200" smtClean="0">
                <a:latin typeface="楷体" pitchFamily="49" charset="-122"/>
                <a:ea typeface="楷体" pitchFamily="49" charset="-122"/>
              </a:rPr>
              <a:t>正确而深刻的理论文章对国家进步、社会发展也会产生重大的影响</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《实践是检验真理的唯一标准》就是这样一篇具有里程碑意义的文章</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在特定历史时期</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对人们的思想起到了正本清源的作用。随着改革开放的不断深入</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文章的观点又不断得到历史的验证。请联系社会发展实际</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或结合其他学科所学</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谈谈你对这篇文章核心观点的认识。注意用改革开放以来我国社会发生巨大变化的事实来论证你的观点。</a:t>
            </a:r>
          </a:p>
          <a:p>
            <a:pPr indent="152400" fontAlgn="base">
              <a:spcBef>
                <a:spcPct val="0"/>
              </a:spcBef>
              <a:spcAft>
                <a:spcPct val="0"/>
              </a:spcAft>
            </a:pPr>
            <a:endParaRPr kumimoji="0" lang="en-US" altLang="zh-CN" sz="32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endParaRPr>
          </a:p>
          <a:p>
            <a:pPr marL="0" marR="0" lvl="0" indent="152400" algn="l" defTabSz="914400" rtl="0" eaLnBrk="1" fontAlgn="base" latinLnBrk="0" hangingPunct="1">
              <a:lnSpc>
                <a:spcPct val="100000"/>
              </a:lnSpc>
              <a:spcBef>
                <a:spcPct val="0"/>
              </a:spcBef>
              <a:spcAft>
                <a:spcPct val="0"/>
              </a:spcAft>
              <a:buClrTx/>
              <a:buSzTx/>
              <a:buFontTx/>
              <a:buNone/>
            </a:pPr>
            <a:endParaRPr kumimoji="0" lang="en-US" altLang="zh-CN" sz="2800" b="0" i="0" u="none" strike="noStrike" cap="none" normalizeH="0" baseline="0" smtClean="0">
              <a:ln>
                <a:noFill/>
              </a:ln>
              <a:solidFill>
                <a:srgbClr val="0070C0"/>
              </a:solidFill>
              <a:effectLst/>
              <a:latin typeface="Arial" pitchFamily="34" charset="0"/>
              <a:ea typeface="宋体" pitchFamily="2" charset="-122"/>
              <a:cs typeface="宋体" panose="02010600030101010101" pitchFamily="2" charset="-122"/>
            </a:endParaRPr>
          </a:p>
          <a:p>
            <a:pPr lvl="0" indent="152400" eaLnBrk="0" fontAlgn="base" hangingPunct="0">
              <a:spcBef>
                <a:spcPct val="0"/>
              </a:spcBef>
              <a:spcAft>
                <a:spcPct val="0"/>
              </a:spcAft>
            </a:pP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  </a:t>
            </a:r>
            <a:r>
              <a:rPr lang="en-US" altLang="zh-CN" sz="2400" smtClean="0"/>
              <a:t> </a:t>
            </a:r>
            <a:endParaRPr kumimoji="0" lang="zh-CN" altLang="en-US" sz="2800" b="0" i="0" u="none" strike="noStrike" cap="none" normalizeH="0" baseline="0" smtClean="0">
              <a:ln>
                <a:noFill/>
              </a:ln>
              <a:solidFill>
                <a:srgbClr val="FF0000"/>
              </a:solidFill>
              <a:effectLst/>
              <a:latin typeface="Arial" pitchFamily="34" charset="0"/>
              <a:ea typeface="宋体" pitchFamily="2" charset="-122"/>
              <a:cs typeface="宋体" panose="02010600030101010101" pitchFamily="2" charset="-122"/>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pic>
        <p:nvPicPr>
          <p:cNvPr id="4" name="Picture 2" descr="C:\Users\Administrator\Desktop\1-2002241616410-L.jpg"/>
          <p:cNvPicPr>
            <a:picLocks noChangeAspect="1" noChangeArrowheads="1"/>
          </p:cNvPicPr>
          <p:nvPr/>
        </p:nvPicPr>
        <p:blipFill>
          <a:blip r:embed="rId2"/>
          <a:stretch>
            <a:fillRect/>
          </a:stretch>
        </p:blipFill>
        <p:spPr bwMode="auto">
          <a:xfrm>
            <a:off x="-174988" y="-379040"/>
            <a:ext cx="9318988" cy="7237040"/>
          </a:xfrm>
          <a:prstGeom prst="rect">
            <a:avLst/>
          </a:prstGeom>
          <a:noFill/>
        </p:spPr>
      </p:pic>
      <p:sp>
        <p:nvSpPr>
          <p:cNvPr id="47105" name="Rectangle 1"/>
          <p:cNvSpPr>
            <a:spLocks noChangeArrowheads="1"/>
          </p:cNvSpPr>
          <p:nvPr/>
        </p:nvSpPr>
        <p:spPr bwMode="auto">
          <a:xfrm>
            <a:off x="-756592" y="1988840"/>
            <a:ext cx="8316416" cy="110799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1682750" algn="l" defTabSz="914400" rtl="0" eaLnBrk="1" fontAlgn="base" latinLnBrk="0" hangingPunct="1">
              <a:lnSpc>
                <a:spcPct val="100000"/>
              </a:lnSpc>
              <a:spcBef>
                <a:spcPct val="0"/>
              </a:spcBef>
              <a:spcAft>
                <a:spcPct val="0"/>
              </a:spcAft>
              <a:buClrTx/>
              <a:buSzTx/>
              <a:buFontTx/>
              <a:buNone/>
            </a:pPr>
            <a:r>
              <a:rPr kumimoji="0" lang="zh-CN" altLang="en-US" sz="6600" b="0" i="0" u="none" strike="noStrike" cap="none" normalizeH="0" baseline="0" smtClean="0">
                <a:ln>
                  <a:noFill/>
                </a:ln>
                <a:solidFill>
                  <a:srgbClr val="0070C0"/>
                </a:solidFill>
                <a:effectLst/>
                <a:latin typeface="华文行楷" pitchFamily="2" charset="-122"/>
                <a:ea typeface="华文行楷" pitchFamily="2" charset="-122"/>
                <a:cs typeface="宋体" panose="02010600030101010101" pitchFamily="2" charset="-122"/>
              </a:rPr>
              <a:t>          </a:t>
            </a:r>
            <a:r>
              <a:rPr kumimoji="0" lang="zh-CN" altLang="en-US" sz="6600" b="0" i="0" u="none" strike="noStrike" cap="none" normalizeH="0" baseline="0" smtClean="0">
                <a:ln>
                  <a:noFill/>
                </a:ln>
                <a:solidFill>
                  <a:srgbClr val="00B0F0"/>
                </a:solidFill>
                <a:effectLst/>
                <a:latin typeface="华文行楷" pitchFamily="2" charset="-122"/>
                <a:ea typeface="华文行楷" pitchFamily="2" charset="-122"/>
                <a:cs typeface="宋体" panose="02010600030101010101" pitchFamily="2" charset="-122"/>
              </a:rPr>
              <a:t>谢        谢！</a:t>
            </a:r>
          </a:p>
        </p:txBody>
      </p:sp>
      <p:pic>
        <p:nvPicPr>
          <p:cNvPr id="47107" name="New picture" hidden="1"/>
          <p:cNvPicPr/>
          <p:nvPr/>
        </p:nvPicPr>
        <p:blipFill>
          <a:blip r:embed="rId3"/>
          <a:stretch>
            <a:fillRect/>
          </a:stretch>
        </p:blipFill>
        <p:spPr>
          <a:xfrm>
            <a:off x="10160000" y="11404600"/>
            <a:ext cx="254000" cy="3683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Picture 2" descr="C:\Users\Administrator\Desktop\1-2002241616410-L.jpg"/>
          <p:cNvPicPr>
            <a:picLocks noChangeAspect="1" noChangeArrowheads="1"/>
          </p:cNvPicPr>
          <p:nvPr/>
        </p:nvPicPr>
        <p:blipFill>
          <a:blip r:embed="rId2"/>
          <a:stretch>
            <a:fillRect/>
          </a:stretch>
        </p:blipFill>
        <p:spPr bwMode="auto">
          <a:xfrm>
            <a:off x="-327388" y="-531440"/>
            <a:ext cx="9471388" cy="7389440"/>
          </a:xfrm>
          <a:prstGeom prst="rect">
            <a:avLst/>
          </a:prstGeom>
          <a:noFill/>
        </p:spPr>
      </p:pic>
      <p:sp>
        <p:nvSpPr>
          <p:cNvPr id="2051" name="Rectangle 3"/>
          <p:cNvSpPr>
            <a:spLocks noGrp="1" noChangeArrowheads="1"/>
          </p:cNvSpPr>
          <p:nvPr>
            <p:ph idx="1"/>
          </p:nvPr>
        </p:nvSpPr>
        <p:spPr>
          <a:xfrm>
            <a:off x="611560" y="0"/>
            <a:ext cx="6768752" cy="6126163"/>
          </a:xfrm>
        </p:spPr>
        <p:txBody>
          <a:bodyPr/>
          <a:lstStyle/>
          <a:p>
            <a:pPr lvl="0">
              <a:buNone/>
            </a:pPr>
            <a:r>
              <a:rPr lang="zh-CN" altLang="zh-CN" sz="3600" smtClean="0">
                <a:solidFill>
                  <a:srgbClr val="0070C0"/>
                </a:solidFill>
                <a:latin typeface="华文行楷" pitchFamily="2" charset="-122"/>
                <a:ea typeface="华文行楷" pitchFamily="2" charset="-122"/>
              </a:rPr>
              <a:t>【</a:t>
            </a:r>
            <a:r>
              <a:rPr lang="zh-CN" sz="3600" b="1" smtClean="0">
                <a:solidFill>
                  <a:srgbClr val="0070C0"/>
                </a:solidFill>
                <a:latin typeface="华文行楷" pitchFamily="2" charset="-122"/>
                <a:ea typeface="华文行楷" pitchFamily="2" charset="-122"/>
              </a:rPr>
              <a:t>素养目标</a:t>
            </a:r>
            <a:r>
              <a:rPr lang="zh-CN" altLang="zh-CN" sz="3600" b="1" smtClean="0">
                <a:solidFill>
                  <a:srgbClr val="0070C0"/>
                </a:solidFill>
                <a:latin typeface="华文行楷" pitchFamily="2" charset="-122"/>
                <a:ea typeface="华文行楷" pitchFamily="2" charset="-122"/>
              </a:rPr>
              <a:t>】</a:t>
            </a:r>
            <a:endParaRPr lang="en-US" altLang="zh-CN" sz="3600" b="1" smtClean="0">
              <a:solidFill>
                <a:srgbClr val="0070C0"/>
              </a:solidFill>
              <a:latin typeface="华文行楷" panose="02010800040101010101" pitchFamily="2" charset="-122"/>
              <a:ea typeface="华文行楷" panose="02010800040101010101" pitchFamily="2" charset="-122"/>
            </a:endParaRPr>
          </a:p>
          <a:p>
            <a:pPr>
              <a:buNone/>
            </a:pPr>
            <a:r>
              <a:rPr lang="en-US" altLang="zh-CN" sz="3600" smtClean="0">
                <a:latin typeface="华文行楷" pitchFamily="2" charset="-122"/>
                <a:ea typeface="华文行楷" pitchFamily="2" charset="-122"/>
              </a:rPr>
              <a:t>1.</a:t>
            </a:r>
            <a:r>
              <a:rPr lang="zh-CN" altLang="zh-CN" sz="3600" smtClean="0">
                <a:latin typeface="华文行楷" pitchFamily="2" charset="-122"/>
                <a:ea typeface="华文行楷" pitchFamily="2" charset="-122"/>
              </a:rPr>
              <a:t>提取关键句</a:t>
            </a:r>
            <a:r>
              <a:rPr lang="en-US" altLang="zh-CN" sz="3600" smtClean="0">
                <a:latin typeface="华文行楷" pitchFamily="2" charset="-122"/>
                <a:ea typeface="华文行楷" pitchFamily="2" charset="-122"/>
              </a:rPr>
              <a:t>,</a:t>
            </a:r>
            <a:r>
              <a:rPr lang="zh-CN" altLang="zh-CN" sz="3600" smtClean="0">
                <a:latin typeface="华文行楷" pitchFamily="2" charset="-122"/>
                <a:ea typeface="华文行楷" pitchFamily="2" charset="-122"/>
              </a:rPr>
              <a:t>理解文本中的观点。</a:t>
            </a:r>
          </a:p>
          <a:p>
            <a:pPr>
              <a:buNone/>
            </a:pPr>
            <a:r>
              <a:rPr lang="en-US" altLang="zh-CN" sz="3600" smtClean="0">
                <a:latin typeface="华文行楷" pitchFamily="2" charset="-122"/>
                <a:ea typeface="华文行楷" pitchFamily="2" charset="-122"/>
              </a:rPr>
              <a:t>2.</a:t>
            </a:r>
            <a:r>
              <a:rPr lang="zh-CN" altLang="zh-CN" sz="3600" smtClean="0">
                <a:latin typeface="华文行楷" pitchFamily="2" charset="-122"/>
                <a:ea typeface="华文行楷" pitchFamily="2" charset="-122"/>
              </a:rPr>
              <a:t>把握文章结构</a:t>
            </a:r>
            <a:r>
              <a:rPr lang="en-US" altLang="zh-CN" sz="3600" smtClean="0">
                <a:latin typeface="华文行楷" pitchFamily="2" charset="-122"/>
                <a:ea typeface="华文行楷" pitchFamily="2" charset="-122"/>
              </a:rPr>
              <a:t>,</a:t>
            </a:r>
            <a:r>
              <a:rPr lang="zh-CN" altLang="zh-CN" sz="3600" smtClean="0">
                <a:latin typeface="华文行楷" pitchFamily="2" charset="-122"/>
                <a:ea typeface="华文行楷" pitchFamily="2" charset="-122"/>
              </a:rPr>
              <a:t>理解各个部分和文章主题之间的关系。</a:t>
            </a:r>
          </a:p>
          <a:p>
            <a:pPr>
              <a:buNone/>
            </a:pPr>
            <a:r>
              <a:rPr lang="en-US" altLang="zh-CN" sz="3600" smtClean="0">
                <a:latin typeface="华文行楷" pitchFamily="2" charset="-122"/>
                <a:ea typeface="华文行楷" pitchFamily="2" charset="-122"/>
              </a:rPr>
              <a:t>3.</a:t>
            </a:r>
            <a:r>
              <a:rPr lang="zh-CN" altLang="zh-CN" sz="3600" smtClean="0">
                <a:latin typeface="华文行楷" pitchFamily="2" charset="-122"/>
                <a:ea typeface="华文行楷" pitchFamily="2" charset="-122"/>
              </a:rPr>
              <a:t>学习文中引用论证、举例论证等论证方法</a:t>
            </a:r>
            <a:r>
              <a:rPr lang="en-US" altLang="zh-CN" sz="3600" smtClean="0">
                <a:latin typeface="华文行楷" pitchFamily="2" charset="-122"/>
                <a:ea typeface="华文行楷" pitchFamily="2" charset="-122"/>
              </a:rPr>
              <a:t>,</a:t>
            </a:r>
            <a:r>
              <a:rPr lang="zh-CN" altLang="zh-CN" sz="3600" smtClean="0">
                <a:latin typeface="华文行楷" pitchFamily="2" charset="-122"/>
                <a:ea typeface="华文行楷" pitchFamily="2" charset="-122"/>
              </a:rPr>
              <a:t>体会文章的严谨准确的语言特色。</a:t>
            </a:r>
          </a:p>
          <a:p>
            <a:pPr lvl="0">
              <a:buNone/>
            </a:pPr>
            <a:endParaRPr lang="en-US" altLang="zh-CN" b="1" smtClean="0">
              <a:solidFill>
                <a:srgbClr val="0070C0"/>
              </a:solidFill>
            </a:endParaRPr>
          </a:p>
          <a:p>
            <a:pPr lvl="0">
              <a:buNone/>
            </a:pPr>
            <a:endParaRPr lang="zh-CN" altLang="zh-CN" b="1" smtClean="0">
              <a:solidFill>
                <a:srgbClr val="0070C0"/>
              </a:solidFill>
            </a:endParaRPr>
          </a:p>
        </p:txBody>
      </p:sp>
      <p:sp>
        <p:nvSpPr>
          <p:cNvPr id="4" name="流程图: 延期 3"/>
          <p:cNvSpPr/>
          <p:nvPr/>
        </p:nvSpPr>
        <p:spPr>
          <a:xfrm>
            <a:off x="-324544" y="0"/>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sp>
        <p:nvSpPr>
          <p:cNvPr id="4" name="TextBox 3"/>
          <p:cNvSpPr txBox="1"/>
          <p:nvPr/>
        </p:nvSpPr>
        <p:spPr>
          <a:xfrm>
            <a:off x="467544" y="1340768"/>
            <a:ext cx="1224136" cy="2308324"/>
          </a:xfrm>
          <a:prstGeom prst="rect">
            <a:avLst/>
          </a:prstGeom>
          <a:noFill/>
        </p:spPr>
        <p:txBody>
          <a:bodyPr wrap="square" rtlCol="0">
            <a:spAutoFit/>
          </a:bodyPr>
          <a:lstStyle/>
          <a:p>
            <a:r>
              <a:rPr lang="zh-CN" altLang="en-US" sz="7200" smtClean="0"/>
              <a:t>目                     录</a:t>
            </a:r>
            <a:endParaRPr lang="zh-CN" altLang="en-US" sz="7200"/>
          </a:p>
        </p:txBody>
      </p:sp>
      <p:sp>
        <p:nvSpPr>
          <p:cNvPr id="5" name="流程图: 可选过程 4"/>
          <p:cNvSpPr/>
          <p:nvPr/>
        </p:nvSpPr>
        <p:spPr>
          <a:xfrm>
            <a:off x="1979712" y="476672"/>
            <a:ext cx="2880320" cy="57606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051720" y="1772816"/>
            <a:ext cx="2736304" cy="646331"/>
          </a:xfrm>
          <a:prstGeom prst="rect">
            <a:avLst/>
          </a:prstGeom>
          <a:noFill/>
        </p:spPr>
        <p:txBody>
          <a:bodyPr wrap="square" rtlCol="0">
            <a:spAutoFit/>
          </a:bodyPr>
          <a:lstStyle/>
          <a:p>
            <a:r>
              <a:rPr lang="en-US" altLang="zh-CN" sz="3600" smtClean="0">
                <a:solidFill>
                  <a:schemeClr val="bg1"/>
                </a:solidFill>
              </a:rPr>
              <a:t>1</a:t>
            </a:r>
            <a:r>
              <a:rPr lang="zh-CN" altLang="en-US" sz="3600" smtClean="0">
                <a:solidFill>
                  <a:schemeClr val="bg1"/>
                </a:solidFill>
              </a:rPr>
              <a:t>、知人论事</a:t>
            </a:r>
            <a:endParaRPr lang="zh-CN" altLang="en-US" sz="3600">
              <a:solidFill>
                <a:schemeClr val="bg1"/>
              </a:solidFill>
            </a:endParaRPr>
          </a:p>
        </p:txBody>
      </p:sp>
      <p:sp>
        <p:nvSpPr>
          <p:cNvPr id="7" name="TextBox 6"/>
          <p:cNvSpPr txBox="1"/>
          <p:nvPr/>
        </p:nvSpPr>
        <p:spPr>
          <a:xfrm>
            <a:off x="2051720" y="476672"/>
            <a:ext cx="2736304" cy="646331"/>
          </a:xfrm>
          <a:prstGeom prst="rect">
            <a:avLst/>
          </a:prstGeom>
          <a:noFill/>
        </p:spPr>
        <p:txBody>
          <a:bodyPr wrap="square" rtlCol="0">
            <a:spAutoFit/>
          </a:bodyPr>
          <a:lstStyle/>
          <a:p>
            <a:r>
              <a:rPr lang="en-US" altLang="zh-CN" sz="3600" smtClean="0">
                <a:solidFill>
                  <a:schemeClr val="bg1"/>
                </a:solidFill>
              </a:rPr>
              <a:t>1</a:t>
            </a:r>
            <a:r>
              <a:rPr lang="zh-CN" altLang="en-US" sz="3600" smtClean="0">
                <a:solidFill>
                  <a:schemeClr val="bg1"/>
                </a:solidFill>
              </a:rPr>
              <a:t>、知人论世</a:t>
            </a:r>
            <a:endParaRPr lang="zh-CN" altLang="en-US" sz="3600">
              <a:solidFill>
                <a:schemeClr val="bg1"/>
              </a:solidFill>
            </a:endParaRPr>
          </a:p>
        </p:txBody>
      </p:sp>
      <p:sp>
        <p:nvSpPr>
          <p:cNvPr id="9" name="流程图: 可选过程 8"/>
          <p:cNvSpPr/>
          <p:nvPr/>
        </p:nvSpPr>
        <p:spPr>
          <a:xfrm>
            <a:off x="1979712" y="1772816"/>
            <a:ext cx="2880320" cy="57606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可选过程 9"/>
          <p:cNvSpPr/>
          <p:nvPr/>
        </p:nvSpPr>
        <p:spPr>
          <a:xfrm>
            <a:off x="2051720" y="2996952"/>
            <a:ext cx="2880320" cy="57606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可选过程 10"/>
          <p:cNvSpPr/>
          <p:nvPr/>
        </p:nvSpPr>
        <p:spPr>
          <a:xfrm>
            <a:off x="2123728" y="4221088"/>
            <a:ext cx="2880320" cy="57606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123728" y="2996952"/>
            <a:ext cx="2736304" cy="646331"/>
          </a:xfrm>
          <a:prstGeom prst="rect">
            <a:avLst/>
          </a:prstGeom>
          <a:noFill/>
        </p:spPr>
        <p:txBody>
          <a:bodyPr wrap="square" rtlCol="0">
            <a:spAutoFit/>
          </a:bodyPr>
          <a:lstStyle/>
          <a:p>
            <a:r>
              <a:rPr lang="en-US" altLang="zh-CN" sz="3600">
                <a:solidFill>
                  <a:schemeClr val="bg1"/>
                </a:solidFill>
              </a:rPr>
              <a:t>3</a:t>
            </a:r>
            <a:r>
              <a:rPr lang="zh-CN" altLang="en-US" sz="3600" smtClean="0">
                <a:solidFill>
                  <a:schemeClr val="bg1"/>
                </a:solidFill>
              </a:rPr>
              <a:t>、品读探究</a:t>
            </a:r>
            <a:endParaRPr lang="zh-CN" altLang="en-US" sz="3600">
              <a:solidFill>
                <a:schemeClr val="bg1"/>
              </a:solidFill>
            </a:endParaRPr>
          </a:p>
        </p:txBody>
      </p:sp>
      <p:sp>
        <p:nvSpPr>
          <p:cNvPr id="13" name="TextBox 12"/>
          <p:cNvSpPr txBox="1"/>
          <p:nvPr/>
        </p:nvSpPr>
        <p:spPr>
          <a:xfrm>
            <a:off x="2195736" y="4149080"/>
            <a:ext cx="2736304" cy="646331"/>
          </a:xfrm>
          <a:prstGeom prst="rect">
            <a:avLst/>
          </a:prstGeom>
          <a:noFill/>
        </p:spPr>
        <p:txBody>
          <a:bodyPr wrap="square" rtlCol="0">
            <a:spAutoFit/>
          </a:bodyPr>
          <a:lstStyle/>
          <a:p>
            <a:r>
              <a:rPr lang="en-US" altLang="zh-CN" sz="3600" smtClean="0">
                <a:solidFill>
                  <a:schemeClr val="bg1"/>
                </a:solidFill>
              </a:rPr>
              <a:t>4</a:t>
            </a:r>
            <a:r>
              <a:rPr lang="zh-CN" altLang="en-US" sz="3600" smtClean="0">
                <a:solidFill>
                  <a:schemeClr val="bg1"/>
                </a:solidFill>
              </a:rPr>
              <a:t>、素材积累</a:t>
            </a:r>
            <a:endParaRPr lang="zh-CN" altLang="en-US" sz="3600">
              <a:solidFill>
                <a:schemeClr val="bg1"/>
              </a:solidFill>
            </a:endParaRPr>
          </a:p>
        </p:txBody>
      </p:sp>
      <p:sp>
        <p:nvSpPr>
          <p:cNvPr id="14" name="TextBox 13"/>
          <p:cNvSpPr txBox="1"/>
          <p:nvPr/>
        </p:nvSpPr>
        <p:spPr>
          <a:xfrm>
            <a:off x="2051720" y="1700808"/>
            <a:ext cx="2736304" cy="646331"/>
          </a:xfrm>
          <a:prstGeom prst="rect">
            <a:avLst/>
          </a:prstGeom>
          <a:noFill/>
        </p:spPr>
        <p:txBody>
          <a:bodyPr wrap="square" rtlCol="0">
            <a:spAutoFit/>
          </a:bodyPr>
          <a:lstStyle/>
          <a:p>
            <a:r>
              <a:rPr lang="en-US" altLang="zh-CN" sz="3600" smtClean="0">
                <a:solidFill>
                  <a:schemeClr val="bg1"/>
                </a:solidFill>
              </a:rPr>
              <a:t>2</a:t>
            </a:r>
            <a:r>
              <a:rPr lang="zh-CN" altLang="en-US" sz="3600" smtClean="0">
                <a:solidFill>
                  <a:schemeClr val="bg1"/>
                </a:solidFill>
              </a:rPr>
              <a:t>、初读感悟</a:t>
            </a:r>
            <a:endParaRPr lang="zh-CN" altLang="en-US" sz="3600">
              <a:solidFill>
                <a:schemeClr val="bg1"/>
              </a:solidFill>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 name="Picture 2" descr="C:\Users\Administrator\Desktop\1-2002241616410-L.jpg"/>
          <p:cNvPicPr>
            <a:picLocks noChangeAspect="1" noChangeArrowheads="1"/>
          </p:cNvPicPr>
          <p:nvPr/>
        </p:nvPicPr>
        <p:blipFill>
          <a:blip r:embed="rId2"/>
          <a:stretch>
            <a:fillRect/>
          </a:stretch>
        </p:blipFill>
        <p:spPr bwMode="auto">
          <a:xfrm>
            <a:off x="0" y="1988840"/>
            <a:ext cx="9144000" cy="7389440"/>
          </a:xfrm>
          <a:prstGeom prst="rect">
            <a:avLst/>
          </a:prstGeom>
          <a:noFill/>
        </p:spPr>
      </p:pic>
      <p:sp>
        <p:nvSpPr>
          <p:cNvPr id="4" name="TextBox 3"/>
          <p:cNvSpPr txBox="1"/>
          <p:nvPr/>
        </p:nvSpPr>
        <p:spPr>
          <a:xfrm>
            <a:off x="2195736" y="620688"/>
            <a:ext cx="2736304" cy="646331"/>
          </a:xfrm>
          <a:prstGeom prst="rect">
            <a:avLst/>
          </a:prstGeom>
          <a:noFill/>
        </p:spPr>
        <p:txBody>
          <a:bodyPr wrap="square" rtlCol="0">
            <a:spAutoFit/>
          </a:bodyPr>
          <a:lstStyle/>
          <a:p>
            <a:endParaRPr lang="zh-CN" altLang="en-US" sz="3600">
              <a:solidFill>
                <a:schemeClr val="bg1"/>
              </a:solidFill>
            </a:endParaRPr>
          </a:p>
        </p:txBody>
      </p:sp>
      <p:sp>
        <p:nvSpPr>
          <p:cNvPr id="5" name="流程图: 可选过程 4"/>
          <p:cNvSpPr/>
          <p:nvPr/>
        </p:nvSpPr>
        <p:spPr>
          <a:xfrm>
            <a:off x="2843808" y="0"/>
            <a:ext cx="2880320" cy="57606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smtClean="0">
                <a:solidFill>
                  <a:schemeClr val="bg1"/>
                </a:solidFill>
              </a:rPr>
              <a:t>    知人论世</a:t>
            </a:r>
            <a:endParaRPr lang="zh-CN" altLang="en-US" sz="3600">
              <a:solidFill>
                <a:schemeClr val="bg1"/>
              </a:solidFill>
            </a:endParaRPr>
          </a:p>
        </p:txBody>
      </p:sp>
      <p:sp>
        <p:nvSpPr>
          <p:cNvPr id="11" name="流程图: 延期 10"/>
          <p:cNvSpPr/>
          <p:nvPr/>
        </p:nvSpPr>
        <p:spPr>
          <a:xfrm>
            <a:off x="0" y="548680"/>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6866" name="Rectangle 2"/>
          <p:cNvSpPr>
            <a:spLocks noChangeArrowheads="1"/>
          </p:cNvSpPr>
          <p:nvPr/>
        </p:nvSpPr>
        <p:spPr bwMode="auto">
          <a:xfrm>
            <a:off x="2699792" y="3494623"/>
            <a:ext cx="5904656" cy="52322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  </a:t>
            </a:r>
            <a:r>
              <a:rPr kumimoji="0" lang="zh-CN" altLang="en-US" sz="28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rPr>
              <a:t> </a:t>
            </a:r>
            <a:endParaRPr kumimoji="0" lang="zh-CN" altLang="en-US" sz="28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14" name="内容占位符 13"/>
          <p:cNvSpPr>
            <a:spLocks noGrp="1"/>
          </p:cNvSpPr>
          <p:nvPr>
            <p:ph idx="1"/>
          </p:nvPr>
        </p:nvSpPr>
        <p:spPr>
          <a:xfrm>
            <a:off x="8641080" y="5949280"/>
            <a:ext cx="45719" cy="176883"/>
          </a:xfrm>
        </p:spPr>
        <p:txBody>
          <a:bodyPr>
            <a:normAutofit fontScale="25000" lnSpcReduction="20000"/>
          </a:bodyPr>
          <a:lstStyle/>
          <a:p>
            <a:endParaRPr lang="zh-CN" altLang="en-US"/>
          </a:p>
        </p:txBody>
      </p:sp>
      <p:sp>
        <p:nvSpPr>
          <p:cNvPr id="16" name="TextBox 15"/>
          <p:cNvSpPr txBox="1"/>
          <p:nvPr/>
        </p:nvSpPr>
        <p:spPr>
          <a:xfrm>
            <a:off x="899592" y="548680"/>
            <a:ext cx="2304256" cy="646331"/>
          </a:xfrm>
          <a:prstGeom prst="rect">
            <a:avLst/>
          </a:prstGeom>
          <a:noFill/>
        </p:spPr>
        <p:txBody>
          <a:bodyPr wrap="square" rtlCol="0">
            <a:spAutoFit/>
          </a:bodyPr>
          <a:lstStyle/>
          <a:p>
            <a:r>
              <a:rPr lang="zh-CN" altLang="en-US" sz="3600" b="1" smtClean="0">
                <a:solidFill>
                  <a:srgbClr val="0070C0"/>
                </a:solidFill>
              </a:rPr>
              <a:t>了解作者</a:t>
            </a:r>
            <a:endParaRPr lang="zh-CN" altLang="en-US" sz="3600" b="1">
              <a:solidFill>
                <a:srgbClr val="0070C0"/>
              </a:solidFill>
            </a:endParaRPr>
          </a:p>
        </p:txBody>
      </p:sp>
      <p:sp>
        <p:nvSpPr>
          <p:cNvPr id="26625" name="Rectangle 1"/>
          <p:cNvSpPr>
            <a:spLocks noChangeArrowheads="1"/>
          </p:cNvSpPr>
          <p:nvPr/>
        </p:nvSpPr>
        <p:spPr bwMode="auto">
          <a:xfrm>
            <a:off x="971600" y="1268760"/>
            <a:ext cx="7344816" cy="477053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indent="304800" fontAlgn="base">
              <a:spcBef>
                <a:spcPct val="0"/>
              </a:spcBef>
              <a:spcAft>
                <a:spcPct val="0"/>
              </a:spcAft>
            </a:pPr>
            <a:r>
              <a:rPr lang="en-US" altLang="zh-CN" sz="2400" smtClean="0"/>
              <a:t>    </a:t>
            </a:r>
            <a:r>
              <a:rPr lang="zh-CN" altLang="zh-CN" sz="2800" smtClean="0">
                <a:latin typeface="楷体" pitchFamily="49" charset="-122"/>
                <a:ea typeface="楷体" pitchFamily="49" charset="-122"/>
              </a:rPr>
              <a:t>胡福明</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生于</a:t>
            </a:r>
            <a:r>
              <a:rPr lang="en-US" altLang="zh-CN" sz="2800" smtClean="0">
                <a:latin typeface="楷体" pitchFamily="49" charset="-122"/>
                <a:ea typeface="楷体" pitchFamily="49" charset="-122"/>
              </a:rPr>
              <a:t>1935</a:t>
            </a:r>
            <a:r>
              <a:rPr lang="zh-CN" altLang="zh-CN" sz="2800" smtClean="0">
                <a:latin typeface="楷体" pitchFamily="49" charset="-122"/>
                <a:ea typeface="楷体" pitchFamily="49" charset="-122"/>
              </a:rPr>
              <a:t>年</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江苏无锡人。</a:t>
            </a:r>
            <a:r>
              <a:rPr lang="en-US" altLang="zh-CN" sz="2800" smtClean="0">
                <a:latin typeface="楷体" pitchFamily="49" charset="-122"/>
                <a:ea typeface="楷体" pitchFamily="49" charset="-122"/>
              </a:rPr>
              <a:t>1955</a:t>
            </a:r>
            <a:r>
              <a:rPr lang="zh-CN" altLang="zh-CN" sz="2800" smtClean="0">
                <a:latin typeface="楷体" pitchFamily="49" charset="-122"/>
                <a:ea typeface="楷体" pitchFamily="49" charset="-122"/>
              </a:rPr>
              <a:t>年</a:t>
            </a:r>
            <a:r>
              <a:rPr lang="en-US" altLang="zh-CN" sz="2800" smtClean="0">
                <a:latin typeface="楷体" pitchFamily="49" charset="-122"/>
                <a:ea typeface="楷体" pitchFamily="49" charset="-122"/>
              </a:rPr>
              <a:t>9</a:t>
            </a:r>
            <a:r>
              <a:rPr lang="zh-CN" altLang="zh-CN" sz="2800" smtClean="0">
                <a:latin typeface="楷体" pitchFamily="49" charset="-122"/>
                <a:ea typeface="楷体" pitchFamily="49" charset="-122"/>
              </a:rPr>
              <a:t>月就读于北京大学新闻专业，后进入中国人民大学哲学研究班学习。</a:t>
            </a:r>
            <a:r>
              <a:rPr lang="en-US" altLang="zh-CN" sz="2800" smtClean="0">
                <a:latin typeface="楷体" pitchFamily="49" charset="-122"/>
                <a:ea typeface="楷体" pitchFamily="49" charset="-122"/>
              </a:rPr>
              <a:t>1962</a:t>
            </a:r>
            <a:r>
              <a:rPr lang="zh-CN" altLang="zh-CN" sz="2800" smtClean="0">
                <a:latin typeface="楷体" pitchFamily="49" charset="-122"/>
                <a:ea typeface="楷体" pitchFamily="49" charset="-122"/>
              </a:rPr>
              <a:t>年毕业后</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到南京大学政治系</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后改为哲学系</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任教。曾获“江苏社科名家”称号</a:t>
            </a:r>
            <a:r>
              <a:rPr lang="en-US" altLang="zh-CN" sz="2800" smtClean="0">
                <a:latin typeface="楷体" pitchFamily="49" charset="-122"/>
                <a:ea typeface="楷体" pitchFamily="49" charset="-122"/>
              </a:rPr>
              <a:t>2018</a:t>
            </a:r>
            <a:r>
              <a:rPr lang="zh-CN" altLang="zh-CN" sz="2800" smtClean="0">
                <a:latin typeface="楷体" pitchFamily="49" charset="-122"/>
                <a:ea typeface="楷体" pitchFamily="49" charset="-122"/>
              </a:rPr>
              <a:t>年</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被党中央国务院授予改革先锋称号颁授改革先奖意</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并获评真理标進大讨论的代表人物。</a:t>
            </a:r>
            <a:r>
              <a:rPr lang="en-US" altLang="zh-CN" sz="2800" smtClean="0">
                <a:solidFill>
                  <a:srgbClr val="FF0000"/>
                </a:solidFill>
                <a:latin typeface="楷体" pitchFamily="49" charset="-122"/>
                <a:ea typeface="楷体" pitchFamily="49" charset="-122"/>
              </a:rPr>
              <a:t>2019</a:t>
            </a:r>
            <a:r>
              <a:rPr lang="zh-CN" altLang="zh-CN" sz="2800" smtClean="0">
                <a:solidFill>
                  <a:srgbClr val="FF0000"/>
                </a:solidFill>
                <a:latin typeface="楷体" pitchFamily="49" charset="-122"/>
                <a:ea typeface="楷体" pitchFamily="49" charset="-122"/>
              </a:rPr>
              <a:t>年</a:t>
            </a:r>
            <a:r>
              <a:rPr lang="en-US" altLang="zh-CN" sz="2800" smtClean="0">
                <a:solidFill>
                  <a:srgbClr val="FF0000"/>
                </a:solidFill>
                <a:latin typeface="楷体" pitchFamily="49" charset="-122"/>
                <a:ea typeface="楷体" pitchFamily="49" charset="-122"/>
              </a:rPr>
              <a:t>,</a:t>
            </a:r>
            <a:r>
              <a:rPr lang="zh-CN" altLang="zh-CN" sz="2800" smtClean="0">
                <a:solidFill>
                  <a:srgbClr val="FF0000"/>
                </a:solidFill>
                <a:latin typeface="楷体" pitchFamily="49" charset="-122"/>
                <a:ea typeface="楷体" pitchFamily="49" charset="-122"/>
              </a:rPr>
              <a:t>获“最美奋斗者”个人称号</a:t>
            </a:r>
            <a:r>
              <a:rPr lang="zh-CN" altLang="zh-CN" sz="2800" smtClean="0">
                <a:latin typeface="楷体" pitchFamily="49" charset="-122"/>
                <a:ea typeface="楷体" pitchFamily="49" charset="-122"/>
              </a:rPr>
              <a:t>。</a:t>
            </a:r>
            <a:r>
              <a:rPr lang="en-US" altLang="zh-CN" sz="2800" smtClean="0">
                <a:latin typeface="楷体" pitchFamily="49" charset="-122"/>
                <a:ea typeface="楷体" pitchFamily="49" charset="-122"/>
              </a:rPr>
              <a:t>1978</a:t>
            </a:r>
            <a:r>
              <a:rPr lang="zh-CN" altLang="zh-CN" sz="2800" smtClean="0">
                <a:latin typeface="楷体" pitchFamily="49" charset="-122"/>
                <a:ea typeface="楷体" pitchFamily="49" charset="-122"/>
              </a:rPr>
              <a:t>年</a:t>
            </a:r>
            <a:r>
              <a:rPr lang="en-US" altLang="zh-CN" sz="2800" smtClean="0">
                <a:latin typeface="楷体" pitchFamily="49" charset="-122"/>
                <a:ea typeface="楷体" pitchFamily="49" charset="-122"/>
              </a:rPr>
              <a:t>5</a:t>
            </a:r>
            <a:r>
              <a:rPr lang="zh-CN" altLang="zh-CN" sz="2800" smtClean="0">
                <a:latin typeface="楷体" pitchFamily="49" charset="-122"/>
                <a:ea typeface="楷体" pitchFamily="49" charset="-122"/>
              </a:rPr>
              <a:t>月</a:t>
            </a:r>
            <a:r>
              <a:rPr lang="en-US" altLang="zh-CN" sz="2800" smtClean="0">
                <a:latin typeface="楷体" pitchFamily="49" charset="-122"/>
                <a:ea typeface="楷体" pitchFamily="49" charset="-122"/>
              </a:rPr>
              <a:t>11</a:t>
            </a:r>
            <a:r>
              <a:rPr lang="zh-CN" altLang="zh-CN" sz="2800" smtClean="0">
                <a:latin typeface="楷体" pitchFamily="49" charset="-122"/>
                <a:ea typeface="楷体" pitchFamily="49" charset="-122"/>
              </a:rPr>
              <a:t>日</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由其主创的《实践是检验真理的唯一标准》一文在《光明日报》以“特约评论员”的名义发表。</a:t>
            </a:r>
          </a:p>
          <a:p>
            <a:pPr marL="0" marR="0" lvl="0" indent="30480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a:t>
            </a: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anose="02010600030101010101" pitchFamily="2"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980728"/>
            <a:ext cx="9144000" cy="7389440"/>
          </a:xfrm>
          <a:prstGeom prst="rect">
            <a:avLst/>
          </a:prstGeom>
          <a:noFill/>
        </p:spPr>
      </p:pic>
      <p:sp>
        <p:nvSpPr>
          <p:cNvPr id="21505" name="Rectangle 1"/>
          <p:cNvSpPr>
            <a:spLocks noChangeArrowheads="1"/>
          </p:cNvSpPr>
          <p:nvPr/>
        </p:nvSpPr>
        <p:spPr bwMode="auto">
          <a:xfrm>
            <a:off x="683568" y="0"/>
            <a:ext cx="8064896" cy="649408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pPr>
            <a:endParaRPr kumimoji="0" lang="en-US" altLang="zh-CN" sz="24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endParaRPr>
          </a:p>
          <a:p>
            <a:pPr indent="228600" fontAlgn="base">
              <a:spcBef>
                <a:spcPct val="0"/>
              </a:spcBef>
              <a:spcAft>
                <a:spcPct val="0"/>
              </a:spcAft>
            </a:pPr>
            <a:r>
              <a:rPr kumimoji="0" lang="en-US" altLang="zh-CN" sz="32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rPr>
              <a:t> </a:t>
            </a:r>
            <a:r>
              <a:rPr kumimoji="0" lang="zh-CN" sz="32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rPr>
              <a:t>写作背景</a:t>
            </a:r>
            <a:endParaRPr kumimoji="0" lang="en-US" altLang="zh-CN" sz="32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endParaRPr>
          </a:p>
          <a:p>
            <a:pPr indent="228600" fontAlgn="base">
              <a:spcBef>
                <a:spcPct val="0"/>
              </a:spcBef>
              <a:spcAft>
                <a:spcPct val="0"/>
              </a:spcAft>
            </a:pPr>
            <a:r>
              <a:rPr lang="en-US" altLang="zh-CN" sz="2400" b="1" smtClean="0">
                <a:solidFill>
                  <a:srgbClr val="0070C0"/>
                </a:solidFill>
                <a:latin typeface="宋体" pitchFamily="2" charset="-122"/>
                <a:ea typeface="宋体" pitchFamily="2" charset="-122"/>
                <a:cs typeface="Times New Roman" panose="02020603050405020304" pitchFamily="18" charset="0"/>
              </a:rPr>
              <a:t>  </a:t>
            </a:r>
            <a:r>
              <a:rPr lang="en-US" altLang="zh-CN" sz="2400" smtClean="0"/>
              <a:t>20</a:t>
            </a:r>
            <a:r>
              <a:rPr lang="zh-CN" altLang="zh-CN" sz="2400" smtClean="0"/>
              <a:t>世纪</a:t>
            </a:r>
            <a:r>
              <a:rPr lang="en-US" altLang="zh-CN" sz="2400" smtClean="0"/>
              <a:t>70</a:t>
            </a:r>
            <a:r>
              <a:rPr lang="zh-CN" altLang="zh-CN" sz="2400" smtClean="0"/>
              <a:t>年代中后期</a:t>
            </a:r>
            <a:r>
              <a:rPr lang="en-US" altLang="zh-CN" sz="2400" smtClean="0"/>
              <a:t>,</a:t>
            </a:r>
            <a:r>
              <a:rPr lang="zh-CN" altLang="zh-CN" sz="2400" smtClean="0"/>
              <a:t>我国面临重大的历史转折</a:t>
            </a:r>
            <a:r>
              <a:rPr lang="en-US" altLang="zh-CN" sz="2400" smtClean="0"/>
              <a:t>,</a:t>
            </a:r>
            <a:r>
              <a:rPr lang="zh-CN" altLang="zh-CN" sz="2400" smtClean="0"/>
              <a:t>“解放思想”成为时代的呼声。但是</a:t>
            </a:r>
            <a:r>
              <a:rPr lang="en-US" altLang="zh-CN" sz="2400" smtClean="0"/>
              <a:t>,</a:t>
            </a:r>
            <a:r>
              <a:rPr lang="zh-CN" altLang="zh-CN" sz="2400" smtClean="0"/>
              <a:t>这一进程受到“两个凡是”</a:t>
            </a:r>
            <a:r>
              <a:rPr lang="en-US" altLang="zh-CN" sz="2400" smtClean="0"/>
              <a:t>(</a:t>
            </a:r>
            <a:r>
              <a:rPr lang="zh-CN" altLang="zh-CN" sz="2400" smtClean="0"/>
              <a:t>即“凡是毛主席作出的决策</a:t>
            </a:r>
            <a:r>
              <a:rPr lang="en-US" altLang="zh-CN" sz="2400" smtClean="0"/>
              <a:t>,</a:t>
            </a:r>
            <a:r>
              <a:rPr lang="zh-CN" altLang="zh-CN" sz="2400" smtClean="0"/>
              <a:t>我们都坚决维护</a:t>
            </a:r>
            <a:r>
              <a:rPr lang="en-US" altLang="zh-CN" sz="2400" smtClean="0"/>
              <a:t>,</a:t>
            </a:r>
            <a:r>
              <a:rPr lang="zh-CN" altLang="zh-CN" sz="2400" smtClean="0"/>
              <a:t>凡是毛主席的指示</a:t>
            </a:r>
            <a:r>
              <a:rPr lang="en-US" altLang="zh-CN" sz="2400" smtClean="0"/>
              <a:t>,</a:t>
            </a:r>
            <a:r>
              <a:rPr lang="zh-CN" altLang="zh-CN" sz="2400" smtClean="0"/>
              <a:t>我们都始终不渝地遵循”</a:t>
            </a:r>
            <a:r>
              <a:rPr lang="en-US" altLang="zh-CN" sz="2400" smtClean="0"/>
              <a:t>)</a:t>
            </a:r>
            <a:r>
              <a:rPr lang="zh-CN" altLang="zh-CN" sz="2400" smtClean="0"/>
              <a:t>错误方针的严重阻碍</a:t>
            </a:r>
            <a:r>
              <a:rPr lang="en-US" altLang="zh-CN" sz="2400" smtClean="0"/>
              <a:t>,</a:t>
            </a:r>
            <a:r>
              <a:rPr lang="zh-CN" altLang="zh-CN" sz="2400" smtClean="0"/>
              <a:t>党和国家的工作在前进中出现徘徊局面。针对这种状况</a:t>
            </a:r>
            <a:r>
              <a:rPr lang="en-US" altLang="zh-CN" sz="2400" smtClean="0"/>
              <a:t>,</a:t>
            </a:r>
            <a:r>
              <a:rPr lang="zh-CN" altLang="zh-CN" sz="2400" smtClean="0"/>
              <a:t>邓小平多次旗帜鲜明地提出</a:t>
            </a:r>
            <a:r>
              <a:rPr lang="en-US" altLang="zh-CN" sz="2400" smtClean="0"/>
              <a:t>,</a:t>
            </a:r>
            <a:r>
              <a:rPr lang="zh-CN" altLang="zh-CN" sz="2400" smtClean="0"/>
              <a:t>“两个凡是”不符合马克思主义</a:t>
            </a:r>
            <a:r>
              <a:rPr lang="en-US" altLang="zh-CN" sz="2400" smtClean="0"/>
              <a:t>,</a:t>
            </a:r>
            <a:r>
              <a:rPr lang="zh-CN" altLang="zh-CN" sz="2400" smtClean="0"/>
              <a:t>人们要完整准确地理解毛泽东思想。</a:t>
            </a:r>
            <a:r>
              <a:rPr lang="en-US" altLang="zh-CN" sz="2400" smtClean="0"/>
              <a:t>1977</a:t>
            </a:r>
            <a:r>
              <a:rPr lang="zh-CN" altLang="zh-CN" sz="2400" smtClean="0"/>
              <a:t>年</a:t>
            </a:r>
            <a:r>
              <a:rPr lang="en-US" altLang="zh-CN" sz="2400" smtClean="0"/>
              <a:t>,</a:t>
            </a:r>
            <a:r>
              <a:rPr lang="zh-CN" altLang="zh-CN" sz="2400" smtClean="0"/>
              <a:t>《光明日报》的《</a:t>
            </a:r>
            <a:r>
              <a:rPr lang="zh-CN" altLang="en-US" sz="2400" smtClean="0"/>
              <a:t>哲</a:t>
            </a:r>
            <a:r>
              <a:rPr lang="zh-CN" altLang="zh-CN" sz="2400" smtClean="0"/>
              <a:t>学》专刊组组长请胡福明为《哲学》专刊撰稿。</a:t>
            </a:r>
            <a:r>
              <a:rPr lang="zh-CN" altLang="zh-CN" sz="2400" smtClean="0">
                <a:solidFill>
                  <a:srgbClr val="FF0000"/>
                </a:solidFill>
              </a:rPr>
              <a:t>胡福明完成了两篇稿子</a:t>
            </a:r>
            <a:r>
              <a:rPr lang="en-US" altLang="zh-CN" sz="2400" smtClean="0">
                <a:solidFill>
                  <a:srgbClr val="FF0000"/>
                </a:solidFill>
              </a:rPr>
              <a:t>,</a:t>
            </a:r>
            <a:r>
              <a:rPr lang="zh-CN" altLang="zh-CN" sz="2400" smtClean="0">
                <a:solidFill>
                  <a:srgbClr val="FF0000"/>
                </a:solidFill>
              </a:rPr>
              <a:t>其中一篇是《实践是检验真理的唯一标准》。后来</a:t>
            </a:r>
            <a:r>
              <a:rPr lang="en-US" altLang="zh-CN" sz="2400" smtClean="0">
                <a:solidFill>
                  <a:srgbClr val="FF0000"/>
                </a:solidFill>
              </a:rPr>
              <a:t>,</a:t>
            </a:r>
            <a:r>
              <a:rPr lang="zh-CN" altLang="zh-CN" sz="2400" smtClean="0">
                <a:solidFill>
                  <a:srgbClr val="FF0000"/>
                </a:solidFill>
              </a:rPr>
              <a:t>这篇文章经过反复修改</a:t>
            </a:r>
            <a:r>
              <a:rPr lang="en-US" altLang="zh-CN" sz="2400" smtClean="0">
                <a:solidFill>
                  <a:srgbClr val="FF0000"/>
                </a:solidFill>
              </a:rPr>
              <a:t>,</a:t>
            </a:r>
            <a:r>
              <a:rPr lang="zh-CN" altLang="zh-CN" sz="2400" smtClean="0">
                <a:solidFill>
                  <a:srgbClr val="FF0000"/>
                </a:solidFill>
              </a:rPr>
              <a:t>于</a:t>
            </a:r>
            <a:r>
              <a:rPr lang="en-US" altLang="zh-CN" sz="2400" smtClean="0">
                <a:solidFill>
                  <a:srgbClr val="FF0000"/>
                </a:solidFill>
              </a:rPr>
              <a:t>1978</a:t>
            </a:r>
            <a:r>
              <a:rPr lang="zh-CN" altLang="zh-CN" sz="2400" smtClean="0">
                <a:solidFill>
                  <a:srgbClr val="FF0000"/>
                </a:solidFill>
              </a:rPr>
              <a:t>年</a:t>
            </a:r>
            <a:r>
              <a:rPr lang="en-US" altLang="zh-CN" sz="2400" smtClean="0">
                <a:solidFill>
                  <a:srgbClr val="FF0000"/>
                </a:solidFill>
              </a:rPr>
              <a:t>5</a:t>
            </a:r>
            <a:r>
              <a:rPr lang="zh-CN" altLang="zh-CN" sz="2400" smtClean="0">
                <a:solidFill>
                  <a:srgbClr val="FF0000"/>
                </a:solidFill>
              </a:rPr>
              <a:t>月</a:t>
            </a:r>
            <a:r>
              <a:rPr lang="en-US" altLang="zh-CN" sz="2400" smtClean="0">
                <a:solidFill>
                  <a:srgbClr val="FF0000"/>
                </a:solidFill>
              </a:rPr>
              <a:t>11</a:t>
            </a:r>
            <a:r>
              <a:rPr lang="zh-CN" altLang="zh-CN" sz="2400" smtClean="0">
                <a:solidFill>
                  <a:srgbClr val="FF0000"/>
                </a:solidFill>
              </a:rPr>
              <a:t>日以“特约评论员”的名义在《光明日报》上发表。这篇文章很快引发了场全国范围内的真理标准问题大讨论</a:t>
            </a:r>
            <a:r>
              <a:rPr lang="en-US" altLang="zh-CN" sz="2400" smtClean="0">
                <a:solidFill>
                  <a:srgbClr val="FF0000"/>
                </a:solidFill>
              </a:rPr>
              <a:t>,</a:t>
            </a:r>
            <a:r>
              <a:rPr lang="zh-CN" altLang="zh-CN" sz="2400" smtClean="0">
                <a:solidFill>
                  <a:srgbClr val="FF0000"/>
                </a:solidFill>
              </a:rPr>
              <a:t>对中国社会发展产生了深远影响。</a:t>
            </a:r>
          </a:p>
          <a:p>
            <a:pPr marL="0" marR="0" lvl="0" indent="228600" algn="l" defTabSz="914400" rtl="0" eaLnBrk="1" fontAlgn="base" latinLnBrk="0" hangingPunct="1">
              <a:lnSpc>
                <a:spcPct val="100000"/>
              </a:lnSpc>
              <a:spcBef>
                <a:spcPct val="0"/>
              </a:spcBef>
              <a:spcAft>
                <a:spcPct val="0"/>
              </a:spcAft>
              <a:buClrTx/>
              <a:buSzTx/>
              <a:buFontTx/>
              <a:buNone/>
            </a:pPr>
            <a:endParaRPr kumimoji="0" lang="zh-CN" sz="2400" b="0" i="0" u="none" strike="noStrike" cap="none" normalizeH="0" baseline="0" smtClean="0">
              <a:ln>
                <a:noFill/>
              </a:ln>
              <a:solidFill>
                <a:srgbClr val="0070C0"/>
              </a:solidFill>
              <a:effectLst/>
              <a:latin typeface="Arial" pitchFamily="34" charset="0"/>
              <a:ea typeface="宋体" pitchFamily="2" charset="-122"/>
              <a:cs typeface="宋体" panose="02010600030101010101" pitchFamily="2" charset="-122"/>
            </a:endParaRPr>
          </a:p>
          <a:p>
            <a:pPr indent="228600" eaLnBrk="0" fontAlgn="base" hangingPunct="0">
              <a:spcBef>
                <a:spcPct val="0"/>
              </a:spcBef>
              <a:spcAft>
                <a:spcPct val="0"/>
              </a:spcAft>
            </a:pPr>
            <a:r>
              <a:rPr kumimoji="0" lang="en-US" altLang="zh-CN"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 </a:t>
            </a:r>
            <a:endParaRPr kumimoji="0" lang="zh-CN" altLang="en-US" sz="2400" b="1"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6" name="流程图: 延期 5"/>
          <p:cNvSpPr/>
          <p:nvPr/>
        </p:nvSpPr>
        <p:spPr>
          <a:xfrm>
            <a:off x="0" y="476672"/>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980728"/>
            <a:ext cx="9144000" cy="7389440"/>
          </a:xfrm>
          <a:prstGeom prst="rect">
            <a:avLst/>
          </a:prstGeom>
          <a:noFill/>
        </p:spPr>
      </p:pic>
      <p:sp>
        <p:nvSpPr>
          <p:cNvPr id="21505" name="Rectangle 1"/>
          <p:cNvSpPr>
            <a:spLocks noChangeArrowheads="1"/>
          </p:cNvSpPr>
          <p:nvPr/>
        </p:nvSpPr>
        <p:spPr bwMode="auto">
          <a:xfrm>
            <a:off x="827584" y="260648"/>
            <a:ext cx="8064896" cy="643253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pPr>
            <a:endParaRPr kumimoji="0" lang="en-US" altLang="zh-CN" sz="24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endParaRPr>
          </a:p>
          <a:p>
            <a:pPr indent="228600" fontAlgn="base">
              <a:spcBef>
                <a:spcPct val="0"/>
              </a:spcBef>
              <a:spcAft>
                <a:spcPct val="0"/>
              </a:spcAft>
            </a:pPr>
            <a:r>
              <a:rPr kumimoji="0" lang="en-US" altLang="zh-CN" sz="32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rPr>
              <a:t> </a:t>
            </a:r>
            <a:r>
              <a:rPr kumimoji="0" lang="zh-CN" altLang="en-US" sz="32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rPr>
              <a:t>文体知识</a:t>
            </a:r>
            <a:endParaRPr kumimoji="0" lang="en-US" altLang="zh-CN" sz="32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endParaRPr>
          </a:p>
          <a:p>
            <a:pPr algn="ctr"/>
            <a:r>
              <a:rPr lang="en-US" altLang="zh-CN" sz="2800" smtClean="0">
                <a:latin typeface="楷体" pitchFamily="49" charset="-122"/>
                <a:ea typeface="楷体" pitchFamily="49" charset="-122"/>
              </a:rPr>
              <a:t>                                                                   </a:t>
            </a:r>
            <a:r>
              <a:rPr lang="zh-CN" altLang="zh-CN" sz="3200" b="1" smtClean="0">
                <a:latin typeface="楷体" pitchFamily="49" charset="-122"/>
                <a:ea typeface="楷体" pitchFamily="49" charset="-122"/>
              </a:rPr>
              <a:t>社</a:t>
            </a:r>
            <a:r>
              <a:rPr lang="en-US" altLang="zh-CN" sz="3200" b="1" smtClean="0">
                <a:latin typeface="楷体" pitchFamily="49" charset="-122"/>
                <a:ea typeface="楷体" pitchFamily="49" charset="-122"/>
              </a:rPr>
              <a:t>   </a:t>
            </a:r>
            <a:r>
              <a:rPr lang="zh-CN" altLang="zh-CN" sz="3200" b="1" smtClean="0">
                <a:latin typeface="楷体" pitchFamily="49" charset="-122"/>
                <a:ea typeface="楷体" pitchFamily="49" charset="-122"/>
              </a:rPr>
              <a:t>论</a:t>
            </a: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社论是新闻评论的一种</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是代表媒体</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报纸、杂态、通讯社、广播电台、电视台等</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编舞部和媒体主办者对重大新闻事件或时事政治问题发表的权威性评论。在广播电台、电视台称为“本台评论”。媒体的社论集中反映并传播一定的政党、社会集团、社会价层对即时发生的新闻事实或现实问题的立场、观点、主张</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是社会舆论的重要组成部分</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并对社会舆论产生重大的影响</a:t>
            </a:r>
          </a:p>
          <a:p>
            <a:pPr indent="228600" fontAlgn="base">
              <a:spcBef>
                <a:spcPct val="0"/>
              </a:spcBef>
              <a:spcAft>
                <a:spcPct val="0"/>
              </a:spcAft>
            </a:pPr>
            <a:endParaRPr lang="zh-CN" altLang="zh-CN" sz="2800" smtClean="0">
              <a:solidFill>
                <a:srgbClr val="FF0000"/>
              </a:solidFill>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sz="2400" b="0" i="0" u="none" strike="noStrike" cap="none" normalizeH="0" baseline="0" smtClean="0">
              <a:ln>
                <a:noFill/>
              </a:ln>
              <a:solidFill>
                <a:srgbClr val="0070C0"/>
              </a:solidFill>
              <a:effectLst/>
              <a:latin typeface="Arial" pitchFamily="34" charset="0"/>
              <a:ea typeface="宋体" pitchFamily="2" charset="-122"/>
              <a:cs typeface="宋体" panose="02010600030101010101" pitchFamily="2" charset="-122"/>
            </a:endParaRPr>
          </a:p>
          <a:p>
            <a:pPr indent="228600" eaLnBrk="0" fontAlgn="base" hangingPunct="0">
              <a:spcBef>
                <a:spcPct val="0"/>
              </a:spcBef>
              <a:spcAft>
                <a:spcPct val="0"/>
              </a:spcAft>
            </a:pPr>
            <a:r>
              <a:rPr kumimoji="0" lang="en-US" altLang="zh-CN"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 </a:t>
            </a:r>
            <a:endParaRPr kumimoji="0" lang="zh-CN" altLang="en-US" sz="2400" b="1"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6" name="流程图: 延期 5"/>
          <p:cNvSpPr/>
          <p:nvPr/>
        </p:nvSpPr>
        <p:spPr>
          <a:xfrm>
            <a:off x="0" y="476672"/>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1196752"/>
            <a:ext cx="9144000" cy="5661248"/>
          </a:xfrm>
          <a:prstGeom prst="rect">
            <a:avLst/>
          </a:prstGeom>
          <a:noFill/>
        </p:spPr>
      </p:pic>
      <p:sp>
        <p:nvSpPr>
          <p:cNvPr id="29697" name="Rectangle 1"/>
          <p:cNvSpPr>
            <a:spLocks noChangeArrowheads="1"/>
          </p:cNvSpPr>
          <p:nvPr/>
        </p:nvSpPr>
        <p:spPr bwMode="auto">
          <a:xfrm>
            <a:off x="1115616" y="-16351"/>
            <a:ext cx="7488832" cy="544764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lvl="0" indent="228600" fontAlgn="base">
              <a:spcBef>
                <a:spcPct val="0"/>
              </a:spcBef>
              <a:spcAft>
                <a:spcPct val="0"/>
              </a:spcAft>
            </a:pPr>
            <a:r>
              <a:rPr kumimoji="0" lang="zh-CN" sz="32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rPr>
              <a:t>题目解说</a:t>
            </a:r>
            <a:endParaRPr kumimoji="0" lang="en-US" altLang="zh-CN" sz="32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endParaRPr>
          </a:p>
          <a:p>
            <a:pPr indent="228600" fontAlgn="base">
              <a:spcBef>
                <a:spcPct val="0"/>
              </a:spcBef>
              <a:spcAft>
                <a:spcPct val="0"/>
              </a:spcAft>
            </a:pPr>
            <a:endParaRPr lang="en-US" altLang="zh-CN" sz="3600" smtClean="0">
              <a:latin typeface="楷体" pitchFamily="49" charset="-122"/>
              <a:ea typeface="楷体" pitchFamily="49" charset="-122"/>
            </a:endParaRPr>
          </a:p>
          <a:p>
            <a:pPr indent="228600" fontAlgn="base">
              <a:spcBef>
                <a:spcPct val="0"/>
              </a:spcBef>
              <a:spcAft>
                <a:spcPct val="0"/>
              </a:spcAft>
            </a:pPr>
            <a:r>
              <a:rPr lang="zh-CN" altLang="zh-CN" sz="3600" smtClean="0">
                <a:solidFill>
                  <a:srgbClr val="FF0000"/>
                </a:solidFill>
                <a:latin typeface="楷体" pitchFamily="49" charset="-122"/>
                <a:ea typeface="楷体" pitchFamily="49" charset="-122"/>
              </a:rPr>
              <a:t>“实践”</a:t>
            </a:r>
            <a:r>
              <a:rPr lang="zh-CN" altLang="zh-CN" sz="3600" smtClean="0">
                <a:latin typeface="楷体" pitchFamily="49" charset="-122"/>
                <a:ea typeface="楷体" pitchFamily="49" charset="-122"/>
              </a:rPr>
              <a:t>指的是实际去做</a:t>
            </a:r>
            <a:r>
              <a:rPr lang="en-US" altLang="zh-CN" sz="3600" smtClean="0">
                <a:latin typeface="楷体" pitchFamily="49" charset="-122"/>
                <a:ea typeface="楷体" pitchFamily="49" charset="-122"/>
              </a:rPr>
              <a:t>,</a:t>
            </a:r>
            <a:r>
              <a:rPr lang="zh-CN" altLang="zh-CN" sz="3600" smtClean="0">
                <a:latin typeface="楷体" pitchFamily="49" charset="-122"/>
                <a:ea typeface="楷体" pitchFamily="49" charset="-122"/>
              </a:rPr>
              <a:t>履行</a:t>
            </a:r>
            <a:r>
              <a:rPr lang="en-US" altLang="zh-CN" sz="3600" smtClean="0">
                <a:latin typeface="楷体" pitchFamily="49" charset="-122"/>
                <a:ea typeface="楷体" pitchFamily="49" charset="-122"/>
              </a:rPr>
              <a:t>,</a:t>
            </a:r>
            <a:r>
              <a:rPr lang="zh-CN" altLang="zh-CN" sz="3600" smtClean="0">
                <a:latin typeface="楷体" pitchFamily="49" charset="-122"/>
                <a:ea typeface="楷体" pitchFamily="49" charset="-122"/>
              </a:rPr>
              <a:t>不是仅体现在理论上</a:t>
            </a:r>
            <a:r>
              <a:rPr lang="en-US" altLang="zh-CN" sz="3600" smtClean="0">
                <a:latin typeface="楷体" pitchFamily="49" charset="-122"/>
                <a:ea typeface="楷体" pitchFamily="49" charset="-122"/>
              </a:rPr>
              <a:t>;</a:t>
            </a:r>
            <a:r>
              <a:rPr lang="zh-CN" altLang="zh-CN" sz="3600" smtClean="0">
                <a:solidFill>
                  <a:srgbClr val="FF0000"/>
                </a:solidFill>
                <a:latin typeface="楷体" pitchFamily="49" charset="-122"/>
                <a:ea typeface="楷体" pitchFamily="49" charset="-122"/>
              </a:rPr>
              <a:t>“唯一”</a:t>
            </a:r>
            <a:r>
              <a:rPr lang="zh-CN" altLang="zh-CN" sz="3600" smtClean="0">
                <a:latin typeface="楷体" pitchFamily="49" charset="-122"/>
                <a:ea typeface="楷体" pitchFamily="49" charset="-122"/>
              </a:rPr>
              <a:t>突出了</a:t>
            </a:r>
            <a:r>
              <a:rPr lang="zh-CN" altLang="zh-CN" sz="3600" smtClean="0">
                <a:solidFill>
                  <a:srgbClr val="FF0000"/>
                </a:solidFill>
                <a:latin typeface="楷体" pitchFamily="49" charset="-122"/>
                <a:ea typeface="楷体" pitchFamily="49" charset="-122"/>
              </a:rPr>
              <a:t>“实践”</a:t>
            </a:r>
            <a:r>
              <a:rPr lang="zh-CN" altLang="zh-CN" sz="3600" smtClean="0">
                <a:latin typeface="楷体" pitchFamily="49" charset="-122"/>
                <a:ea typeface="楷体" pitchFamily="49" charset="-122"/>
              </a:rPr>
              <a:t>这一标准的重要作用和地位。</a:t>
            </a:r>
            <a:endParaRPr lang="en-US" altLang="zh-CN" sz="3600" smtClean="0">
              <a:latin typeface="楷体" pitchFamily="49" charset="-122"/>
              <a:ea typeface="楷体" pitchFamily="49" charset="-122"/>
            </a:endParaRPr>
          </a:p>
          <a:p>
            <a:pPr indent="228600" fontAlgn="base">
              <a:spcBef>
                <a:spcPct val="0"/>
              </a:spcBef>
              <a:spcAft>
                <a:spcPct val="0"/>
              </a:spcAft>
            </a:pPr>
            <a:r>
              <a:rPr lang="en-US" altLang="zh-CN" sz="3600" smtClean="0">
                <a:solidFill>
                  <a:srgbClr val="FF0000"/>
                </a:solidFill>
                <a:latin typeface="楷体" pitchFamily="49" charset="-122"/>
                <a:ea typeface="楷体" pitchFamily="49" charset="-122"/>
              </a:rPr>
              <a:t>  </a:t>
            </a:r>
            <a:r>
              <a:rPr lang="zh-CN" altLang="zh-CN" sz="3600" smtClean="0">
                <a:solidFill>
                  <a:srgbClr val="FF0000"/>
                </a:solidFill>
                <a:latin typeface="楷体" pitchFamily="49" charset="-122"/>
                <a:ea typeface="楷体" pitchFamily="49" charset="-122"/>
              </a:rPr>
              <a:t>题目明确提出了观点</a:t>
            </a:r>
            <a:r>
              <a:rPr lang="en-US" altLang="zh-CN" sz="3600" smtClean="0">
                <a:solidFill>
                  <a:srgbClr val="FF0000"/>
                </a:solidFill>
                <a:latin typeface="楷体" pitchFamily="49" charset="-122"/>
                <a:ea typeface="楷体" pitchFamily="49" charset="-122"/>
              </a:rPr>
              <a:t>,</a:t>
            </a:r>
            <a:r>
              <a:rPr lang="zh-CN" altLang="zh-CN" sz="3600" smtClean="0">
                <a:solidFill>
                  <a:srgbClr val="FF0000"/>
                </a:solidFill>
                <a:latin typeface="楷体" pitchFamily="49" charset="-122"/>
                <a:ea typeface="楷体" pitchFamily="49" charset="-122"/>
              </a:rPr>
              <a:t>突出了“实践”的重要意义</a:t>
            </a:r>
            <a:r>
              <a:rPr lang="zh-CN" altLang="zh-CN" sz="3200" smtClean="0"/>
              <a:t>。</a:t>
            </a:r>
          </a:p>
          <a:p>
            <a:pPr lvl="0" indent="228600" fontAlgn="base">
              <a:spcBef>
                <a:spcPct val="0"/>
              </a:spcBef>
              <a:spcAft>
                <a:spcPct val="0"/>
              </a:spcAft>
            </a:pPr>
            <a:endParaRPr lang="zh-CN" altLang="zh-CN" sz="3200" b="1" smtClean="0"/>
          </a:p>
          <a:p>
            <a:pPr marL="0" marR="0" lvl="0" indent="228600" algn="l" defTabSz="914400" rtl="0" eaLnBrk="0" fontAlgn="base" latinLnBrk="0" hangingPunct="0">
              <a:lnSpc>
                <a:spcPct val="100000"/>
              </a:lnSpc>
              <a:spcBef>
                <a:spcPct val="0"/>
              </a:spcBef>
              <a:spcAft>
                <a:spcPct val="0"/>
              </a:spcAft>
              <a:buClrTx/>
              <a:buSzTx/>
              <a:buFontTx/>
              <a:buNone/>
            </a:pPr>
            <a:endParaRPr kumimoji="0" lang="zh-CN" altLang="en-US" sz="32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6" name="流程图: 延期 5"/>
          <p:cNvSpPr/>
          <p:nvPr/>
        </p:nvSpPr>
        <p:spPr>
          <a:xfrm>
            <a:off x="0" y="404664"/>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9697">
                                            <p:txEl>
                                              <p:pRg st="2" end="2"/>
                                            </p:txEl>
                                          </p:spTgt>
                                        </p:tgtEl>
                                        <p:attrNameLst>
                                          <p:attrName>style.visibility</p:attrName>
                                        </p:attrNameLst>
                                      </p:cBhvr>
                                      <p:to>
                                        <p:strVal val="visible"/>
                                      </p:to>
                                    </p:set>
                                    <p:anim calcmode="lin" valueType="num">
                                      <p:cBhvr additive="base">
                                        <p:cTn id="7" dur="500" fill="hold"/>
                                        <p:tgtEl>
                                          <p:spTgt spid="2969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9697">
                                            <p:txEl>
                                              <p:pRg st="3" end="3"/>
                                            </p:txEl>
                                          </p:spTgt>
                                        </p:tgtEl>
                                        <p:attrNameLst>
                                          <p:attrName>style.visibility</p:attrName>
                                        </p:attrNameLst>
                                      </p:cBhvr>
                                      <p:to>
                                        <p:strVal val="visible"/>
                                      </p:to>
                                    </p:set>
                                    <p:anim calcmode="lin" valueType="num">
                                      <p:cBhvr additive="base">
                                        <p:cTn id="13" dur="500" fill="hold"/>
                                        <p:tgtEl>
                                          <p:spTgt spid="29697">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969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2492896"/>
            <a:ext cx="9144000" cy="5040560"/>
          </a:xfrm>
          <a:prstGeom prst="rect">
            <a:avLst/>
          </a:prstGeom>
          <a:noFill/>
        </p:spPr>
      </p:pic>
      <p:sp>
        <p:nvSpPr>
          <p:cNvPr id="4" name="流程图: 延期 3"/>
          <p:cNvSpPr/>
          <p:nvPr/>
        </p:nvSpPr>
        <p:spPr>
          <a:xfrm>
            <a:off x="0" y="260648"/>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265" name="Rectangle 1"/>
          <p:cNvSpPr>
            <a:spLocks noChangeArrowheads="1"/>
          </p:cNvSpPr>
          <p:nvPr/>
        </p:nvSpPr>
        <p:spPr bwMode="auto">
          <a:xfrm>
            <a:off x="1115616" y="0"/>
            <a:ext cx="7560840" cy="827919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3200" b="1" smtClean="0">
                <a:solidFill>
                  <a:srgbClr val="0070C0"/>
                </a:solidFill>
              </a:rPr>
              <a:t>资料链接</a:t>
            </a:r>
            <a:r>
              <a:rPr lang="en-US" altLang="zh-CN" sz="3200" b="1" smtClean="0">
                <a:solidFill>
                  <a:srgbClr val="0070C0"/>
                </a:solidFill>
              </a:rPr>
              <a:t>1</a:t>
            </a:r>
            <a:endParaRPr kumimoji="0" lang="en-US" altLang="zh-CN" sz="32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endParaRPr>
          </a:p>
          <a:p>
            <a:r>
              <a:rPr lang="en-US" altLang="zh-CN" sz="2800" smtClean="0"/>
              <a:t>                 </a:t>
            </a:r>
            <a:r>
              <a:rPr lang="zh-CN" altLang="zh-CN" sz="2800" b="1" smtClean="0"/>
              <a:t>“左”倾机会主义路线</a:t>
            </a:r>
            <a:endParaRPr lang="en-US" altLang="zh-CN" sz="2800" b="1" smtClean="0"/>
          </a:p>
          <a:p>
            <a:r>
              <a:rPr lang="en-US" altLang="zh-CN" sz="2800" smtClean="0"/>
              <a:t>    </a:t>
            </a:r>
            <a:r>
              <a:rPr lang="zh-CN" altLang="zh-CN" sz="2800" smtClean="0">
                <a:solidFill>
                  <a:srgbClr val="FF0000"/>
                </a:solidFill>
              </a:rPr>
              <a:t>左倾</a:t>
            </a:r>
            <a:r>
              <a:rPr lang="zh-CN" altLang="zh-CN" sz="2800" smtClean="0"/>
              <a:t>是指政治上追求进步、同情劳动人民的倾向。</a:t>
            </a:r>
            <a:r>
              <a:rPr lang="zh-CN" altLang="zh-CN" sz="2800" smtClean="0">
                <a:solidFill>
                  <a:srgbClr val="FF0000"/>
                </a:solidFill>
              </a:rPr>
              <a:t>而带引号的“左”倾</a:t>
            </a:r>
            <a:r>
              <a:rPr lang="en-US" altLang="zh-CN" sz="2800" smtClean="0">
                <a:solidFill>
                  <a:srgbClr val="FF0000"/>
                </a:solidFill>
              </a:rPr>
              <a:t>,</a:t>
            </a:r>
            <a:r>
              <a:rPr lang="zh-CN" altLang="zh-CN" sz="2800" smtClean="0"/>
              <a:t>则是政治思想上超越客观</a:t>
            </a:r>
            <a:r>
              <a:rPr lang="en-US" altLang="zh-CN" sz="2800" smtClean="0"/>
              <a:t>,</a:t>
            </a:r>
            <a:r>
              <a:rPr lang="zh-CN" altLang="zh-CN" sz="2800" smtClean="0"/>
              <a:t>脱离社会现实条件</a:t>
            </a:r>
            <a:r>
              <a:rPr lang="en-US" altLang="zh-CN" sz="2800" smtClean="0"/>
              <a:t>,</a:t>
            </a:r>
            <a:r>
              <a:rPr lang="zh-CN" altLang="zh-CN" sz="2800" smtClean="0"/>
              <a:t>陷入空想、盲动和冒险的倾向</a:t>
            </a:r>
            <a:r>
              <a:rPr lang="zh-CN" altLang="zh-CN" sz="2800" smtClean="0">
                <a:solidFill>
                  <a:srgbClr val="FF0000"/>
                </a:solidFill>
              </a:rPr>
              <a:t>。</a:t>
            </a:r>
            <a:endParaRPr lang="en-US" altLang="zh-CN" sz="2800" smtClean="0">
              <a:solidFill>
                <a:srgbClr val="FF0000"/>
              </a:solidFill>
            </a:endParaRPr>
          </a:p>
          <a:p>
            <a:r>
              <a:rPr lang="zh-CN" altLang="zh-CN" sz="2800" smtClean="0">
                <a:solidFill>
                  <a:srgbClr val="FF0000"/>
                </a:solidFill>
              </a:rPr>
              <a:t>“左”倾思想表现</a:t>
            </a:r>
            <a:r>
              <a:rPr lang="zh-CN" altLang="zh-CN" sz="2800" smtClean="0"/>
              <a:t>为急于求成</a:t>
            </a:r>
            <a:r>
              <a:rPr lang="en-US" altLang="zh-CN" sz="2800" smtClean="0"/>
              <a:t>,</a:t>
            </a:r>
            <a:r>
              <a:rPr lang="zh-CN" altLang="zh-CN" sz="2800" smtClean="0"/>
              <a:t>主观地夸大革命力量</a:t>
            </a:r>
            <a:r>
              <a:rPr lang="en-US" altLang="zh-CN" sz="2800" smtClean="0"/>
              <a:t>,</a:t>
            </a:r>
            <a:r>
              <a:rPr lang="zh-CN" altLang="zh-CN" sz="2800" smtClean="0"/>
              <a:t>轻视敌人力量和客观困难</a:t>
            </a:r>
            <a:r>
              <a:rPr lang="en-US" altLang="zh-CN" sz="2800" smtClean="0"/>
              <a:t>,</a:t>
            </a:r>
            <a:r>
              <a:rPr lang="zh-CN" altLang="zh-CN" sz="2800" smtClean="0"/>
              <a:t>在革命和建设中采取盲动的冒险的行动</a:t>
            </a:r>
            <a:r>
              <a:rPr lang="en-US" altLang="zh-CN" sz="2800" smtClean="0"/>
              <a:t>;</a:t>
            </a:r>
            <a:r>
              <a:rPr lang="zh-CN" altLang="zh-CN" sz="2800" smtClean="0"/>
              <a:t>或者在革命组织内部混淆两类不同性质的矛盾</a:t>
            </a:r>
            <a:r>
              <a:rPr lang="en-US" altLang="zh-CN" sz="2800" smtClean="0"/>
              <a:t>,</a:t>
            </a:r>
            <a:r>
              <a:rPr lang="zh-CN" altLang="zh-CN" sz="2800" smtClean="0"/>
              <a:t>采取残酷斗争、无情打击的政策</a:t>
            </a:r>
            <a:r>
              <a:rPr lang="en-US" altLang="zh-CN" sz="2800" smtClean="0"/>
              <a:t>;</a:t>
            </a:r>
            <a:r>
              <a:rPr lang="zh-CN" altLang="zh-CN" sz="2800" smtClean="0"/>
              <a:t>或者在同盟军问题上实行关门主义</a:t>
            </a:r>
            <a:r>
              <a:rPr lang="en-US" altLang="zh-CN" sz="2800" smtClean="0"/>
              <a:t>,</a:t>
            </a:r>
            <a:r>
              <a:rPr lang="zh-CN" altLang="zh-CN" sz="2800" smtClean="0"/>
              <a:t>打倒一切</a:t>
            </a:r>
            <a:r>
              <a:rPr lang="zh-CN" altLang="zh-CN" sz="2800" smtClean="0">
                <a:solidFill>
                  <a:srgbClr val="FF0000"/>
                </a:solidFill>
              </a:rPr>
              <a:t>。</a:t>
            </a:r>
            <a:endParaRPr lang="en-US" altLang="zh-CN" sz="2800" smtClean="0">
              <a:solidFill>
                <a:srgbClr val="FF0000"/>
              </a:solidFill>
            </a:endParaRPr>
          </a:p>
          <a:p>
            <a:r>
              <a:rPr lang="zh-CN" altLang="zh-CN" sz="2800" smtClean="0">
                <a:solidFill>
                  <a:srgbClr val="FF0000"/>
                </a:solidFill>
              </a:rPr>
              <a:t>“左”倾思想如果形成系统完整的路线并在实践中执行</a:t>
            </a:r>
            <a:r>
              <a:rPr lang="en-US" altLang="zh-CN" sz="2800" smtClean="0">
                <a:solidFill>
                  <a:srgbClr val="FF0000"/>
                </a:solidFill>
              </a:rPr>
              <a:t>,</a:t>
            </a:r>
            <a:r>
              <a:rPr lang="zh-CN" altLang="zh-CN" sz="2800" smtClean="0">
                <a:solidFill>
                  <a:srgbClr val="FF0000"/>
                </a:solidFill>
              </a:rPr>
              <a:t>便成为“左”倾机会主义</a:t>
            </a:r>
            <a:r>
              <a:rPr lang="en-US" altLang="zh-CN" sz="2800" smtClean="0">
                <a:solidFill>
                  <a:srgbClr val="FF0000"/>
                </a:solidFill>
              </a:rPr>
              <a:t>,</a:t>
            </a:r>
            <a:r>
              <a:rPr lang="zh-CN" altLang="zh-CN" sz="2800" smtClean="0">
                <a:solidFill>
                  <a:srgbClr val="FF0000"/>
                </a:solidFill>
              </a:rPr>
              <a:t>或叫“左”倾冒险主义。</a:t>
            </a:r>
          </a:p>
          <a:p>
            <a:r>
              <a:rPr lang="zh-CN" altLang="zh-CN" sz="2800" smtClean="0"/>
              <a:t>。</a:t>
            </a:r>
          </a:p>
          <a:p>
            <a:pPr lvl="0" indent="228600" fontAlgn="base">
              <a:spcBef>
                <a:spcPct val="0"/>
              </a:spcBef>
              <a:spcAft>
                <a:spcPct val="0"/>
              </a:spcAft>
            </a:pPr>
            <a:endParaRPr kumimoji="0" lang="zh-CN" sz="3200" b="1" i="0" u="none" strike="noStrike" cap="none" normalizeH="0" baseline="0" smtClean="0">
              <a:ln>
                <a:noFill/>
              </a:ln>
              <a:solidFill>
                <a:srgbClr val="0070C0"/>
              </a:solidFill>
              <a:effectLst/>
              <a:latin typeface="Arial" pitchFamily="34" charset="0"/>
              <a:ea typeface="宋体" pitchFamily="2" charset="-122"/>
              <a:cs typeface="宋体" panose="02010600030101010101" pitchFamily="2" charset="-122"/>
            </a:endParaRPr>
          </a:p>
          <a:p>
            <a:pPr marL="0" marR="0" lvl="0" indent="152400" algn="l" defTabSz="914400" rtl="0" eaLnBrk="0" fontAlgn="base" latinLnBrk="0" hangingPunct="0">
              <a:lnSpc>
                <a:spcPct val="100000"/>
              </a:lnSpc>
              <a:spcBef>
                <a:spcPct val="0"/>
              </a:spcBef>
              <a:spcAft>
                <a:spcPct val="0"/>
              </a:spcAft>
              <a:buClrTx/>
              <a:buSzTx/>
              <a:buFontTx/>
              <a:buNone/>
            </a:pPr>
            <a:endParaRPr kumimoji="0" lang="en-US" altLang="zh-CN" sz="24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endParaRPr>
          </a:p>
          <a:p>
            <a:pPr marL="0" marR="0" lvl="0" indent="152400" algn="l" defTabSz="914400" rtl="0" eaLnBrk="0" fontAlgn="base" latinLnBrk="0" hangingPunct="0">
              <a:lnSpc>
                <a:spcPct val="100000"/>
              </a:lnSpc>
              <a:spcBef>
                <a:spcPct val="0"/>
              </a:spcBef>
              <a:spcAft>
                <a:spcPct val="0"/>
              </a:spcAft>
              <a:buClrTx/>
              <a:buSzTx/>
              <a:buFontTx/>
              <a:buNone/>
            </a:pP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Tree>
  </p:cSld>
  <p:clrMapOvr>
    <a:masterClrMapping/>
  </p:clrMapOvr>
  <p:transition/>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122</Paragraphs>
  <Slides>29</Slides>
  <Notes>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29</vt:i4>
      </vt:variant>
    </vt:vector>
  </HeadingPairs>
  <TitlesOfParts>
    <vt:vector baseType="lpstr" size="36">
      <vt:lpstr>Arial</vt:lpstr>
      <vt:lpstr>Calibri</vt:lpstr>
      <vt:lpstr>华文行楷</vt:lpstr>
      <vt:lpstr>宋体</vt:lpstr>
      <vt:lpstr>Times New Roman</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2020-10-21T09:04:56.790</cp:lastPrinted>
  <dcterms:created xsi:type="dcterms:W3CDTF">2020-10-21T09:04:56Z</dcterms:created>
  <dcterms:modified xsi:type="dcterms:W3CDTF">2021-01-18T11:27:27Z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