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4" r:id="rId4"/>
    <p:sldId id="308" r:id="rId5"/>
    <p:sldId id="275" r:id="rId6"/>
    <p:sldId id="260" r:id="rId7"/>
    <p:sldId id="276" r:id="rId8"/>
    <p:sldId id="277" r:id="rId9"/>
    <p:sldId id="278" r:id="rId10"/>
    <p:sldId id="291" r:id="rId11"/>
    <p:sldId id="285" r:id="rId12"/>
    <p:sldId id="286" r:id="rId13"/>
    <p:sldId id="263" r:id="rId14"/>
    <p:sldId id="279" r:id="rId15"/>
    <p:sldId id="280" r:id="rId16"/>
    <p:sldId id="281" r:id="rId17"/>
    <p:sldId id="282" r:id="rId18"/>
    <p:sldId id="283" r:id="rId19"/>
    <p:sldId id="266" r:id="rId20"/>
    <p:sldId id="284" r:id="rId21"/>
    <p:sldId id="269" r:id="rId22"/>
    <p:sldId id="287" r:id="rId23"/>
    <p:sldId id="288" r:id="rId24"/>
    <p:sldId id="289" r:id="rId25"/>
    <p:sldId id="290" r:id="rId26"/>
    <p:sldId id="257"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jo" initials="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81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20220000">
            <a:off x="1621790" y="2644775"/>
            <a:ext cx="8948420"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charset="-122"/>
                <a:ea typeface="华文行楷" panose="02010800040101010101" charset="-122"/>
              </a:rPr>
              <a:t>赵生勤老师课件</a:t>
            </a:r>
            <a:endParaRPr lang="zh-CN" altLang="en-US" sz="9600" b="1">
              <a:solidFill>
                <a:schemeClr val="accent5">
                  <a:lumMod val="20000"/>
                  <a:lumOff val="80000"/>
                </a:schemeClr>
              </a:solidFill>
              <a:latin typeface="华文行楷" panose="02010800040101010101" charset="-122"/>
              <a:ea typeface="华文行楷" panose="020108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8" name="图片 5127" descr="T1bbWlXm4eXXb1upjX_220x220"/>
          <p:cNvPicPr>
            <a:picLocks noChangeAspect="1"/>
          </p:cNvPicPr>
          <p:nvPr/>
        </p:nvPicPr>
        <p:blipFill>
          <a:blip r:embed="rId1"/>
          <a:stretch>
            <a:fillRect/>
          </a:stretch>
        </p:blipFill>
        <p:spPr>
          <a:xfrm>
            <a:off x="106045" y="130810"/>
            <a:ext cx="11979910" cy="6596380"/>
          </a:xfrm>
          <a:prstGeom prst="rect">
            <a:avLst/>
          </a:prstGeom>
          <a:noFill/>
          <a:ln w="9525">
            <a:noFill/>
          </a:ln>
        </p:spPr>
      </p:pic>
      <p:sp>
        <p:nvSpPr>
          <p:cNvPr id="4" name="文本框 3"/>
          <p:cNvSpPr txBox="1"/>
          <p:nvPr/>
        </p:nvSpPr>
        <p:spPr>
          <a:xfrm>
            <a:off x="1590675" y="1216660"/>
            <a:ext cx="9010650" cy="3153410"/>
          </a:xfrm>
          <a:prstGeom prst="rect">
            <a:avLst/>
          </a:prstGeom>
          <a:noFill/>
        </p:spPr>
        <p:txBody>
          <a:bodyPr wrap="none" rtlCol="0">
            <a:spAutoFit/>
          </a:bodyPr>
          <a:p>
            <a:pPr algn="l"/>
            <a:r>
              <a:rPr lang="zh-CN" altLang="en-US" sz="19900" b="1">
                <a:solidFill>
                  <a:srgbClr val="FF0000"/>
                </a:solidFill>
                <a:latin typeface="华文行楷" panose="02010800040101010101" charset="-122"/>
                <a:ea typeface="华文行楷" panose="02010800040101010101" charset="-122"/>
                <a:cs typeface="华文行楷" panose="02010800040101010101" charset="-122"/>
                <a:sym typeface="+mn-ea"/>
              </a:rPr>
              <a:t>迷 娘 曲</a:t>
            </a:r>
            <a:endParaRPr lang="zh-CN" altLang="en-US" sz="19900" b="1">
              <a:solidFill>
                <a:srgbClr val="FF0000"/>
              </a:solidFill>
              <a:latin typeface="华文行楷" panose="02010800040101010101" charset="-122"/>
              <a:ea typeface="华文行楷" panose="02010800040101010101" charset="-122"/>
              <a:cs typeface="华文行楷" panose="02010800040101010101" charset="-122"/>
              <a:sym typeface="+mn-ea"/>
            </a:endParaRPr>
          </a:p>
        </p:txBody>
      </p:sp>
      <p:sp>
        <p:nvSpPr>
          <p:cNvPr id="5" name="文本框 4"/>
          <p:cNvSpPr txBox="1"/>
          <p:nvPr/>
        </p:nvSpPr>
        <p:spPr>
          <a:xfrm>
            <a:off x="4738370" y="4370070"/>
            <a:ext cx="2715260" cy="1322070"/>
          </a:xfrm>
          <a:prstGeom prst="rect">
            <a:avLst/>
          </a:prstGeom>
          <a:noFill/>
        </p:spPr>
        <p:txBody>
          <a:bodyPr wrap="none" rtlCol="0" anchor="t">
            <a:spAutoFit/>
          </a:bodyPr>
          <a:p>
            <a:r>
              <a:rPr lang="zh-CN" altLang="en-US" sz="8000" b="1">
                <a:solidFill>
                  <a:srgbClr val="1818C8"/>
                </a:solidFill>
                <a:latin typeface="华文行楷" panose="02010800040101010101" charset="-122"/>
                <a:ea typeface="华文行楷" panose="02010800040101010101" charset="-122"/>
                <a:cs typeface="华文行楷" panose="02010800040101010101" charset="-122"/>
                <a:sym typeface="+mn-ea"/>
              </a:rPr>
              <a:t>歌  德</a:t>
            </a:r>
            <a:endParaRPr lang="zh-CN" altLang="en-US" sz="8000" b="1">
              <a:solidFill>
                <a:srgbClr val="1818C8"/>
              </a:solidFill>
              <a:latin typeface="华文行楷" panose="02010800040101010101" charset="-122"/>
              <a:ea typeface="华文行楷" panose="02010800040101010101" charset="-122"/>
              <a:cs typeface="华文行楷" panose="020108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128"/>
                                        </p:tgtEl>
                                        <p:attrNameLst>
                                          <p:attrName>style.visibility</p:attrName>
                                        </p:attrNameLst>
                                      </p:cBhvr>
                                      <p:to>
                                        <p:strVal val="visible"/>
                                      </p:to>
                                    </p:set>
                                    <p:anim calcmode="lin" valueType="num">
                                      <p:cBhvr>
                                        <p:cTn id="7" dur="1000" fill="hold"/>
                                        <p:tgtEl>
                                          <p:spTgt spid="5128"/>
                                        </p:tgtEl>
                                        <p:attrNameLst>
                                          <p:attrName>ppt_w</p:attrName>
                                        </p:attrNameLst>
                                      </p:cBhvr>
                                      <p:tavLst>
                                        <p:tav tm="0">
                                          <p:val>
                                            <p:strVal val="#ppt_w*0.70"/>
                                          </p:val>
                                        </p:tav>
                                        <p:tav tm="100000">
                                          <p:val>
                                            <p:strVal val="#ppt_w"/>
                                          </p:val>
                                        </p:tav>
                                      </p:tavLst>
                                    </p:anim>
                                    <p:anim calcmode="lin" valueType="num">
                                      <p:cBhvr>
                                        <p:cTn id="8" dur="1000" fill="hold"/>
                                        <p:tgtEl>
                                          <p:spTgt spid="5128"/>
                                        </p:tgtEl>
                                        <p:attrNameLst>
                                          <p:attrName>ppt_h</p:attrName>
                                        </p:attrNameLst>
                                      </p:cBhvr>
                                      <p:tavLst>
                                        <p:tav tm="0">
                                          <p:val>
                                            <p:strVal val="#ppt_h"/>
                                          </p:val>
                                        </p:tav>
                                        <p:tav tm="100000">
                                          <p:val>
                                            <p:strVal val="#ppt_h"/>
                                          </p:val>
                                        </p:tav>
                                      </p:tavLst>
                                    </p:anim>
                                    <p:animEffect transition="in" filter="fade">
                                      <p:cBhvr>
                                        <p:cTn id="9" dur="1000"/>
                                        <p:tgtEl>
                                          <p:spTgt spid="5128"/>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childTnLst>
                                </p:cTn>
                              </p:par>
                            </p:childTnLst>
                          </p:cTn>
                        </p:par>
                        <p:par>
                          <p:cTn id="15" fill="hold">
                            <p:stCondLst>
                              <p:cond delay="2000"/>
                            </p:stCondLst>
                            <p:childTnLst>
                              <p:par>
                                <p:cTn id="16" presetID="23" presetClass="entr" presetSubtype="16" fill="hold" grpId="0" nodeType="afterEffect">
                                  <p:stCondLst>
                                    <p:cond delay="0"/>
                                  </p:stCondLst>
                                  <p:childTnLst>
                                    <p:set>
                                      <p:cBhvr>
                                        <p:cTn id="17" dur="1000"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2300" y="1167765"/>
            <a:ext cx="10947400" cy="5405755"/>
          </a:xfrm>
          <a:prstGeom prst="rect">
            <a:avLst/>
          </a:prstGeom>
          <a:noFill/>
          <a:ln w="9525">
            <a:noFill/>
          </a:ln>
        </p:spPr>
        <p:txBody>
          <a:bodyPr wrap="square">
            <a:spAutoFit/>
          </a:bodyPr>
          <a:p>
            <a:pPr indent="0">
              <a:lnSpc>
                <a:spcPct val="120000"/>
              </a:lnSpc>
            </a:pPr>
            <a:r>
              <a:rPr lang="en-US" altLang="zh-CN" sz="3600" b="1">
                <a:solidFill>
                  <a:schemeClr val="tx1"/>
                </a:solidFill>
                <a:latin typeface="华文中宋" panose="02010600040101010101" charset="-122"/>
                <a:ea typeface="华文中宋" panose="02010600040101010101" charset="-122"/>
                <a:cs typeface="华文中宋" panose="02010600040101010101" charset="-122"/>
              </a:rPr>
              <a:t>     </a:t>
            </a:r>
            <a:r>
              <a:rPr lang="zh-CN" sz="3600" b="1">
                <a:solidFill>
                  <a:schemeClr val="tx1"/>
                </a:solidFill>
                <a:latin typeface="华文中宋" panose="02010600040101010101" charset="-122"/>
                <a:ea typeface="华文中宋" panose="02010600040101010101" charset="-122"/>
                <a:cs typeface="华文中宋" panose="02010600040101010101" charset="-122"/>
              </a:rPr>
              <a:t>“迷娘”是歌德的长篇小说《威廉迈斯特的学习时代》中的人物，这首诗是她的唱词。迷娘出生于意大利，很小的时候被诱拐到德国，过着颠沛流离的生活，以卖艺为生，后来被威廉迈斯特收留，并爱上了迈斯特。</a:t>
            </a:r>
            <a:r>
              <a:rPr lang="zh-CN" sz="3600" b="1">
                <a:solidFill>
                  <a:srgbClr val="FF0000"/>
                </a:solidFill>
                <a:latin typeface="华文中宋" panose="02010600040101010101" charset="-122"/>
                <a:ea typeface="华文中宋" panose="02010600040101010101" charset="-122"/>
                <a:cs typeface="华文中宋" panose="02010600040101010101" charset="-122"/>
              </a:rPr>
              <a:t>这首诗从三个不同的角度选取众多意象，描绘出意大利迷人的景色、宏伟的建筑和阿尔卑斯山脉的险峻神秘，表现了迷娘对故乡的深切思念，也表达了诗人对光明、自由和幸福生活的向往与追求</a:t>
            </a:r>
            <a:r>
              <a:rPr lang="zh-CN" sz="3600" b="1">
                <a:solidFill>
                  <a:schemeClr val="tx1"/>
                </a:solidFill>
                <a:latin typeface="华文中宋" panose="02010600040101010101" charset="-122"/>
                <a:ea typeface="华文中宋" panose="02010600040101010101" charset="-122"/>
                <a:cs typeface="华文中宋" panose="02010600040101010101" charset="-122"/>
              </a:rPr>
              <a:t>。 </a:t>
            </a:r>
            <a:endParaRPr lang="zh-CN" altLang="en-US" sz="36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5309235" y="393065"/>
            <a:ext cx="150114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主</a:t>
            </a:r>
            <a:r>
              <a:rPr lang="en-US" altLang="zh-CN" sz="4000" b="1">
                <a:solidFill>
                  <a:srgbClr val="FF0000"/>
                </a:solidFill>
                <a:latin typeface="微软雅黑" panose="020B0503020204020204" charset="-122"/>
                <a:ea typeface="微软雅黑" panose="020B0503020204020204" charset="-122"/>
                <a:cs typeface="华文中宋" panose="02010600040101010101" charset="-122"/>
                <a:sym typeface="+mn-ea"/>
              </a:rPr>
              <a:t>  </a:t>
            </a:r>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题</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3570" y="1057275"/>
            <a:ext cx="10945495" cy="5517515"/>
          </a:xfrm>
          <a:prstGeom prst="rect">
            <a:avLst/>
          </a:prstGeom>
          <a:noFill/>
          <a:ln w="9525">
            <a:noFill/>
          </a:ln>
        </p:spPr>
        <p:txBody>
          <a:bodyPr wrap="square">
            <a:spAutoFit/>
          </a:bodyPr>
          <a:p>
            <a:pPr indent="0">
              <a:lnSpc>
                <a:spcPct val="140000"/>
              </a:lnSpc>
            </a:pPr>
            <a:r>
              <a:rPr lang="en-US" sz="3600" b="1">
                <a:solidFill>
                  <a:schemeClr val="tx1"/>
                </a:solidFill>
                <a:latin typeface="华文中宋" panose="02010600040101010101" charset="-122"/>
                <a:ea typeface="华文中宋" panose="02010600040101010101" charset="-122"/>
                <a:cs typeface="华文中宋" panose="02010600040101010101" charset="-122"/>
              </a:rPr>
              <a:t> </a:t>
            </a:r>
            <a:r>
              <a:rPr lang="zh-CN" sz="3600" b="1">
                <a:solidFill>
                  <a:schemeClr val="tx1"/>
                </a:solidFill>
                <a:latin typeface="华文中宋" panose="02010600040101010101" charset="-122"/>
                <a:ea typeface="华文中宋" panose="02010600040101010101" charset="-122"/>
                <a:cs typeface="华文中宋" panose="02010600040101010101" charset="-122"/>
              </a:rPr>
              <a:t>① </a:t>
            </a:r>
            <a:r>
              <a:rPr lang="zh-CN" sz="3600" b="1">
                <a:solidFill>
                  <a:srgbClr val="1818C8"/>
                </a:solidFill>
                <a:latin typeface="华文中宋" panose="02010600040101010101" charset="-122"/>
                <a:ea typeface="华文中宋" panose="02010600040101010101" charset="-122"/>
                <a:cs typeface="华文中宋" panose="02010600040101010101" charset="-122"/>
              </a:rPr>
              <a:t>寓情于景，情景交融。</a:t>
            </a:r>
            <a:r>
              <a:rPr lang="zh-CN" sz="3600" b="1">
                <a:solidFill>
                  <a:schemeClr val="tx1"/>
                </a:solidFill>
                <a:latin typeface="华文中宋" panose="02010600040101010101" charset="-122"/>
                <a:ea typeface="华文中宋" panose="02010600040101010101" charset="-122"/>
                <a:cs typeface="华文中宋" panose="02010600040101010101" charset="-122"/>
              </a:rPr>
              <a:t> 诗人将浓郁而强烈的情感融入饱蘸感情的意象中，将回归故乡、追求美好生活的热望和决心抒发出来。</a:t>
            </a:r>
            <a:r>
              <a:rPr lang="en-US" sz="3600" b="1">
                <a:solidFill>
                  <a:schemeClr val="tx1"/>
                </a:solidFill>
                <a:latin typeface="华文中宋" panose="02010600040101010101" charset="-122"/>
                <a:ea typeface="华文中宋" panose="02010600040101010101" charset="-122"/>
                <a:cs typeface="华文中宋" panose="02010600040101010101" charset="-122"/>
              </a:rPr>
              <a:t> </a:t>
            </a:r>
            <a:endParaRPr lang="en-US" sz="36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40000"/>
              </a:lnSpc>
            </a:pPr>
            <a:r>
              <a:rPr lang="en-US" altLang="zh-CN" sz="3600" b="1">
                <a:solidFill>
                  <a:schemeClr val="tx1"/>
                </a:solidFill>
                <a:latin typeface="华文中宋" panose="02010600040101010101" charset="-122"/>
                <a:ea typeface="华文中宋" panose="02010600040101010101" charset="-122"/>
                <a:cs typeface="华文中宋" panose="02010600040101010101" charset="-122"/>
              </a:rPr>
              <a:t> </a:t>
            </a:r>
            <a:r>
              <a:rPr lang="zh-CN" sz="3600" b="1">
                <a:solidFill>
                  <a:schemeClr val="tx1"/>
                </a:solidFill>
                <a:latin typeface="华文中宋" panose="02010600040101010101" charset="-122"/>
                <a:ea typeface="华文中宋" panose="02010600040101010101" charset="-122"/>
                <a:cs typeface="华文中宋" panose="02010600040101010101" charset="-122"/>
              </a:rPr>
              <a:t>②</a:t>
            </a:r>
            <a:r>
              <a:rPr lang="en-US" altLang="zh-CN" sz="3600" b="1">
                <a:solidFill>
                  <a:schemeClr val="tx1"/>
                </a:solidFill>
                <a:latin typeface="华文中宋" panose="02010600040101010101" charset="-122"/>
                <a:ea typeface="华文中宋" panose="02010600040101010101" charset="-122"/>
                <a:cs typeface="华文中宋" panose="02010600040101010101" charset="-122"/>
              </a:rPr>
              <a:t> </a:t>
            </a:r>
            <a:r>
              <a:rPr lang="zh-CN" sz="3600" b="1">
                <a:solidFill>
                  <a:srgbClr val="1818C8"/>
                </a:solidFill>
                <a:latin typeface="华文中宋" panose="02010600040101010101" charset="-122"/>
                <a:ea typeface="华文中宋" panose="02010600040101010101" charset="-122"/>
                <a:cs typeface="华文中宋" panose="02010600040101010101" charset="-122"/>
              </a:rPr>
              <a:t>回环往复，感情浓烈。</a:t>
            </a:r>
            <a:r>
              <a:rPr lang="zh-CN" sz="3600" b="1">
                <a:solidFill>
                  <a:schemeClr val="tx1"/>
                </a:solidFill>
                <a:latin typeface="华文中宋" panose="02010600040101010101" charset="-122"/>
                <a:ea typeface="华文中宋" panose="02010600040101010101" charset="-122"/>
                <a:cs typeface="华文中宋" panose="02010600040101010101" charset="-122"/>
              </a:rPr>
              <a:t> 每节诗的前半部分(主歌)都以迷娘的询问和叙说的口吻来描写故乡，每节诗的末尾(副歌)都用“前往，前往”“我愿跟随你……”来直抒胸臆，表达渴望返回故乡的迫切心情。</a:t>
            </a:r>
            <a:endParaRPr lang="zh-CN" altLang="en-US" sz="36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893945" y="247650"/>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艺术特色</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图片 10241"/>
          <p:cNvPicPr>
            <a:picLocks noChangeAspect="1"/>
          </p:cNvPicPr>
          <p:nvPr/>
        </p:nvPicPr>
        <p:blipFill>
          <a:blip r:embed="rId1"/>
          <a:stretch>
            <a:fillRect/>
          </a:stretch>
        </p:blipFill>
        <p:spPr>
          <a:xfrm>
            <a:off x="157480" y="125730"/>
            <a:ext cx="11877040" cy="6606540"/>
          </a:xfrm>
          <a:prstGeom prst="rect">
            <a:avLst/>
          </a:prstGeom>
          <a:noFill/>
          <a:ln w="9525">
            <a:noFill/>
          </a:ln>
        </p:spPr>
      </p:pic>
      <p:sp>
        <p:nvSpPr>
          <p:cNvPr id="2" name="文本框 1"/>
          <p:cNvSpPr txBox="1"/>
          <p:nvPr/>
        </p:nvSpPr>
        <p:spPr>
          <a:xfrm>
            <a:off x="889000" y="1864360"/>
            <a:ext cx="10709910" cy="2214880"/>
          </a:xfrm>
          <a:prstGeom prst="rect">
            <a:avLst/>
          </a:prstGeom>
          <a:noFill/>
        </p:spPr>
        <p:txBody>
          <a:bodyPr wrap="none" rtlCol="0">
            <a:spAutoFit/>
          </a:bodyPr>
          <a:p>
            <a:pPr algn="l"/>
            <a:r>
              <a:rPr lang="zh-CN" altLang="en-US" sz="13800" b="1">
                <a:solidFill>
                  <a:srgbClr val="1818C8"/>
                </a:solidFill>
                <a:latin typeface="华文行楷" panose="02010800040101010101" charset="-122"/>
                <a:ea typeface="华文行楷" panose="02010800040101010101" charset="-122"/>
                <a:sym typeface="+mn-ea"/>
              </a:rPr>
              <a:t>欣赏正歌部分</a:t>
            </a:r>
            <a:endParaRPr lang="zh-CN" altLang="en-US" sz="13800" b="1">
              <a:solidFill>
                <a:srgbClr val="1818C8"/>
              </a:solidFill>
              <a:latin typeface="华文行楷" panose="02010800040101010101" charset="-122"/>
              <a:ea typeface="华文行楷" panose="020108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1000" fill="hold"/>
                                        <p:tgtEl>
                                          <p:spTgt spid="10242"/>
                                        </p:tgtEl>
                                        <p:attrNameLst>
                                          <p:attrName>ppt_w</p:attrName>
                                        </p:attrNameLst>
                                      </p:cBhvr>
                                      <p:tavLst>
                                        <p:tav tm="0">
                                          <p:val>
                                            <p:strVal val="#ppt_w*0.70"/>
                                          </p:val>
                                        </p:tav>
                                        <p:tav tm="100000">
                                          <p:val>
                                            <p:strVal val="#ppt_w"/>
                                          </p:val>
                                        </p:tav>
                                      </p:tavLst>
                                    </p:anim>
                                    <p:anim calcmode="lin" valueType="num">
                                      <p:cBhvr>
                                        <p:cTn id="8" dur="1000" fill="hold"/>
                                        <p:tgtEl>
                                          <p:spTgt spid="10242"/>
                                        </p:tgtEl>
                                        <p:attrNameLst>
                                          <p:attrName>ppt_h</p:attrName>
                                        </p:attrNameLst>
                                      </p:cBhvr>
                                      <p:tavLst>
                                        <p:tav tm="0">
                                          <p:val>
                                            <p:strVal val="#ppt_h"/>
                                          </p:val>
                                        </p:tav>
                                        <p:tav tm="100000">
                                          <p:val>
                                            <p:strVal val="#ppt_h"/>
                                          </p:val>
                                        </p:tav>
                                      </p:tavLst>
                                    </p:anim>
                                    <p:animEffect transition="in" filter="fade">
                                      <p:cBhvr>
                                        <p:cTn id="9" dur="1000"/>
                                        <p:tgtEl>
                                          <p:spTgt spid="10242"/>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1675" y="1266825"/>
            <a:ext cx="7118350" cy="3969385"/>
          </a:xfrm>
          <a:prstGeom prst="rect">
            <a:avLst/>
          </a:prstGeom>
          <a:noFill/>
          <a:ln w="9525">
            <a:noFill/>
          </a:ln>
        </p:spPr>
        <p:txBody>
          <a:bodyPr wrap="square">
            <a:spAutoFit/>
          </a:bodyPr>
          <a:p>
            <a:pPr indent="0"/>
            <a:r>
              <a:rPr lang="zh-CN" sz="3600" b="1">
                <a:latin typeface="华文中宋" panose="02010600040101010101" charset="-122"/>
                <a:ea typeface="华文中宋" panose="02010600040101010101" charset="-122"/>
              </a:rPr>
              <a:t>你知道吗，那</a:t>
            </a:r>
            <a:r>
              <a:rPr lang="zh-CN" sz="3600" b="1" u="sng">
                <a:solidFill>
                  <a:srgbClr val="C00000"/>
                </a:solidFill>
                <a:latin typeface="华文中宋" panose="02010600040101010101" charset="-122"/>
                <a:ea typeface="华文中宋" panose="02010600040101010101" charset="-122"/>
              </a:rPr>
              <a:t>柠檬花开</a:t>
            </a:r>
            <a:r>
              <a:rPr lang="zh-CN" sz="3600" b="1">
                <a:latin typeface="华文中宋" panose="02010600040101010101" charset="-122"/>
                <a:ea typeface="华文中宋" panose="02010600040101010101" charset="-122"/>
              </a:rPr>
              <a:t>的地方，</a:t>
            </a:r>
            <a:endParaRPr lang="zh-CN" sz="3600" b="1">
              <a:latin typeface="华文中宋" panose="02010600040101010101" charset="-122"/>
              <a:ea typeface="华文中宋" panose="02010600040101010101" charset="-122"/>
            </a:endParaRPr>
          </a:p>
          <a:p>
            <a:pPr indent="0"/>
            <a:r>
              <a:rPr lang="zh-CN" sz="3600" b="1">
                <a:latin typeface="华文中宋" panose="02010600040101010101" charset="-122"/>
                <a:ea typeface="华文中宋" panose="02010600040101010101" charset="-122"/>
              </a:rPr>
              <a:t>茂密的绿叶中，橙子金黄，</a:t>
            </a:r>
            <a:endParaRPr lang="zh-CN" sz="3600" b="1">
              <a:latin typeface="华文中宋" panose="02010600040101010101" charset="-122"/>
              <a:ea typeface="华文中宋" panose="02010600040101010101" charset="-122"/>
            </a:endParaRPr>
          </a:p>
          <a:p>
            <a:pPr indent="0"/>
            <a:r>
              <a:rPr lang="zh-CN" sz="3600" b="1">
                <a:latin typeface="华文中宋" panose="02010600040101010101" charset="-122"/>
                <a:ea typeface="华文中宋" panose="02010600040101010101" charset="-122"/>
              </a:rPr>
              <a:t>蓝天上送来宜人的和风，</a:t>
            </a:r>
            <a:endParaRPr lang="zh-CN" sz="3600" b="1">
              <a:latin typeface="华文中宋" panose="02010600040101010101" charset="-122"/>
              <a:ea typeface="华文中宋" panose="02010600040101010101" charset="-122"/>
            </a:endParaRPr>
          </a:p>
          <a:p>
            <a:pPr indent="0"/>
            <a:r>
              <a:rPr lang="zh-CN" sz="3600" b="1" u="sng">
                <a:solidFill>
                  <a:srgbClr val="C00000"/>
                </a:solidFill>
                <a:latin typeface="华文中宋" panose="02010600040101010101" charset="-122"/>
                <a:ea typeface="华文中宋" panose="02010600040101010101" charset="-122"/>
              </a:rPr>
              <a:t>桃金娘</a:t>
            </a:r>
            <a:r>
              <a:rPr lang="zh-CN" sz="3600" b="1">
                <a:latin typeface="华文中宋" panose="02010600040101010101" charset="-122"/>
                <a:ea typeface="华文中宋" panose="02010600040101010101" charset="-122"/>
              </a:rPr>
              <a:t>静立，</a:t>
            </a:r>
            <a:r>
              <a:rPr lang="zh-CN" sz="3600" b="1" u="sng">
                <a:solidFill>
                  <a:srgbClr val="C00000"/>
                </a:solidFill>
                <a:latin typeface="华文中宋" panose="02010600040101010101" charset="-122"/>
                <a:ea typeface="华文中宋" panose="02010600040101010101" charset="-122"/>
              </a:rPr>
              <a:t>月桂</a:t>
            </a:r>
            <a:r>
              <a:rPr lang="zh-CN" sz="3600" b="1">
                <a:latin typeface="华文中宋" panose="02010600040101010101" charset="-122"/>
                <a:ea typeface="华文中宋" panose="02010600040101010101" charset="-122"/>
              </a:rPr>
              <a:t>梢头高展，</a:t>
            </a:r>
            <a:endParaRPr lang="zh-CN" sz="3600" b="1">
              <a:latin typeface="华文中宋" panose="02010600040101010101" charset="-122"/>
              <a:ea typeface="华文中宋" panose="02010600040101010101" charset="-122"/>
            </a:endParaRPr>
          </a:p>
          <a:p>
            <a:pPr indent="0"/>
            <a:r>
              <a:rPr lang="zh-CN" sz="3600" b="1">
                <a:latin typeface="华文中宋" panose="02010600040101010101" charset="-122"/>
                <a:ea typeface="华文中宋" panose="02010600040101010101" charset="-122"/>
              </a:rPr>
              <a:t>你可知道那地方？　</a:t>
            </a:r>
            <a:endParaRPr lang="zh-CN" sz="3600" b="1">
              <a:latin typeface="华文中宋" panose="02010600040101010101" charset="-122"/>
              <a:ea typeface="华文中宋" panose="02010600040101010101" charset="-122"/>
            </a:endParaRPr>
          </a:p>
          <a:p>
            <a:pPr indent="0"/>
            <a:r>
              <a:rPr lang="zh-CN" sz="3600" b="1">
                <a:latin typeface="华文中宋" panose="02010600040101010101" charset="-122"/>
                <a:ea typeface="华文中宋" panose="02010600040101010101" charset="-122"/>
              </a:rPr>
              <a:t>前往，前往，</a:t>
            </a:r>
            <a:endParaRPr lang="zh-CN" sz="3600" b="1">
              <a:latin typeface="华文中宋" panose="02010600040101010101" charset="-122"/>
              <a:ea typeface="华文中宋" panose="02010600040101010101" charset="-122"/>
            </a:endParaRPr>
          </a:p>
          <a:p>
            <a:pPr indent="0"/>
            <a:r>
              <a:rPr lang="zh-CN" sz="3600" b="1">
                <a:latin typeface="华文中宋" panose="02010600040101010101" charset="-122"/>
                <a:ea typeface="华文中宋" panose="02010600040101010101" charset="-122"/>
              </a:rPr>
              <a:t>我愿跟随你，爱人啊，随你前往！</a:t>
            </a:r>
            <a:endParaRPr lang="zh-CN" altLang="en-US" sz="3600" b="1">
              <a:latin typeface="华文中宋" panose="02010600040101010101" charset="-122"/>
              <a:ea typeface="华文中宋" panose="02010600040101010101" charset="-122"/>
            </a:endParaRPr>
          </a:p>
        </p:txBody>
      </p:sp>
      <p:sp>
        <p:nvSpPr>
          <p:cNvPr id="2" name="文本框 1"/>
          <p:cNvSpPr txBox="1"/>
          <p:nvPr/>
        </p:nvSpPr>
        <p:spPr>
          <a:xfrm>
            <a:off x="3081655" y="406400"/>
            <a:ext cx="1834515" cy="706755"/>
          </a:xfrm>
          <a:prstGeom prst="rect">
            <a:avLst/>
          </a:prstGeom>
          <a:noFill/>
        </p:spPr>
        <p:txBody>
          <a:bodyPr wrap="square" rtlCol="0">
            <a:spAutoFit/>
          </a:bodyPr>
          <a:p>
            <a:r>
              <a:rPr lang="zh-CN" altLang="en-US" sz="4000" b="1">
                <a:solidFill>
                  <a:srgbClr val="FF0000"/>
                </a:solidFill>
              </a:rPr>
              <a:t>第一节</a:t>
            </a:r>
            <a:endParaRPr lang="zh-CN" altLang="en-US" sz="4000" b="1">
              <a:solidFill>
                <a:srgbClr val="FF0000"/>
              </a:solidFill>
            </a:endParaRPr>
          </a:p>
        </p:txBody>
      </p:sp>
      <p:sp>
        <p:nvSpPr>
          <p:cNvPr id="11273" name="圆角矩形标注 11272"/>
          <p:cNvSpPr/>
          <p:nvPr/>
        </p:nvSpPr>
        <p:spPr>
          <a:xfrm>
            <a:off x="8114030" y="1266825"/>
            <a:ext cx="3542665" cy="1040765"/>
          </a:xfrm>
          <a:prstGeom prst="wedgeRoundRectCallout">
            <a:avLst>
              <a:gd name="adj1" fmla="val -149336"/>
              <a:gd name="adj2" fmla="val 3264"/>
              <a:gd name="adj3" fmla="val 16667"/>
            </a:avLst>
          </a:prstGeom>
          <a:noFill/>
          <a:ln w="9525" cap="flat" cmpd="sng">
            <a:solidFill>
              <a:schemeClr val="tx1"/>
            </a:solidFill>
            <a:prstDash val="solid"/>
            <a:miter/>
            <a:headEnd type="none" w="med" len="med"/>
            <a:tailEnd type="none" w="med" len="med"/>
          </a:ln>
          <a:extLst>
            <a:ext uri="{909E8E84-426E-40DD-AFC4-6F175D3DCCD1}">
              <a14:hiddenFill xmlns:a14="http://schemas.microsoft.com/office/drawing/2010/main">
                <a:solidFill>
                  <a:srgbClr val="FFE1FF"/>
                </a:solidFill>
              </a14:hiddenFill>
            </a:ext>
          </a:extLst>
        </p:spPr>
        <p:txBody>
          <a:bodyPr/>
          <a:p>
            <a:r>
              <a:rPr lang="zh-CN" altLang="en-US" sz="2800" b="1">
                <a:latin typeface="华文中宋" panose="02010600040101010101" charset="-122"/>
                <a:ea typeface="华文中宋" panose="02010600040101010101" charset="-122"/>
                <a:cs typeface="华文中宋" panose="02010600040101010101" charset="-122"/>
                <a:hlinkClick r:id=""/>
              </a:rPr>
              <a:t>四世纪殉教的罗马圣女圣维维亚纳之花</a:t>
            </a:r>
            <a:r>
              <a:rPr lang="zh-CN" altLang="en-US" sz="2800">
                <a:latin typeface="华文中宋" panose="02010600040101010101" charset="-122"/>
                <a:ea typeface="华文中宋" panose="02010600040101010101" charset="-122"/>
                <a:cs typeface="华文中宋" panose="02010600040101010101" charset="-122"/>
                <a:hlinkClick r:id=""/>
              </a:rPr>
              <a:t> </a:t>
            </a:r>
            <a:endParaRPr lang="zh-CN" altLang="en-US" sz="2800">
              <a:latin typeface="华文中宋" panose="02010600040101010101" charset="-122"/>
              <a:ea typeface="华文中宋" panose="02010600040101010101" charset="-122"/>
              <a:cs typeface="华文中宋" panose="02010600040101010101" charset="-122"/>
              <a:hlinkClick r:id=""/>
            </a:endParaRPr>
          </a:p>
        </p:txBody>
      </p:sp>
      <p:sp>
        <p:nvSpPr>
          <p:cNvPr id="11271" name="圆角矩形标注 11270"/>
          <p:cNvSpPr/>
          <p:nvPr/>
        </p:nvSpPr>
        <p:spPr>
          <a:xfrm>
            <a:off x="8114030" y="2504440"/>
            <a:ext cx="3542665" cy="976630"/>
          </a:xfrm>
          <a:prstGeom prst="wedgeRoundRectCallout">
            <a:avLst>
              <a:gd name="adj1" fmla="val -218255"/>
              <a:gd name="adj2" fmla="val 18205"/>
              <a:gd name="adj3" fmla="val 16667"/>
            </a:avLst>
          </a:prstGeom>
          <a:noFill/>
          <a:ln w="9525" cap="flat" cmpd="sng">
            <a:solidFill>
              <a:schemeClr val="tx1"/>
            </a:solidFill>
            <a:prstDash val="solid"/>
            <a:miter/>
            <a:headEnd type="none" w="med" len="med"/>
            <a:tailEnd type="none" w="med" len="med"/>
          </a:ln>
          <a:extLst>
            <a:ext uri="{909E8E84-426E-40DD-AFC4-6F175D3DCCD1}">
              <a14:hiddenFill xmlns:a14="http://schemas.microsoft.com/office/drawing/2010/main">
                <a:solidFill>
                  <a:srgbClr val="FFE1FF"/>
                </a:solidFill>
              </a14:hiddenFill>
            </a:ext>
          </a:extLst>
        </p:spPr>
        <p:txBody>
          <a:bodyPr/>
          <a:p>
            <a:r>
              <a:rPr lang="zh-CN" altLang="en-US" sz="2800" b="1">
                <a:latin typeface="华文中宋" panose="02010600040101010101" charset="-122"/>
                <a:ea typeface="华文中宋" panose="02010600040101010101" charset="-122"/>
                <a:hlinkClick r:id=""/>
              </a:rPr>
              <a:t>爱情的象征（美神维纳斯的神树）</a:t>
            </a:r>
            <a:r>
              <a:rPr lang="zh-CN" altLang="en-US" sz="2400" b="1">
                <a:latin typeface="Arial" panose="020B0604020202020204" pitchFamily="34" charset="0"/>
              </a:rPr>
              <a:t> </a:t>
            </a:r>
            <a:endParaRPr lang="zh-CN" altLang="en-US" sz="2400" b="1">
              <a:latin typeface="Arial" panose="020B0604020202020204" pitchFamily="34" charset="0"/>
            </a:endParaRPr>
          </a:p>
        </p:txBody>
      </p:sp>
      <p:sp>
        <p:nvSpPr>
          <p:cNvPr id="11274" name="圆角矩形标注 11273"/>
          <p:cNvSpPr/>
          <p:nvPr/>
        </p:nvSpPr>
        <p:spPr>
          <a:xfrm>
            <a:off x="8055610" y="3677285"/>
            <a:ext cx="3659505" cy="1452880"/>
          </a:xfrm>
          <a:prstGeom prst="wedgeRoundRectCallout">
            <a:avLst>
              <a:gd name="adj1" fmla="val -151370"/>
              <a:gd name="adj2" fmla="val -62543"/>
              <a:gd name="adj3" fmla="val 16667"/>
            </a:avLst>
          </a:prstGeom>
          <a:noFill/>
          <a:ln w="9525" cap="flat" cmpd="sng">
            <a:solidFill>
              <a:schemeClr val="tx1"/>
            </a:solidFill>
            <a:prstDash val="solid"/>
            <a:miter/>
            <a:headEnd type="none" w="med" len="med"/>
            <a:tailEnd type="none" w="med" len="med"/>
          </a:ln>
          <a:extLst>
            <a:ext uri="{909E8E84-426E-40DD-AFC4-6F175D3DCCD1}">
              <a14:hiddenFill xmlns:a14="http://schemas.microsoft.com/office/drawing/2010/main">
                <a:solidFill>
                  <a:srgbClr val="FFE1FF"/>
                </a:solidFill>
              </a14:hiddenFill>
            </a:ext>
          </a:extLst>
        </p:spPr>
        <p:txBody>
          <a:bodyPr/>
          <a:p>
            <a:r>
              <a:rPr lang="zh-CN" altLang="en-US" sz="2800" b="1">
                <a:latin typeface="华文中宋" panose="02010600040101010101" charset="-122"/>
                <a:ea typeface="华文中宋" panose="02010600040101010101" charset="-122"/>
                <a:cs typeface="华文中宋" panose="02010600040101010101" charset="-122"/>
                <a:hlinkClick r:id=""/>
              </a:rPr>
              <a:t>罗马人视之为智能、护卫和平的象征（太阳神阿波罗的神树） </a:t>
            </a:r>
            <a:endParaRPr lang="zh-CN" altLang="en-US" sz="2800" b="1">
              <a:latin typeface="华文中宋" panose="02010600040101010101" charset="-122"/>
              <a:ea typeface="华文中宋" panose="02010600040101010101" charset="-122"/>
              <a:cs typeface="华文中宋" panose="02010600040101010101" charset="-122"/>
              <a:hlinkClick r:id=""/>
            </a:endParaRPr>
          </a:p>
        </p:txBody>
      </p:sp>
      <p:sp>
        <p:nvSpPr>
          <p:cNvPr id="3" name="文本框 2"/>
          <p:cNvSpPr txBox="1"/>
          <p:nvPr/>
        </p:nvSpPr>
        <p:spPr>
          <a:xfrm>
            <a:off x="5683250" y="406400"/>
            <a:ext cx="5054600" cy="645160"/>
          </a:xfrm>
          <a:prstGeom prst="rect">
            <a:avLst/>
          </a:prstGeom>
          <a:noFill/>
        </p:spPr>
        <p:txBody>
          <a:bodyPr wrap="none" rtlCol="0" anchor="t">
            <a:spAutoFit/>
          </a:bodyPr>
          <a:p>
            <a:r>
              <a:rPr lang="zh-CN" altLang="en-US" sz="3600" b="1">
                <a:ln w="9525" cap="flat" cmpd="sng">
                  <a:solidFill>
                    <a:srgbClr val="FF00FF"/>
                  </a:solidFill>
                  <a:prstDash val="solid"/>
                  <a:headEnd type="none" w="med" len="med"/>
                  <a:tailEnd type="none" w="med" len="med"/>
                </a:ln>
                <a:latin typeface="华文中宋" panose="02010600040101010101" charset="-122"/>
                <a:ea typeface="华文中宋" panose="02010600040101010101" charset="-122"/>
                <a:cs typeface="华文中宋" panose="02010600040101010101" charset="-122"/>
                <a:sym typeface="+mn-ea"/>
              </a:rPr>
              <a:t>故国之景——美好  和谐</a:t>
            </a:r>
            <a:endParaRPr lang="zh-CN" altLang="en-US" sz="3600" b="1">
              <a:ln w="9525" cap="flat" cmpd="sng">
                <a:solidFill>
                  <a:srgbClr val="FF00FF"/>
                </a:solidFill>
                <a:prstDash val="solid"/>
                <a:headEnd type="none" w="med" len="med"/>
                <a:tailEnd type="none" w="med" len="med"/>
              </a:ln>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1310640" y="5451475"/>
            <a:ext cx="9979025" cy="1076325"/>
          </a:xfrm>
          <a:prstGeom prst="rect">
            <a:avLst/>
          </a:prstGeom>
          <a:solidFill>
            <a:schemeClr val="accent4">
              <a:lumMod val="40000"/>
              <a:lumOff val="60000"/>
            </a:schemeClr>
          </a:solidFill>
          <a:ln w="9525">
            <a:noFill/>
          </a:ln>
        </p:spPr>
        <p:txBody>
          <a:bodyPr wrap="square">
            <a:spAutoFit/>
          </a:bodyPr>
          <a:p>
            <a:pPr indent="0"/>
            <a:r>
              <a:rPr lang="zh-CN" sz="3200" b="1">
                <a:solidFill>
                  <a:srgbClr val="FF0000"/>
                </a:solidFill>
                <a:latin typeface="华文中宋" panose="02010600040101010101" charset="-122"/>
                <a:ea typeface="华文中宋" panose="02010600040101010101" charset="-122"/>
              </a:rPr>
              <a:t>第一节：</a:t>
            </a:r>
            <a:r>
              <a:rPr lang="zh-CN" sz="3200" b="1">
                <a:solidFill>
                  <a:srgbClr val="1E1E1E"/>
                </a:solidFill>
                <a:latin typeface="华文中宋" panose="02010600040101010101" charset="-122"/>
                <a:ea typeface="华文中宋" panose="02010600040101010101" charset="-122"/>
              </a:rPr>
              <a:t>唱出了迷娘对故国意大利的</a:t>
            </a:r>
            <a:r>
              <a:rPr lang="zh-CN" sz="3200" b="1">
                <a:solidFill>
                  <a:srgbClr val="0000FF"/>
                </a:solidFill>
                <a:latin typeface="华文中宋" panose="02010600040101010101" charset="-122"/>
                <a:ea typeface="华文中宋" panose="02010600040101010101" charset="-122"/>
              </a:rPr>
              <a:t>真挚动人的怀念与由衷的赞美</a:t>
            </a:r>
            <a:r>
              <a:rPr lang="zh-CN" sz="3200" b="1">
                <a:solidFill>
                  <a:srgbClr val="1E1E1E"/>
                </a:solidFill>
                <a:latin typeface="华文中宋" panose="02010600040101010101" charset="-122"/>
                <a:ea typeface="华文中宋" panose="02010600040101010101" charset="-122"/>
              </a:rPr>
              <a:t>。</a:t>
            </a:r>
            <a:endParaRPr lang="zh-CN" altLang="en-US" sz="3200" b="1">
              <a:solidFill>
                <a:srgbClr val="1E1E1E"/>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000" fill="hold">
                                          <p:stCondLst>
                                            <p:cond delay="0"/>
                                          </p:stCondLst>
                                        </p:cTn>
                                        <p:tgtEl>
                                          <p:spTgt spid="11273"/>
                                        </p:tgtEl>
                                        <p:attrNameLst>
                                          <p:attrName>style.visibility</p:attrName>
                                        </p:attrNameLst>
                                      </p:cBhvr>
                                      <p:to>
                                        <p:strVal val="visible"/>
                                      </p:to>
                                    </p:set>
                                    <p:anim calcmode="lin" valueType="num">
                                      <p:cBhvr additive="base">
                                        <p:cTn id="19" dur="1000" fill="hold"/>
                                        <p:tgtEl>
                                          <p:spTgt spid="11273"/>
                                        </p:tgtEl>
                                        <p:attrNameLst>
                                          <p:attrName>ppt_x</p:attrName>
                                        </p:attrNameLst>
                                      </p:cBhvr>
                                      <p:tavLst>
                                        <p:tav tm="0">
                                          <p:val>
                                            <p:strVal val="#ppt_x"/>
                                          </p:val>
                                        </p:tav>
                                        <p:tav tm="100000">
                                          <p:val>
                                            <p:strVal val="#ppt_x"/>
                                          </p:val>
                                        </p:tav>
                                      </p:tavLst>
                                    </p:anim>
                                    <p:anim calcmode="lin" valueType="num">
                                      <p:cBhvr additive="base">
                                        <p:cTn id="20" dur="1000" fill="hold"/>
                                        <p:tgtEl>
                                          <p:spTgt spid="11273"/>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000" fill="hold">
                                          <p:stCondLst>
                                            <p:cond delay="0"/>
                                          </p:stCondLst>
                                        </p:cTn>
                                        <p:tgtEl>
                                          <p:spTgt spid="11271"/>
                                        </p:tgtEl>
                                        <p:attrNameLst>
                                          <p:attrName>style.visibility</p:attrName>
                                        </p:attrNameLst>
                                      </p:cBhvr>
                                      <p:to>
                                        <p:strVal val="visible"/>
                                      </p:to>
                                    </p:set>
                                    <p:anim calcmode="lin" valueType="num">
                                      <p:cBhvr additive="base">
                                        <p:cTn id="24" dur="1000" fill="hold"/>
                                        <p:tgtEl>
                                          <p:spTgt spid="11271"/>
                                        </p:tgtEl>
                                        <p:attrNameLst>
                                          <p:attrName>ppt_x</p:attrName>
                                        </p:attrNameLst>
                                      </p:cBhvr>
                                      <p:tavLst>
                                        <p:tav tm="0">
                                          <p:val>
                                            <p:strVal val="#ppt_x"/>
                                          </p:val>
                                        </p:tav>
                                        <p:tav tm="100000">
                                          <p:val>
                                            <p:strVal val="#ppt_x"/>
                                          </p:val>
                                        </p:tav>
                                      </p:tavLst>
                                    </p:anim>
                                    <p:anim calcmode="lin" valueType="num">
                                      <p:cBhvr additive="base">
                                        <p:cTn id="25" dur="1000" fill="hold"/>
                                        <p:tgtEl>
                                          <p:spTgt spid="11271"/>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000" fill="hold">
                                          <p:stCondLst>
                                            <p:cond delay="0"/>
                                          </p:stCondLst>
                                        </p:cTn>
                                        <p:tgtEl>
                                          <p:spTgt spid="11274"/>
                                        </p:tgtEl>
                                        <p:attrNameLst>
                                          <p:attrName>style.visibility</p:attrName>
                                        </p:attrNameLst>
                                      </p:cBhvr>
                                      <p:to>
                                        <p:strVal val="visible"/>
                                      </p:to>
                                    </p:set>
                                    <p:anim calcmode="lin" valueType="num">
                                      <p:cBhvr additive="base">
                                        <p:cTn id="29" dur="1000" fill="hold"/>
                                        <p:tgtEl>
                                          <p:spTgt spid="11274"/>
                                        </p:tgtEl>
                                        <p:attrNameLst>
                                          <p:attrName>ppt_x</p:attrName>
                                        </p:attrNameLst>
                                      </p:cBhvr>
                                      <p:tavLst>
                                        <p:tav tm="0">
                                          <p:val>
                                            <p:strVal val="#ppt_x"/>
                                          </p:val>
                                        </p:tav>
                                        <p:tav tm="100000">
                                          <p:val>
                                            <p:strVal val="#ppt_x"/>
                                          </p:val>
                                        </p:tav>
                                      </p:tavLst>
                                    </p:anim>
                                    <p:anim calcmode="lin" valueType="num">
                                      <p:cBhvr additive="base">
                                        <p:cTn id="30" dur="1000" fill="hold"/>
                                        <p:tgtEl>
                                          <p:spTgt spid="1127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000" fill="hold">
                                          <p:stCondLst>
                                            <p:cond delay="0"/>
                                          </p:stCondLst>
                                        </p:cTn>
                                        <p:tgtEl>
                                          <p:spTgt spid="3"/>
                                        </p:tgtEl>
                                        <p:attrNameLst>
                                          <p:attrName>style.visibility</p:attrName>
                                        </p:attrNameLst>
                                      </p:cBhvr>
                                      <p:to>
                                        <p:strVal val="visible"/>
                                      </p:to>
                                    </p:set>
                                    <p:anim calcmode="lin" valueType="num">
                                      <p:cBhvr additive="base">
                                        <p:cTn id="35" dur="1000" fill="hold"/>
                                        <p:tgtEl>
                                          <p:spTgt spid="3"/>
                                        </p:tgtEl>
                                        <p:attrNameLst>
                                          <p:attrName>ppt_x</p:attrName>
                                        </p:attrNameLst>
                                      </p:cBhvr>
                                      <p:tavLst>
                                        <p:tav tm="0">
                                          <p:val>
                                            <p:strVal val="#ppt_x"/>
                                          </p:val>
                                        </p:tav>
                                        <p:tav tm="100000">
                                          <p:val>
                                            <p:strVal val="#ppt_x"/>
                                          </p:val>
                                        </p:tav>
                                      </p:tavLst>
                                    </p:anim>
                                    <p:anim calcmode="lin" valueType="num">
                                      <p:cBhvr additive="base">
                                        <p:cTn id="36" dur="1000" fill="hold"/>
                                        <p:tgtEl>
                                          <p:spTgt spid="3"/>
                                        </p:tgtEl>
                                        <p:attrNameLst>
                                          <p:attrName>ppt_y</p:attrName>
                                        </p:attrNameLst>
                                      </p:cBhvr>
                                      <p:tavLst>
                                        <p:tav tm="0">
                                          <p:val>
                                            <p:strVal val="1+#ppt_h/2"/>
                                          </p:val>
                                        </p:tav>
                                        <p:tav tm="100000">
                                          <p:val>
                                            <p:strVal val="#ppt_y"/>
                                          </p:val>
                                        </p:tav>
                                      </p:tavLst>
                                    </p:anim>
                                  </p:childTnLst>
                                </p:cTn>
                              </p:par>
                            </p:childTnLst>
                          </p:cTn>
                        </p:par>
                        <p:par>
                          <p:cTn id="37" fill="hold">
                            <p:stCondLst>
                              <p:cond delay="1000"/>
                            </p:stCondLst>
                            <p:childTnLst>
                              <p:par>
                                <p:cTn id="38" presetID="26"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down)">
                                      <p:cBhvr>
                                        <p:cTn id="40" dur="580">
                                          <p:stCondLst>
                                            <p:cond delay="0"/>
                                          </p:stCondLst>
                                        </p:cTn>
                                        <p:tgtEl>
                                          <p:spTgt spid="4"/>
                                        </p:tgtEl>
                                      </p:cBhvr>
                                    </p:animEffect>
                                    <p:anim calcmode="lin" valueType="num">
                                      <p:cBhvr>
                                        <p:cTn id="41"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6" dur="26">
                                          <p:stCondLst>
                                            <p:cond delay="650"/>
                                          </p:stCondLst>
                                        </p:cTn>
                                        <p:tgtEl>
                                          <p:spTgt spid="4"/>
                                        </p:tgtEl>
                                      </p:cBhvr>
                                      <p:to x="100000" y="60000"/>
                                    </p:animScale>
                                    <p:animScale>
                                      <p:cBhvr>
                                        <p:cTn id="47" dur="166" decel="50000">
                                          <p:stCondLst>
                                            <p:cond delay="676"/>
                                          </p:stCondLst>
                                        </p:cTn>
                                        <p:tgtEl>
                                          <p:spTgt spid="4"/>
                                        </p:tgtEl>
                                      </p:cBhvr>
                                      <p:to x="100000" y="100000"/>
                                    </p:animScale>
                                    <p:animScale>
                                      <p:cBhvr>
                                        <p:cTn id="48" dur="26">
                                          <p:stCondLst>
                                            <p:cond delay="1312"/>
                                          </p:stCondLst>
                                        </p:cTn>
                                        <p:tgtEl>
                                          <p:spTgt spid="4"/>
                                        </p:tgtEl>
                                      </p:cBhvr>
                                      <p:to x="100000" y="80000"/>
                                    </p:animScale>
                                    <p:animScale>
                                      <p:cBhvr>
                                        <p:cTn id="49" dur="166" decel="50000">
                                          <p:stCondLst>
                                            <p:cond delay="1338"/>
                                          </p:stCondLst>
                                        </p:cTn>
                                        <p:tgtEl>
                                          <p:spTgt spid="4"/>
                                        </p:tgtEl>
                                      </p:cBhvr>
                                      <p:to x="100000" y="100000"/>
                                    </p:animScale>
                                    <p:animScale>
                                      <p:cBhvr>
                                        <p:cTn id="50" dur="26">
                                          <p:stCondLst>
                                            <p:cond delay="1642"/>
                                          </p:stCondLst>
                                        </p:cTn>
                                        <p:tgtEl>
                                          <p:spTgt spid="4"/>
                                        </p:tgtEl>
                                      </p:cBhvr>
                                      <p:to x="100000" y="90000"/>
                                    </p:animScale>
                                    <p:animScale>
                                      <p:cBhvr>
                                        <p:cTn id="51" dur="166" decel="50000">
                                          <p:stCondLst>
                                            <p:cond delay="1668"/>
                                          </p:stCondLst>
                                        </p:cTn>
                                        <p:tgtEl>
                                          <p:spTgt spid="4"/>
                                        </p:tgtEl>
                                      </p:cBhvr>
                                      <p:to x="100000" y="100000"/>
                                    </p:animScale>
                                    <p:animScale>
                                      <p:cBhvr>
                                        <p:cTn id="52" dur="26">
                                          <p:stCondLst>
                                            <p:cond delay="1808"/>
                                          </p:stCondLst>
                                        </p:cTn>
                                        <p:tgtEl>
                                          <p:spTgt spid="4"/>
                                        </p:tgtEl>
                                      </p:cBhvr>
                                      <p:to x="100000" y="95000"/>
                                    </p:animScale>
                                    <p:animScale>
                                      <p:cBhvr>
                                        <p:cTn id="53"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P spid="11273" grpId="0" animBg="1"/>
      <p:bldP spid="11271" grpId="0" animBg="1"/>
      <p:bldP spid="11274" grpId="0" animBg="1"/>
      <p:bldP spid="3" grpId="0"/>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292" name="组合 12291"/>
          <p:cNvGrpSpPr/>
          <p:nvPr/>
        </p:nvGrpSpPr>
        <p:grpSpPr>
          <a:xfrm>
            <a:off x="125730" y="116205"/>
            <a:ext cx="5765800" cy="6604635"/>
            <a:chOff x="0" y="0"/>
            <a:chExt cx="5760" cy="4655"/>
          </a:xfrm>
        </p:grpSpPr>
        <p:pic>
          <p:nvPicPr>
            <p:cNvPr id="12293" name="图片 12292" descr="b93007d6858b780f06088bb5"/>
            <p:cNvPicPr>
              <a:picLocks noChangeAspect="1"/>
            </p:cNvPicPr>
            <p:nvPr/>
          </p:nvPicPr>
          <p:blipFill>
            <a:blip r:embed="rId1"/>
            <a:stretch>
              <a:fillRect/>
            </a:stretch>
          </p:blipFill>
          <p:spPr>
            <a:xfrm>
              <a:off x="0" y="0"/>
              <a:ext cx="5760" cy="4655"/>
            </a:xfrm>
            <a:prstGeom prst="rect">
              <a:avLst/>
            </a:prstGeom>
            <a:noFill/>
            <a:ln w="9525">
              <a:noFill/>
            </a:ln>
          </p:spPr>
        </p:pic>
        <p:sp>
          <p:nvSpPr>
            <p:cNvPr id="12294" name="文本框 12293"/>
            <p:cNvSpPr txBox="1"/>
            <p:nvPr/>
          </p:nvSpPr>
          <p:spPr>
            <a:xfrm>
              <a:off x="4373" y="391"/>
              <a:ext cx="859" cy="2495"/>
            </a:xfrm>
            <a:prstGeom prst="rect">
              <a:avLst/>
            </a:prstGeom>
            <a:noFill/>
            <a:ln w="9525">
              <a:noFill/>
            </a:ln>
          </p:spPr>
          <p:txBody>
            <a:bodyPr vert="eaVert">
              <a:spAutoFit/>
            </a:bodyPr>
            <a:p>
              <a:r>
                <a:rPr lang="zh-CN" altLang="en-US" sz="4400" b="1">
                  <a:solidFill>
                    <a:schemeClr val="accent1"/>
                  </a:solidFill>
                  <a:latin typeface="Arial" panose="020B0604020202020204" pitchFamily="34" charset="0"/>
                </a:rPr>
                <a:t>盛开的柠檬花</a:t>
              </a:r>
              <a:endParaRPr lang="zh-CN" altLang="en-US">
                <a:latin typeface="Arial" panose="020B0604020202020204" pitchFamily="34" charset="0"/>
              </a:endParaRPr>
            </a:p>
          </p:txBody>
        </p:sp>
      </p:grpSp>
      <p:pic>
        <p:nvPicPr>
          <p:cNvPr id="13317" name="图片 13316" descr="nature_pics2681d330b9a485f1"/>
          <p:cNvPicPr>
            <a:picLocks noChangeAspect="1"/>
          </p:cNvPicPr>
          <p:nvPr/>
        </p:nvPicPr>
        <p:blipFill>
          <a:blip r:embed="rId2"/>
          <a:stretch>
            <a:fillRect/>
          </a:stretch>
        </p:blipFill>
        <p:spPr>
          <a:xfrm>
            <a:off x="6026785" y="-635"/>
            <a:ext cx="6005195" cy="6858635"/>
          </a:xfrm>
          <a:prstGeom prst="rect">
            <a:avLst/>
          </a:prstGeom>
          <a:noFill/>
          <a:ln w="9525">
            <a:noFill/>
          </a:ln>
        </p:spPr>
      </p:pic>
    </p:spTree>
  </p:cSld>
  <p:clrMapOvr>
    <a:masterClrMapping/>
  </p:clrMapOvr>
  <p:transition spd="slow" advClick="0" advTm="7000">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p:cTn id="7" dur="1000" fill="hold"/>
                                        <p:tgtEl>
                                          <p:spTgt spid="12292"/>
                                        </p:tgtEl>
                                        <p:attrNameLst>
                                          <p:attrName>ppt_w</p:attrName>
                                        </p:attrNameLst>
                                      </p:cBhvr>
                                      <p:tavLst>
                                        <p:tav tm="0">
                                          <p:val>
                                            <p:strVal val="#ppt_w*0.70"/>
                                          </p:val>
                                        </p:tav>
                                        <p:tav tm="100000">
                                          <p:val>
                                            <p:strVal val="#ppt_w"/>
                                          </p:val>
                                        </p:tav>
                                      </p:tavLst>
                                    </p:anim>
                                    <p:anim calcmode="lin" valueType="num">
                                      <p:cBhvr>
                                        <p:cTn id="8" dur="1000" fill="hold"/>
                                        <p:tgtEl>
                                          <p:spTgt spid="12292"/>
                                        </p:tgtEl>
                                        <p:attrNameLst>
                                          <p:attrName>ppt_h</p:attrName>
                                        </p:attrNameLst>
                                      </p:cBhvr>
                                      <p:tavLst>
                                        <p:tav tm="0">
                                          <p:val>
                                            <p:strVal val="#ppt_h"/>
                                          </p:val>
                                        </p:tav>
                                        <p:tav tm="100000">
                                          <p:val>
                                            <p:strVal val="#ppt_h"/>
                                          </p:val>
                                        </p:tav>
                                      </p:tavLst>
                                    </p:anim>
                                    <p:animEffect transition="in" filter="fade">
                                      <p:cBhvr>
                                        <p:cTn id="9" dur="1000"/>
                                        <p:tgtEl>
                                          <p:spTgt spid="12292"/>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3317"/>
                                        </p:tgtEl>
                                        <p:attrNameLst>
                                          <p:attrName>style.visibility</p:attrName>
                                        </p:attrNameLst>
                                      </p:cBhvr>
                                      <p:to>
                                        <p:strVal val="visible"/>
                                      </p:to>
                                    </p:set>
                                    <p:anim calcmode="lin" valueType="num">
                                      <p:cBhvr>
                                        <p:cTn id="13" dur="1000" fill="hold"/>
                                        <p:tgtEl>
                                          <p:spTgt spid="13317"/>
                                        </p:tgtEl>
                                        <p:attrNameLst>
                                          <p:attrName>ppt_w</p:attrName>
                                        </p:attrNameLst>
                                      </p:cBhvr>
                                      <p:tavLst>
                                        <p:tav tm="0">
                                          <p:val>
                                            <p:strVal val="#ppt_w*0.70"/>
                                          </p:val>
                                        </p:tav>
                                        <p:tav tm="100000">
                                          <p:val>
                                            <p:strVal val="#ppt_w"/>
                                          </p:val>
                                        </p:tav>
                                      </p:tavLst>
                                    </p:anim>
                                    <p:anim calcmode="lin" valueType="num">
                                      <p:cBhvr>
                                        <p:cTn id="14" dur="1000" fill="hold"/>
                                        <p:tgtEl>
                                          <p:spTgt spid="13317"/>
                                        </p:tgtEl>
                                        <p:attrNameLst>
                                          <p:attrName>ppt_h</p:attrName>
                                        </p:attrNameLst>
                                      </p:cBhvr>
                                      <p:tavLst>
                                        <p:tav tm="0">
                                          <p:val>
                                            <p:strVal val="#ppt_h"/>
                                          </p:val>
                                        </p:tav>
                                        <p:tav tm="100000">
                                          <p:val>
                                            <p:strVal val="#ppt_h"/>
                                          </p:val>
                                        </p:tav>
                                      </p:tavLst>
                                    </p:anim>
                                    <p:animEffect transition="in" filter="fade">
                                      <p:cBhvr>
                                        <p:cTn id="15" dur="10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图片 14337"/>
          <p:cNvPicPr>
            <a:picLocks noChangeAspect="1"/>
          </p:cNvPicPr>
          <p:nvPr/>
        </p:nvPicPr>
        <p:blipFill>
          <a:blip r:embed="rId1"/>
          <a:stretch>
            <a:fillRect/>
          </a:stretch>
        </p:blipFill>
        <p:spPr>
          <a:xfrm>
            <a:off x="250825" y="177165"/>
            <a:ext cx="5792470" cy="6551295"/>
          </a:xfrm>
          <a:prstGeom prst="rect">
            <a:avLst/>
          </a:prstGeom>
          <a:noFill/>
          <a:ln w="9525">
            <a:noFill/>
          </a:ln>
        </p:spPr>
      </p:pic>
      <p:sp>
        <p:nvSpPr>
          <p:cNvPr id="14339" name="文本框 14338"/>
          <p:cNvSpPr txBox="1"/>
          <p:nvPr/>
        </p:nvSpPr>
        <p:spPr>
          <a:xfrm>
            <a:off x="4628515" y="563245"/>
            <a:ext cx="798195" cy="5779770"/>
          </a:xfrm>
          <a:prstGeom prst="rect">
            <a:avLst/>
          </a:prstGeom>
          <a:noFill/>
          <a:ln w="9525">
            <a:noFill/>
          </a:ln>
        </p:spPr>
        <p:txBody>
          <a:bodyPr vert="eaVert" wrap="square">
            <a:spAutoFit/>
          </a:bodyPr>
          <a:p>
            <a:r>
              <a:rPr lang="zh-CN" altLang="en-US" sz="4000" b="1" dirty="0">
                <a:solidFill>
                  <a:srgbClr val="FF0000"/>
                </a:solidFill>
                <a:latin typeface="Arial" panose="020B0604020202020204" pitchFamily="34" charset="0"/>
              </a:rPr>
              <a:t>桃金娘——维纳斯的神树</a:t>
            </a:r>
            <a:endParaRPr lang="zh-CN" altLang="en-US" sz="4000" b="1" dirty="0">
              <a:solidFill>
                <a:srgbClr val="FF0000"/>
              </a:solidFill>
              <a:latin typeface="Arial" panose="020B0604020202020204" pitchFamily="34" charset="0"/>
            </a:endParaRPr>
          </a:p>
        </p:txBody>
      </p:sp>
      <p:pic>
        <p:nvPicPr>
          <p:cNvPr id="15362" name="图片 15361"/>
          <p:cNvPicPr>
            <a:picLocks noChangeAspect="1"/>
          </p:cNvPicPr>
          <p:nvPr/>
        </p:nvPicPr>
        <p:blipFill>
          <a:blip r:embed="rId2"/>
          <a:stretch>
            <a:fillRect/>
          </a:stretch>
        </p:blipFill>
        <p:spPr>
          <a:xfrm>
            <a:off x="6143625" y="177165"/>
            <a:ext cx="5907405" cy="6551295"/>
          </a:xfrm>
          <a:prstGeom prst="rect">
            <a:avLst/>
          </a:prstGeom>
          <a:noFill/>
          <a:ln w="9525">
            <a:noFill/>
          </a:ln>
        </p:spPr>
      </p:pic>
      <p:sp>
        <p:nvSpPr>
          <p:cNvPr id="15363" name="文本框 15362"/>
          <p:cNvSpPr txBox="1"/>
          <p:nvPr/>
        </p:nvSpPr>
        <p:spPr>
          <a:xfrm>
            <a:off x="6451600" y="264795"/>
            <a:ext cx="5292090" cy="706755"/>
          </a:xfrm>
          <a:prstGeom prst="rect">
            <a:avLst/>
          </a:prstGeom>
          <a:noFill/>
          <a:ln w="9525">
            <a:noFill/>
          </a:ln>
        </p:spPr>
        <p:txBody>
          <a:bodyPr wrap="square">
            <a:spAutoFit/>
          </a:bodyPr>
          <a:p>
            <a:r>
              <a:rPr lang="zh-CN" altLang="en-US" sz="4000" b="1" dirty="0">
                <a:solidFill>
                  <a:srgbClr val="FF0000"/>
                </a:solidFill>
                <a:latin typeface="Arial" panose="020B0604020202020204" pitchFamily="34" charset="0"/>
              </a:rPr>
              <a:t>月桂</a:t>
            </a:r>
            <a:r>
              <a:rPr lang="zh-CN" altLang="en-US" sz="4000" b="1" dirty="0">
                <a:solidFill>
                  <a:srgbClr val="FF0000"/>
                </a:solidFill>
                <a:latin typeface="Arial" panose="020B0604020202020204" pitchFamily="34" charset="0"/>
                <a:sym typeface="+mn-ea"/>
              </a:rPr>
              <a:t>——</a:t>
            </a:r>
            <a:r>
              <a:rPr lang="zh-CN" altLang="en-US" sz="4000" b="1" dirty="0">
                <a:solidFill>
                  <a:srgbClr val="FF0000"/>
                </a:solidFill>
                <a:latin typeface="Arial" panose="020B0604020202020204" pitchFamily="34" charset="0"/>
              </a:rPr>
              <a:t>阿波罗的神树</a:t>
            </a:r>
            <a:endParaRPr lang="zh-CN" altLang="en-US" sz="4000" b="1" dirty="0">
              <a:solidFill>
                <a:srgbClr val="FF0000"/>
              </a:solidFill>
              <a:latin typeface="Arial" panose="020B0604020202020204" pitchFamily="34" charset="0"/>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1000" fill="hold"/>
                                        <p:tgtEl>
                                          <p:spTgt spid="14338"/>
                                        </p:tgtEl>
                                        <p:attrNameLst>
                                          <p:attrName>ppt_w</p:attrName>
                                        </p:attrNameLst>
                                      </p:cBhvr>
                                      <p:tavLst>
                                        <p:tav tm="0">
                                          <p:val>
                                            <p:strVal val="#ppt_w*0.70"/>
                                          </p:val>
                                        </p:tav>
                                        <p:tav tm="100000">
                                          <p:val>
                                            <p:strVal val="#ppt_w"/>
                                          </p:val>
                                        </p:tav>
                                      </p:tavLst>
                                    </p:anim>
                                    <p:anim calcmode="lin" valueType="num">
                                      <p:cBhvr>
                                        <p:cTn id="8" dur="1000" fill="hold"/>
                                        <p:tgtEl>
                                          <p:spTgt spid="14338"/>
                                        </p:tgtEl>
                                        <p:attrNameLst>
                                          <p:attrName>ppt_h</p:attrName>
                                        </p:attrNameLst>
                                      </p:cBhvr>
                                      <p:tavLst>
                                        <p:tav tm="0">
                                          <p:val>
                                            <p:strVal val="#ppt_h"/>
                                          </p:val>
                                        </p:tav>
                                        <p:tav tm="100000">
                                          <p:val>
                                            <p:strVal val="#ppt_h"/>
                                          </p:val>
                                        </p:tav>
                                      </p:tavLst>
                                    </p:anim>
                                    <p:animEffect transition="in" filter="fade">
                                      <p:cBhvr>
                                        <p:cTn id="9" dur="1000"/>
                                        <p:tgtEl>
                                          <p:spTgt spid="14338"/>
                                        </p:tgtEl>
                                      </p:cBhvr>
                                    </p:animEffect>
                                  </p:childTnLst>
                                </p:cTn>
                              </p:par>
                              <p:par>
                                <p:cTn id="10" presetID="2" presetClass="entr" presetSubtype="4" fill="hold" grpId="0" nodeType="withEffect">
                                  <p:stCondLst>
                                    <p:cond delay="0"/>
                                  </p:stCondLst>
                                  <p:childTnLst>
                                    <p:set>
                                      <p:cBhvr>
                                        <p:cTn id="11" dur="1000" fill="hold">
                                          <p:stCondLst>
                                            <p:cond delay="0"/>
                                          </p:stCondLst>
                                        </p:cTn>
                                        <p:tgtEl>
                                          <p:spTgt spid="14339"/>
                                        </p:tgtEl>
                                        <p:attrNameLst>
                                          <p:attrName>style.visibility</p:attrName>
                                        </p:attrNameLst>
                                      </p:cBhvr>
                                      <p:to>
                                        <p:strVal val="visible"/>
                                      </p:to>
                                    </p:set>
                                    <p:anim calcmode="lin" valueType="num">
                                      <p:cBhvr additive="base">
                                        <p:cTn id="12" dur="1000" fill="hold"/>
                                        <p:tgtEl>
                                          <p:spTgt spid="14339"/>
                                        </p:tgtEl>
                                        <p:attrNameLst>
                                          <p:attrName>ppt_x</p:attrName>
                                        </p:attrNameLst>
                                      </p:cBhvr>
                                      <p:tavLst>
                                        <p:tav tm="0">
                                          <p:val>
                                            <p:strVal val="#ppt_x"/>
                                          </p:val>
                                        </p:tav>
                                        <p:tav tm="100000">
                                          <p:val>
                                            <p:strVal val="#ppt_x"/>
                                          </p:val>
                                        </p:tav>
                                      </p:tavLst>
                                    </p:anim>
                                    <p:anim calcmode="lin" valueType="num">
                                      <p:cBhvr additive="base">
                                        <p:cTn id="13" dur="1000" fill="hold"/>
                                        <p:tgtEl>
                                          <p:spTgt spid="143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5" presetClass="entr" presetSubtype="0" fill="hold" nodeType="afterEffect">
                                  <p:stCondLst>
                                    <p:cond delay="0"/>
                                  </p:stCondLst>
                                  <p:childTnLst>
                                    <p:set>
                                      <p:cBhvr>
                                        <p:cTn id="16" dur="1" fill="hold">
                                          <p:stCondLst>
                                            <p:cond delay="0"/>
                                          </p:stCondLst>
                                        </p:cTn>
                                        <p:tgtEl>
                                          <p:spTgt spid="15362"/>
                                        </p:tgtEl>
                                        <p:attrNameLst>
                                          <p:attrName>style.visibility</p:attrName>
                                        </p:attrNameLst>
                                      </p:cBhvr>
                                      <p:to>
                                        <p:strVal val="visible"/>
                                      </p:to>
                                    </p:set>
                                    <p:anim calcmode="lin" valueType="num">
                                      <p:cBhvr>
                                        <p:cTn id="17" dur="1000" fill="hold"/>
                                        <p:tgtEl>
                                          <p:spTgt spid="15362"/>
                                        </p:tgtEl>
                                        <p:attrNameLst>
                                          <p:attrName>ppt_w</p:attrName>
                                        </p:attrNameLst>
                                      </p:cBhvr>
                                      <p:tavLst>
                                        <p:tav tm="0">
                                          <p:val>
                                            <p:strVal val="#ppt_w*0.70"/>
                                          </p:val>
                                        </p:tav>
                                        <p:tav tm="100000">
                                          <p:val>
                                            <p:strVal val="#ppt_w"/>
                                          </p:val>
                                        </p:tav>
                                      </p:tavLst>
                                    </p:anim>
                                    <p:anim calcmode="lin" valueType="num">
                                      <p:cBhvr>
                                        <p:cTn id="18" dur="1000" fill="hold"/>
                                        <p:tgtEl>
                                          <p:spTgt spid="15362"/>
                                        </p:tgtEl>
                                        <p:attrNameLst>
                                          <p:attrName>ppt_h</p:attrName>
                                        </p:attrNameLst>
                                      </p:cBhvr>
                                      <p:tavLst>
                                        <p:tav tm="0">
                                          <p:val>
                                            <p:strVal val="#ppt_h"/>
                                          </p:val>
                                        </p:tav>
                                        <p:tav tm="100000">
                                          <p:val>
                                            <p:strVal val="#ppt_h"/>
                                          </p:val>
                                        </p:tav>
                                      </p:tavLst>
                                    </p:anim>
                                    <p:animEffect transition="in" filter="fade">
                                      <p:cBhvr>
                                        <p:cTn id="19" dur="1000"/>
                                        <p:tgtEl>
                                          <p:spTgt spid="15362"/>
                                        </p:tgtEl>
                                      </p:cBhvr>
                                    </p:animEffect>
                                  </p:childTnLst>
                                </p:cTn>
                              </p:par>
                              <p:par>
                                <p:cTn id="20" presetID="2" presetClass="entr" presetSubtype="4" fill="hold" grpId="0" nodeType="withEffect">
                                  <p:stCondLst>
                                    <p:cond delay="0"/>
                                  </p:stCondLst>
                                  <p:childTnLst>
                                    <p:set>
                                      <p:cBhvr>
                                        <p:cTn id="21" dur="1000" fill="hold">
                                          <p:stCondLst>
                                            <p:cond delay="0"/>
                                          </p:stCondLst>
                                        </p:cTn>
                                        <p:tgtEl>
                                          <p:spTgt spid="15363"/>
                                        </p:tgtEl>
                                        <p:attrNameLst>
                                          <p:attrName>style.visibility</p:attrName>
                                        </p:attrNameLst>
                                      </p:cBhvr>
                                      <p:to>
                                        <p:strVal val="visible"/>
                                      </p:to>
                                    </p:set>
                                    <p:anim calcmode="lin" valueType="num">
                                      <p:cBhvr additive="base">
                                        <p:cTn id="22" dur="1000" fill="hold"/>
                                        <p:tgtEl>
                                          <p:spTgt spid="15363"/>
                                        </p:tgtEl>
                                        <p:attrNameLst>
                                          <p:attrName>ppt_x</p:attrName>
                                        </p:attrNameLst>
                                      </p:cBhvr>
                                      <p:tavLst>
                                        <p:tav tm="0">
                                          <p:val>
                                            <p:strVal val="#ppt_x"/>
                                          </p:val>
                                        </p:tav>
                                        <p:tav tm="100000">
                                          <p:val>
                                            <p:strVal val="#ppt_x"/>
                                          </p:val>
                                        </p:tav>
                                      </p:tavLst>
                                    </p:anim>
                                    <p:anim calcmode="lin" valueType="num">
                                      <p:cBhvr additive="base">
                                        <p:cTn id="23" dur="1000" fill="hold"/>
                                        <p:tgtEl>
                                          <p:spTgt spid="15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536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21735" y="259715"/>
            <a:ext cx="1834515" cy="706755"/>
          </a:xfrm>
          <a:prstGeom prst="rect">
            <a:avLst/>
          </a:prstGeom>
          <a:noFill/>
        </p:spPr>
        <p:txBody>
          <a:bodyPr wrap="square" rtlCol="0">
            <a:spAutoFit/>
          </a:bodyPr>
          <a:p>
            <a:r>
              <a:rPr lang="zh-CN" altLang="en-US" sz="4000" b="1">
                <a:solidFill>
                  <a:srgbClr val="FF0000"/>
                </a:solidFill>
              </a:rPr>
              <a:t>第二节</a:t>
            </a:r>
            <a:endParaRPr lang="zh-CN" altLang="en-US" sz="4000" b="1">
              <a:solidFill>
                <a:srgbClr val="FF0000"/>
              </a:solidFill>
            </a:endParaRPr>
          </a:p>
        </p:txBody>
      </p:sp>
      <p:sp>
        <p:nvSpPr>
          <p:cNvPr id="3" name="文本框 2"/>
          <p:cNvSpPr txBox="1"/>
          <p:nvPr/>
        </p:nvSpPr>
        <p:spPr>
          <a:xfrm>
            <a:off x="1214755" y="967105"/>
            <a:ext cx="8261985" cy="4399915"/>
          </a:xfrm>
          <a:prstGeom prst="rect">
            <a:avLst/>
          </a:prstGeom>
          <a:noFill/>
        </p:spPr>
        <p:txBody>
          <a:bodyPr wrap="square" rtlCol="0" anchor="t">
            <a:spAutoFit/>
          </a:bodyPr>
          <a:p>
            <a:pPr indent="0"/>
            <a:r>
              <a:rPr lang="zh-CN" sz="4000" b="1">
                <a:latin typeface="华文中宋" panose="02010600040101010101" charset="-122"/>
                <a:ea typeface="华文中宋" panose="02010600040101010101" charset="-122"/>
                <a:sym typeface="+mn-ea"/>
              </a:rPr>
              <a:t>你可知道那所</a:t>
            </a:r>
            <a:r>
              <a:rPr lang="zh-CN" sz="4000" b="1" u="sng">
                <a:solidFill>
                  <a:srgbClr val="C00000"/>
                </a:solidFill>
                <a:latin typeface="华文中宋" panose="02010600040101010101" charset="-122"/>
                <a:ea typeface="华文中宋" panose="02010600040101010101" charset="-122"/>
                <a:sym typeface="+mn-ea"/>
              </a:rPr>
              <a:t>房子</a:t>
            </a:r>
            <a:r>
              <a:rPr lang="zh-CN" sz="4000" b="1">
                <a:latin typeface="华文中宋" panose="02010600040101010101" charset="-122"/>
                <a:ea typeface="华文中宋" panose="02010600040101010101" charset="-122"/>
                <a:sym typeface="+mn-ea"/>
              </a:rPr>
              <a:t>，</a:t>
            </a:r>
            <a:r>
              <a:rPr lang="zh-CN" sz="4000" b="1" u="sng">
                <a:solidFill>
                  <a:srgbClr val="C00000"/>
                </a:solidFill>
                <a:latin typeface="华文中宋" panose="02010600040101010101" charset="-122"/>
                <a:ea typeface="华文中宋" panose="02010600040101010101" charset="-122"/>
                <a:sym typeface="+mn-ea"/>
              </a:rPr>
              <a:t>圆柱成行</a:t>
            </a:r>
            <a:r>
              <a:rPr lang="zh-CN" sz="4000" b="1">
                <a:latin typeface="华文中宋" panose="02010600040101010101" charset="-122"/>
                <a:ea typeface="华文中宋" panose="02010600040101010101" charset="-122"/>
                <a:sym typeface="+mn-ea"/>
              </a:rPr>
              <a:t>，</a:t>
            </a:r>
            <a:endParaRPr lang="zh-CN" sz="4000" b="1">
              <a:latin typeface="华文中宋" panose="02010600040101010101" charset="-122"/>
              <a:ea typeface="华文中宋" panose="02010600040101010101" charset="-122"/>
            </a:endParaRPr>
          </a:p>
          <a:p>
            <a:pPr indent="0"/>
            <a:r>
              <a:rPr lang="zh-CN" sz="4000" b="1">
                <a:latin typeface="华文中宋" panose="02010600040101010101" charset="-122"/>
                <a:ea typeface="华文中宋" panose="02010600040101010101" charset="-122"/>
                <a:sym typeface="+mn-ea"/>
              </a:rPr>
              <a:t>厅堂辉煌，</a:t>
            </a:r>
            <a:r>
              <a:rPr lang="zh-CN" sz="4000" b="1" u="sng">
                <a:solidFill>
                  <a:srgbClr val="C00000"/>
                </a:solidFill>
                <a:latin typeface="华文中宋" panose="02010600040101010101" charset="-122"/>
                <a:ea typeface="华文中宋" panose="02010600040101010101" charset="-122"/>
                <a:sym typeface="+mn-ea"/>
              </a:rPr>
              <a:t>居室宽敞明亮</a:t>
            </a:r>
            <a:r>
              <a:rPr lang="zh-CN" sz="4000" b="1">
                <a:latin typeface="华文中宋" panose="02010600040101010101" charset="-122"/>
                <a:ea typeface="华文中宋" panose="02010600040101010101" charset="-122"/>
                <a:sym typeface="+mn-ea"/>
              </a:rPr>
              <a:t>，</a:t>
            </a:r>
            <a:endParaRPr lang="zh-CN" sz="4000" b="1">
              <a:latin typeface="华文中宋" panose="02010600040101010101" charset="-122"/>
              <a:ea typeface="华文中宋" panose="02010600040101010101" charset="-122"/>
            </a:endParaRPr>
          </a:p>
          <a:p>
            <a:pPr indent="0"/>
            <a:r>
              <a:rPr lang="zh-CN" sz="4000" b="1" u="sng">
                <a:solidFill>
                  <a:srgbClr val="C00000"/>
                </a:solidFill>
                <a:latin typeface="华文中宋" panose="02010600040101010101" charset="-122"/>
                <a:ea typeface="华文中宋" panose="02010600040101010101" charset="-122"/>
                <a:sym typeface="+mn-ea"/>
              </a:rPr>
              <a:t>大理石立像</a:t>
            </a:r>
            <a:r>
              <a:rPr lang="zh-CN" sz="4000" b="1">
                <a:latin typeface="华文中宋" panose="02010600040101010101" charset="-122"/>
                <a:ea typeface="华文中宋" panose="02010600040101010101" charset="-122"/>
                <a:sym typeface="+mn-ea"/>
              </a:rPr>
              <a:t>凝望着我：</a:t>
            </a:r>
            <a:endParaRPr lang="zh-CN" sz="4000" b="1">
              <a:latin typeface="华文中宋" panose="02010600040101010101" charset="-122"/>
              <a:ea typeface="华文中宋" panose="02010600040101010101" charset="-122"/>
            </a:endParaRPr>
          </a:p>
          <a:p>
            <a:pPr indent="0"/>
            <a:r>
              <a:rPr lang="zh-CN" sz="4000" b="1">
                <a:latin typeface="华文中宋" panose="02010600040101010101" charset="-122"/>
                <a:ea typeface="华文中宋" panose="02010600040101010101" charset="-122"/>
                <a:sym typeface="+mn-ea"/>
              </a:rPr>
              <a:t>人们把你怎么了，可怜的姑娘？</a:t>
            </a:r>
            <a:endParaRPr lang="zh-CN" sz="4000" b="1">
              <a:latin typeface="华文中宋" panose="02010600040101010101" charset="-122"/>
              <a:ea typeface="华文中宋" panose="02010600040101010101" charset="-122"/>
            </a:endParaRPr>
          </a:p>
          <a:p>
            <a:pPr indent="0"/>
            <a:r>
              <a:rPr lang="zh-CN" sz="4000" b="1">
                <a:latin typeface="华文中宋" panose="02010600040101010101" charset="-122"/>
                <a:ea typeface="华文中宋" panose="02010600040101010101" charset="-122"/>
                <a:sym typeface="+mn-ea"/>
              </a:rPr>
              <a:t>你可知道那所房子？</a:t>
            </a:r>
            <a:endParaRPr lang="zh-CN" sz="4000" b="1">
              <a:latin typeface="华文中宋" panose="02010600040101010101" charset="-122"/>
              <a:ea typeface="华文中宋" panose="02010600040101010101" charset="-122"/>
            </a:endParaRPr>
          </a:p>
          <a:p>
            <a:pPr indent="0"/>
            <a:r>
              <a:rPr lang="zh-CN" sz="4000" b="1">
                <a:latin typeface="华文中宋" panose="02010600040101010101" charset="-122"/>
                <a:ea typeface="华文中宋" panose="02010600040101010101" charset="-122"/>
                <a:sym typeface="+mn-ea"/>
              </a:rPr>
              <a:t>前往，前往，</a:t>
            </a:r>
            <a:endParaRPr lang="zh-CN" sz="4000" b="1">
              <a:latin typeface="华文中宋" panose="02010600040101010101" charset="-122"/>
              <a:ea typeface="华文中宋" panose="02010600040101010101" charset="-122"/>
            </a:endParaRPr>
          </a:p>
          <a:p>
            <a:pPr indent="0"/>
            <a:r>
              <a:rPr lang="zh-CN" sz="4000" b="1">
                <a:latin typeface="华文中宋" panose="02010600040101010101" charset="-122"/>
                <a:ea typeface="华文中宋" panose="02010600040101010101" charset="-122"/>
                <a:sym typeface="+mn-ea"/>
              </a:rPr>
              <a:t>我愿跟随你，恩人啊，随你前往！</a:t>
            </a:r>
            <a:endParaRPr lang="zh-CN" altLang="en-US" sz="4000" b="1">
              <a:latin typeface="华文中宋" panose="02010600040101010101" charset="-122"/>
              <a:ea typeface="华文中宋" panose="02010600040101010101" charset="-122"/>
              <a:sym typeface="+mn-ea"/>
            </a:endParaRPr>
          </a:p>
        </p:txBody>
      </p:sp>
      <p:sp>
        <p:nvSpPr>
          <p:cNvPr id="4" name="文本框 3"/>
          <p:cNvSpPr txBox="1"/>
          <p:nvPr/>
        </p:nvSpPr>
        <p:spPr>
          <a:xfrm>
            <a:off x="5813425" y="290830"/>
            <a:ext cx="5054600" cy="645160"/>
          </a:xfrm>
          <a:prstGeom prst="rect">
            <a:avLst/>
          </a:prstGeom>
          <a:noFill/>
        </p:spPr>
        <p:txBody>
          <a:bodyPr wrap="none" rtlCol="0" anchor="t">
            <a:spAutoFit/>
          </a:bodyPr>
          <a:p>
            <a:r>
              <a:rPr lang="zh-CN" altLang="en-US" sz="3600" b="1">
                <a:ln w="9525" cap="flat" cmpd="sng">
                  <a:solidFill>
                    <a:srgbClr val="FF00FF"/>
                  </a:solidFill>
                  <a:prstDash val="solid"/>
                  <a:headEnd type="none" w="med" len="med"/>
                  <a:tailEnd type="none" w="med" len="med"/>
                </a:ln>
                <a:latin typeface="华文中宋" panose="02010600040101010101" charset="-122"/>
                <a:ea typeface="华文中宋" panose="02010600040101010101" charset="-122"/>
                <a:cs typeface="华文中宋" panose="02010600040101010101" charset="-122"/>
                <a:sym typeface="+mn-ea"/>
              </a:rPr>
              <a:t>幼时家园——明亮  温暖</a:t>
            </a:r>
            <a:endParaRPr lang="zh-CN" altLang="en-US" sz="3600" b="1">
              <a:ln w="9525" cap="flat" cmpd="sng">
                <a:solidFill>
                  <a:srgbClr val="FF00FF"/>
                </a:solidFill>
                <a:prstDash val="solid"/>
                <a:headEnd type="none" w="med" len="med"/>
                <a:tailEnd type="none" w="med" len="med"/>
              </a:ln>
              <a:latin typeface="华文中宋" panose="02010600040101010101" charset="-122"/>
              <a:ea typeface="华文中宋" panose="02010600040101010101" charset="-122"/>
              <a:cs typeface="华文中宋" panose="02010600040101010101" charset="-122"/>
              <a:sym typeface="+mn-ea"/>
            </a:endParaRPr>
          </a:p>
        </p:txBody>
      </p:sp>
      <p:sp>
        <p:nvSpPr>
          <p:cNvPr id="100" name="文本框 99"/>
          <p:cNvSpPr txBox="1"/>
          <p:nvPr/>
        </p:nvSpPr>
        <p:spPr>
          <a:xfrm>
            <a:off x="1053465" y="5720080"/>
            <a:ext cx="10175875" cy="645160"/>
          </a:xfrm>
          <a:prstGeom prst="rect">
            <a:avLst/>
          </a:prstGeom>
          <a:solidFill>
            <a:schemeClr val="accent4">
              <a:lumMod val="40000"/>
              <a:lumOff val="60000"/>
            </a:schemeClr>
          </a:solidFill>
          <a:ln w="9525">
            <a:noFill/>
          </a:ln>
        </p:spPr>
        <p:txBody>
          <a:bodyPr wrap="square">
            <a:spAutoFit/>
          </a:bodyPr>
          <a:p>
            <a:pPr indent="0"/>
            <a:r>
              <a:rPr lang="zh-CN" sz="3600" b="1">
                <a:solidFill>
                  <a:srgbClr val="FF0000"/>
                </a:solidFill>
                <a:latin typeface="华文中宋" panose="02010600040101010101" charset="-122"/>
                <a:ea typeface="华文中宋" panose="02010600040101010101" charset="-122"/>
              </a:rPr>
              <a:t>第二节：</a:t>
            </a:r>
            <a:r>
              <a:rPr lang="zh-CN" sz="3600" b="1">
                <a:solidFill>
                  <a:srgbClr val="1E1E1E"/>
                </a:solidFill>
                <a:latin typeface="华文中宋" panose="02010600040101010101" charset="-122"/>
                <a:ea typeface="华文中宋" panose="02010600040101010101" charset="-122"/>
              </a:rPr>
              <a:t>诗人又描绘出了迷娘</a:t>
            </a:r>
            <a:r>
              <a:rPr lang="zh-CN" sz="3600" b="1">
                <a:solidFill>
                  <a:srgbClr val="0000FF"/>
                </a:solidFill>
                <a:latin typeface="华文中宋" panose="02010600040101010101" charset="-122"/>
                <a:ea typeface="华文中宋" panose="02010600040101010101" charset="-122"/>
              </a:rPr>
              <a:t>那宛若仙境的家园</a:t>
            </a:r>
            <a:r>
              <a:rPr lang="zh-CN" sz="3600" b="1">
                <a:solidFill>
                  <a:srgbClr val="1E1E1E"/>
                </a:solidFill>
                <a:latin typeface="华文中宋" panose="02010600040101010101" charset="-122"/>
                <a:ea typeface="华文中宋" panose="02010600040101010101" charset="-122"/>
              </a:rPr>
              <a:t>。</a:t>
            </a:r>
            <a:endParaRPr lang="zh-CN" altLang="en-US" sz="3600" b="1">
              <a:solidFill>
                <a:srgbClr val="1E1E1E"/>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000" fill="hold">
                                          <p:stCondLst>
                                            <p:cond delay="0"/>
                                          </p:stCondLst>
                                        </p:cTn>
                                        <p:tgtEl>
                                          <p:spTgt spid="4"/>
                                        </p:tgtEl>
                                        <p:attrNameLst>
                                          <p:attrName>style.visibility</p:attrName>
                                        </p:attrNameLst>
                                      </p:cBhvr>
                                      <p:to>
                                        <p:strVal val="visible"/>
                                      </p:to>
                                    </p:set>
                                    <p:anim calcmode="lin" valueType="num">
                                      <p:cBhvr additive="base">
                                        <p:cTn id="19" dur="1000" fill="hold"/>
                                        <p:tgtEl>
                                          <p:spTgt spid="4"/>
                                        </p:tgtEl>
                                        <p:attrNameLst>
                                          <p:attrName>ppt_x</p:attrName>
                                        </p:attrNameLst>
                                      </p:cBhvr>
                                      <p:tavLst>
                                        <p:tav tm="0">
                                          <p:val>
                                            <p:strVal val="#ppt_x"/>
                                          </p:val>
                                        </p:tav>
                                        <p:tav tm="100000">
                                          <p:val>
                                            <p:strVal val="#ppt_x"/>
                                          </p:val>
                                        </p:tav>
                                      </p:tavLst>
                                    </p:anim>
                                    <p:anim calcmode="lin" valueType="num">
                                      <p:cBhvr additive="base">
                                        <p:cTn id="20" dur="100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6" presetClass="entr" presetSubtype="0" fill="hold" grpId="0" nodeType="afterEffect">
                                  <p:stCondLst>
                                    <p:cond delay="0"/>
                                  </p:stCondLst>
                                  <p:childTnLst>
                                    <p:set>
                                      <p:cBhvr>
                                        <p:cTn id="23" dur="1" fill="hold">
                                          <p:stCondLst>
                                            <p:cond delay="0"/>
                                          </p:stCondLst>
                                        </p:cTn>
                                        <p:tgtEl>
                                          <p:spTgt spid="100"/>
                                        </p:tgtEl>
                                        <p:attrNameLst>
                                          <p:attrName>style.visibility</p:attrName>
                                        </p:attrNameLst>
                                      </p:cBhvr>
                                      <p:to>
                                        <p:strVal val="visible"/>
                                      </p:to>
                                    </p:set>
                                    <p:animEffect transition="in" filter="wipe(down)">
                                      <p:cBhvr>
                                        <p:cTn id="24" dur="580">
                                          <p:stCondLst>
                                            <p:cond delay="0"/>
                                          </p:stCondLst>
                                        </p:cTn>
                                        <p:tgtEl>
                                          <p:spTgt spid="100"/>
                                        </p:tgtEl>
                                      </p:cBhvr>
                                    </p:animEffect>
                                    <p:anim calcmode="lin" valueType="num">
                                      <p:cBhvr>
                                        <p:cTn id="25"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30" dur="26">
                                          <p:stCondLst>
                                            <p:cond delay="650"/>
                                          </p:stCondLst>
                                        </p:cTn>
                                        <p:tgtEl>
                                          <p:spTgt spid="100"/>
                                        </p:tgtEl>
                                      </p:cBhvr>
                                      <p:to x="100000" y="60000"/>
                                    </p:animScale>
                                    <p:animScale>
                                      <p:cBhvr>
                                        <p:cTn id="31" dur="166" decel="50000">
                                          <p:stCondLst>
                                            <p:cond delay="676"/>
                                          </p:stCondLst>
                                        </p:cTn>
                                        <p:tgtEl>
                                          <p:spTgt spid="100"/>
                                        </p:tgtEl>
                                      </p:cBhvr>
                                      <p:to x="100000" y="100000"/>
                                    </p:animScale>
                                    <p:animScale>
                                      <p:cBhvr>
                                        <p:cTn id="32" dur="26">
                                          <p:stCondLst>
                                            <p:cond delay="1312"/>
                                          </p:stCondLst>
                                        </p:cTn>
                                        <p:tgtEl>
                                          <p:spTgt spid="100"/>
                                        </p:tgtEl>
                                      </p:cBhvr>
                                      <p:to x="100000" y="80000"/>
                                    </p:animScale>
                                    <p:animScale>
                                      <p:cBhvr>
                                        <p:cTn id="33" dur="166" decel="50000">
                                          <p:stCondLst>
                                            <p:cond delay="1338"/>
                                          </p:stCondLst>
                                        </p:cTn>
                                        <p:tgtEl>
                                          <p:spTgt spid="100"/>
                                        </p:tgtEl>
                                      </p:cBhvr>
                                      <p:to x="100000" y="100000"/>
                                    </p:animScale>
                                    <p:animScale>
                                      <p:cBhvr>
                                        <p:cTn id="34" dur="26">
                                          <p:stCondLst>
                                            <p:cond delay="1642"/>
                                          </p:stCondLst>
                                        </p:cTn>
                                        <p:tgtEl>
                                          <p:spTgt spid="100"/>
                                        </p:tgtEl>
                                      </p:cBhvr>
                                      <p:to x="100000" y="90000"/>
                                    </p:animScale>
                                    <p:animScale>
                                      <p:cBhvr>
                                        <p:cTn id="35" dur="166" decel="50000">
                                          <p:stCondLst>
                                            <p:cond delay="1668"/>
                                          </p:stCondLst>
                                        </p:cTn>
                                        <p:tgtEl>
                                          <p:spTgt spid="100"/>
                                        </p:tgtEl>
                                      </p:cBhvr>
                                      <p:to x="100000" y="100000"/>
                                    </p:animScale>
                                    <p:animScale>
                                      <p:cBhvr>
                                        <p:cTn id="36" dur="26">
                                          <p:stCondLst>
                                            <p:cond delay="1808"/>
                                          </p:stCondLst>
                                        </p:cTn>
                                        <p:tgtEl>
                                          <p:spTgt spid="100"/>
                                        </p:tgtEl>
                                      </p:cBhvr>
                                      <p:to x="100000" y="95000"/>
                                    </p:animScale>
                                    <p:animScale>
                                      <p:cBhvr>
                                        <p:cTn id="37"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0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93520" y="1124585"/>
            <a:ext cx="8115300" cy="4399915"/>
          </a:xfrm>
          <a:prstGeom prst="rect">
            <a:avLst/>
          </a:prstGeom>
          <a:noFill/>
        </p:spPr>
        <p:txBody>
          <a:bodyPr wrap="square" rtlCol="0" anchor="t">
            <a:spAutoFit/>
          </a:bodyPr>
          <a:p>
            <a:pPr indent="0"/>
            <a:r>
              <a:rPr lang="zh-CN" sz="4000" b="1">
                <a:latin typeface="华文中宋" panose="02010600040101010101" charset="-122"/>
                <a:ea typeface="华文中宋" panose="02010600040101010101" charset="-122"/>
                <a:sym typeface="+mn-ea"/>
              </a:rPr>
              <a:t>你知道吗，那</a:t>
            </a:r>
            <a:r>
              <a:rPr lang="zh-CN" sz="4000" b="1" u="sng">
                <a:solidFill>
                  <a:srgbClr val="C00000"/>
                </a:solidFill>
                <a:latin typeface="华文中宋" panose="02010600040101010101" charset="-122"/>
                <a:ea typeface="华文中宋" panose="02010600040101010101" charset="-122"/>
                <a:sym typeface="+mn-ea"/>
              </a:rPr>
              <a:t>云径</a:t>
            </a:r>
            <a:r>
              <a:rPr lang="zh-CN" sz="4000" b="1">
                <a:latin typeface="华文中宋" panose="02010600040101010101" charset="-122"/>
                <a:ea typeface="华文中宋" panose="02010600040101010101" charset="-122"/>
                <a:sym typeface="+mn-ea"/>
              </a:rPr>
              <a:t>和</a:t>
            </a:r>
            <a:r>
              <a:rPr lang="zh-CN" sz="4000" b="1" u="sng">
                <a:solidFill>
                  <a:srgbClr val="C00000"/>
                </a:solidFill>
                <a:latin typeface="华文中宋" panose="02010600040101010101" charset="-122"/>
                <a:ea typeface="华文中宋" panose="02010600040101010101" charset="-122"/>
                <a:sym typeface="+mn-ea"/>
              </a:rPr>
              <a:t>山冈</a:t>
            </a:r>
            <a:r>
              <a:rPr lang="zh-CN" sz="4000" b="1">
                <a:latin typeface="华文中宋" panose="02010600040101010101" charset="-122"/>
                <a:ea typeface="华文中宋" panose="02010600040101010101" charset="-122"/>
                <a:sym typeface="+mn-ea"/>
              </a:rPr>
              <a:t>？</a:t>
            </a:r>
            <a:endParaRPr lang="zh-CN" sz="4000" b="1">
              <a:latin typeface="华文中宋" panose="02010600040101010101" charset="-122"/>
              <a:ea typeface="华文中宋" panose="02010600040101010101" charset="-122"/>
            </a:endParaRPr>
          </a:p>
          <a:p>
            <a:pPr indent="0"/>
            <a:r>
              <a:rPr lang="zh-CN" sz="4000" b="1">
                <a:latin typeface="华文中宋" panose="02010600040101010101" charset="-122"/>
                <a:ea typeface="华文中宋" panose="02010600040101010101" charset="-122"/>
                <a:sym typeface="+mn-ea"/>
              </a:rPr>
              <a:t>驴儿在雾中觅路前进，</a:t>
            </a:r>
            <a:endParaRPr lang="zh-CN" sz="4000" b="1">
              <a:latin typeface="华文中宋" panose="02010600040101010101" charset="-122"/>
              <a:ea typeface="华文中宋" panose="02010600040101010101" charset="-122"/>
            </a:endParaRPr>
          </a:p>
          <a:p>
            <a:pPr indent="0"/>
            <a:r>
              <a:rPr lang="zh-CN" sz="4000" b="1" u="sng">
                <a:solidFill>
                  <a:srgbClr val="C00000"/>
                </a:solidFill>
                <a:latin typeface="华文中宋" panose="02010600040101010101" charset="-122"/>
                <a:ea typeface="华文中宋" panose="02010600040101010101" charset="-122"/>
                <a:sym typeface="+mn-ea"/>
              </a:rPr>
              <a:t>岩洞里</a:t>
            </a:r>
            <a:r>
              <a:rPr lang="zh-CN" sz="4000" b="1">
                <a:latin typeface="华文中宋" panose="02010600040101010101" charset="-122"/>
                <a:ea typeface="华文中宋" panose="02010600040101010101" charset="-122"/>
                <a:sym typeface="+mn-ea"/>
              </a:rPr>
              <a:t>有古老龙种的行藏，</a:t>
            </a:r>
            <a:endParaRPr lang="zh-CN" sz="4000" b="1">
              <a:latin typeface="华文中宋" panose="02010600040101010101" charset="-122"/>
              <a:ea typeface="华文中宋" panose="02010600040101010101" charset="-122"/>
            </a:endParaRPr>
          </a:p>
          <a:p>
            <a:pPr indent="0"/>
            <a:r>
              <a:rPr lang="zh-CN" sz="4000" b="1" u="sng">
                <a:solidFill>
                  <a:srgbClr val="C00000"/>
                </a:solidFill>
                <a:latin typeface="华文中宋" panose="02010600040101010101" charset="-122"/>
                <a:ea typeface="华文中宋" panose="02010600040101010101" charset="-122"/>
                <a:sym typeface="+mn-ea"/>
              </a:rPr>
              <a:t>危崖欲坠，瀑布奔忙</a:t>
            </a:r>
            <a:r>
              <a:rPr lang="zh-CN" sz="4000" b="1">
                <a:latin typeface="华文中宋" panose="02010600040101010101" charset="-122"/>
                <a:ea typeface="华文中宋" panose="02010600040101010101" charset="-122"/>
                <a:sym typeface="+mn-ea"/>
              </a:rPr>
              <a:t>，</a:t>
            </a:r>
            <a:endParaRPr lang="zh-CN" sz="4000" b="1">
              <a:latin typeface="华文中宋" panose="02010600040101010101" charset="-122"/>
              <a:ea typeface="华文中宋" panose="02010600040101010101" charset="-122"/>
            </a:endParaRPr>
          </a:p>
          <a:p>
            <a:pPr indent="0"/>
            <a:r>
              <a:rPr lang="zh-CN" sz="4000" b="1">
                <a:latin typeface="华文中宋" panose="02010600040101010101" charset="-122"/>
                <a:ea typeface="华文中宋" panose="02010600040101010101" charset="-122"/>
                <a:sym typeface="+mn-ea"/>
              </a:rPr>
              <a:t>你可知道那座山冈？</a:t>
            </a:r>
            <a:endParaRPr lang="zh-CN" sz="4000" b="1">
              <a:latin typeface="华文中宋" panose="02010600040101010101" charset="-122"/>
              <a:ea typeface="华文中宋" panose="02010600040101010101" charset="-122"/>
            </a:endParaRPr>
          </a:p>
          <a:p>
            <a:pPr indent="0"/>
            <a:r>
              <a:rPr lang="zh-CN" sz="4000" b="1">
                <a:latin typeface="华文中宋" panose="02010600040101010101" charset="-122"/>
                <a:ea typeface="华文中宋" panose="02010600040101010101" charset="-122"/>
                <a:sym typeface="+mn-ea"/>
              </a:rPr>
              <a:t>前往，前往，</a:t>
            </a:r>
            <a:endParaRPr lang="zh-CN" sz="4000" b="1">
              <a:latin typeface="华文中宋" panose="02010600040101010101" charset="-122"/>
              <a:ea typeface="华文中宋" panose="02010600040101010101" charset="-122"/>
            </a:endParaRPr>
          </a:p>
          <a:p>
            <a:pPr indent="0"/>
            <a:r>
              <a:rPr lang="zh-CN" sz="4000" b="1">
                <a:latin typeface="华文中宋" panose="02010600040101010101" charset="-122"/>
                <a:ea typeface="华文中宋" panose="02010600040101010101" charset="-122"/>
                <a:sym typeface="+mn-ea"/>
              </a:rPr>
              <a:t>我愿跟随你，父亲啊，随你前往。</a:t>
            </a:r>
            <a:endParaRPr lang="zh-CN" altLang="en-US" sz="4000" b="1">
              <a:latin typeface="华文中宋" panose="02010600040101010101" charset="-122"/>
              <a:ea typeface="华文中宋" panose="02010600040101010101" charset="-122"/>
              <a:sym typeface="+mn-ea"/>
            </a:endParaRPr>
          </a:p>
        </p:txBody>
      </p:sp>
      <p:sp>
        <p:nvSpPr>
          <p:cNvPr id="3" name="文本框 2"/>
          <p:cNvSpPr txBox="1"/>
          <p:nvPr/>
        </p:nvSpPr>
        <p:spPr>
          <a:xfrm>
            <a:off x="3517900" y="318135"/>
            <a:ext cx="1834515" cy="706755"/>
          </a:xfrm>
          <a:prstGeom prst="rect">
            <a:avLst/>
          </a:prstGeom>
          <a:noFill/>
        </p:spPr>
        <p:txBody>
          <a:bodyPr wrap="square" rtlCol="0">
            <a:spAutoFit/>
          </a:bodyPr>
          <a:p>
            <a:r>
              <a:rPr lang="zh-CN" altLang="en-US" sz="4000" b="1">
                <a:solidFill>
                  <a:srgbClr val="FF0000"/>
                </a:solidFill>
              </a:rPr>
              <a:t>第三节</a:t>
            </a:r>
            <a:endParaRPr lang="zh-CN" altLang="en-US" sz="4000" b="1">
              <a:solidFill>
                <a:srgbClr val="FF0000"/>
              </a:solidFill>
            </a:endParaRPr>
          </a:p>
        </p:txBody>
      </p:sp>
      <p:sp>
        <p:nvSpPr>
          <p:cNvPr id="4" name="文本框 3"/>
          <p:cNvSpPr txBox="1"/>
          <p:nvPr/>
        </p:nvSpPr>
        <p:spPr>
          <a:xfrm>
            <a:off x="5974080" y="379730"/>
            <a:ext cx="5297170" cy="645160"/>
          </a:xfrm>
          <a:prstGeom prst="rect">
            <a:avLst/>
          </a:prstGeom>
          <a:noFill/>
        </p:spPr>
        <p:txBody>
          <a:bodyPr wrap="square" rtlCol="0" anchor="t">
            <a:spAutoFit/>
          </a:bodyPr>
          <a:p>
            <a:r>
              <a:rPr lang="zh-CN" altLang="en-US" sz="3600" b="1">
                <a:ln w="9525" cap="flat" cmpd="sng">
                  <a:solidFill>
                    <a:srgbClr val="FF00FF"/>
                  </a:solidFill>
                  <a:prstDash val="solid"/>
                  <a:headEnd type="none" w="med" len="med"/>
                  <a:tailEnd type="none" w="med" len="med"/>
                </a:ln>
                <a:latin typeface="华文中宋" panose="02010600040101010101" charset="-122"/>
                <a:ea typeface="华文中宋" panose="02010600040101010101" charset="-122"/>
                <a:cs typeface="华文中宋" panose="02010600040101010101" charset="-122"/>
                <a:sym typeface="+mn-ea"/>
              </a:rPr>
              <a:t>返乡之路——危险  曲折</a:t>
            </a:r>
            <a:endParaRPr lang="zh-CN" altLang="en-US" sz="3600" b="1">
              <a:ln w="9525" cap="flat" cmpd="sng">
                <a:solidFill>
                  <a:srgbClr val="FF00FF"/>
                </a:solidFill>
                <a:prstDash val="solid"/>
                <a:headEnd type="none" w="med" len="med"/>
                <a:tailEnd type="none" w="med" len="med"/>
              </a:ln>
              <a:latin typeface="华文中宋" panose="02010600040101010101" charset="-122"/>
              <a:ea typeface="华文中宋" panose="02010600040101010101" charset="-122"/>
              <a:cs typeface="华文中宋" panose="02010600040101010101" charset="-122"/>
              <a:sym typeface="+mn-ea"/>
            </a:endParaRPr>
          </a:p>
        </p:txBody>
      </p:sp>
      <p:sp>
        <p:nvSpPr>
          <p:cNvPr id="100" name="文本框 99"/>
          <p:cNvSpPr txBox="1"/>
          <p:nvPr/>
        </p:nvSpPr>
        <p:spPr>
          <a:xfrm>
            <a:off x="1798955" y="5748655"/>
            <a:ext cx="8413750" cy="645160"/>
          </a:xfrm>
          <a:prstGeom prst="rect">
            <a:avLst/>
          </a:prstGeom>
          <a:solidFill>
            <a:schemeClr val="accent4">
              <a:lumMod val="40000"/>
              <a:lumOff val="60000"/>
            </a:schemeClr>
          </a:solidFill>
          <a:ln w="9525">
            <a:noFill/>
          </a:ln>
        </p:spPr>
        <p:txBody>
          <a:bodyPr wrap="square">
            <a:spAutoFit/>
          </a:bodyPr>
          <a:p>
            <a:pPr indent="0"/>
            <a:r>
              <a:rPr lang="zh-CN" sz="3600" b="1">
                <a:solidFill>
                  <a:srgbClr val="FF0000"/>
                </a:solidFill>
                <a:latin typeface="华文中宋" panose="02010600040101010101" charset="-122"/>
                <a:ea typeface="华文中宋" panose="02010600040101010101" charset="-122"/>
              </a:rPr>
              <a:t>第三节：</a:t>
            </a:r>
            <a:r>
              <a:rPr lang="zh-CN" sz="3600" b="1">
                <a:solidFill>
                  <a:srgbClr val="1E1E1E"/>
                </a:solidFill>
                <a:latin typeface="华文中宋" panose="02010600040101010101" charset="-122"/>
                <a:ea typeface="华文中宋" panose="02010600040101010101" charset="-122"/>
              </a:rPr>
              <a:t>描写了意大利山的</a:t>
            </a:r>
            <a:r>
              <a:rPr lang="zh-CN" sz="3600" b="1">
                <a:solidFill>
                  <a:srgbClr val="0000FF"/>
                </a:solidFill>
                <a:latin typeface="华文中宋" panose="02010600040101010101" charset="-122"/>
                <a:ea typeface="华文中宋" panose="02010600040101010101" charset="-122"/>
              </a:rPr>
              <a:t>险峭、怪美</a:t>
            </a:r>
            <a:r>
              <a:rPr lang="zh-CN" sz="3600" b="1">
                <a:solidFill>
                  <a:srgbClr val="1E1E1E"/>
                </a:solidFill>
                <a:latin typeface="华文中宋" panose="02010600040101010101" charset="-122"/>
                <a:ea typeface="华文中宋" panose="02010600040101010101" charset="-122"/>
              </a:rPr>
              <a:t>。</a:t>
            </a:r>
            <a:endParaRPr lang="zh-CN" altLang="en-US" sz="3600" b="1">
              <a:solidFill>
                <a:srgbClr val="1E1E1E"/>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000" fill="hold">
                                          <p:stCondLst>
                                            <p:cond delay="0"/>
                                          </p:stCondLst>
                                        </p:cTn>
                                        <p:tgtEl>
                                          <p:spTgt spid="4"/>
                                        </p:tgtEl>
                                        <p:attrNameLst>
                                          <p:attrName>style.visibility</p:attrName>
                                        </p:attrNameLst>
                                      </p:cBhvr>
                                      <p:to>
                                        <p:strVal val="visible"/>
                                      </p:to>
                                    </p:set>
                                    <p:anim calcmode="lin" valueType="num">
                                      <p:cBhvr additive="base">
                                        <p:cTn id="19" dur="1000" fill="hold"/>
                                        <p:tgtEl>
                                          <p:spTgt spid="4"/>
                                        </p:tgtEl>
                                        <p:attrNameLst>
                                          <p:attrName>ppt_x</p:attrName>
                                        </p:attrNameLst>
                                      </p:cBhvr>
                                      <p:tavLst>
                                        <p:tav tm="0">
                                          <p:val>
                                            <p:strVal val="#ppt_x"/>
                                          </p:val>
                                        </p:tav>
                                        <p:tav tm="100000">
                                          <p:val>
                                            <p:strVal val="#ppt_x"/>
                                          </p:val>
                                        </p:tav>
                                      </p:tavLst>
                                    </p:anim>
                                    <p:anim calcmode="lin" valueType="num">
                                      <p:cBhvr additive="base">
                                        <p:cTn id="20" dur="100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6" presetClass="entr" presetSubtype="0" fill="hold" grpId="0" nodeType="afterEffect">
                                  <p:stCondLst>
                                    <p:cond delay="0"/>
                                  </p:stCondLst>
                                  <p:childTnLst>
                                    <p:set>
                                      <p:cBhvr>
                                        <p:cTn id="23" dur="1" fill="hold">
                                          <p:stCondLst>
                                            <p:cond delay="0"/>
                                          </p:stCondLst>
                                        </p:cTn>
                                        <p:tgtEl>
                                          <p:spTgt spid="100"/>
                                        </p:tgtEl>
                                        <p:attrNameLst>
                                          <p:attrName>style.visibility</p:attrName>
                                        </p:attrNameLst>
                                      </p:cBhvr>
                                      <p:to>
                                        <p:strVal val="visible"/>
                                      </p:to>
                                    </p:set>
                                    <p:animEffect transition="in" filter="wipe(down)">
                                      <p:cBhvr>
                                        <p:cTn id="24" dur="580">
                                          <p:stCondLst>
                                            <p:cond delay="0"/>
                                          </p:stCondLst>
                                        </p:cTn>
                                        <p:tgtEl>
                                          <p:spTgt spid="100"/>
                                        </p:tgtEl>
                                      </p:cBhvr>
                                    </p:animEffect>
                                    <p:anim calcmode="lin" valueType="num">
                                      <p:cBhvr>
                                        <p:cTn id="25"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30" dur="26">
                                          <p:stCondLst>
                                            <p:cond delay="650"/>
                                          </p:stCondLst>
                                        </p:cTn>
                                        <p:tgtEl>
                                          <p:spTgt spid="100"/>
                                        </p:tgtEl>
                                      </p:cBhvr>
                                      <p:to x="100000" y="60000"/>
                                    </p:animScale>
                                    <p:animScale>
                                      <p:cBhvr>
                                        <p:cTn id="31" dur="166" decel="50000">
                                          <p:stCondLst>
                                            <p:cond delay="676"/>
                                          </p:stCondLst>
                                        </p:cTn>
                                        <p:tgtEl>
                                          <p:spTgt spid="100"/>
                                        </p:tgtEl>
                                      </p:cBhvr>
                                      <p:to x="100000" y="100000"/>
                                    </p:animScale>
                                    <p:animScale>
                                      <p:cBhvr>
                                        <p:cTn id="32" dur="26">
                                          <p:stCondLst>
                                            <p:cond delay="1312"/>
                                          </p:stCondLst>
                                        </p:cTn>
                                        <p:tgtEl>
                                          <p:spTgt spid="100"/>
                                        </p:tgtEl>
                                      </p:cBhvr>
                                      <p:to x="100000" y="80000"/>
                                    </p:animScale>
                                    <p:animScale>
                                      <p:cBhvr>
                                        <p:cTn id="33" dur="166" decel="50000">
                                          <p:stCondLst>
                                            <p:cond delay="1338"/>
                                          </p:stCondLst>
                                        </p:cTn>
                                        <p:tgtEl>
                                          <p:spTgt spid="100"/>
                                        </p:tgtEl>
                                      </p:cBhvr>
                                      <p:to x="100000" y="100000"/>
                                    </p:animScale>
                                    <p:animScale>
                                      <p:cBhvr>
                                        <p:cTn id="34" dur="26">
                                          <p:stCondLst>
                                            <p:cond delay="1642"/>
                                          </p:stCondLst>
                                        </p:cTn>
                                        <p:tgtEl>
                                          <p:spTgt spid="100"/>
                                        </p:tgtEl>
                                      </p:cBhvr>
                                      <p:to x="100000" y="90000"/>
                                    </p:animScale>
                                    <p:animScale>
                                      <p:cBhvr>
                                        <p:cTn id="35" dur="166" decel="50000">
                                          <p:stCondLst>
                                            <p:cond delay="1668"/>
                                          </p:stCondLst>
                                        </p:cTn>
                                        <p:tgtEl>
                                          <p:spTgt spid="100"/>
                                        </p:tgtEl>
                                      </p:cBhvr>
                                      <p:to x="100000" y="100000"/>
                                    </p:animScale>
                                    <p:animScale>
                                      <p:cBhvr>
                                        <p:cTn id="36" dur="26">
                                          <p:stCondLst>
                                            <p:cond delay="1808"/>
                                          </p:stCondLst>
                                        </p:cTn>
                                        <p:tgtEl>
                                          <p:spTgt spid="100"/>
                                        </p:tgtEl>
                                      </p:cBhvr>
                                      <p:to x="100000" y="95000"/>
                                    </p:animScale>
                                    <p:animScale>
                                      <p:cBhvr>
                                        <p:cTn id="37"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P spid="10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24577"/>
          <p:cNvPicPr>
            <a:picLocks noChangeAspect="1"/>
          </p:cNvPicPr>
          <p:nvPr/>
        </p:nvPicPr>
        <p:blipFill>
          <a:blip r:embed="rId1"/>
          <a:stretch>
            <a:fillRect/>
          </a:stretch>
        </p:blipFill>
        <p:spPr>
          <a:xfrm>
            <a:off x="139065" y="104140"/>
            <a:ext cx="11904345" cy="6649720"/>
          </a:xfrm>
          <a:prstGeom prst="rect">
            <a:avLst/>
          </a:prstGeom>
          <a:noFill/>
          <a:ln w="9525">
            <a:noFill/>
          </a:ln>
        </p:spPr>
      </p:pic>
      <p:sp>
        <p:nvSpPr>
          <p:cNvPr id="2" name="文本框 1"/>
          <p:cNvSpPr txBox="1"/>
          <p:nvPr/>
        </p:nvSpPr>
        <p:spPr>
          <a:xfrm>
            <a:off x="741045" y="2055495"/>
            <a:ext cx="10709910" cy="2214880"/>
          </a:xfrm>
          <a:prstGeom prst="rect">
            <a:avLst/>
          </a:prstGeom>
          <a:noFill/>
        </p:spPr>
        <p:txBody>
          <a:bodyPr wrap="none" rtlCol="0">
            <a:spAutoFit/>
          </a:bodyPr>
          <a:p>
            <a:pPr algn="l"/>
            <a:r>
              <a:rPr lang="zh-CN" altLang="en-US" sz="13800" b="1" dirty="0">
                <a:solidFill>
                  <a:srgbClr val="1818C8"/>
                </a:solidFill>
                <a:latin typeface="华文行楷" panose="02010800040101010101" charset="-122"/>
                <a:ea typeface="华文行楷" panose="02010800040101010101" charset="-122"/>
                <a:sym typeface="+mn-ea"/>
              </a:rPr>
              <a:t>欣赏副歌部分</a:t>
            </a:r>
            <a:endParaRPr lang="zh-CN" altLang="en-US" sz="13800" b="1" dirty="0">
              <a:solidFill>
                <a:srgbClr val="1818C8"/>
              </a:solidFill>
              <a:latin typeface="华文行楷" panose="02010800040101010101" charset="-122"/>
              <a:ea typeface="华文行楷" panose="020108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p:cTn id="7" dur="1000" fill="hold"/>
                                        <p:tgtEl>
                                          <p:spTgt spid="24578"/>
                                        </p:tgtEl>
                                        <p:attrNameLst>
                                          <p:attrName>ppt_w</p:attrName>
                                        </p:attrNameLst>
                                      </p:cBhvr>
                                      <p:tavLst>
                                        <p:tav tm="0">
                                          <p:val>
                                            <p:strVal val="#ppt_w*0.70"/>
                                          </p:val>
                                        </p:tav>
                                        <p:tav tm="100000">
                                          <p:val>
                                            <p:strVal val="#ppt_w"/>
                                          </p:val>
                                        </p:tav>
                                      </p:tavLst>
                                    </p:anim>
                                    <p:anim calcmode="lin" valueType="num">
                                      <p:cBhvr>
                                        <p:cTn id="8" dur="1000" fill="hold"/>
                                        <p:tgtEl>
                                          <p:spTgt spid="24578"/>
                                        </p:tgtEl>
                                        <p:attrNameLst>
                                          <p:attrName>ppt_h</p:attrName>
                                        </p:attrNameLst>
                                      </p:cBhvr>
                                      <p:tavLst>
                                        <p:tav tm="0">
                                          <p:val>
                                            <p:strVal val="#ppt_h"/>
                                          </p:val>
                                        </p:tav>
                                        <p:tav tm="100000">
                                          <p:val>
                                            <p:strVal val="#ppt_h"/>
                                          </p:val>
                                        </p:tav>
                                      </p:tavLst>
                                    </p:anim>
                                    <p:animEffect transition="in" filter="fade">
                                      <p:cBhvr>
                                        <p:cTn id="9" dur="1000"/>
                                        <p:tgtEl>
                                          <p:spTgt spid="24578"/>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17880" y="361950"/>
            <a:ext cx="11007725" cy="1568450"/>
          </a:xfrm>
          <a:prstGeom prst="rect">
            <a:avLst/>
          </a:prstGeom>
          <a:noFill/>
        </p:spPr>
        <p:txBody>
          <a:bodyPr wrap="square" rtlCol="0" anchor="t">
            <a:spAutoFit/>
          </a:bodyPr>
          <a:p>
            <a:pPr>
              <a:lnSpc>
                <a:spcPct val="120000"/>
              </a:lnSpc>
            </a:pPr>
            <a:r>
              <a:rPr lang="zh-CN" altLang="en-US" sz="4000" b="1" dirty="0">
                <a:solidFill>
                  <a:srgbClr val="1818C8"/>
                </a:solidFill>
                <a:latin typeface="华文中宋" panose="02010600040101010101" charset="-122"/>
                <a:ea typeface="华文中宋" panose="02010600040101010101" charset="-122"/>
                <a:sym typeface="+mn-ea"/>
              </a:rPr>
              <a:t>副歌部分称谓上有什么变化？带来情感上的什么变化？</a:t>
            </a:r>
            <a:endParaRPr lang="zh-CN" altLang="en-US" sz="4000" b="1" dirty="0">
              <a:solidFill>
                <a:srgbClr val="1818C8"/>
              </a:solidFill>
              <a:latin typeface="华文中宋" panose="02010600040101010101" charset="-122"/>
              <a:ea typeface="华文中宋" panose="02010600040101010101" charset="-122"/>
              <a:sym typeface="+mn-ea"/>
            </a:endParaRPr>
          </a:p>
        </p:txBody>
      </p:sp>
      <p:sp>
        <p:nvSpPr>
          <p:cNvPr id="3" name="文本框 2"/>
          <p:cNvSpPr txBox="1"/>
          <p:nvPr/>
        </p:nvSpPr>
        <p:spPr>
          <a:xfrm>
            <a:off x="1274445" y="2124075"/>
            <a:ext cx="2345690" cy="3784600"/>
          </a:xfrm>
          <a:prstGeom prst="rect">
            <a:avLst/>
          </a:prstGeom>
          <a:noFill/>
        </p:spPr>
        <p:txBody>
          <a:bodyPr wrap="square" rtlCol="0" anchor="t">
            <a:spAutoFit/>
          </a:bodyPr>
          <a:p>
            <a:pPr>
              <a:lnSpc>
                <a:spcPct val="12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“爱人啊”</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20000"/>
              </a:lnSpc>
            </a:pPr>
            <a:endPar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恩人啊</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20000"/>
              </a:lnSpc>
            </a:pPr>
            <a:endPar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父亲啊</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25606" name="下箭头 25605"/>
          <p:cNvSpPr/>
          <p:nvPr/>
        </p:nvSpPr>
        <p:spPr>
          <a:xfrm>
            <a:off x="2425383" y="2947670"/>
            <a:ext cx="431800" cy="647700"/>
          </a:xfrm>
          <a:prstGeom prst="downArrow">
            <a:avLst>
              <a:gd name="adj1" fmla="val 50000"/>
              <a:gd name="adj2" fmla="val 37500"/>
            </a:avLst>
          </a:prstGeom>
          <a:solidFill>
            <a:srgbClr val="FFCCFF"/>
          </a:solidFill>
          <a:ln w="9525" cap="flat" cmpd="sng">
            <a:solidFill>
              <a:schemeClr val="tx1"/>
            </a:solidFill>
            <a:prstDash val="solid"/>
            <a:miter/>
            <a:headEnd type="none" w="med" len="med"/>
            <a:tailEnd type="none" w="med" len="med"/>
          </a:ln>
        </p:spPr>
        <p:txBody>
          <a:bodyPr/>
          <a:p>
            <a:endParaRPr lang="zh-CN" altLang="en-US"/>
          </a:p>
        </p:txBody>
      </p:sp>
      <p:sp>
        <p:nvSpPr>
          <p:cNvPr id="4" name="下箭头 3"/>
          <p:cNvSpPr/>
          <p:nvPr/>
        </p:nvSpPr>
        <p:spPr>
          <a:xfrm>
            <a:off x="2425383" y="4481195"/>
            <a:ext cx="431800" cy="647700"/>
          </a:xfrm>
          <a:prstGeom prst="downArrow">
            <a:avLst>
              <a:gd name="adj1" fmla="val 50000"/>
              <a:gd name="adj2" fmla="val 37500"/>
            </a:avLst>
          </a:prstGeom>
          <a:solidFill>
            <a:srgbClr val="FFCCFF"/>
          </a:solidFill>
          <a:ln w="9525" cap="flat" cmpd="sng">
            <a:solidFill>
              <a:schemeClr val="tx1"/>
            </a:solidFill>
            <a:prstDash val="solid"/>
            <a:miter/>
            <a:headEnd type="none" w="med" len="med"/>
            <a:tailEnd type="none" w="med" len="med"/>
          </a:ln>
        </p:spPr>
        <p:txBody>
          <a:bodyPr/>
          <a:p>
            <a:endParaRPr lang="zh-CN" altLang="en-US"/>
          </a:p>
        </p:txBody>
      </p:sp>
      <p:sp>
        <p:nvSpPr>
          <p:cNvPr id="25608" name="下箭头 25607"/>
          <p:cNvSpPr/>
          <p:nvPr/>
        </p:nvSpPr>
        <p:spPr>
          <a:xfrm>
            <a:off x="3808095" y="2423795"/>
            <a:ext cx="402590" cy="3382645"/>
          </a:xfrm>
          <a:prstGeom prst="downArrow">
            <a:avLst>
              <a:gd name="adj1" fmla="val 50000"/>
              <a:gd name="adj2" fmla="val 241819"/>
            </a:avLst>
          </a:prstGeom>
          <a:solidFill>
            <a:srgbClr val="FFCCFF"/>
          </a:solidFill>
          <a:ln w="9525" cap="flat" cmpd="sng">
            <a:solidFill>
              <a:schemeClr val="tx1"/>
            </a:solidFill>
            <a:prstDash val="solid"/>
            <a:miter/>
            <a:headEnd type="none" w="med" len="med"/>
            <a:tailEnd type="none" w="med" len="med"/>
          </a:ln>
        </p:spPr>
        <p:txBody>
          <a:bodyPr/>
          <a:p>
            <a:endParaRPr lang="zh-CN" altLang="en-US"/>
          </a:p>
        </p:txBody>
      </p:sp>
      <p:sp>
        <p:nvSpPr>
          <p:cNvPr id="5" name="文本框 4"/>
          <p:cNvSpPr txBox="1"/>
          <p:nvPr/>
        </p:nvSpPr>
        <p:spPr>
          <a:xfrm>
            <a:off x="4210685" y="2575560"/>
            <a:ext cx="685800" cy="2553335"/>
          </a:xfrm>
          <a:prstGeom prst="rect">
            <a:avLst/>
          </a:prstGeom>
          <a:solidFill>
            <a:srgbClr val="FFFF00"/>
          </a:solidFill>
        </p:spPr>
        <p:txBody>
          <a:bodyPr wrap="square" rtlCol="0" anchor="t">
            <a:spAutoFit/>
          </a:bodyPr>
          <a:p>
            <a:r>
              <a:rPr lang="zh-CN" altLang="en-US" sz="4000" b="1">
                <a:latin typeface="华文中宋" panose="02010600040101010101" charset="-122"/>
                <a:ea typeface="华文中宋" panose="02010600040101010101" charset="-122"/>
                <a:sym typeface="+mn-ea"/>
              </a:rPr>
              <a:t>层层深入</a:t>
            </a:r>
            <a:endParaRPr lang="zh-CN" altLang="en-US" sz="4000" b="1">
              <a:latin typeface="华文中宋" panose="02010600040101010101" charset="-122"/>
              <a:ea typeface="华文中宋" panose="02010600040101010101" charset="-122"/>
              <a:sym typeface="+mn-ea"/>
            </a:endParaRPr>
          </a:p>
        </p:txBody>
      </p:sp>
      <p:sp>
        <p:nvSpPr>
          <p:cNvPr id="6" name="文本框 5"/>
          <p:cNvSpPr txBox="1"/>
          <p:nvPr/>
        </p:nvSpPr>
        <p:spPr>
          <a:xfrm>
            <a:off x="5015865" y="1725930"/>
            <a:ext cx="6900545" cy="5015865"/>
          </a:xfrm>
          <a:prstGeom prst="rect">
            <a:avLst/>
          </a:prstGeom>
          <a:solidFill>
            <a:schemeClr val="accent4">
              <a:lumMod val="40000"/>
              <a:lumOff val="60000"/>
            </a:schemeClr>
          </a:solidFill>
        </p:spPr>
        <p:txBody>
          <a:bodyPr wrap="square" rtlCol="0" anchor="t">
            <a:spAutoFit/>
          </a:bodyPr>
          <a:p>
            <a:r>
              <a:rPr lang="en-US" altLang="zh-CN" sz="32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3200" b="1">
                <a:solidFill>
                  <a:schemeClr val="tx1"/>
                </a:solidFill>
                <a:latin typeface="华文中宋" panose="02010600040101010101" charset="-122"/>
                <a:ea typeface="华文中宋" panose="02010600040101010101" charset="-122"/>
                <a:cs typeface="华文中宋" panose="02010600040101010101" charset="-122"/>
                <a:sym typeface="+mn-ea"/>
              </a:rPr>
              <a:t>这首诗的副歌部分采用直抒胸臆的方式,通过重复“前往，前往”，表达了迷娘不可遏制的思乡之情。“爱人啊，随你前往!”“恩人啊，随你前往!”“父亲啊，随你前往!”感情一次比一次强烈，三种称呼的转换，把迷娘对迈斯特复杂的情感和思乡之情交织在一起，让读者深刻地感受到迷娘对故乡深沉的热爱和对美好世界的执着追求。</a:t>
            </a:r>
            <a:endParaRPr lang="zh-CN" altLang="en-US" sz="3200" b="1">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3"/>
                                        </p:tgtEl>
                                        <p:attrNameLst>
                                          <p:attrName>style.visibility</p:attrName>
                                        </p:attrNameLst>
                                      </p:cBhvr>
                                      <p:to>
                                        <p:strVal val="visible"/>
                                      </p:to>
                                    </p:set>
                                    <p:anim calcmode="lin" valueType="num">
                                      <p:cBhvr additive="base">
                                        <p:cTn id="14" dur="1000" fill="hold"/>
                                        <p:tgtEl>
                                          <p:spTgt spid="3"/>
                                        </p:tgtEl>
                                        <p:attrNameLst>
                                          <p:attrName>ppt_x</p:attrName>
                                        </p:attrNameLst>
                                      </p:cBhvr>
                                      <p:tavLst>
                                        <p:tav tm="0">
                                          <p:val>
                                            <p:strVal val="#ppt_x"/>
                                          </p:val>
                                        </p:tav>
                                        <p:tav tm="100000">
                                          <p:val>
                                            <p:strVal val="#ppt_x"/>
                                          </p:val>
                                        </p:tav>
                                      </p:tavLst>
                                    </p:anim>
                                    <p:anim calcmode="lin" valueType="num">
                                      <p:cBhvr additive="base">
                                        <p:cTn id="15" dur="1000" fill="hold"/>
                                        <p:tgtEl>
                                          <p:spTgt spid="3"/>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25606"/>
                                        </p:tgtEl>
                                        <p:attrNameLst>
                                          <p:attrName>style.visibility</p:attrName>
                                        </p:attrNameLst>
                                      </p:cBhvr>
                                      <p:to>
                                        <p:strVal val="visible"/>
                                      </p:to>
                                    </p:set>
                                    <p:animEffect transition="in" filter="wipe(down)">
                                      <p:cBhvr>
                                        <p:cTn id="19" dur="500"/>
                                        <p:tgtEl>
                                          <p:spTgt spid="2560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25608"/>
                                        </p:tgtEl>
                                        <p:attrNameLst>
                                          <p:attrName>style.visibility</p:attrName>
                                        </p:attrNameLst>
                                      </p:cBhvr>
                                      <p:to>
                                        <p:strVal val="visible"/>
                                      </p:to>
                                    </p:set>
                                    <p:anim calcmode="lin" valueType="num">
                                      <p:cBhvr additive="base">
                                        <p:cTn id="26" dur="500" fill="hold"/>
                                        <p:tgtEl>
                                          <p:spTgt spid="25608"/>
                                        </p:tgtEl>
                                        <p:attrNameLst>
                                          <p:attrName>ppt_x</p:attrName>
                                        </p:attrNameLst>
                                      </p:cBhvr>
                                      <p:tavLst>
                                        <p:tav tm="0">
                                          <p:val>
                                            <p:strVal val="#ppt_x"/>
                                          </p:val>
                                        </p:tav>
                                        <p:tav tm="100000">
                                          <p:val>
                                            <p:strVal val="#ppt_x"/>
                                          </p:val>
                                        </p:tav>
                                      </p:tavLst>
                                    </p:anim>
                                    <p:anim calcmode="lin" valueType="num">
                                      <p:cBhvr additive="base">
                                        <p:cTn id="27" dur="500" fill="hold"/>
                                        <p:tgtEl>
                                          <p:spTgt spid="25608"/>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3" presetClass="entr" presetSubtype="16" fill="hold" grpId="0" nodeType="afterEffect">
                                  <p:stCondLst>
                                    <p:cond delay="0"/>
                                  </p:stCondLst>
                                  <p:childTnLst>
                                    <p:set>
                                      <p:cBhvr>
                                        <p:cTn id="30" dur="1000"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6" presetClass="entr" presetSubtype="16"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circle(in)">
                                      <p:cBhvr>
                                        <p:cTn id="3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5606" grpId="0" animBg="1"/>
      <p:bldP spid="4" grpId="0" animBg="1"/>
      <p:bldP spid="25608" grpId="0" animBg="1"/>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72465" y="1138555"/>
            <a:ext cx="10918190" cy="5132070"/>
          </a:xfrm>
          <a:prstGeom prst="rect">
            <a:avLst/>
          </a:prstGeom>
          <a:noFill/>
          <a:ln w="9525">
            <a:noFill/>
          </a:ln>
        </p:spPr>
        <p:txBody>
          <a:bodyPr wrap="square">
            <a:spAutoFit/>
          </a:bodyPr>
          <a:p>
            <a:pPr indent="0">
              <a:lnSpc>
                <a:spcPct val="130000"/>
              </a:lnSpc>
            </a:pPr>
            <a:r>
              <a:rPr lang="zh-CN" sz="3600" b="1">
                <a:solidFill>
                  <a:schemeClr val="tx1"/>
                </a:solidFill>
                <a:latin typeface="华文中宋" panose="02010600040101010101" charset="-122"/>
                <a:ea typeface="华文中宋" panose="02010600040101010101" charset="-122"/>
                <a:cs typeface="华文中宋" panose="02010600040101010101" charset="-122"/>
              </a:rPr>
              <a:t>1.</a:t>
            </a:r>
            <a:r>
              <a:rPr lang="en-US" altLang="zh-CN" sz="3600" b="1">
                <a:solidFill>
                  <a:schemeClr val="tx1"/>
                </a:solidFill>
                <a:latin typeface="华文中宋" panose="02010600040101010101" charset="-122"/>
                <a:ea typeface="华文中宋" panose="02010600040101010101" charset="-122"/>
                <a:cs typeface="华文中宋" panose="02010600040101010101" charset="-122"/>
              </a:rPr>
              <a:t> </a:t>
            </a:r>
            <a:r>
              <a:rPr lang="zh-CN" sz="3600" b="1">
                <a:solidFill>
                  <a:schemeClr val="tx1"/>
                </a:solidFill>
                <a:latin typeface="华文中宋" panose="02010600040101010101" charset="-122"/>
                <a:ea typeface="华文中宋" panose="02010600040101010101" charset="-122"/>
                <a:cs typeface="华文中宋" panose="02010600040101010101" charset="-122"/>
              </a:rPr>
              <a:t>了解作者诗歌的创作背景及与作者相关的诗歌作品。 </a:t>
            </a:r>
            <a:endParaRPr lang="zh-CN" sz="36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30000"/>
              </a:lnSpc>
            </a:pPr>
            <a:r>
              <a:rPr lang="zh-CN" sz="3600" b="1">
                <a:solidFill>
                  <a:schemeClr val="tx1"/>
                </a:solidFill>
                <a:latin typeface="华文中宋" panose="02010600040101010101" charset="-122"/>
                <a:ea typeface="华文中宋" panose="02010600040101010101" charset="-122"/>
                <a:cs typeface="华文中宋" panose="02010600040101010101" charset="-122"/>
              </a:rPr>
              <a:t>2.</a:t>
            </a:r>
            <a:r>
              <a:rPr lang="en-US" altLang="zh-CN" sz="3600" b="1">
                <a:solidFill>
                  <a:schemeClr val="tx1"/>
                </a:solidFill>
                <a:latin typeface="华文中宋" panose="02010600040101010101" charset="-122"/>
                <a:ea typeface="华文中宋" panose="02010600040101010101" charset="-122"/>
                <a:cs typeface="华文中宋" panose="02010600040101010101" charset="-122"/>
              </a:rPr>
              <a:t> </a:t>
            </a:r>
            <a:r>
              <a:rPr lang="zh-CN" sz="3600" b="1">
                <a:solidFill>
                  <a:schemeClr val="tx1"/>
                </a:solidFill>
                <a:latin typeface="华文中宋" panose="02010600040101010101" charset="-122"/>
                <a:ea typeface="华文中宋" panose="02010600040101010101" charset="-122"/>
                <a:cs typeface="华文中宋" panose="02010600040101010101" charset="-122"/>
              </a:rPr>
              <a:t>理解诗歌的意象特点，分析意象在主旨表达方面的作用。 </a:t>
            </a:r>
            <a:endParaRPr lang="zh-CN" sz="36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30000"/>
              </a:lnSpc>
            </a:pPr>
            <a:r>
              <a:rPr lang="zh-CN" sz="3600" b="1">
                <a:solidFill>
                  <a:schemeClr val="tx1"/>
                </a:solidFill>
                <a:latin typeface="华文中宋" panose="02010600040101010101" charset="-122"/>
                <a:ea typeface="华文中宋" panose="02010600040101010101" charset="-122"/>
                <a:cs typeface="华文中宋" panose="02010600040101010101" charset="-122"/>
              </a:rPr>
              <a:t>3.</a:t>
            </a:r>
            <a:r>
              <a:rPr lang="en-US" altLang="zh-CN" sz="3600" b="1">
                <a:solidFill>
                  <a:schemeClr val="tx1"/>
                </a:solidFill>
                <a:latin typeface="华文中宋" panose="02010600040101010101" charset="-122"/>
                <a:ea typeface="华文中宋" panose="02010600040101010101" charset="-122"/>
                <a:cs typeface="华文中宋" panose="02010600040101010101" charset="-122"/>
              </a:rPr>
              <a:t> </a:t>
            </a:r>
            <a:r>
              <a:rPr lang="zh-CN" sz="3600" b="1">
                <a:solidFill>
                  <a:schemeClr val="tx1"/>
                </a:solidFill>
                <a:latin typeface="华文中宋" panose="02010600040101010101" charset="-122"/>
                <a:ea typeface="华文中宋" panose="02010600040101010101" charset="-122"/>
                <a:cs typeface="华文中宋" panose="02010600040101010101" charset="-122"/>
              </a:rPr>
              <a:t>分析诗中称呼转变的作用，体会诗歌在抒情方面的艺术技巧。 </a:t>
            </a:r>
            <a:endParaRPr lang="zh-CN" sz="36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30000"/>
              </a:lnSpc>
            </a:pPr>
            <a:r>
              <a:rPr lang="zh-CN" sz="3600" b="1">
                <a:solidFill>
                  <a:srgbClr val="FF0000"/>
                </a:solidFill>
                <a:latin typeface="华文中宋" panose="02010600040101010101" charset="-122"/>
                <a:ea typeface="华文中宋" panose="02010600040101010101" charset="-122"/>
                <a:cs typeface="华文中宋" panose="02010600040101010101" charset="-122"/>
              </a:rPr>
              <a:t>【教学重点】</a:t>
            </a:r>
            <a:r>
              <a:rPr lang="en-US" sz="3600" b="1">
                <a:solidFill>
                  <a:schemeClr val="tx1"/>
                </a:solidFill>
                <a:latin typeface="华文中宋" panose="02010600040101010101" charset="-122"/>
                <a:ea typeface="华文中宋" panose="02010600040101010101" charset="-122"/>
                <a:cs typeface="华文中宋" panose="02010600040101010101" charset="-122"/>
              </a:rPr>
              <a:t> </a:t>
            </a:r>
            <a:r>
              <a:rPr lang="zh-CN" sz="3600" b="1">
                <a:solidFill>
                  <a:schemeClr val="tx1"/>
                </a:solidFill>
                <a:latin typeface="华文中宋" panose="02010600040101010101" charset="-122"/>
                <a:ea typeface="华文中宋" panose="02010600040101010101" charset="-122"/>
                <a:cs typeface="华文中宋" panose="02010600040101010101" charset="-122"/>
              </a:rPr>
              <a:t>理解诗歌的意象特点，领悟诗歌主旨并分析诗中称呼转变的作用。</a:t>
            </a:r>
            <a:r>
              <a:rPr lang="en-US" sz="3600" b="1">
                <a:solidFill>
                  <a:schemeClr val="tx1"/>
                </a:solidFill>
                <a:latin typeface="华文中宋" panose="02010600040101010101" charset="-122"/>
                <a:ea typeface="华文中宋" panose="02010600040101010101" charset="-122"/>
                <a:cs typeface="华文中宋" panose="02010600040101010101" charset="-122"/>
              </a:rPr>
              <a:t> </a:t>
            </a:r>
            <a:endParaRPr lang="en-US" altLang="en-US" sz="36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988560" y="431800"/>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sym typeface="+mn-ea"/>
              </a:rPr>
              <a:t>学习目标</a:t>
            </a:r>
            <a:endParaRPr lang="zh-CN" altLang="en-US" sz="4000" b="1">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图片 27649"/>
          <p:cNvPicPr>
            <a:picLocks noChangeAspect="1"/>
          </p:cNvPicPr>
          <p:nvPr/>
        </p:nvPicPr>
        <p:blipFill>
          <a:blip r:embed="rId1"/>
          <a:stretch>
            <a:fillRect/>
          </a:stretch>
        </p:blipFill>
        <p:spPr>
          <a:xfrm>
            <a:off x="137795" y="132080"/>
            <a:ext cx="11862435" cy="6650990"/>
          </a:xfrm>
          <a:prstGeom prst="rect">
            <a:avLst/>
          </a:prstGeom>
          <a:noFill/>
          <a:ln w="9525">
            <a:noFill/>
          </a:ln>
        </p:spPr>
      </p:pic>
      <p:sp>
        <p:nvSpPr>
          <p:cNvPr id="2" name="文本框 1"/>
          <p:cNvSpPr txBox="1"/>
          <p:nvPr/>
        </p:nvSpPr>
        <p:spPr>
          <a:xfrm>
            <a:off x="764540" y="2215515"/>
            <a:ext cx="10419715" cy="1861185"/>
          </a:xfrm>
          <a:prstGeom prst="rect">
            <a:avLst/>
          </a:prstGeom>
          <a:noFill/>
        </p:spPr>
        <p:txBody>
          <a:bodyPr wrap="none" rtlCol="0">
            <a:spAutoFit/>
          </a:bodyPr>
          <a:p>
            <a:pPr algn="l"/>
            <a:r>
              <a:rPr lang="zh-CN" altLang="en-US" sz="11500" b="1" dirty="0">
                <a:solidFill>
                  <a:srgbClr val="1818C8"/>
                </a:solidFill>
                <a:latin typeface="华文行楷" panose="02010800040101010101" charset="-122"/>
                <a:ea typeface="华文行楷" panose="02010800040101010101" charset="-122"/>
                <a:sym typeface="+mn-ea"/>
              </a:rPr>
              <a:t>赏析诗歌的意象</a:t>
            </a:r>
            <a:endParaRPr lang="zh-CN" altLang="en-US" sz="11500" b="1" dirty="0">
              <a:solidFill>
                <a:srgbClr val="1818C8"/>
              </a:solidFill>
              <a:latin typeface="华文行楷" panose="02010800040101010101" charset="-122"/>
              <a:ea typeface="华文行楷" panose="020108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1000" fill="hold"/>
                                        <p:tgtEl>
                                          <p:spTgt spid="27650"/>
                                        </p:tgtEl>
                                        <p:attrNameLst>
                                          <p:attrName>ppt_w</p:attrName>
                                        </p:attrNameLst>
                                      </p:cBhvr>
                                      <p:tavLst>
                                        <p:tav tm="0">
                                          <p:val>
                                            <p:strVal val="#ppt_w*0.70"/>
                                          </p:val>
                                        </p:tav>
                                        <p:tav tm="100000">
                                          <p:val>
                                            <p:strVal val="#ppt_w"/>
                                          </p:val>
                                        </p:tav>
                                      </p:tavLst>
                                    </p:anim>
                                    <p:anim calcmode="lin" valueType="num">
                                      <p:cBhvr>
                                        <p:cTn id="8" dur="1000" fill="hold"/>
                                        <p:tgtEl>
                                          <p:spTgt spid="27650"/>
                                        </p:tgtEl>
                                        <p:attrNameLst>
                                          <p:attrName>ppt_h</p:attrName>
                                        </p:attrNameLst>
                                      </p:cBhvr>
                                      <p:tavLst>
                                        <p:tav tm="0">
                                          <p:val>
                                            <p:strVal val="#ppt_h"/>
                                          </p:val>
                                        </p:tav>
                                        <p:tav tm="100000">
                                          <p:val>
                                            <p:strVal val="#ppt_h"/>
                                          </p:val>
                                        </p:tav>
                                      </p:tavLst>
                                    </p:anim>
                                    <p:animEffect transition="in" filter="fade">
                                      <p:cBhvr>
                                        <p:cTn id="9" dur="1000"/>
                                        <p:tgtEl>
                                          <p:spTgt spid="27650"/>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66115" y="556260"/>
            <a:ext cx="10859770" cy="5852160"/>
          </a:xfrm>
          <a:prstGeom prst="rect">
            <a:avLst/>
          </a:prstGeom>
          <a:noFill/>
          <a:ln w="9525">
            <a:noFill/>
          </a:ln>
        </p:spPr>
        <p:txBody>
          <a:bodyPr wrap="square">
            <a:spAutoFit/>
          </a:bodyPr>
          <a:p>
            <a:pPr indent="0">
              <a:lnSpc>
                <a:spcPct val="130000"/>
              </a:lnSpc>
            </a:pPr>
            <a:r>
              <a:rPr lang="zh-CN" sz="3600" b="1">
                <a:solidFill>
                  <a:srgbClr val="1818C8"/>
                </a:solidFill>
                <a:latin typeface="华文中宋" panose="02010600040101010101" charset="-122"/>
                <a:ea typeface="华文中宋" panose="02010600040101010101" charset="-122"/>
                <a:cs typeface="华文中宋" panose="02010600040101010101" charset="-122"/>
              </a:rPr>
              <a:t>1、《迷娘(之一)》第一节，诗人选取了哪些意象?构成了什么样的画面?有怎样的表达效果？</a:t>
            </a:r>
            <a:r>
              <a:rPr lang="zh-CN" sz="3600" b="1">
                <a:solidFill>
                  <a:srgbClr val="1E1E1E"/>
                </a:solidFill>
                <a:latin typeface="华文中宋" panose="02010600040101010101" charset="-122"/>
                <a:ea typeface="华文中宋" panose="02010600040101010101" charset="-122"/>
                <a:cs typeface="华文中宋" panose="02010600040101010101" charset="-122"/>
              </a:rPr>
              <a:t> </a:t>
            </a:r>
            <a:endParaRPr lang="zh-CN" sz="36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30000"/>
              </a:lnSpc>
            </a:pPr>
            <a:r>
              <a:rPr lang="en-US" altLang="zh-CN" sz="3600" b="1">
                <a:solidFill>
                  <a:srgbClr val="1E1E1E"/>
                </a:solidFill>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意象：</a:t>
            </a:r>
            <a:r>
              <a:rPr lang="zh-CN" sz="3600" b="1">
                <a:solidFill>
                  <a:srgbClr val="1E1E1E"/>
                </a:solidFill>
                <a:latin typeface="华文中宋" panose="02010600040101010101" charset="-122"/>
                <a:ea typeface="华文中宋" panose="02010600040101010101" charset="-122"/>
                <a:cs typeface="华文中宋" panose="02010600040101010101" charset="-122"/>
              </a:rPr>
              <a:t>柠檬花开、茂密的绿叶、金黄的橙子、蓝天和风、桃金娘静立、月桂枝高。</a:t>
            </a:r>
            <a:r>
              <a:rPr lang="en-US" sz="3600" b="1">
                <a:solidFill>
                  <a:srgbClr val="1E1E1E"/>
                </a:solidFill>
                <a:latin typeface="华文中宋" panose="02010600040101010101" charset="-122"/>
                <a:ea typeface="华文中宋" panose="02010600040101010101" charset="-122"/>
                <a:cs typeface="华文中宋" panose="02010600040101010101" charset="-122"/>
              </a:rPr>
              <a:t>  </a:t>
            </a:r>
            <a:endParaRPr lang="en-US" sz="36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30000"/>
              </a:lnSpc>
            </a:pPr>
            <a:r>
              <a:rPr lang="en-US" altLang="zh-CN" sz="3600" b="1">
                <a:solidFill>
                  <a:srgbClr val="1E1E1E"/>
                </a:solidFill>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画面：</a:t>
            </a:r>
            <a:r>
              <a:rPr lang="zh-CN" sz="3600" b="1">
                <a:solidFill>
                  <a:srgbClr val="1E1E1E"/>
                </a:solidFill>
                <a:latin typeface="华文中宋" panose="02010600040101010101" charset="-122"/>
                <a:ea typeface="华文中宋" panose="02010600040101010101" charset="-122"/>
                <a:cs typeface="华文中宋" panose="02010600040101010101" charset="-122"/>
              </a:rPr>
              <a:t>绿树、红花、黄橘、蓝天交相辉映， 构成了一幅充满生机、色彩斑斓迷人的画卷。  </a:t>
            </a:r>
            <a:endParaRPr lang="zh-CN" sz="36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30000"/>
              </a:lnSpc>
            </a:pPr>
            <a:r>
              <a:rPr lang="en-US" altLang="zh-CN" sz="3600" b="1">
                <a:solidFill>
                  <a:srgbClr val="1E1E1E"/>
                </a:solidFill>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效果：</a:t>
            </a:r>
            <a:r>
              <a:rPr lang="zh-CN" sz="3600" b="1">
                <a:solidFill>
                  <a:srgbClr val="1E1E1E"/>
                </a:solidFill>
                <a:latin typeface="华文中宋" panose="02010600040101010101" charset="-122"/>
                <a:ea typeface="华文中宋" panose="02010600040101010101" charset="-122"/>
                <a:cs typeface="华文中宋" panose="02010600040101010101" charset="-122"/>
              </a:rPr>
              <a:t>诗人借这些景物表达了迷娘对故乡浓郁的思念之情。</a:t>
            </a:r>
            <a:r>
              <a:rPr lang="en-US" sz="3600" b="1">
                <a:solidFill>
                  <a:srgbClr val="1E1E1E"/>
                </a:solidFill>
                <a:latin typeface="华文中宋" panose="02010600040101010101" charset="-122"/>
                <a:ea typeface="华文中宋" panose="02010600040101010101" charset="-122"/>
                <a:cs typeface="华文中宋" panose="02010600040101010101" charset="-122"/>
              </a:rPr>
              <a:t> </a:t>
            </a:r>
            <a:endParaRPr lang="en-US" altLang="en-US" sz="3600" b="1">
              <a:solidFill>
                <a:srgbClr val="1E1E1E"/>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100">
                                            <p:txEl>
                                              <p:pRg st="3" end="3"/>
                                            </p:txEl>
                                          </p:spTgt>
                                        </p:tgtEl>
                                        <p:attrNameLst>
                                          <p:attrName>style.visibility</p:attrName>
                                        </p:attrNameLst>
                                      </p:cBhvr>
                                      <p:to>
                                        <p:strVal val="visible"/>
                                      </p:to>
                                    </p:set>
                                    <p:anim calcmode="lin" valueType="num">
                                      <p:cBhvr additive="base">
                                        <p:cTn id="24" dur="10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43840" y="182245"/>
            <a:ext cx="11628755" cy="6492875"/>
          </a:xfrm>
          <a:prstGeom prst="rect">
            <a:avLst/>
          </a:prstGeom>
          <a:noFill/>
          <a:ln w="9525">
            <a:noFill/>
          </a:ln>
        </p:spPr>
        <p:txBody>
          <a:bodyPr wrap="square">
            <a:spAutoFit/>
          </a:bodyPr>
          <a:p>
            <a:pPr indent="0"/>
            <a:r>
              <a:rPr lang="zh-CN" sz="3200" b="1">
                <a:solidFill>
                  <a:srgbClr val="1818C8"/>
                </a:solidFill>
                <a:latin typeface="华文中宋" panose="02010600040101010101" charset="-122"/>
                <a:ea typeface="华文中宋" panose="02010600040101010101" charset="-122"/>
                <a:cs typeface="华文中宋" panose="02010600040101010101" charset="-122"/>
              </a:rPr>
              <a:t>2、《迷娘(之一)》三个诗节描写的意象众多，各不相同，但又有共同特点，那么共同特点是什么? </a:t>
            </a:r>
            <a:endParaRPr lang="zh-CN" sz="3200" b="1">
              <a:solidFill>
                <a:srgbClr val="1818C8"/>
              </a:solidFill>
              <a:latin typeface="华文中宋" panose="02010600040101010101" charset="-122"/>
              <a:ea typeface="华文中宋" panose="02010600040101010101" charset="-122"/>
              <a:cs typeface="华文中宋" panose="02010600040101010101" charset="-122"/>
            </a:endParaRPr>
          </a:p>
          <a:p>
            <a:pPr indent="0"/>
            <a:r>
              <a:rPr lang="en-US" altLang="zh-CN" sz="3200" b="1">
                <a:solidFill>
                  <a:schemeClr val="tx1"/>
                </a:solidFill>
                <a:latin typeface="华文中宋" panose="02010600040101010101" charset="-122"/>
                <a:ea typeface="华文中宋" panose="02010600040101010101" charset="-122"/>
                <a:cs typeface="华文中宋" panose="02010600040101010101" charset="-122"/>
              </a:rPr>
              <a:t>      </a:t>
            </a:r>
            <a:r>
              <a:rPr lang="zh-CN" sz="3200" b="1">
                <a:solidFill>
                  <a:srgbClr val="FF0000"/>
                </a:solidFill>
                <a:latin typeface="华文中宋" panose="02010600040101010101" charset="-122"/>
                <a:ea typeface="华文中宋" panose="02010600040101010101" charset="-122"/>
                <a:cs typeface="华文中宋" panose="02010600040101010101" charset="-122"/>
              </a:rPr>
              <a:t>共同特点：</a:t>
            </a:r>
            <a:r>
              <a:rPr lang="zh-CN" sz="3200" b="1">
                <a:solidFill>
                  <a:schemeClr val="tx1"/>
                </a:solidFill>
                <a:latin typeface="华文中宋" panose="02010600040101010101" charset="-122"/>
                <a:ea typeface="华文中宋" panose="02010600040101010101" charset="-122"/>
                <a:cs typeface="华文中宋" panose="02010600040101010101" charset="-122"/>
              </a:rPr>
              <a:t>都与故乡有着密切的联系，都表现出故乡的美好和魅力。</a:t>
            </a:r>
            <a:r>
              <a:rPr lang="en-US" sz="3200" b="1">
                <a:solidFill>
                  <a:schemeClr val="tx1"/>
                </a:solidFill>
                <a:latin typeface="华文中宋" panose="02010600040101010101" charset="-122"/>
                <a:ea typeface="华文中宋" panose="02010600040101010101" charset="-122"/>
                <a:cs typeface="华文中宋" panose="02010600040101010101" charset="-122"/>
              </a:rPr>
              <a:t> </a:t>
            </a:r>
            <a:endParaRPr lang="en-US" sz="3200" b="1">
              <a:solidFill>
                <a:schemeClr val="tx1"/>
              </a:solidFill>
              <a:latin typeface="华文中宋" panose="02010600040101010101" charset="-122"/>
              <a:ea typeface="华文中宋" panose="02010600040101010101" charset="-122"/>
              <a:cs typeface="华文中宋" panose="02010600040101010101" charset="-122"/>
            </a:endParaRPr>
          </a:p>
          <a:p>
            <a:pPr indent="0"/>
            <a:r>
              <a:rPr lang="en-US" sz="3200" b="1">
                <a:solidFill>
                  <a:schemeClr val="tx1"/>
                </a:solidFill>
                <a:latin typeface="华文中宋" panose="02010600040101010101" charset="-122"/>
                <a:ea typeface="华文中宋" panose="02010600040101010101" charset="-122"/>
                <a:cs typeface="华文中宋" panose="02010600040101010101" charset="-122"/>
              </a:rPr>
              <a:t>      </a:t>
            </a:r>
            <a:r>
              <a:rPr lang="zh-CN" sz="3200" b="1">
                <a:solidFill>
                  <a:srgbClr val="FF0000"/>
                </a:solidFill>
                <a:latin typeface="华文中宋" panose="02010600040101010101" charset="-122"/>
                <a:ea typeface="华文中宋" panose="02010600040101010101" charset="-122"/>
                <a:cs typeface="华文中宋" panose="02010600040101010101" charset="-122"/>
              </a:rPr>
              <a:t>首节</a:t>
            </a:r>
            <a:r>
              <a:rPr lang="zh-CN" sz="3200" b="1">
                <a:solidFill>
                  <a:schemeClr val="tx1"/>
                </a:solidFill>
                <a:latin typeface="华文中宋" panose="02010600040101010101" charset="-122"/>
                <a:ea typeface="华文中宋" panose="02010600040101010101" charset="-122"/>
                <a:cs typeface="华文中宋" panose="02010600040101010101" charset="-122"/>
              </a:rPr>
              <a:t>选择的意象有柠檬花、橙子、蓝天、和风、桃金娘、月桂等，具有鲜明的意大利地域特征，描绘出一幅优美动人的自然风光图景；</a:t>
            </a:r>
            <a:r>
              <a:rPr lang="zh-CN" sz="3200" b="1">
                <a:solidFill>
                  <a:srgbClr val="FF0000"/>
                </a:solidFill>
                <a:latin typeface="华文中宋" panose="02010600040101010101" charset="-122"/>
                <a:ea typeface="华文中宋" panose="02010600040101010101" charset="-122"/>
                <a:cs typeface="华文中宋" panose="02010600040101010101" charset="-122"/>
              </a:rPr>
              <a:t>第二节</a:t>
            </a:r>
            <a:r>
              <a:rPr lang="zh-CN" sz="3200" b="1">
                <a:solidFill>
                  <a:schemeClr val="tx1"/>
                </a:solidFill>
                <a:latin typeface="华文中宋" panose="02010600040101010101" charset="-122"/>
                <a:ea typeface="华文中宋" panose="02010600040101010101" charset="-122"/>
                <a:cs typeface="华文中宋" panose="02010600040101010101" charset="-122"/>
              </a:rPr>
              <a:t>所写的圆柱、厅堂、居室、大理石立像等，具有古罗马和文艺复兴时期意大利建筑的鲜明特征，宏伟而壮美；</a:t>
            </a:r>
            <a:r>
              <a:rPr lang="zh-CN" sz="3200" b="1">
                <a:solidFill>
                  <a:srgbClr val="FF0000"/>
                </a:solidFill>
                <a:latin typeface="华文中宋" panose="02010600040101010101" charset="-122"/>
                <a:ea typeface="华文中宋" panose="02010600040101010101" charset="-122"/>
                <a:cs typeface="华文中宋" panose="02010600040101010101" charset="-122"/>
              </a:rPr>
              <a:t>第三节</a:t>
            </a:r>
            <a:r>
              <a:rPr lang="zh-CN" sz="3200" b="1">
                <a:solidFill>
                  <a:schemeClr val="tx1"/>
                </a:solidFill>
                <a:latin typeface="华文中宋" panose="02010600040101010101" charset="-122"/>
                <a:ea typeface="华文中宋" panose="02010600040101010101" charset="-122"/>
                <a:cs typeface="华文中宋" panose="02010600040101010101" charset="-122"/>
              </a:rPr>
              <a:t>则以迷雾、岩洞、龙种、危崖、瀑布等意象，展现阿尔卑斯山的险峻之美和神秘色彩。</a:t>
            </a:r>
            <a:r>
              <a:rPr lang="en-US" sz="3200" b="1">
                <a:solidFill>
                  <a:schemeClr val="tx1"/>
                </a:solidFill>
                <a:latin typeface="华文中宋" panose="02010600040101010101" charset="-122"/>
                <a:ea typeface="华文中宋" panose="02010600040101010101" charset="-122"/>
                <a:cs typeface="华文中宋" panose="02010600040101010101" charset="-122"/>
              </a:rPr>
              <a:t> </a:t>
            </a:r>
            <a:endParaRPr lang="en-US" sz="3200" b="1">
              <a:solidFill>
                <a:schemeClr val="tx1"/>
              </a:solidFill>
              <a:latin typeface="华文中宋" panose="02010600040101010101" charset="-122"/>
              <a:ea typeface="华文中宋" panose="02010600040101010101" charset="-122"/>
              <a:cs typeface="华文中宋" panose="02010600040101010101" charset="-122"/>
            </a:endParaRPr>
          </a:p>
          <a:p>
            <a:pPr indent="0"/>
            <a:r>
              <a:rPr lang="en-US" sz="3200" b="1">
                <a:solidFill>
                  <a:schemeClr val="tx1"/>
                </a:solidFill>
                <a:latin typeface="华文中宋" panose="02010600040101010101" charset="-122"/>
                <a:ea typeface="华文中宋" panose="02010600040101010101" charset="-122"/>
                <a:cs typeface="华文中宋" panose="02010600040101010101" charset="-122"/>
              </a:rPr>
              <a:t>      </a:t>
            </a:r>
            <a:r>
              <a:rPr lang="zh-CN" sz="3200" b="1">
                <a:solidFill>
                  <a:srgbClr val="7030A0"/>
                </a:solidFill>
                <a:latin typeface="华文中宋" panose="02010600040101010101" charset="-122"/>
                <a:ea typeface="华文中宋" panose="02010600040101010101" charset="-122"/>
                <a:cs typeface="华文中宋" panose="02010600040101010101" charset="-122"/>
              </a:rPr>
              <a:t>这三幅图景从不同角度表现了迷娘的故乡意大利的美好、迷人和无穷魅力，构建起了一个迷离而又优美、令人神往的艺术世界，抒发了迷娘对美好故乡浓郁的思念之情。</a:t>
            </a:r>
            <a:endParaRPr lang="zh-CN" altLang="en-US" sz="3200" b="1">
              <a:solidFill>
                <a:srgbClr val="7030A0"/>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100">
                                            <p:txEl>
                                              <p:pRg st="3" end="3"/>
                                            </p:txEl>
                                          </p:spTgt>
                                        </p:tgtEl>
                                        <p:attrNameLst>
                                          <p:attrName>style.visibility</p:attrName>
                                        </p:attrNameLst>
                                      </p:cBhvr>
                                      <p:to>
                                        <p:strVal val="visible"/>
                                      </p:to>
                                    </p:set>
                                    <p:anim calcmode="lin" valueType="num">
                                      <p:cBhvr additive="base">
                                        <p:cTn id="24" dur="10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47675" y="240665"/>
            <a:ext cx="11413490" cy="6185535"/>
          </a:xfrm>
          <a:prstGeom prst="rect">
            <a:avLst/>
          </a:prstGeom>
          <a:noFill/>
          <a:ln w="9525">
            <a:noFill/>
          </a:ln>
        </p:spPr>
        <p:txBody>
          <a:bodyPr wrap="square">
            <a:spAutoFit/>
          </a:bodyPr>
          <a:p>
            <a:pPr indent="0"/>
            <a:r>
              <a:rPr lang="zh-CN" sz="3600" b="1">
                <a:solidFill>
                  <a:srgbClr val="1818C8"/>
                </a:solidFill>
                <a:latin typeface="华文中宋" panose="02010600040101010101" charset="-122"/>
                <a:ea typeface="华文中宋" panose="02010600040101010101" charset="-122"/>
                <a:cs typeface="华文中宋" panose="02010600040101010101" charset="-122"/>
              </a:rPr>
              <a:t>3、《迷娘(之一)》中的哪些意象具有象征意义?其对诗歌主旨的表达具有怎样的作用? </a:t>
            </a:r>
            <a:endParaRPr lang="zh-CN" sz="3600" b="1">
              <a:solidFill>
                <a:srgbClr val="1818C8"/>
              </a:solidFill>
              <a:latin typeface="华文中宋" panose="02010600040101010101" charset="-122"/>
              <a:ea typeface="华文中宋" panose="02010600040101010101" charset="-122"/>
              <a:cs typeface="华文中宋" panose="02010600040101010101" charset="-122"/>
            </a:endParaRPr>
          </a:p>
          <a:p>
            <a:pPr indent="0"/>
            <a:r>
              <a:rPr lang="zh-CN" sz="3600" b="1">
                <a:solidFill>
                  <a:schemeClr val="tx1"/>
                </a:solidFill>
                <a:latin typeface="华文中宋" panose="02010600040101010101" charset="-122"/>
                <a:ea typeface="华文中宋" panose="02010600040101010101" charset="-122"/>
                <a:cs typeface="华文中宋" panose="02010600040101010101" charset="-122"/>
              </a:rPr>
              <a:t> </a:t>
            </a:r>
            <a:r>
              <a:rPr lang="en-US" altLang="zh-CN" sz="3600" b="1">
                <a:solidFill>
                  <a:schemeClr val="tx1"/>
                </a:solidFill>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挑金娘和月桂</a:t>
            </a:r>
            <a:r>
              <a:rPr lang="zh-CN" sz="3600" b="1">
                <a:solidFill>
                  <a:schemeClr val="tx1"/>
                </a:solidFill>
                <a:latin typeface="华文中宋" panose="02010600040101010101" charset="-122"/>
                <a:ea typeface="华文中宋" panose="02010600040101010101" charset="-122"/>
                <a:cs typeface="华文中宋" panose="02010600040101010101" charset="-122"/>
              </a:rPr>
              <a:t>。</a:t>
            </a:r>
            <a:r>
              <a:rPr lang="en-US" sz="3600" b="1">
                <a:solidFill>
                  <a:schemeClr val="tx1"/>
                </a:solidFill>
                <a:latin typeface="华文中宋" panose="02010600040101010101" charset="-122"/>
                <a:ea typeface="华文中宋" panose="02010600040101010101" charset="-122"/>
                <a:cs typeface="华文中宋" panose="02010600040101010101" charset="-122"/>
              </a:rPr>
              <a:t> </a:t>
            </a:r>
            <a:endParaRPr lang="en-US" sz="3600" b="1">
              <a:solidFill>
                <a:schemeClr val="tx1"/>
              </a:solidFill>
              <a:latin typeface="华文中宋" panose="02010600040101010101" charset="-122"/>
              <a:ea typeface="华文中宋" panose="02010600040101010101" charset="-122"/>
              <a:cs typeface="华文中宋" panose="02010600040101010101" charset="-122"/>
            </a:endParaRPr>
          </a:p>
          <a:p>
            <a:pPr indent="0"/>
            <a:r>
              <a:rPr lang="en-US" sz="3600" b="1">
                <a:solidFill>
                  <a:schemeClr val="tx1"/>
                </a:solidFill>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桃金娘</a:t>
            </a:r>
            <a:r>
              <a:rPr lang="zh-CN" sz="3600" b="1">
                <a:solidFill>
                  <a:schemeClr val="tx1"/>
                </a:solidFill>
                <a:latin typeface="华文中宋" panose="02010600040101010101" charset="-122"/>
                <a:ea typeface="华文中宋" panose="02010600040101010101" charset="-122"/>
                <a:cs typeface="华文中宋" panose="02010600040101010101" charset="-122"/>
              </a:rPr>
              <a:t>为维纳斯的神树，而维纳斯是罗马神话中爱与美的女神，象征着爱情与美；</a:t>
            </a:r>
            <a:r>
              <a:rPr lang="zh-CN" sz="3600" b="1">
                <a:solidFill>
                  <a:srgbClr val="FF0000"/>
                </a:solidFill>
                <a:latin typeface="华文中宋" panose="02010600040101010101" charset="-122"/>
                <a:ea typeface="华文中宋" panose="02010600040101010101" charset="-122"/>
                <a:cs typeface="华文中宋" panose="02010600040101010101" charset="-122"/>
              </a:rPr>
              <a:t>月桂</a:t>
            </a:r>
            <a:r>
              <a:rPr lang="zh-CN" sz="3600" b="1">
                <a:solidFill>
                  <a:schemeClr val="tx1"/>
                </a:solidFill>
                <a:latin typeface="华文中宋" panose="02010600040101010101" charset="-122"/>
                <a:ea typeface="华文中宋" panose="02010600040101010101" charset="-122"/>
                <a:cs typeface="华文中宋" panose="02010600040101010101" charset="-122"/>
              </a:rPr>
              <a:t>为阿波罗的神树，</a:t>
            </a:r>
            <a:r>
              <a:rPr lang="zh-CN" sz="3600" b="1">
                <a:solidFill>
                  <a:srgbClr val="FF0000"/>
                </a:solidFill>
                <a:latin typeface="华文中宋" panose="02010600040101010101" charset="-122"/>
                <a:ea typeface="华文中宋" panose="02010600040101010101" charset="-122"/>
                <a:cs typeface="华文中宋" panose="02010600040101010101" charset="-122"/>
              </a:rPr>
              <a:t>阿波罗</a:t>
            </a:r>
            <a:r>
              <a:rPr lang="zh-CN" sz="3600" b="1">
                <a:solidFill>
                  <a:schemeClr val="tx1"/>
                </a:solidFill>
                <a:latin typeface="华文中宋" panose="02010600040101010101" charset="-122"/>
                <a:ea typeface="华文中宋" panose="02010600040101010101" charset="-122"/>
                <a:cs typeface="华文中宋" panose="02010600040101010101" charset="-122"/>
              </a:rPr>
              <a:t>是古希腊神话中的光明、预言、音乐和医药之神，消灾解难之神，具有太阳神的属性，象征着光明和美好。</a:t>
            </a:r>
            <a:r>
              <a:rPr lang="en-US" sz="3600" b="1">
                <a:solidFill>
                  <a:schemeClr val="tx1"/>
                </a:solidFill>
                <a:latin typeface="华文中宋" panose="02010600040101010101" charset="-122"/>
                <a:ea typeface="华文中宋" panose="02010600040101010101" charset="-122"/>
                <a:cs typeface="华文中宋" panose="02010600040101010101" charset="-122"/>
              </a:rPr>
              <a:t> </a:t>
            </a:r>
            <a:endParaRPr lang="en-US" sz="3600" b="1">
              <a:solidFill>
                <a:schemeClr val="tx1"/>
              </a:solidFill>
              <a:latin typeface="华文中宋" panose="02010600040101010101" charset="-122"/>
              <a:ea typeface="华文中宋" panose="02010600040101010101" charset="-122"/>
              <a:cs typeface="华文中宋" panose="02010600040101010101" charset="-122"/>
            </a:endParaRPr>
          </a:p>
          <a:p>
            <a:pPr indent="0"/>
            <a:r>
              <a:rPr lang="en-US" sz="3600" b="1">
                <a:solidFill>
                  <a:schemeClr val="tx1"/>
                </a:solidFill>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作用：</a:t>
            </a:r>
            <a:r>
              <a:rPr lang="zh-CN" sz="3600" b="1">
                <a:solidFill>
                  <a:schemeClr val="tx1"/>
                </a:solidFill>
                <a:latin typeface="华文中宋" panose="02010600040101010101" charset="-122"/>
                <a:ea typeface="华文中宋" panose="02010600040101010101" charset="-122"/>
                <a:cs typeface="华文中宋" panose="02010600040101010101" charset="-122"/>
              </a:rPr>
              <a:t>桃金娘和月桂与其他意象一起造出美更动人的画面。承载了主人公对故乡的热烈情感，同时也使诗歌的主旨拓展延伸到对美好世界的追求层面，起到升华和深化主旨的作用。</a:t>
            </a:r>
            <a:endParaRPr lang="zh-CN" altLang="en-US" sz="3600" b="1">
              <a:solidFill>
                <a:schemeClr val="tx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100">
                                            <p:txEl>
                                              <p:pRg st="3" end="3"/>
                                            </p:txEl>
                                          </p:spTgt>
                                        </p:tgtEl>
                                        <p:attrNameLst>
                                          <p:attrName>style.visibility</p:attrName>
                                        </p:attrNameLst>
                                      </p:cBhvr>
                                      <p:to>
                                        <p:strVal val="visible"/>
                                      </p:to>
                                    </p:set>
                                    <p:anim calcmode="lin" valueType="num">
                                      <p:cBhvr additive="base">
                                        <p:cTn id="24" dur="10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6605" y="263525"/>
            <a:ext cx="11029950" cy="1198880"/>
          </a:xfrm>
          <a:prstGeom prst="rect">
            <a:avLst/>
          </a:prstGeom>
          <a:noFill/>
        </p:spPr>
        <p:txBody>
          <a:bodyPr wrap="square" rtlCol="0" anchor="t">
            <a:spAutoFit/>
          </a:bodyPr>
          <a:p>
            <a:pPr indent="0" algn="just" eaLnBrk="1" latinLnBrk="0" hangingPunct="1">
              <a:lnSpc>
                <a:spcPct val="100000"/>
              </a:lnSpc>
            </a:pPr>
            <a:r>
              <a:rPr sz="3600" b="1">
                <a:solidFill>
                  <a:srgbClr val="1818C8"/>
                </a:solidFill>
                <a:latin typeface="华文中宋" panose="02010600040101010101" charset="-122"/>
                <a:ea typeface="华文中宋" panose="02010600040101010101" charset="-122"/>
                <a:cs typeface="华文中宋" panose="02010600040101010101" charset="-122"/>
                <a:sym typeface="+mn-ea"/>
              </a:rPr>
              <a:t>4.《迷娘(之一)》第一节采用了哪些艺术手法来表现迷娘浓烈的乡愁?</a:t>
            </a:r>
            <a:endParaRPr lang="zh-CN" altLang="en-US" sz="3600" b="1">
              <a:solidFill>
                <a:srgbClr val="1818C8"/>
              </a:solidFill>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669290" y="1584960"/>
            <a:ext cx="10853420" cy="4741545"/>
          </a:xfrm>
          <a:prstGeom prst="rect">
            <a:avLst/>
          </a:prstGeom>
          <a:noFill/>
        </p:spPr>
        <p:txBody>
          <a:bodyPr wrap="square" rtlCol="0" anchor="t">
            <a:spAutoFit/>
          </a:bodyPr>
          <a:p>
            <a:pPr algn="just" eaLnBrk="1" latinLnBrk="0" hangingPunct="1">
              <a:lnSpc>
                <a:spcPct val="120000"/>
              </a:lnSpc>
            </a:pPr>
            <a:r>
              <a:rPr lang="en-US" altLang="zh-CN" sz="36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3600" b="1">
                <a:solidFill>
                  <a:schemeClr val="tx1"/>
                </a:solidFill>
                <a:latin typeface="华文中宋" panose="02010600040101010101" charset="-122"/>
                <a:ea typeface="华文中宋" panose="02010600040101010101" charset="-122"/>
                <a:cs typeface="华文中宋" panose="02010600040101010101" charset="-122"/>
                <a:sym typeface="+mn-ea"/>
              </a:rPr>
              <a:t>①</a:t>
            </a:r>
            <a:r>
              <a:rPr lang="en-US" altLang="zh-CN" sz="36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3600" b="1">
                <a:solidFill>
                  <a:srgbClr val="FF0000"/>
                </a:solidFill>
                <a:latin typeface="华文中宋" panose="02010600040101010101" charset="-122"/>
                <a:ea typeface="华文中宋" panose="02010600040101010101" charset="-122"/>
                <a:cs typeface="华文中宋" panose="02010600040101010101" charset="-122"/>
                <a:sym typeface="+mn-ea"/>
              </a:rPr>
              <a:t>借景抒情</a:t>
            </a:r>
            <a:r>
              <a:rPr lang="zh-CN" altLang="en-US" sz="3600" b="1">
                <a:solidFill>
                  <a:schemeClr val="tx1"/>
                </a:solidFill>
                <a:latin typeface="华文中宋" panose="02010600040101010101" charset="-122"/>
                <a:ea typeface="华文中宋" panose="02010600040101010101" charset="-122"/>
                <a:cs typeface="华文中宋" panose="02010600040101010101" charset="-122"/>
                <a:sym typeface="+mn-ea"/>
              </a:rPr>
              <a:t>。诗中的景物都成了迷娘故国之思的寄托,优美恬淡的意大利风物与迷娘炽热浓郁的情感相得益彰。</a:t>
            </a:r>
            <a:endParaRPr lang="zh-CN" altLang="en-US" sz="3600" b="1">
              <a:solidFill>
                <a:schemeClr val="tx1"/>
              </a:solidFill>
              <a:latin typeface="华文中宋" panose="02010600040101010101" charset="-122"/>
              <a:ea typeface="华文中宋" panose="02010600040101010101" charset="-122"/>
              <a:cs typeface="华文中宋" panose="02010600040101010101" charset="-122"/>
            </a:endParaRPr>
          </a:p>
          <a:p>
            <a:pPr algn="just" eaLnBrk="1" latinLnBrk="0" hangingPunct="1">
              <a:lnSpc>
                <a:spcPct val="120000"/>
              </a:lnSpc>
            </a:pPr>
            <a:r>
              <a:rPr lang="en-US" altLang="zh-CN" sz="36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3600" b="1">
                <a:solidFill>
                  <a:schemeClr val="tx1"/>
                </a:solidFill>
                <a:latin typeface="华文中宋" panose="02010600040101010101" charset="-122"/>
                <a:ea typeface="华文中宋" panose="02010600040101010101" charset="-122"/>
                <a:cs typeface="华文中宋" panose="02010600040101010101" charset="-122"/>
                <a:sym typeface="+mn-ea"/>
              </a:rPr>
              <a:t>②</a:t>
            </a:r>
            <a:r>
              <a:rPr lang="en-US" altLang="zh-CN" sz="36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3600" b="1">
                <a:solidFill>
                  <a:srgbClr val="FF0000"/>
                </a:solidFill>
                <a:latin typeface="华文中宋" panose="02010600040101010101" charset="-122"/>
                <a:ea typeface="华文中宋" panose="02010600040101010101" charset="-122"/>
                <a:cs typeface="华文中宋" panose="02010600040101010101" charset="-122"/>
                <a:sym typeface="+mn-ea"/>
              </a:rPr>
              <a:t>设问与反复</a:t>
            </a:r>
            <a:r>
              <a:rPr lang="zh-CN" altLang="en-US" sz="3600" b="1">
                <a:solidFill>
                  <a:schemeClr val="tx1"/>
                </a:solidFill>
                <a:latin typeface="华文中宋" panose="02010600040101010101" charset="-122"/>
                <a:ea typeface="华文中宋" panose="02010600040101010101" charset="-122"/>
                <a:cs typeface="华文中宋" panose="02010600040101010101" charset="-122"/>
                <a:sym typeface="+mn-ea"/>
              </a:rPr>
              <a:t>。“你可知道那地方?”既是询问又是追溯,引起了读者的好奇心,也强化了迷娘对故乡深沉、真挚的情感。“前往,前往”的重复,表达了迷娘渴望回乡的急迫之情。</a:t>
            </a:r>
            <a:endParaRPr lang="zh-CN" altLang="en-US" sz="3600" b="1">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3">
                                            <p:txEl>
                                              <p:pRg st="0" end="0"/>
                                            </p:txEl>
                                          </p:spTgt>
                                        </p:tgtEl>
                                        <p:attrNameLst>
                                          <p:attrName>style.visibility</p:attrName>
                                        </p:attrNameLst>
                                      </p:cBhvr>
                                      <p:to>
                                        <p:strVal val="visible"/>
                                      </p:to>
                                    </p:set>
                                    <p:anim calcmode="lin" valueType="num">
                                      <p:cBhvr additive="base">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988560" y="216535"/>
            <a:ext cx="2214880" cy="706755"/>
          </a:xfrm>
          <a:prstGeom prst="rect">
            <a:avLst/>
          </a:prstGeom>
          <a:noFill/>
        </p:spPr>
        <p:txBody>
          <a:bodyPr wrap="none" rtlCol="0" anchor="t">
            <a:spAutoFit/>
          </a:bodyPr>
          <a:p>
            <a:r>
              <a:rPr lang="zh-CN" altLang="en-US" sz="4000" b="1" dirty="0">
                <a:solidFill>
                  <a:srgbClr val="FF0000"/>
                </a:solidFill>
                <a:latin typeface="Arial" panose="020B0604020202020204" pitchFamily="34" charset="0"/>
                <a:sym typeface="+mn-ea"/>
              </a:rPr>
              <a:t>扩展延伸</a:t>
            </a:r>
            <a:endParaRPr lang="zh-CN" altLang="en-US" sz="4000" b="1" dirty="0">
              <a:solidFill>
                <a:srgbClr val="FF0000"/>
              </a:solidFill>
              <a:latin typeface="Arial" panose="020B0604020202020204" pitchFamily="34" charset="0"/>
              <a:sym typeface="+mn-ea"/>
            </a:endParaRPr>
          </a:p>
        </p:txBody>
      </p:sp>
      <p:sp>
        <p:nvSpPr>
          <p:cNvPr id="5" name="文本框 4"/>
          <p:cNvSpPr txBox="1"/>
          <p:nvPr/>
        </p:nvSpPr>
        <p:spPr>
          <a:xfrm>
            <a:off x="1526540" y="923290"/>
            <a:ext cx="3960495" cy="5692775"/>
          </a:xfrm>
          <a:prstGeom prst="rect">
            <a:avLst/>
          </a:prstGeom>
          <a:noFill/>
          <a:ln>
            <a:solidFill>
              <a:srgbClr val="1818C8"/>
            </a:solidFill>
          </a:ln>
        </p:spPr>
        <p:txBody>
          <a:bodyPr wrap="none" rtlCol="0" anchor="t">
            <a:spAutoFit/>
          </a:bodyPr>
          <a:p>
            <a:r>
              <a:rPr lang="en-US" altLang="zh-CN" sz="2800" b="1">
                <a:solidFill>
                  <a:srgbClr val="FF3300"/>
                </a:solidFill>
                <a:latin typeface="Arial" panose="020B0604020202020204" pitchFamily="34" charset="0"/>
                <a:sym typeface="+mn-ea"/>
              </a:rPr>
              <a:t>        </a:t>
            </a:r>
            <a:r>
              <a:rPr lang="zh-CN" altLang="en-US" sz="2800" b="1">
                <a:solidFill>
                  <a:srgbClr val="FF3300"/>
                </a:solidFill>
                <a:latin typeface="Arial" panose="020B0604020202020204" pitchFamily="34" charset="0"/>
                <a:sym typeface="+mn-ea"/>
              </a:rPr>
              <a:t>迷娘曲</a:t>
            </a:r>
            <a:r>
              <a:rPr lang="en-US" altLang="zh-CN" sz="2800" b="1">
                <a:solidFill>
                  <a:srgbClr val="FF3300"/>
                </a:solidFill>
                <a:latin typeface="Arial" panose="020B0604020202020204" pitchFamily="34" charset="0"/>
                <a:sym typeface="+mn-ea"/>
              </a:rPr>
              <a:t>(</a:t>
            </a:r>
            <a:r>
              <a:rPr lang="zh-CN" altLang="en-US" sz="2800" b="1">
                <a:solidFill>
                  <a:srgbClr val="FF3300"/>
                </a:solidFill>
                <a:latin typeface="Arial" panose="020B0604020202020204" pitchFamily="34" charset="0"/>
                <a:sym typeface="+mn-ea"/>
              </a:rPr>
              <a:t>之二</a:t>
            </a:r>
            <a:r>
              <a:rPr lang="en-US" altLang="zh-CN" sz="2800" b="1">
                <a:solidFill>
                  <a:srgbClr val="FF3300"/>
                </a:solidFill>
                <a:latin typeface="Arial" panose="020B0604020202020204" pitchFamily="34" charset="0"/>
                <a:sym typeface="+mn-ea"/>
              </a:rPr>
              <a:t>) </a:t>
            </a:r>
            <a:br>
              <a:rPr lang="en-US" altLang="zh-CN" sz="2800" b="1">
                <a:latin typeface="Arial" panose="020B0604020202020204" pitchFamily="34" charset="0"/>
                <a:sym typeface="+mn-ea"/>
              </a:rPr>
            </a:br>
            <a:r>
              <a:rPr lang="en-US" altLang="zh-CN" sz="2800" b="1">
                <a:latin typeface="Arial" panose="020B0604020202020204" pitchFamily="34" charset="0"/>
                <a:sym typeface="+mn-ea"/>
              </a:rPr>
              <a:t>    </a:t>
            </a:r>
            <a:r>
              <a:rPr lang="zh-CN" altLang="en-US" sz="2800" b="1">
                <a:latin typeface="华文中宋" panose="02010600040101010101" charset="-122"/>
                <a:ea typeface="华文中宋" panose="02010600040101010101" charset="-122"/>
                <a:cs typeface="华文中宋" panose="02010600040101010101" charset="-122"/>
                <a:sym typeface="+mn-ea"/>
              </a:rPr>
              <a:t>只有懂得相思的人，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才了解我的苦难</a:t>
            </a:r>
            <a:r>
              <a:rPr lang="en-US" altLang="zh-CN" sz="2800" b="1">
                <a:latin typeface="华文中宋" panose="02010600040101010101" charset="-122"/>
                <a:ea typeface="华文中宋" panose="02010600040101010101" charset="-122"/>
                <a:cs typeface="华文中宋" panose="02010600040101010101" charset="-122"/>
                <a:sym typeface="+mn-ea"/>
              </a:rPr>
              <a:t>! </a:t>
            </a:r>
            <a:br>
              <a:rPr lang="en-US" altLang="zh-CN" sz="2800" b="1">
                <a:latin typeface="华文中宋" panose="02010600040101010101" charset="-122"/>
                <a:ea typeface="华文中宋" panose="02010600040101010101" charset="-122"/>
                <a:cs typeface="华文中宋" panose="02010600040101010101" charset="-122"/>
                <a:sym typeface="+mn-ea"/>
              </a:rPr>
            </a:br>
            <a:r>
              <a:rPr lang="en-US" altLang="zh-CN" sz="2800" b="1">
                <a:latin typeface="华文中宋" panose="02010600040101010101" charset="-122"/>
                <a:ea typeface="华文中宋" panose="02010600040101010101" charset="-122"/>
                <a:cs typeface="华文中宋" panose="02010600040101010101" charset="-122"/>
                <a:sym typeface="+mn-ea"/>
              </a:rPr>
              <a:t>    </a:t>
            </a:r>
            <a:r>
              <a:rPr lang="zh-CN" altLang="en-US" sz="2800" b="1">
                <a:latin typeface="华文中宋" panose="02010600040101010101" charset="-122"/>
                <a:ea typeface="华文中宋" panose="02010600040101010101" charset="-122"/>
                <a:cs typeface="华文中宋" panose="02010600040101010101" charset="-122"/>
                <a:sym typeface="+mn-ea"/>
              </a:rPr>
              <a:t>形只影单；失去了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一切欢乐，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我仰望苍穹，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向远方送去思念。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哎，那知我爱我者，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他远在天边。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我五内俱焚，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头晕目眩。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只有懂得相思的人，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才了解我的苦难</a:t>
            </a:r>
            <a:r>
              <a:rPr lang="en-US" altLang="zh-CN" sz="2800" b="1">
                <a:latin typeface="华文中宋" panose="02010600040101010101" charset="-122"/>
                <a:ea typeface="华文中宋" panose="02010600040101010101" charset="-122"/>
                <a:cs typeface="华文中宋" panose="02010600040101010101" charset="-122"/>
                <a:sym typeface="+mn-ea"/>
              </a:rPr>
              <a:t>! </a:t>
            </a:r>
            <a:endParaRPr lang="en-US" altLang="zh-CN" sz="2800" b="1">
              <a:latin typeface="华文中宋" panose="02010600040101010101" charset="-122"/>
              <a:ea typeface="华文中宋" panose="02010600040101010101" charset="-122"/>
              <a:cs typeface="华文中宋" panose="02010600040101010101" charset="-122"/>
              <a:sym typeface="+mn-ea"/>
            </a:endParaRPr>
          </a:p>
        </p:txBody>
      </p:sp>
      <p:sp>
        <p:nvSpPr>
          <p:cNvPr id="6" name="文本框 5"/>
          <p:cNvSpPr txBox="1"/>
          <p:nvPr/>
        </p:nvSpPr>
        <p:spPr>
          <a:xfrm>
            <a:off x="6539865" y="923290"/>
            <a:ext cx="4672965" cy="5692775"/>
          </a:xfrm>
          <a:prstGeom prst="rect">
            <a:avLst/>
          </a:prstGeom>
          <a:noFill/>
          <a:ln>
            <a:solidFill>
              <a:srgbClr val="1818C8"/>
            </a:solidFill>
          </a:ln>
        </p:spPr>
        <p:txBody>
          <a:bodyPr wrap="none" rtlCol="0" anchor="t">
            <a:spAutoFit/>
          </a:bodyPr>
          <a:p>
            <a:r>
              <a:rPr lang="zh-CN" altLang="en-US" sz="2800" b="1">
                <a:latin typeface="Arial" panose="020B0604020202020204" pitchFamily="34" charset="0"/>
                <a:sym typeface="+mn-ea"/>
              </a:rPr>
              <a:t>        </a:t>
            </a:r>
            <a:r>
              <a:rPr lang="zh-CN" altLang="en-US" sz="2800" b="1">
                <a:solidFill>
                  <a:srgbClr val="FF3300"/>
                </a:solidFill>
                <a:latin typeface="Arial" panose="020B0604020202020204" pitchFamily="34" charset="0"/>
                <a:sym typeface="+mn-ea"/>
              </a:rPr>
              <a:t>迷娘曲</a:t>
            </a:r>
            <a:r>
              <a:rPr lang="en-US" altLang="zh-CN" sz="2800" b="1">
                <a:solidFill>
                  <a:srgbClr val="FF3300"/>
                </a:solidFill>
                <a:latin typeface="Arial" panose="020B0604020202020204" pitchFamily="34" charset="0"/>
                <a:sym typeface="+mn-ea"/>
              </a:rPr>
              <a:t>(</a:t>
            </a:r>
            <a:r>
              <a:rPr lang="zh-CN" altLang="en-US" sz="2800" b="1">
                <a:solidFill>
                  <a:srgbClr val="FF3300"/>
                </a:solidFill>
                <a:latin typeface="Arial" panose="020B0604020202020204" pitchFamily="34" charset="0"/>
                <a:sym typeface="+mn-ea"/>
              </a:rPr>
              <a:t>之三</a:t>
            </a:r>
            <a:r>
              <a:rPr lang="en-US" altLang="zh-CN" sz="2800" b="1">
                <a:solidFill>
                  <a:srgbClr val="FF3300"/>
                </a:solidFill>
                <a:latin typeface="Arial" panose="020B0604020202020204" pitchFamily="34" charset="0"/>
                <a:sym typeface="+mn-ea"/>
              </a:rPr>
              <a:t>) </a:t>
            </a:r>
            <a:br>
              <a:rPr lang="en-US" altLang="zh-CN" sz="2800" b="1">
                <a:latin typeface="Arial" panose="020B0604020202020204" pitchFamily="34" charset="0"/>
                <a:sym typeface="+mn-ea"/>
              </a:rPr>
            </a:br>
            <a:r>
              <a:rPr lang="en-US" altLang="zh-CN" sz="2800" b="1">
                <a:latin typeface="Arial" panose="020B0604020202020204" pitchFamily="34" charset="0"/>
                <a:sym typeface="+mn-ea"/>
              </a:rPr>
              <a:t>    </a:t>
            </a:r>
            <a:r>
              <a:rPr lang="zh-CN" altLang="en-US" sz="2800" b="1">
                <a:latin typeface="华文中宋" panose="02010600040101010101" charset="-122"/>
                <a:ea typeface="华文中宋" panose="02010600040101010101" charset="-122"/>
                <a:cs typeface="华文中宋" panose="02010600040101010101" charset="-122"/>
                <a:sym typeface="+mn-ea"/>
              </a:rPr>
              <a:t>别让我讲，让我沉默，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我有义务保守秘密，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我本想向你倾诉衷肠，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只是命运它不愿意。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时候到了，日出会驱散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黑夜，天空豁然明爽；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坚硬的岩石会敞开胸怀，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让深藏的泉水流到地上。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谁不愿躺在友人怀中，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倾听他胸中的积郁；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只是誓言迫使我缄默， </a:t>
            </a:r>
            <a:br>
              <a:rPr lang="zh-CN" altLang="en-US" sz="2800" b="1">
                <a:latin typeface="华文中宋" panose="02010600040101010101" charset="-122"/>
                <a:ea typeface="华文中宋" panose="02010600040101010101" charset="-122"/>
                <a:cs typeface="华文中宋" panose="02010600040101010101" charset="-122"/>
                <a:sym typeface="+mn-ea"/>
              </a:rPr>
            </a:br>
            <a:r>
              <a:rPr lang="zh-CN" altLang="en-US" sz="2800" b="1">
                <a:latin typeface="华文中宋" panose="02010600040101010101" charset="-122"/>
                <a:ea typeface="华文中宋" panose="02010600040101010101" charset="-122"/>
                <a:cs typeface="华文中宋" panose="02010600040101010101" charset="-122"/>
                <a:sym typeface="+mn-ea"/>
              </a:rPr>
              <a:t>    只有神能开启我的嘴。</a:t>
            </a:r>
            <a:endParaRPr lang="zh-CN" altLang="en-US" sz="2800" b="1">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strVal val="#ppt_w*0.70"/>
                                          </p:val>
                                        </p:tav>
                                        <p:tav tm="100000">
                                          <p:val>
                                            <p:strVal val="#ppt_w"/>
                                          </p:val>
                                        </p:tav>
                                      </p:tavLst>
                                    </p:anim>
                                    <p:anim calcmode="lin" valueType="num">
                                      <p:cBhvr>
                                        <p:cTn id="19" dur="1000" fill="hold"/>
                                        <p:tgtEl>
                                          <p:spTgt spid="6"/>
                                        </p:tgtEl>
                                        <p:attrNameLst>
                                          <p:attrName>ppt_h</p:attrName>
                                        </p:attrNameLst>
                                      </p:cBhvr>
                                      <p:tavLst>
                                        <p:tav tm="0">
                                          <p:val>
                                            <p:strVal val="#ppt_h"/>
                                          </p:val>
                                        </p:tav>
                                        <p:tav tm="100000">
                                          <p:val>
                                            <p:strVal val="#ppt_h"/>
                                          </p:val>
                                        </p:tav>
                                      </p:tavLst>
                                    </p:anim>
                                    <p:animEffect transition="in" filter="fade">
                                      <p:cBhvr>
                                        <p:cTn id="2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7815" y="1056640"/>
            <a:ext cx="11421110" cy="5077460"/>
          </a:xfrm>
          <a:prstGeom prst="rect">
            <a:avLst/>
          </a:prstGeom>
          <a:noFill/>
        </p:spPr>
        <p:txBody>
          <a:bodyPr wrap="square" rtlCol="0" anchor="t">
            <a:spAutoFit/>
          </a:bodyPr>
          <a:p>
            <a:pPr>
              <a:lnSpc>
                <a:spcPct val="150000"/>
              </a:lnSpc>
            </a:pPr>
            <a:r>
              <a:rPr lang="en-US" altLang="zh-CN" sz="3600" b="1">
                <a:latin typeface="华文中宋" panose="02010600040101010101" charset="-122"/>
                <a:ea typeface="华文中宋" panose="02010600040101010101" charset="-122"/>
                <a:cs typeface="华文中宋" panose="02010600040101010101" charset="-122"/>
              </a:rPr>
              <a:t>      </a:t>
            </a:r>
            <a:r>
              <a:rPr lang="zh-CN" altLang="en-US" sz="3600" b="1">
                <a:latin typeface="华文中宋" panose="02010600040101010101" charset="-122"/>
                <a:ea typeface="华文中宋" panose="02010600040101010101" charset="-122"/>
                <a:cs typeface="华文中宋" panose="02010600040101010101" charset="-122"/>
              </a:rPr>
              <a:t>歌德的诗《迷娘》（之一）运用众多意象，构建起了一个迷离而又优美、令人神往的境界。反复出现的“前往”，犹如一声声急切的呼唤，拔动着读者的心弦。反复朗读，感受诗歌回环往复的声的之美，体会其浓郁的抒情氛围。作曲家贝多芬、舒伯特、舒受、染可夫斯基等都曾经为这首诗谱过曲，可以找来欣赏。</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836160" y="203200"/>
            <a:ext cx="2344420" cy="706755"/>
          </a:xfrm>
          <a:prstGeom prst="rect">
            <a:avLst/>
          </a:prstGeom>
          <a:noFill/>
        </p:spPr>
        <p:txBody>
          <a:bodyPr wrap="square" rtlCol="0">
            <a:spAutoFit/>
          </a:bodyPr>
          <a:p>
            <a:r>
              <a:rPr lang="zh-CN" altLang="en-US" sz="4000" b="1">
                <a:solidFill>
                  <a:srgbClr val="FF0000"/>
                </a:solidFill>
              </a:rPr>
              <a:t>学习提示</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321685" y="151765"/>
            <a:ext cx="8619490" cy="6675120"/>
          </a:xfrm>
          <a:prstGeom prst="rect">
            <a:avLst/>
          </a:prstGeom>
          <a:noFill/>
          <a:ln w="9525">
            <a:noFill/>
          </a:ln>
        </p:spPr>
        <p:txBody>
          <a:bodyPr wrap="square">
            <a:spAutoFit/>
          </a:bodyPr>
          <a:p>
            <a:pPr indent="0">
              <a:lnSpc>
                <a:spcPct val="90000"/>
              </a:lnSpc>
            </a:pPr>
            <a:r>
              <a:rPr lang="en-US" sz="2800" b="1">
                <a:solidFill>
                  <a:schemeClr val="tx1"/>
                </a:solidFill>
                <a:latin typeface="华文中宋" panose="02010600040101010101" charset="-122"/>
                <a:ea typeface="华文中宋" panose="02010600040101010101" charset="-122"/>
                <a:cs typeface="华文中宋" panose="02010600040101010101" charset="-122"/>
              </a:rPr>
              <a:t>      </a:t>
            </a:r>
            <a:r>
              <a:rPr lang="zh-CN" sz="2800" b="1">
                <a:solidFill>
                  <a:schemeClr val="tx1"/>
                </a:solidFill>
                <a:latin typeface="华文中宋" panose="02010600040101010101" charset="-122"/>
                <a:ea typeface="华文中宋" panose="02010600040101010101" charset="-122"/>
                <a:cs typeface="华文中宋" panose="02010600040101010101" charset="-122"/>
              </a:rPr>
              <a:t>歌德(1749-1832)，18世纪中叶到19世纪初德国和欧洲最重要的剧作家、诗人、思想家，恩格斯称他为“最伟大的德国人”。他一生跨两个世纪，正当欧洲社会大动荡大变革的年代。封建制度的日趋崩溃，革命力量的不断高涨，促使歌德不断接受先进思潮的影响，从而加深自己对于社会的认识，创作出当代最优秀的文艺作品。 </a:t>
            </a:r>
            <a:r>
              <a:rPr lang="en-US" altLang="zh-CN" sz="2800" b="1">
                <a:solidFill>
                  <a:schemeClr val="tx1"/>
                </a:solidFill>
                <a:latin typeface="华文中宋" panose="02010600040101010101" charset="-122"/>
                <a:ea typeface="华文中宋" panose="02010600040101010101" charset="-122"/>
                <a:cs typeface="华文中宋" panose="02010600040101010101" charset="-122"/>
              </a:rPr>
              <a:t>     </a:t>
            </a:r>
            <a:endParaRPr lang="en-US" altLang="zh-CN" sz="28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90000"/>
              </a:lnSpc>
            </a:pPr>
            <a:r>
              <a:rPr lang="en-US" altLang="zh-CN" sz="2800" b="1">
                <a:solidFill>
                  <a:schemeClr val="tx1"/>
                </a:solidFill>
                <a:latin typeface="华文中宋" panose="02010600040101010101" charset="-122"/>
                <a:ea typeface="华文中宋" panose="02010600040101010101" charset="-122"/>
                <a:cs typeface="华文中宋" panose="02010600040101010101" charset="-122"/>
              </a:rPr>
              <a:t>      </a:t>
            </a:r>
            <a:r>
              <a:rPr lang="zh-CN" sz="2800" b="1">
                <a:solidFill>
                  <a:schemeClr val="tx1"/>
                </a:solidFill>
                <a:latin typeface="华文中宋" panose="02010600040101010101" charset="-122"/>
                <a:ea typeface="华文中宋" panose="02010600040101010101" charset="-122"/>
                <a:cs typeface="华文中宋" panose="02010600040101010101" charset="-122"/>
              </a:rPr>
              <a:t>歌德除了诗歌之外，在小说、戏剧、文艺理论、哲学、历史学、造型设计等方面，都取得了卓越的成就。他的《葛兹冯伯里欣根》是德国第一部现实主义历史剧，《少年维特之烦恼》是一部书信体小说，《浮士德》是一部现实主义和浪漫主义结合得十分完好的诗剧。</a:t>
            </a:r>
            <a:r>
              <a:rPr lang="en-US" sz="2800" b="1">
                <a:solidFill>
                  <a:schemeClr val="tx1"/>
                </a:solidFill>
                <a:latin typeface="华文中宋" panose="02010600040101010101" charset="-122"/>
                <a:ea typeface="华文中宋" panose="02010600040101010101" charset="-122"/>
                <a:cs typeface="华文中宋" panose="02010600040101010101" charset="-122"/>
              </a:rPr>
              <a:t> </a:t>
            </a:r>
            <a:endParaRPr lang="en-US" sz="28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90000"/>
              </a:lnSpc>
            </a:pPr>
            <a:r>
              <a:rPr lang="en-US" sz="2800" b="1">
                <a:solidFill>
                  <a:schemeClr val="tx1"/>
                </a:solidFill>
                <a:latin typeface="华文中宋" panose="02010600040101010101" charset="-122"/>
                <a:ea typeface="华文中宋" panose="02010600040101010101" charset="-122"/>
                <a:cs typeface="华文中宋" panose="02010600040101010101" charset="-122"/>
              </a:rPr>
              <a:t>      </a:t>
            </a:r>
            <a:r>
              <a:rPr lang="zh-CN" sz="2800" b="1">
                <a:solidFill>
                  <a:schemeClr val="tx1"/>
                </a:solidFill>
                <a:latin typeface="华文中宋" panose="02010600040101010101" charset="-122"/>
                <a:ea typeface="华文中宋" panose="02010600040101010101" charset="-122"/>
                <a:cs typeface="华文中宋" panose="02010600040101010101" charset="-122"/>
              </a:rPr>
              <a:t>恩格斯说:“他的气质、他的精力、他的全部精神意向都把他推向现实生活，而他所接触的实际生活却是很可怜的。他的生活环境是他应该鄙视的，但是他又始终被困在这个他所能活动的唯一的生活环境里。” </a:t>
            </a:r>
            <a:endParaRPr lang="zh-CN" altLang="en-US" sz="2800" b="1">
              <a:solidFill>
                <a:schemeClr val="tx1"/>
              </a:solidFill>
              <a:latin typeface="华文中宋" panose="02010600040101010101" charset="-122"/>
              <a:ea typeface="华文中宋" panose="02010600040101010101" charset="-122"/>
              <a:cs typeface="华文中宋" panose="02010600040101010101" charset="-122"/>
            </a:endParaRPr>
          </a:p>
        </p:txBody>
      </p:sp>
      <p:pic>
        <p:nvPicPr>
          <p:cNvPr id="2" name="图片 1"/>
          <p:cNvPicPr>
            <a:picLocks noChangeAspect="1"/>
          </p:cNvPicPr>
          <p:nvPr>
            <p:custDataLst>
              <p:tags r:id="rId1"/>
            </p:custDataLst>
          </p:nvPr>
        </p:nvPicPr>
        <p:blipFill>
          <a:blip r:embed="rId2"/>
          <a:stretch>
            <a:fillRect/>
          </a:stretch>
        </p:blipFill>
        <p:spPr>
          <a:xfrm>
            <a:off x="152400" y="1245235"/>
            <a:ext cx="3039745" cy="5315585"/>
          </a:xfrm>
          <a:prstGeom prst="rect">
            <a:avLst/>
          </a:prstGeom>
        </p:spPr>
      </p:pic>
      <p:sp>
        <p:nvSpPr>
          <p:cNvPr id="3" name="文本框 2"/>
          <p:cNvSpPr txBox="1"/>
          <p:nvPr/>
        </p:nvSpPr>
        <p:spPr>
          <a:xfrm>
            <a:off x="673735" y="363220"/>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作家作品</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circle(in)">
                                      <p:cBhvr>
                                        <p:cTn id="16"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6147" name="文本占位符 6146"/>
          <p:cNvSpPr>
            <a:spLocks noGrp="1"/>
          </p:cNvSpPr>
          <p:nvPr>
            <p:ph type="body" idx="4294967295"/>
          </p:nvPr>
        </p:nvSpPr>
        <p:spPr>
          <a:xfrm>
            <a:off x="105410" y="94615"/>
            <a:ext cx="11981180" cy="6764020"/>
          </a:xfrm>
        </p:spPr>
        <p:txBody>
          <a:bodyPr>
            <a:normAutofit fontScale="25000"/>
          </a:bodyPr>
          <a:p>
            <a:pPr>
              <a:lnSpc>
                <a:spcPct val="95000"/>
              </a:lnSpc>
            </a:pPr>
            <a:r>
              <a:rPr lang="zh-CN" altLang="en-US" sz="2400" b="1"/>
              <a:t>       </a:t>
            </a:r>
            <a:r>
              <a:rPr lang="zh-CN" altLang="en-US" sz="11200" b="1">
                <a:solidFill>
                  <a:srgbClr val="FF0000"/>
                </a:solidFill>
                <a:latin typeface="华文中宋" panose="02010600040101010101" charset="-122"/>
                <a:ea typeface="华文中宋" panose="02010600040101010101" charset="-122"/>
                <a:cs typeface="华文中宋" panose="02010600040101010101" charset="-122"/>
              </a:rPr>
              <a:t>歌德</a:t>
            </a:r>
            <a:r>
              <a:rPr lang="en-US" altLang="zh-CN" sz="11200" b="1">
                <a:latin typeface="华文中宋" panose="02010600040101010101" charset="-122"/>
                <a:ea typeface="华文中宋" panose="02010600040101010101" charset="-122"/>
                <a:cs typeface="华文中宋" panose="02010600040101010101" charset="-122"/>
              </a:rPr>
              <a:t>(1749—1832)</a:t>
            </a:r>
            <a:r>
              <a:rPr lang="zh-CN" altLang="en-US" sz="11200" b="1">
                <a:latin typeface="华文中宋" panose="02010600040101010101" charset="-122"/>
                <a:ea typeface="华文中宋" panose="02010600040101010101" charset="-122"/>
                <a:cs typeface="华文中宋" panose="02010600040101010101" charset="-122"/>
              </a:rPr>
              <a:t>，德国伟大诗人，伟大的剧作家、思想家。恩格斯称</a:t>
            </a:r>
            <a:endParaRPr lang="zh-CN" altLang="en-US" sz="11200" b="1">
              <a:latin typeface="华文中宋" panose="02010600040101010101" charset="-122"/>
              <a:ea typeface="华文中宋" panose="02010600040101010101" charset="-122"/>
              <a:cs typeface="华文中宋" panose="02010600040101010101" charset="-122"/>
            </a:endParaRPr>
          </a:p>
          <a:p>
            <a:pPr marL="0" indent="0">
              <a:lnSpc>
                <a:spcPct val="95000"/>
              </a:lnSpc>
              <a:buNone/>
            </a:pPr>
            <a:r>
              <a:rPr lang="zh-CN" altLang="en-US" sz="11200" b="1">
                <a:latin typeface="华文中宋" panose="02010600040101010101" charset="-122"/>
                <a:ea typeface="华文中宋" panose="02010600040101010101" charset="-122"/>
                <a:cs typeface="华文中宋" panose="02010600040101010101" charset="-122"/>
              </a:rPr>
              <a:t>为“最伟大的德国人”，也是世界称得上最伟大的少数几个文学家之一。</a:t>
            </a:r>
            <a:endParaRPr lang="zh-CN" altLang="en-US" sz="11200" b="1">
              <a:latin typeface="华文中宋" panose="02010600040101010101" charset="-122"/>
              <a:ea typeface="华文中宋" panose="02010600040101010101" charset="-122"/>
              <a:cs typeface="华文中宋" panose="02010600040101010101" charset="-122"/>
            </a:endParaRPr>
          </a:p>
          <a:p>
            <a:pPr marL="0" indent="0">
              <a:lnSpc>
                <a:spcPct val="95000"/>
              </a:lnSpc>
              <a:buNone/>
            </a:pPr>
            <a:r>
              <a:rPr lang="zh-CN" altLang="en-US" sz="11200" b="1">
                <a:latin typeface="华文中宋" panose="02010600040101010101" charset="-122"/>
                <a:ea typeface="华文中宋" panose="02010600040101010101" charset="-122"/>
                <a:cs typeface="华文中宋" panose="02010600040101010101" charset="-122"/>
              </a:rPr>
              <a:t>     歌德生活的时代，正是西方思想史上巨人云集的时代，卢梭、康德、黑格尔等都是他的同时代人。</a:t>
            </a:r>
            <a:endParaRPr lang="zh-CN" altLang="en-US" sz="11200" b="1">
              <a:latin typeface="华文中宋" panose="02010600040101010101" charset="-122"/>
              <a:ea typeface="华文中宋" panose="02010600040101010101" charset="-122"/>
              <a:cs typeface="华文中宋" panose="02010600040101010101" charset="-122"/>
            </a:endParaRPr>
          </a:p>
          <a:p>
            <a:pPr marL="0" indent="0">
              <a:lnSpc>
                <a:spcPct val="95000"/>
              </a:lnSpc>
              <a:buNone/>
            </a:pPr>
            <a:r>
              <a:rPr lang="zh-CN" altLang="en-US" sz="11200" b="1">
                <a:latin typeface="华文中宋" panose="02010600040101010101" charset="-122"/>
                <a:ea typeface="华文中宋" panose="02010600040101010101" charset="-122"/>
                <a:cs typeface="华文中宋" panose="02010600040101010101" charset="-122"/>
              </a:rPr>
              <a:t>      歌德前期是</a:t>
            </a:r>
            <a:r>
              <a:rPr lang="zh-CN" altLang="en-US" sz="11200" b="1">
                <a:solidFill>
                  <a:srgbClr val="FF0000"/>
                </a:solidFill>
                <a:latin typeface="华文中宋" panose="02010600040101010101" charset="-122"/>
                <a:ea typeface="华文中宋" panose="02010600040101010101" charset="-122"/>
                <a:cs typeface="华文中宋" panose="02010600040101010101" charset="-122"/>
              </a:rPr>
              <a:t>狂飙突进运动</a:t>
            </a:r>
            <a:r>
              <a:rPr lang="zh-CN" altLang="en-US" sz="11200" b="1">
                <a:latin typeface="华文中宋" panose="02010600040101010101" charset="-122"/>
                <a:ea typeface="华文中宋" panose="02010600040101010101" charset="-122"/>
                <a:cs typeface="华文中宋" panose="02010600040101010101" charset="-122"/>
              </a:rPr>
              <a:t>的代表性作家，他的作品充满了狂飙突进运动的反叛精神。晚年之后，他把主要精力用于对整个人类发展的思索方面，使得他的创作超越了自己的时代，具有了永恒的价值。</a:t>
            </a:r>
            <a:endParaRPr lang="zh-CN" altLang="en-US" sz="11200" b="1">
              <a:latin typeface="华文中宋" panose="02010600040101010101" charset="-122"/>
              <a:ea typeface="华文中宋" panose="02010600040101010101" charset="-122"/>
              <a:cs typeface="华文中宋" panose="02010600040101010101" charset="-122"/>
            </a:endParaRPr>
          </a:p>
          <a:p>
            <a:pPr marL="0" indent="0">
              <a:lnSpc>
                <a:spcPct val="95000"/>
              </a:lnSpc>
              <a:buNone/>
            </a:pPr>
            <a:r>
              <a:rPr lang="zh-CN" altLang="en-US" sz="11200" b="1">
                <a:latin typeface="华文中宋" panose="02010600040101010101" charset="-122"/>
                <a:ea typeface="华文中宋" panose="02010600040101010101" charset="-122"/>
                <a:cs typeface="华文中宋" panose="02010600040101010101" charset="-122"/>
              </a:rPr>
              <a:t>      代表性作品有中篇小说</a:t>
            </a:r>
            <a:r>
              <a:rPr lang="en-US" altLang="zh-CN" sz="11200" b="1">
                <a:solidFill>
                  <a:srgbClr val="FF0000"/>
                </a:solidFill>
                <a:latin typeface="华文中宋" panose="02010600040101010101" charset="-122"/>
                <a:ea typeface="华文中宋" panose="02010600040101010101" charset="-122"/>
                <a:cs typeface="华文中宋" panose="02010600040101010101" charset="-122"/>
              </a:rPr>
              <a:t>《</a:t>
            </a:r>
            <a:r>
              <a:rPr lang="zh-CN" altLang="en-US" sz="11200" b="1">
                <a:solidFill>
                  <a:srgbClr val="FF0000"/>
                </a:solidFill>
                <a:latin typeface="华文中宋" panose="02010600040101010101" charset="-122"/>
                <a:ea typeface="华文中宋" panose="02010600040101010101" charset="-122"/>
                <a:cs typeface="华文中宋" panose="02010600040101010101" charset="-122"/>
              </a:rPr>
              <a:t>少年维特的烦恼</a:t>
            </a:r>
            <a:r>
              <a:rPr lang="en-US" altLang="zh-CN" sz="11200" b="1">
                <a:solidFill>
                  <a:srgbClr val="FF0000"/>
                </a:solidFill>
                <a:latin typeface="华文中宋" panose="02010600040101010101" charset="-122"/>
                <a:ea typeface="华文中宋" panose="02010600040101010101" charset="-122"/>
                <a:cs typeface="华文中宋" panose="02010600040101010101" charset="-122"/>
              </a:rPr>
              <a:t>》</a:t>
            </a:r>
            <a:r>
              <a:rPr lang="zh-CN" altLang="en-US" sz="11200" b="1">
                <a:latin typeface="华文中宋" panose="02010600040101010101" charset="-122"/>
                <a:ea typeface="华文中宋" panose="02010600040101010101" charset="-122"/>
                <a:cs typeface="华文中宋" panose="02010600040101010101" charset="-122"/>
              </a:rPr>
              <a:t>、</a:t>
            </a:r>
            <a:r>
              <a:rPr lang="zh-CN" altLang="en-US" sz="11200" b="1">
                <a:solidFill>
                  <a:srgbClr val="FF0000"/>
                </a:solidFill>
                <a:latin typeface="华文中宋" panose="02010600040101010101" charset="-122"/>
                <a:ea typeface="华文中宋" panose="02010600040101010101" charset="-122"/>
                <a:cs typeface="华文中宋" panose="02010600040101010101" charset="-122"/>
              </a:rPr>
              <a:t>长篇诗剧</a:t>
            </a:r>
            <a:r>
              <a:rPr lang="en-US" altLang="zh-CN" sz="11200" b="1">
                <a:solidFill>
                  <a:srgbClr val="FF0000"/>
                </a:solidFill>
                <a:latin typeface="华文中宋" panose="02010600040101010101" charset="-122"/>
                <a:ea typeface="华文中宋" panose="02010600040101010101" charset="-122"/>
                <a:cs typeface="华文中宋" panose="02010600040101010101" charset="-122"/>
              </a:rPr>
              <a:t>《</a:t>
            </a:r>
            <a:r>
              <a:rPr lang="zh-CN" altLang="en-US" sz="11200" b="1">
                <a:solidFill>
                  <a:srgbClr val="FF0000"/>
                </a:solidFill>
                <a:latin typeface="华文中宋" panose="02010600040101010101" charset="-122"/>
                <a:ea typeface="华文中宋" panose="02010600040101010101" charset="-122"/>
                <a:cs typeface="华文中宋" panose="02010600040101010101" charset="-122"/>
              </a:rPr>
              <a:t>浮士德</a:t>
            </a:r>
            <a:r>
              <a:rPr lang="en-US" altLang="zh-CN" sz="11200" b="1">
                <a:solidFill>
                  <a:srgbClr val="FF0000"/>
                </a:solidFill>
                <a:latin typeface="华文中宋" panose="02010600040101010101" charset="-122"/>
                <a:ea typeface="华文中宋" panose="02010600040101010101" charset="-122"/>
                <a:cs typeface="华文中宋" panose="02010600040101010101" charset="-122"/>
              </a:rPr>
              <a:t>》</a:t>
            </a:r>
            <a:r>
              <a:rPr lang="zh-CN" altLang="en-US" sz="11200" b="1">
                <a:latin typeface="华文中宋" panose="02010600040101010101" charset="-122"/>
                <a:ea typeface="华文中宋" panose="02010600040101010101" charset="-122"/>
                <a:cs typeface="华文中宋" panose="02010600040101010101" charset="-122"/>
              </a:rPr>
              <a:t>、自传体作品</a:t>
            </a:r>
            <a:r>
              <a:rPr lang="en-US" altLang="zh-CN" sz="11200" b="1">
                <a:latin typeface="华文中宋" panose="02010600040101010101" charset="-122"/>
                <a:ea typeface="华文中宋" panose="02010600040101010101" charset="-122"/>
                <a:cs typeface="华文中宋" panose="02010600040101010101" charset="-122"/>
              </a:rPr>
              <a:t>《</a:t>
            </a:r>
            <a:r>
              <a:rPr lang="zh-CN" altLang="en-US" sz="11200" b="1">
                <a:latin typeface="华文中宋" panose="02010600040101010101" charset="-122"/>
                <a:ea typeface="华文中宋" panose="02010600040101010101" charset="-122"/>
                <a:cs typeface="华文中宋" panose="02010600040101010101" charset="-122"/>
              </a:rPr>
              <a:t>诗与真</a:t>
            </a:r>
            <a:r>
              <a:rPr lang="en-US" altLang="zh-CN" sz="11200" b="1">
                <a:latin typeface="华文中宋" panose="02010600040101010101" charset="-122"/>
                <a:ea typeface="华文中宋" panose="02010600040101010101" charset="-122"/>
                <a:cs typeface="华文中宋" panose="02010600040101010101" charset="-122"/>
              </a:rPr>
              <a:t>》</a:t>
            </a:r>
            <a:r>
              <a:rPr lang="zh-CN" altLang="en-US" sz="11200" b="1">
                <a:latin typeface="华文中宋" panose="02010600040101010101" charset="-122"/>
                <a:ea typeface="华文中宋" panose="02010600040101010101" charset="-122"/>
                <a:cs typeface="华文中宋" panose="02010600040101010101" charset="-122"/>
              </a:rPr>
              <a:t>、长篇小说</a:t>
            </a:r>
            <a:r>
              <a:rPr lang="en-US" altLang="zh-CN" sz="11200" b="1">
                <a:latin typeface="华文中宋" panose="02010600040101010101" charset="-122"/>
                <a:ea typeface="华文中宋" panose="02010600040101010101" charset="-122"/>
                <a:cs typeface="华文中宋" panose="02010600040101010101" charset="-122"/>
              </a:rPr>
              <a:t>《</a:t>
            </a:r>
            <a:r>
              <a:rPr lang="zh-CN" altLang="en-US" sz="11200" b="1">
                <a:latin typeface="华文中宋" panose="02010600040101010101" charset="-122"/>
                <a:ea typeface="华文中宋" panose="02010600040101010101" charset="-122"/>
                <a:cs typeface="华文中宋" panose="02010600040101010101" charset="-122"/>
              </a:rPr>
              <a:t>亲和力</a:t>
            </a:r>
            <a:r>
              <a:rPr lang="en-US" altLang="zh-CN" sz="11200" b="1">
                <a:latin typeface="华文中宋" panose="02010600040101010101" charset="-122"/>
                <a:ea typeface="华文中宋" panose="02010600040101010101" charset="-122"/>
                <a:cs typeface="华文中宋" panose="02010600040101010101" charset="-122"/>
              </a:rPr>
              <a:t>》</a:t>
            </a:r>
            <a:r>
              <a:rPr lang="zh-CN" altLang="en-US" sz="11200" b="1">
                <a:latin typeface="华文中宋" panose="02010600040101010101" charset="-122"/>
                <a:ea typeface="华文中宋" panose="02010600040101010101" charset="-122"/>
                <a:cs typeface="华文中宋" panose="02010600040101010101" charset="-122"/>
              </a:rPr>
              <a:t>、抒情诗集</a:t>
            </a:r>
            <a:r>
              <a:rPr lang="en-US" altLang="zh-CN" sz="11200" b="1">
                <a:latin typeface="华文中宋" panose="02010600040101010101" charset="-122"/>
                <a:ea typeface="华文中宋" panose="02010600040101010101" charset="-122"/>
                <a:cs typeface="华文中宋" panose="02010600040101010101" charset="-122"/>
              </a:rPr>
              <a:t>《</a:t>
            </a:r>
            <a:r>
              <a:rPr lang="zh-CN" altLang="en-US" sz="11200" b="1">
                <a:latin typeface="华文中宋" panose="02010600040101010101" charset="-122"/>
                <a:ea typeface="华文中宋" panose="02010600040101010101" charset="-122"/>
                <a:cs typeface="华文中宋" panose="02010600040101010101" charset="-122"/>
              </a:rPr>
              <a:t>西方和东方的合集</a:t>
            </a:r>
            <a:r>
              <a:rPr lang="en-US" altLang="zh-CN" sz="11200" b="1">
                <a:latin typeface="华文中宋" panose="02010600040101010101" charset="-122"/>
                <a:ea typeface="华文中宋" panose="02010600040101010101" charset="-122"/>
                <a:cs typeface="华文中宋" panose="02010600040101010101" charset="-122"/>
              </a:rPr>
              <a:t>》</a:t>
            </a:r>
            <a:r>
              <a:rPr lang="zh-CN" altLang="en-US" sz="11200" b="1">
                <a:latin typeface="华文中宋" panose="02010600040101010101" charset="-122"/>
                <a:ea typeface="华文中宋" panose="02010600040101010101" charset="-122"/>
                <a:cs typeface="华文中宋" panose="02010600040101010101" charset="-122"/>
              </a:rPr>
              <a:t>等。</a:t>
            </a:r>
            <a:endParaRPr lang="zh-CN" altLang="en-US" sz="11200" b="1">
              <a:latin typeface="华文中宋" panose="02010600040101010101" charset="-122"/>
              <a:ea typeface="华文中宋" panose="02010600040101010101" charset="-122"/>
              <a:cs typeface="华文中宋" panose="02010600040101010101" charset="-122"/>
            </a:endParaRPr>
          </a:p>
          <a:p>
            <a:pPr marL="0" indent="0">
              <a:lnSpc>
                <a:spcPct val="95000"/>
              </a:lnSpc>
              <a:buNone/>
            </a:pPr>
            <a:r>
              <a:rPr lang="zh-CN" altLang="en-US" sz="11200" b="1">
                <a:latin typeface="华文中宋" panose="02010600040101010101" charset="-122"/>
                <a:ea typeface="华文中宋" panose="02010600040101010101" charset="-122"/>
                <a:cs typeface="华文中宋" panose="02010600040101010101" charset="-122"/>
              </a:rPr>
              <a:t>      歌德一生创作了两千五百多首诗，其中有很多珠玉之作，不仅是德国诗歌的瑰宝，在世界文坛上也是一笔最宝贵的文学财富。歌德是德国最伟大的文学家，他的创作把德国民族主义文学提高到了欧洲乃至世界的先进水平，并对欧洲和世界文学作出了巨大的贡献，产生了深远的影响。歌德不仅属于德国，也属于世界。 </a:t>
            </a:r>
            <a:endParaRPr lang="zh-CN" altLang="en-US" sz="11200" b="1">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 calcmode="lin" valueType="num">
                                      <p:cBhvr>
                                        <p:cTn id="7" dur="1000" fill="hold"/>
                                        <p:tgtEl>
                                          <p:spTgt spid="6147">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6147">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6147">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6147">
                                            <p:txEl>
                                              <p:pRg st="1" end="1"/>
                                            </p:txEl>
                                          </p:spTgt>
                                        </p:tgtEl>
                                        <p:attrNameLst>
                                          <p:attrName>style.visibility</p:attrName>
                                        </p:attrNameLst>
                                      </p:cBhvr>
                                      <p:to>
                                        <p:strVal val="visible"/>
                                      </p:to>
                                    </p:set>
                                    <p:anim calcmode="lin" valueType="num">
                                      <p:cBhvr>
                                        <p:cTn id="13" dur="1000" fill="hold"/>
                                        <p:tgtEl>
                                          <p:spTgt spid="6147">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6147">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6147">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6147">
                                            <p:txEl>
                                              <p:pRg st="2" end="2"/>
                                            </p:txEl>
                                          </p:spTgt>
                                        </p:tgtEl>
                                        <p:attrNameLst>
                                          <p:attrName>style.visibility</p:attrName>
                                        </p:attrNameLst>
                                      </p:cBhvr>
                                      <p:to>
                                        <p:strVal val="visible"/>
                                      </p:to>
                                    </p:set>
                                    <p:anim calcmode="lin" valueType="num">
                                      <p:cBhvr>
                                        <p:cTn id="19" dur="1000" fill="hold"/>
                                        <p:tgtEl>
                                          <p:spTgt spid="6147">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6147">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6147">
                                            <p:txEl>
                                              <p:pRg st="2" end="2"/>
                                            </p:txEl>
                                          </p:spTgt>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6147">
                                            <p:txEl>
                                              <p:pRg st="3" end="3"/>
                                            </p:txEl>
                                          </p:spTgt>
                                        </p:tgtEl>
                                        <p:attrNameLst>
                                          <p:attrName>style.visibility</p:attrName>
                                        </p:attrNameLst>
                                      </p:cBhvr>
                                      <p:to>
                                        <p:strVal val="visible"/>
                                      </p:to>
                                    </p:set>
                                    <p:anim calcmode="lin" valueType="num">
                                      <p:cBhvr>
                                        <p:cTn id="25" dur="1000" fill="hold"/>
                                        <p:tgtEl>
                                          <p:spTgt spid="6147">
                                            <p:txEl>
                                              <p:pRg st="3" end="3"/>
                                            </p:txEl>
                                          </p:spTgt>
                                        </p:tgtEl>
                                        <p:attrNameLst>
                                          <p:attrName>ppt_w</p:attrName>
                                        </p:attrNameLst>
                                      </p:cBhvr>
                                      <p:tavLst>
                                        <p:tav tm="0">
                                          <p:val>
                                            <p:strVal val="#ppt_w*0.70"/>
                                          </p:val>
                                        </p:tav>
                                        <p:tav tm="100000">
                                          <p:val>
                                            <p:strVal val="#ppt_w"/>
                                          </p:val>
                                        </p:tav>
                                      </p:tavLst>
                                    </p:anim>
                                    <p:anim calcmode="lin" valueType="num">
                                      <p:cBhvr>
                                        <p:cTn id="26" dur="1000" fill="hold"/>
                                        <p:tgtEl>
                                          <p:spTgt spid="6147">
                                            <p:txEl>
                                              <p:pRg st="3" end="3"/>
                                            </p:txEl>
                                          </p:spTgt>
                                        </p:tgtEl>
                                        <p:attrNameLst>
                                          <p:attrName>ppt_h</p:attrName>
                                        </p:attrNameLst>
                                      </p:cBhvr>
                                      <p:tavLst>
                                        <p:tav tm="0">
                                          <p:val>
                                            <p:strVal val="#ppt_h"/>
                                          </p:val>
                                        </p:tav>
                                        <p:tav tm="100000">
                                          <p:val>
                                            <p:strVal val="#ppt_h"/>
                                          </p:val>
                                        </p:tav>
                                      </p:tavLst>
                                    </p:anim>
                                    <p:animEffect transition="in" filter="fade">
                                      <p:cBhvr>
                                        <p:cTn id="27" dur="1000"/>
                                        <p:tgtEl>
                                          <p:spTgt spid="6147">
                                            <p:txEl>
                                              <p:pRg st="3" end="3"/>
                                            </p:txEl>
                                          </p:spTgt>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6147">
                                            <p:txEl>
                                              <p:pRg st="4" end="4"/>
                                            </p:txEl>
                                          </p:spTgt>
                                        </p:tgtEl>
                                        <p:attrNameLst>
                                          <p:attrName>style.visibility</p:attrName>
                                        </p:attrNameLst>
                                      </p:cBhvr>
                                      <p:to>
                                        <p:strVal val="visible"/>
                                      </p:to>
                                    </p:set>
                                    <p:anim calcmode="lin" valueType="num">
                                      <p:cBhvr>
                                        <p:cTn id="31" dur="1000" fill="hold"/>
                                        <p:tgtEl>
                                          <p:spTgt spid="6147">
                                            <p:txEl>
                                              <p:pRg st="4" end="4"/>
                                            </p:txEl>
                                          </p:spTgt>
                                        </p:tgtEl>
                                        <p:attrNameLst>
                                          <p:attrName>ppt_w</p:attrName>
                                        </p:attrNameLst>
                                      </p:cBhvr>
                                      <p:tavLst>
                                        <p:tav tm="0">
                                          <p:val>
                                            <p:strVal val="#ppt_w*0.70"/>
                                          </p:val>
                                        </p:tav>
                                        <p:tav tm="100000">
                                          <p:val>
                                            <p:strVal val="#ppt_w"/>
                                          </p:val>
                                        </p:tav>
                                      </p:tavLst>
                                    </p:anim>
                                    <p:anim calcmode="lin" valueType="num">
                                      <p:cBhvr>
                                        <p:cTn id="32" dur="1000" fill="hold"/>
                                        <p:tgtEl>
                                          <p:spTgt spid="6147">
                                            <p:txEl>
                                              <p:pRg st="4" end="4"/>
                                            </p:txEl>
                                          </p:spTgt>
                                        </p:tgtEl>
                                        <p:attrNameLst>
                                          <p:attrName>ppt_h</p:attrName>
                                        </p:attrNameLst>
                                      </p:cBhvr>
                                      <p:tavLst>
                                        <p:tav tm="0">
                                          <p:val>
                                            <p:strVal val="#ppt_h"/>
                                          </p:val>
                                        </p:tav>
                                        <p:tav tm="100000">
                                          <p:val>
                                            <p:strVal val="#ppt_h"/>
                                          </p:val>
                                        </p:tav>
                                      </p:tavLst>
                                    </p:anim>
                                    <p:animEffect transition="in" filter="fade">
                                      <p:cBhvr>
                                        <p:cTn id="33" dur="1000"/>
                                        <p:tgtEl>
                                          <p:spTgt spid="6147">
                                            <p:txEl>
                                              <p:pRg st="4" end="4"/>
                                            </p:txEl>
                                          </p:spTgt>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6147">
                                            <p:txEl>
                                              <p:pRg st="5" end="5"/>
                                            </p:txEl>
                                          </p:spTgt>
                                        </p:tgtEl>
                                        <p:attrNameLst>
                                          <p:attrName>style.visibility</p:attrName>
                                        </p:attrNameLst>
                                      </p:cBhvr>
                                      <p:to>
                                        <p:strVal val="visible"/>
                                      </p:to>
                                    </p:set>
                                    <p:anim calcmode="lin" valueType="num">
                                      <p:cBhvr>
                                        <p:cTn id="37" dur="1000" fill="hold"/>
                                        <p:tgtEl>
                                          <p:spTgt spid="6147">
                                            <p:txEl>
                                              <p:pRg st="5" end="5"/>
                                            </p:txEl>
                                          </p:spTgt>
                                        </p:tgtEl>
                                        <p:attrNameLst>
                                          <p:attrName>ppt_w</p:attrName>
                                        </p:attrNameLst>
                                      </p:cBhvr>
                                      <p:tavLst>
                                        <p:tav tm="0">
                                          <p:val>
                                            <p:strVal val="#ppt_w*0.70"/>
                                          </p:val>
                                        </p:tav>
                                        <p:tav tm="100000">
                                          <p:val>
                                            <p:strVal val="#ppt_w"/>
                                          </p:val>
                                        </p:tav>
                                      </p:tavLst>
                                    </p:anim>
                                    <p:anim calcmode="lin" valueType="num">
                                      <p:cBhvr>
                                        <p:cTn id="38" dur="1000" fill="hold"/>
                                        <p:tgtEl>
                                          <p:spTgt spid="6147">
                                            <p:txEl>
                                              <p:pRg st="5" end="5"/>
                                            </p:txEl>
                                          </p:spTgt>
                                        </p:tgtEl>
                                        <p:attrNameLst>
                                          <p:attrName>ppt_h</p:attrName>
                                        </p:attrNameLst>
                                      </p:cBhvr>
                                      <p:tavLst>
                                        <p:tav tm="0">
                                          <p:val>
                                            <p:strVal val="#ppt_h"/>
                                          </p:val>
                                        </p:tav>
                                        <p:tav tm="100000">
                                          <p:val>
                                            <p:strVal val="#ppt_h"/>
                                          </p:val>
                                        </p:tav>
                                      </p:tavLst>
                                    </p:anim>
                                    <p:animEffect transition="in" filter="fade">
                                      <p:cBhvr>
                                        <p:cTn id="39" dur="1000"/>
                                        <p:tgtEl>
                                          <p:spTgt spid="61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08610" y="1091565"/>
            <a:ext cx="11486515" cy="5507990"/>
          </a:xfrm>
          <a:prstGeom prst="rect">
            <a:avLst/>
          </a:prstGeom>
          <a:noFill/>
          <a:ln w="9525">
            <a:noFill/>
          </a:ln>
        </p:spPr>
        <p:txBody>
          <a:bodyPr wrap="square">
            <a:spAutoFit/>
          </a:bodyPr>
          <a:p>
            <a:pPr indent="0"/>
            <a:r>
              <a:rPr lang="en-US" sz="3200" b="1">
                <a:solidFill>
                  <a:srgbClr val="1E1E1E"/>
                </a:solidFill>
                <a:latin typeface="华文中宋" panose="02010600040101010101" charset="-122"/>
                <a:ea typeface="华文中宋" panose="02010600040101010101" charset="-122"/>
                <a:cs typeface="华文中宋" panose="02010600040101010101" charset="-122"/>
              </a:rPr>
              <a:t>      </a:t>
            </a:r>
            <a:r>
              <a:rPr lang="zh-CN" sz="3200" b="1">
                <a:solidFill>
                  <a:schemeClr val="tx1"/>
                </a:solidFill>
                <a:latin typeface="华文中宋" panose="02010600040101010101" charset="-122"/>
                <a:ea typeface="华文中宋" panose="02010600040101010101" charset="-122"/>
                <a:cs typeface="华文中宋" panose="02010600040101010101" charset="-122"/>
              </a:rPr>
              <a:t>《迷娘》创作于1783年之前，后收入歌德长篇小说《威廉迈斯特的学习时代》，作为小说人物迷娘的唱词。《迷娘》(之一)是歌德《迷娘曲》三首中最脍炙人口的一首，贝多芬、舒 伯特舒曼、柴科夫斯基等世界作曲家为这首诗歌谱曲达百次以上。1776年，歌德作为枢密公使馆参赞开始为魏玛公国服务，并获得了更多的政治任务。179年他被提升为枢密顾问，在魏玛进行政治改革。歌德厌倦了魏玛公国小朝廷的庸俗公务，一心想要逃避这种烦闷的生活。</a:t>
            </a:r>
            <a:endParaRPr lang="zh-CN" sz="3200" b="1">
              <a:solidFill>
                <a:schemeClr val="tx1"/>
              </a:solidFill>
              <a:latin typeface="华文中宋" panose="02010600040101010101" charset="-122"/>
              <a:ea typeface="华文中宋" panose="02010600040101010101" charset="-122"/>
              <a:cs typeface="华文中宋" panose="02010600040101010101" charset="-122"/>
            </a:endParaRPr>
          </a:p>
          <a:p>
            <a:pPr indent="0"/>
            <a:r>
              <a:rPr lang="zh-CN" sz="3200" b="1">
                <a:solidFill>
                  <a:schemeClr val="tx1"/>
                </a:solidFill>
                <a:latin typeface="华文中宋" panose="02010600040101010101" charset="-122"/>
                <a:ea typeface="华文中宋" panose="02010600040101010101" charset="-122"/>
                <a:cs typeface="华文中宋" panose="02010600040101010101" charset="-122"/>
              </a:rPr>
              <a:t> </a:t>
            </a:r>
            <a:r>
              <a:rPr lang="en-US" altLang="zh-CN" sz="3200" b="1">
                <a:solidFill>
                  <a:schemeClr val="tx1"/>
                </a:solidFill>
                <a:latin typeface="华文中宋" panose="02010600040101010101" charset="-122"/>
                <a:ea typeface="华文中宋" panose="02010600040101010101" charset="-122"/>
                <a:cs typeface="华文中宋" panose="02010600040101010101" charset="-122"/>
              </a:rPr>
              <a:t>     </a:t>
            </a:r>
            <a:r>
              <a:rPr lang="zh-CN" sz="3200" b="1">
                <a:solidFill>
                  <a:schemeClr val="tx1"/>
                </a:solidFill>
                <a:latin typeface="华文中宋" panose="02010600040101010101" charset="-122"/>
                <a:ea typeface="华文中宋" panose="02010600040101010101" charset="-122"/>
                <a:cs typeface="华文中宋" panose="02010600040101010101" charset="-122"/>
              </a:rPr>
              <a:t>在作《迷娘曲》之前，歌德已经两次从山上眺望过山南的意大利;在作此诗后的1786年6月，歌德前往意大利，居住了近两年的时间，在古老文化中汲取了创作养分。</a:t>
            </a:r>
            <a:endParaRPr lang="zh-CN" altLang="en-US" sz="32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812030" y="290830"/>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写作背景</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69875" y="706755"/>
            <a:ext cx="11652885" cy="6043930"/>
          </a:xfrm>
          <a:prstGeom prst="rect">
            <a:avLst/>
          </a:prstGeom>
          <a:noFill/>
        </p:spPr>
        <p:txBody>
          <a:bodyPr wrap="square" rtlCol="0" anchor="t">
            <a:spAutoFit/>
          </a:bodyPr>
          <a:p>
            <a:pPr>
              <a:lnSpc>
                <a:spcPct val="110000"/>
              </a:lnSpc>
            </a:pPr>
            <a:r>
              <a:rPr lang="en-US" altLang="zh-CN" sz="3200" b="1">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迷娘</a:t>
            </a:r>
            <a:r>
              <a:rPr lang="en-US" altLang="zh-CN" sz="3200" b="1">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en-US" sz="3200" b="1" dirty="0">
                <a:latin typeface="华文中宋" panose="02010600040101010101" charset="-122"/>
                <a:ea typeface="华文中宋" panose="02010600040101010101" charset="-122"/>
                <a:cs typeface="华文中宋" panose="02010600040101010101" charset="-122"/>
                <a:sym typeface="+mn-ea"/>
              </a:rPr>
              <a:t>是歌德创作的自传体长篇小说《威廉·麦斯特》的第一部《威廉·麦斯特的学习时代》中的一个人物。</a:t>
            </a:r>
            <a:endParaRPr lang="zh-CN" altLang="en-US" sz="3200" b="1" dirty="0">
              <a:latin typeface="华文中宋" panose="02010600040101010101" charset="-122"/>
              <a:ea typeface="华文中宋" panose="02010600040101010101" charset="-122"/>
              <a:cs typeface="华文中宋" panose="02010600040101010101" charset="-122"/>
            </a:endParaRPr>
          </a:p>
          <a:p>
            <a:pPr>
              <a:lnSpc>
                <a:spcPct val="110000"/>
              </a:lnSpc>
            </a:pPr>
            <a:r>
              <a:rPr lang="zh-CN" altLang="en-US" sz="3200" b="1" dirty="0">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en-US" sz="3200" b="1" dirty="0">
                <a:latin typeface="华文中宋" panose="02010600040101010101" charset="-122"/>
                <a:ea typeface="华文中宋" panose="02010600040101010101" charset="-122"/>
                <a:cs typeface="华文中宋" panose="02010600040101010101" charset="-122"/>
                <a:sym typeface="+mn-ea"/>
              </a:rPr>
              <a:t>她原是马戏团里一个走钢丝的演员，后来被主人公威廉·麦斯特赎买，收留在身边，是小说中最动人的人物。她是一位性格内向、身体瘦弱的少女，却有着谜一样的性格魅力。她出生于意大利，是一个贵族与自己的妹妹私通生下的孩子。她很小的时候就被人诱拐到德国，过着饥寒交迫、颠沛流离的生活。他的父亲后来流落街头，以弹琴卖艺为生，后来也被威廉·麦斯特收留。迷娘自从遇到麦斯特，便过上了最美好最幸福的日子，并且强烈地爱上了麦斯特。可是由于疾病，她不久就去世了。 </a:t>
            </a:r>
            <a:endParaRPr lang="zh-CN" altLang="en-US" sz="3200" b="1" dirty="0">
              <a:latin typeface="华文中宋" panose="02010600040101010101" charset="-122"/>
              <a:ea typeface="华文中宋" panose="02010600040101010101" charset="-122"/>
              <a:cs typeface="华文中宋" panose="02010600040101010101" charset="-122"/>
            </a:endParaRPr>
          </a:p>
          <a:p>
            <a:pPr>
              <a:lnSpc>
                <a:spcPct val="110000"/>
              </a:lnSpc>
            </a:pPr>
            <a:r>
              <a:rPr lang="zh-CN" altLang="en-US" sz="3200" b="1" dirty="0">
                <a:latin typeface="华文中宋" panose="02010600040101010101" charset="-122"/>
                <a:ea typeface="华文中宋" panose="02010600040101010101" charset="-122"/>
                <a:cs typeface="华文中宋" panose="02010600040101010101" charset="-122"/>
                <a:sym typeface="+mn-ea"/>
              </a:rPr>
              <a:t>     《迷娘曲》就是在这样的背景下产生的一首委婉优美的诗歌。 </a:t>
            </a:r>
            <a:endParaRPr lang="zh-CN" altLang="en-US" sz="3200" b="1" dirty="0">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4846320" y="102235"/>
            <a:ext cx="2296160" cy="706755"/>
          </a:xfrm>
          <a:prstGeom prst="rect">
            <a:avLst/>
          </a:prstGeom>
          <a:noFill/>
        </p:spPr>
        <p:txBody>
          <a:bodyPr wrap="none" rtlCol="0" anchor="t">
            <a:spAutoFit/>
          </a:bodyPr>
          <a:p>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迷娘</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0" name="文本框 99"/>
          <p:cNvSpPr txBox="1"/>
          <p:nvPr/>
        </p:nvSpPr>
        <p:spPr>
          <a:xfrm>
            <a:off x="497205" y="2853690"/>
            <a:ext cx="5400675" cy="3107690"/>
          </a:xfrm>
          <a:prstGeom prst="rect">
            <a:avLst/>
          </a:prstGeom>
          <a:noFill/>
          <a:ln w="9525">
            <a:noFill/>
          </a:ln>
        </p:spPr>
        <p:txBody>
          <a:bodyPr wrap="square">
            <a:spAutoFit/>
          </a:bodyPr>
          <a:p>
            <a:pPr indent="0"/>
            <a:r>
              <a:rPr lang="zh-CN" sz="2800" b="1">
                <a:solidFill>
                  <a:schemeClr val="tx1"/>
                </a:solidFill>
                <a:latin typeface="华文中宋" panose="02010600040101010101" charset="-122"/>
                <a:ea typeface="华文中宋" panose="02010600040101010101" charset="-122"/>
              </a:rPr>
              <a:t>你知道吗，那柠檬花开的地方，</a:t>
            </a:r>
            <a:endParaRPr lang="zh-CN" sz="2800" b="1">
              <a:solidFill>
                <a:schemeClr val="tx1"/>
              </a:solidFill>
              <a:latin typeface="华文中宋" panose="02010600040101010101" charset="-122"/>
              <a:ea typeface="华文中宋" panose="02010600040101010101" charset="-122"/>
            </a:endParaRPr>
          </a:p>
          <a:p>
            <a:pPr indent="0"/>
            <a:r>
              <a:rPr lang="zh-CN" sz="2800" b="1">
                <a:solidFill>
                  <a:schemeClr val="tx1"/>
                </a:solidFill>
                <a:latin typeface="华文中宋" panose="02010600040101010101" charset="-122"/>
                <a:ea typeface="华文中宋" panose="02010600040101010101" charset="-122"/>
              </a:rPr>
              <a:t>茂密的绿叶中，橙子金黄，</a:t>
            </a:r>
            <a:endParaRPr lang="zh-CN" sz="2800" b="1">
              <a:solidFill>
                <a:schemeClr val="tx1"/>
              </a:solidFill>
              <a:latin typeface="华文中宋" panose="02010600040101010101" charset="-122"/>
              <a:ea typeface="华文中宋" panose="02010600040101010101" charset="-122"/>
            </a:endParaRPr>
          </a:p>
          <a:p>
            <a:pPr indent="0"/>
            <a:r>
              <a:rPr lang="zh-CN" sz="2800" b="1">
                <a:solidFill>
                  <a:schemeClr val="tx1"/>
                </a:solidFill>
                <a:latin typeface="华文中宋" panose="02010600040101010101" charset="-122"/>
                <a:ea typeface="华文中宋" panose="02010600040101010101" charset="-122"/>
              </a:rPr>
              <a:t>蓝天上送来宜人的和风，</a:t>
            </a:r>
            <a:endParaRPr lang="zh-CN" sz="2800" b="1">
              <a:solidFill>
                <a:schemeClr val="tx1"/>
              </a:solidFill>
              <a:latin typeface="华文中宋" panose="02010600040101010101" charset="-122"/>
              <a:ea typeface="华文中宋" panose="02010600040101010101" charset="-122"/>
            </a:endParaRPr>
          </a:p>
          <a:p>
            <a:pPr indent="0"/>
            <a:r>
              <a:rPr lang="zh-CN" sz="2800" b="1">
                <a:solidFill>
                  <a:schemeClr val="tx1"/>
                </a:solidFill>
                <a:latin typeface="华文中宋" panose="02010600040101010101" charset="-122"/>
                <a:ea typeface="华文中宋" panose="02010600040101010101" charset="-122"/>
              </a:rPr>
              <a:t>桃金娘静立，月桂梢头高展，</a:t>
            </a:r>
            <a:endParaRPr lang="zh-CN" sz="2800" b="1">
              <a:solidFill>
                <a:schemeClr val="tx1"/>
              </a:solidFill>
              <a:latin typeface="华文中宋" panose="02010600040101010101" charset="-122"/>
              <a:ea typeface="华文中宋" panose="02010600040101010101" charset="-122"/>
            </a:endParaRPr>
          </a:p>
          <a:p>
            <a:pPr indent="0"/>
            <a:r>
              <a:rPr lang="zh-CN" sz="2800" b="1">
                <a:solidFill>
                  <a:schemeClr val="tx1"/>
                </a:solidFill>
                <a:latin typeface="华文中宋" panose="02010600040101010101" charset="-122"/>
                <a:ea typeface="华文中宋" panose="02010600040101010101" charset="-122"/>
              </a:rPr>
              <a:t>你可知道那地方？　</a:t>
            </a:r>
            <a:endParaRPr lang="zh-CN" sz="2800" b="1">
              <a:solidFill>
                <a:schemeClr val="tx1"/>
              </a:solidFill>
              <a:latin typeface="华文中宋" panose="02010600040101010101" charset="-122"/>
              <a:ea typeface="华文中宋" panose="02010600040101010101" charset="-122"/>
            </a:endParaRPr>
          </a:p>
          <a:p>
            <a:pPr indent="0"/>
            <a:r>
              <a:rPr lang="zh-CN" sz="2800" b="1">
                <a:solidFill>
                  <a:schemeClr val="tx1"/>
                </a:solidFill>
                <a:latin typeface="华文中宋" panose="02010600040101010101" charset="-122"/>
                <a:ea typeface="华文中宋" panose="02010600040101010101" charset="-122"/>
              </a:rPr>
              <a:t>前往，前往，</a:t>
            </a:r>
            <a:endParaRPr lang="zh-CN" sz="2800" b="1">
              <a:solidFill>
                <a:schemeClr val="tx1"/>
              </a:solidFill>
              <a:latin typeface="华文中宋" panose="02010600040101010101" charset="-122"/>
              <a:ea typeface="华文中宋" panose="02010600040101010101" charset="-122"/>
            </a:endParaRPr>
          </a:p>
          <a:p>
            <a:pPr indent="0"/>
            <a:r>
              <a:rPr lang="zh-CN" sz="2800" b="1">
                <a:solidFill>
                  <a:schemeClr val="tx1"/>
                </a:solidFill>
                <a:latin typeface="华文中宋" panose="02010600040101010101" charset="-122"/>
                <a:ea typeface="华文中宋" panose="02010600040101010101" charset="-122"/>
              </a:rPr>
              <a:t>我愿跟随你，爱人啊，随你前往！</a:t>
            </a:r>
            <a:endParaRPr lang="zh-CN" altLang="en-US" sz="2800" b="1">
              <a:solidFill>
                <a:schemeClr val="tx1"/>
              </a:solidFill>
              <a:latin typeface="华文中宋" panose="02010600040101010101" charset="-122"/>
              <a:ea typeface="华文中宋" panose="02010600040101010101" charset="-122"/>
            </a:endParaRPr>
          </a:p>
        </p:txBody>
      </p:sp>
      <p:sp>
        <p:nvSpPr>
          <p:cNvPr id="2" name="文本框 1"/>
          <p:cNvSpPr txBox="1"/>
          <p:nvPr/>
        </p:nvSpPr>
        <p:spPr>
          <a:xfrm>
            <a:off x="6165215" y="151765"/>
            <a:ext cx="5715000" cy="6554470"/>
          </a:xfrm>
          <a:prstGeom prst="rect">
            <a:avLst/>
          </a:prstGeom>
          <a:noFill/>
        </p:spPr>
        <p:txBody>
          <a:bodyPr wrap="square" rtlCol="0" anchor="t">
            <a:spAutoFit/>
          </a:bodyPr>
          <a:p>
            <a:pPr indent="0"/>
            <a:r>
              <a:rPr lang="zh-CN" sz="2800" b="1">
                <a:latin typeface="华文中宋" panose="02010600040101010101" charset="-122"/>
                <a:ea typeface="华文中宋" panose="02010600040101010101" charset="-122"/>
                <a:sym typeface="+mn-ea"/>
              </a:rPr>
              <a:t>你可知道那所房子，圆柱成行，</a:t>
            </a:r>
            <a:endParaRPr lang="zh-CN" sz="2800" b="1">
              <a:solidFill>
                <a:schemeClr val="tx1"/>
              </a:solidFill>
              <a:latin typeface="华文中宋" panose="02010600040101010101" charset="-122"/>
              <a:ea typeface="华文中宋" panose="02010600040101010101" charset="-122"/>
            </a:endParaRPr>
          </a:p>
          <a:p>
            <a:pPr indent="0"/>
            <a:r>
              <a:rPr lang="zh-CN" sz="2800" b="1">
                <a:latin typeface="华文中宋" panose="02010600040101010101" charset="-122"/>
                <a:ea typeface="华文中宋" panose="02010600040101010101" charset="-122"/>
                <a:sym typeface="+mn-ea"/>
              </a:rPr>
              <a:t>厅堂辉煌，居室宽敞明亮，</a:t>
            </a:r>
            <a:endParaRPr lang="zh-CN" sz="2800" b="1">
              <a:solidFill>
                <a:schemeClr val="tx1"/>
              </a:solidFill>
              <a:latin typeface="华文中宋" panose="02010600040101010101" charset="-122"/>
              <a:ea typeface="华文中宋" panose="02010600040101010101" charset="-122"/>
            </a:endParaRPr>
          </a:p>
          <a:p>
            <a:pPr indent="0"/>
            <a:r>
              <a:rPr lang="zh-CN" sz="2800" b="1">
                <a:latin typeface="华文中宋" panose="02010600040101010101" charset="-122"/>
                <a:ea typeface="华文中宋" panose="02010600040101010101" charset="-122"/>
                <a:sym typeface="+mn-ea"/>
              </a:rPr>
              <a:t>大理石立像凝望着我：</a:t>
            </a:r>
            <a:endParaRPr lang="zh-CN" sz="2800" b="1">
              <a:solidFill>
                <a:schemeClr val="tx1"/>
              </a:solidFill>
              <a:latin typeface="华文中宋" panose="02010600040101010101" charset="-122"/>
              <a:ea typeface="华文中宋" panose="02010600040101010101" charset="-122"/>
            </a:endParaRPr>
          </a:p>
          <a:p>
            <a:pPr indent="0"/>
            <a:r>
              <a:rPr lang="zh-CN" sz="2800" b="1">
                <a:latin typeface="华文中宋" panose="02010600040101010101" charset="-122"/>
                <a:ea typeface="华文中宋" panose="02010600040101010101" charset="-122"/>
                <a:sym typeface="+mn-ea"/>
              </a:rPr>
              <a:t>人们把你怎么了，可怜的姑娘？</a:t>
            </a:r>
            <a:endParaRPr lang="zh-CN" sz="2800" b="1">
              <a:solidFill>
                <a:schemeClr val="tx1"/>
              </a:solidFill>
              <a:latin typeface="华文中宋" panose="02010600040101010101" charset="-122"/>
              <a:ea typeface="华文中宋" panose="02010600040101010101" charset="-122"/>
            </a:endParaRPr>
          </a:p>
          <a:p>
            <a:pPr indent="0"/>
            <a:r>
              <a:rPr lang="zh-CN" sz="2800" b="1">
                <a:latin typeface="华文中宋" panose="02010600040101010101" charset="-122"/>
                <a:ea typeface="华文中宋" panose="02010600040101010101" charset="-122"/>
                <a:sym typeface="+mn-ea"/>
              </a:rPr>
              <a:t>你可知道那所房子？</a:t>
            </a:r>
            <a:endParaRPr lang="zh-CN" sz="2800" b="1">
              <a:solidFill>
                <a:schemeClr val="tx1"/>
              </a:solidFill>
              <a:latin typeface="华文中宋" panose="02010600040101010101" charset="-122"/>
              <a:ea typeface="华文中宋" panose="02010600040101010101" charset="-122"/>
            </a:endParaRPr>
          </a:p>
          <a:p>
            <a:pPr indent="0"/>
            <a:r>
              <a:rPr lang="zh-CN" sz="2800" b="1">
                <a:latin typeface="华文中宋" panose="02010600040101010101" charset="-122"/>
                <a:ea typeface="华文中宋" panose="02010600040101010101" charset="-122"/>
                <a:sym typeface="+mn-ea"/>
              </a:rPr>
              <a:t>前往，前往，</a:t>
            </a:r>
            <a:endParaRPr lang="zh-CN" sz="2800" b="1">
              <a:solidFill>
                <a:schemeClr val="tx1"/>
              </a:solidFill>
              <a:latin typeface="华文中宋" panose="02010600040101010101" charset="-122"/>
              <a:ea typeface="华文中宋" panose="02010600040101010101" charset="-122"/>
            </a:endParaRPr>
          </a:p>
          <a:p>
            <a:pPr indent="0"/>
            <a:r>
              <a:rPr lang="zh-CN" sz="2800" b="1">
                <a:latin typeface="华文中宋" panose="02010600040101010101" charset="-122"/>
                <a:ea typeface="华文中宋" panose="02010600040101010101" charset="-122"/>
                <a:sym typeface="+mn-ea"/>
              </a:rPr>
              <a:t>我愿跟随你，恩人啊，随你前往！</a:t>
            </a:r>
            <a:endParaRPr lang="zh-CN" sz="2800" b="1">
              <a:solidFill>
                <a:schemeClr val="tx1"/>
              </a:solidFill>
              <a:latin typeface="华文中宋" panose="02010600040101010101" charset="-122"/>
              <a:ea typeface="华文中宋" panose="02010600040101010101" charset="-122"/>
            </a:endParaRPr>
          </a:p>
          <a:p>
            <a:pPr indent="0"/>
            <a:endParaRPr lang="zh-CN" sz="2800" b="1">
              <a:solidFill>
                <a:schemeClr val="tx1"/>
              </a:solidFill>
              <a:latin typeface="华文中宋" panose="02010600040101010101" charset="-122"/>
              <a:ea typeface="华文中宋" panose="02010600040101010101" charset="-122"/>
            </a:endParaRPr>
          </a:p>
          <a:p>
            <a:pPr indent="0"/>
            <a:r>
              <a:rPr lang="zh-CN" sz="2800" b="1">
                <a:latin typeface="华文中宋" panose="02010600040101010101" charset="-122"/>
                <a:ea typeface="华文中宋" panose="02010600040101010101" charset="-122"/>
                <a:sym typeface="+mn-ea"/>
              </a:rPr>
              <a:t>你知道吗，那云径和山冈？</a:t>
            </a:r>
            <a:endParaRPr lang="zh-CN" sz="2800" b="1">
              <a:solidFill>
                <a:schemeClr val="tx1"/>
              </a:solidFill>
              <a:latin typeface="华文中宋" panose="02010600040101010101" charset="-122"/>
              <a:ea typeface="华文中宋" panose="02010600040101010101" charset="-122"/>
            </a:endParaRPr>
          </a:p>
          <a:p>
            <a:pPr indent="0"/>
            <a:r>
              <a:rPr lang="zh-CN" sz="2800" b="1">
                <a:latin typeface="华文中宋" panose="02010600040101010101" charset="-122"/>
                <a:ea typeface="华文中宋" panose="02010600040101010101" charset="-122"/>
                <a:sym typeface="+mn-ea"/>
              </a:rPr>
              <a:t>驴儿在雾中觅路前进，</a:t>
            </a:r>
            <a:endParaRPr lang="zh-CN" sz="2800" b="1">
              <a:solidFill>
                <a:schemeClr val="tx1"/>
              </a:solidFill>
              <a:latin typeface="华文中宋" panose="02010600040101010101" charset="-122"/>
              <a:ea typeface="华文中宋" panose="02010600040101010101" charset="-122"/>
            </a:endParaRPr>
          </a:p>
          <a:p>
            <a:pPr indent="0"/>
            <a:r>
              <a:rPr lang="zh-CN" sz="2800" b="1">
                <a:latin typeface="华文中宋" panose="02010600040101010101" charset="-122"/>
                <a:ea typeface="华文中宋" panose="02010600040101010101" charset="-122"/>
                <a:sym typeface="+mn-ea"/>
              </a:rPr>
              <a:t>岩洞里有古老龙种的行藏，</a:t>
            </a:r>
            <a:endParaRPr lang="zh-CN" sz="2800" b="1">
              <a:solidFill>
                <a:schemeClr val="tx1"/>
              </a:solidFill>
              <a:latin typeface="华文中宋" panose="02010600040101010101" charset="-122"/>
              <a:ea typeface="华文中宋" panose="02010600040101010101" charset="-122"/>
            </a:endParaRPr>
          </a:p>
          <a:p>
            <a:pPr indent="0"/>
            <a:r>
              <a:rPr lang="zh-CN" sz="2800" b="1">
                <a:latin typeface="华文中宋" panose="02010600040101010101" charset="-122"/>
                <a:ea typeface="华文中宋" panose="02010600040101010101" charset="-122"/>
                <a:sym typeface="+mn-ea"/>
              </a:rPr>
              <a:t>危崖欲坠，瀑布奔忙，</a:t>
            </a:r>
            <a:endParaRPr lang="zh-CN" sz="2800" b="1">
              <a:solidFill>
                <a:schemeClr val="tx1"/>
              </a:solidFill>
              <a:latin typeface="华文中宋" panose="02010600040101010101" charset="-122"/>
              <a:ea typeface="华文中宋" panose="02010600040101010101" charset="-122"/>
            </a:endParaRPr>
          </a:p>
          <a:p>
            <a:pPr indent="0"/>
            <a:r>
              <a:rPr lang="zh-CN" sz="2800" b="1">
                <a:latin typeface="华文中宋" panose="02010600040101010101" charset="-122"/>
                <a:ea typeface="华文中宋" panose="02010600040101010101" charset="-122"/>
                <a:sym typeface="+mn-ea"/>
              </a:rPr>
              <a:t>你可知道那座山冈？</a:t>
            </a:r>
            <a:endParaRPr lang="zh-CN" sz="2800" b="1">
              <a:solidFill>
                <a:schemeClr val="tx1"/>
              </a:solidFill>
              <a:latin typeface="华文中宋" panose="02010600040101010101" charset="-122"/>
              <a:ea typeface="华文中宋" panose="02010600040101010101" charset="-122"/>
            </a:endParaRPr>
          </a:p>
          <a:p>
            <a:pPr indent="0"/>
            <a:r>
              <a:rPr lang="zh-CN" sz="2800" b="1">
                <a:latin typeface="华文中宋" panose="02010600040101010101" charset="-122"/>
                <a:ea typeface="华文中宋" panose="02010600040101010101" charset="-122"/>
                <a:sym typeface="+mn-ea"/>
              </a:rPr>
              <a:t>前往，前往，</a:t>
            </a:r>
            <a:endParaRPr lang="zh-CN" sz="2800" b="1">
              <a:solidFill>
                <a:schemeClr val="tx1"/>
              </a:solidFill>
              <a:latin typeface="华文中宋" panose="02010600040101010101" charset="-122"/>
              <a:ea typeface="华文中宋" panose="02010600040101010101" charset="-122"/>
            </a:endParaRPr>
          </a:p>
          <a:p>
            <a:pPr indent="0"/>
            <a:r>
              <a:rPr lang="zh-CN" sz="2800" b="1">
                <a:latin typeface="华文中宋" panose="02010600040101010101" charset="-122"/>
                <a:ea typeface="华文中宋" panose="02010600040101010101" charset="-122"/>
                <a:sym typeface="+mn-ea"/>
              </a:rPr>
              <a:t>我愿跟随你，父亲啊，随你前往。</a:t>
            </a:r>
            <a:endParaRPr lang="zh-CN" altLang="en-US" sz="2800" b="1">
              <a:latin typeface="华文中宋" panose="02010600040101010101" charset="-122"/>
              <a:ea typeface="华文中宋" panose="02010600040101010101" charset="-122"/>
              <a:sym typeface="+mn-ea"/>
            </a:endParaRPr>
          </a:p>
        </p:txBody>
      </p:sp>
      <p:sp>
        <p:nvSpPr>
          <p:cNvPr id="3" name="文本框 2"/>
          <p:cNvSpPr txBox="1"/>
          <p:nvPr/>
        </p:nvSpPr>
        <p:spPr>
          <a:xfrm>
            <a:off x="1353185" y="566420"/>
            <a:ext cx="3159125" cy="1938020"/>
          </a:xfrm>
          <a:prstGeom prst="rect">
            <a:avLst/>
          </a:prstGeom>
          <a:noFill/>
        </p:spPr>
        <p:txBody>
          <a:bodyPr wrap="square" rtlCol="0">
            <a:spAutoFit/>
          </a:bodyPr>
          <a:p>
            <a:r>
              <a:rPr lang="zh-CN" altLang="en-US" sz="4000" b="1">
                <a:solidFill>
                  <a:srgbClr val="FF0000"/>
                </a:solidFill>
              </a:rPr>
              <a:t>迷娘（之一）</a:t>
            </a:r>
            <a:r>
              <a:rPr lang="en-US" altLang="zh-CN" sz="4000" b="1">
                <a:solidFill>
                  <a:srgbClr val="FF0000"/>
                </a:solidFill>
              </a:rPr>
              <a:t>       </a:t>
            </a:r>
            <a:endParaRPr lang="en-US" altLang="zh-CN" sz="4000" b="1">
              <a:solidFill>
                <a:srgbClr val="FF0000"/>
              </a:solidFill>
            </a:endParaRPr>
          </a:p>
          <a:p>
            <a:r>
              <a:rPr lang="en-US" altLang="zh-CN" sz="4000" b="1">
                <a:solidFill>
                  <a:srgbClr val="FF0000"/>
                </a:solidFill>
              </a:rPr>
              <a:t>         </a:t>
            </a:r>
            <a:endParaRPr lang="en-US" altLang="zh-CN" sz="4000" b="1">
              <a:solidFill>
                <a:srgbClr val="FF0000"/>
              </a:solidFill>
            </a:endParaRPr>
          </a:p>
          <a:p>
            <a:r>
              <a:rPr lang="en-US" altLang="zh-CN" sz="4000" b="1">
                <a:solidFill>
                  <a:srgbClr val="FF0000"/>
                </a:solidFill>
              </a:rPr>
              <a:t>         </a:t>
            </a:r>
            <a:r>
              <a:rPr lang="zh-CN" altLang="en-US" sz="3200" b="1">
                <a:solidFill>
                  <a:srgbClr val="1818C8"/>
                </a:solidFill>
              </a:rPr>
              <a:t>歌德</a:t>
            </a:r>
            <a:endParaRPr lang="zh-CN" altLang="en-US" sz="3200" b="1">
              <a:solidFill>
                <a:srgbClr val="1818C8"/>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strVal val="#ppt_w*0.70"/>
                                          </p:val>
                                        </p:tav>
                                        <p:tav tm="100000">
                                          <p:val>
                                            <p:strVal val="#ppt_w"/>
                                          </p:val>
                                        </p:tav>
                                      </p:tavLst>
                                    </p:anim>
                                    <p:anim calcmode="lin" valueType="num">
                                      <p:cBhvr>
                                        <p:cTn id="19" dur="1000" fill="hold"/>
                                        <p:tgtEl>
                                          <p:spTgt spid="2"/>
                                        </p:tgtEl>
                                        <p:attrNameLst>
                                          <p:attrName>ppt_h</p:attrName>
                                        </p:attrNameLst>
                                      </p:cBhvr>
                                      <p:tavLst>
                                        <p:tav tm="0">
                                          <p:val>
                                            <p:strVal val="#ppt_h"/>
                                          </p:val>
                                        </p:tav>
                                        <p:tav tm="100000">
                                          <p:val>
                                            <p:strVal val="#ppt_h"/>
                                          </p:val>
                                        </p:tav>
                                      </p:tavLst>
                                    </p:anim>
                                    <p:animEffect transition="in" filter="fade">
                                      <p:cBhvr>
                                        <p:cTn id="2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53440" y="1208405"/>
            <a:ext cx="10862310" cy="5216525"/>
          </a:xfrm>
          <a:prstGeom prst="rect">
            <a:avLst/>
          </a:prstGeom>
        </p:spPr>
      </p:pic>
      <p:sp>
        <p:nvSpPr>
          <p:cNvPr id="3" name="文本框 2"/>
          <p:cNvSpPr txBox="1"/>
          <p:nvPr/>
        </p:nvSpPr>
        <p:spPr>
          <a:xfrm>
            <a:off x="5245735" y="348615"/>
            <a:ext cx="2272030" cy="706755"/>
          </a:xfrm>
          <a:prstGeom prst="rect">
            <a:avLst/>
          </a:prstGeom>
          <a:noFill/>
        </p:spPr>
        <p:txBody>
          <a:bodyPr wrap="square" rtlCol="0">
            <a:spAutoFit/>
          </a:bodyPr>
          <a:p>
            <a:r>
              <a:rPr lang="zh-CN" altLang="en-US" sz="4000" b="1">
                <a:solidFill>
                  <a:srgbClr val="FF0000"/>
                </a:solidFill>
              </a:rPr>
              <a:t>课文结构</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UNIT_PLACING_PICTURE_USER_VIEWPORT" val="{&quot;height&quot;:10410,&quot;width&quot;:913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4280</Words>
  <Application>WPS 演示</Application>
  <PresentationFormat>宽屏</PresentationFormat>
  <Paragraphs>176</Paragraphs>
  <Slides>25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Arial</vt:lpstr>
      <vt:lpstr>宋体</vt:lpstr>
      <vt:lpstr>Wingdings</vt:lpstr>
      <vt:lpstr>华文行楷</vt:lpstr>
      <vt:lpstr>华文中宋</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ASUS</dc:creator>
  <cp:lastModifiedBy>赵生勤  高中语文  潇洒走一回</cp:lastModifiedBy>
  <cp:revision>5</cp:revision>
  <dcterms:created xsi:type="dcterms:W3CDTF">2021-10-30T06:41:00Z</dcterms:created>
  <dcterms:modified xsi:type="dcterms:W3CDTF">2022-01-08T08:23:51Z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1A405B5FAD5240339A81D6337238E6DE</vt:lpwstr>
  </property>
  <property fmtid="{D5CDD505-2E9C-101B-9397-08002B2CF9AE}" pid="3" name="KSOProductBuildVer">
    <vt:lpwstr>2052-11.1.0.11194</vt:lpwstr>
  </property>
</Properties>
</file>