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6.xml" ContentType="application/vnd.openxmlformats-officedocument.presentationml.slideMaster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Default Extension="png" ContentType="image/png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emf" ContentType="image/x-emf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76" r:id="rId4"/>
    <p:sldMasterId id="2147483688" r:id="rId5"/>
    <p:sldMasterId id="2147483698" r:id="rId6"/>
  </p:sldMasterIdLst>
  <p:notesMasterIdLst>
    <p:notesMasterId r:id="rId44"/>
  </p:notesMasterIdLst>
  <p:sldIdLst>
    <p:sldId id="295" r:id="rId7"/>
    <p:sldId id="296" r:id="rId8"/>
    <p:sldId id="297" r:id="rId9"/>
    <p:sldId id="302" r:id="rId10"/>
    <p:sldId id="300" r:id="rId11"/>
    <p:sldId id="301" r:id="rId12"/>
    <p:sldId id="298" r:id="rId13"/>
    <p:sldId id="304" r:id="rId14"/>
    <p:sldId id="299" r:id="rId15"/>
    <p:sldId id="264" r:id="rId16"/>
    <p:sldId id="292" r:id="rId17"/>
    <p:sldId id="283" r:id="rId18"/>
    <p:sldId id="265" r:id="rId19"/>
    <p:sldId id="266" r:id="rId20"/>
    <p:sldId id="267" r:id="rId21"/>
    <p:sldId id="284" r:id="rId22"/>
    <p:sldId id="285" r:id="rId23"/>
    <p:sldId id="293" r:id="rId24"/>
    <p:sldId id="286" r:id="rId25"/>
    <p:sldId id="268" r:id="rId26"/>
    <p:sldId id="269" r:id="rId27"/>
    <p:sldId id="270" r:id="rId28"/>
    <p:sldId id="294" r:id="rId29"/>
    <p:sldId id="287" r:id="rId30"/>
    <p:sldId id="271" r:id="rId31"/>
    <p:sldId id="272" r:id="rId32"/>
    <p:sldId id="289" r:id="rId33"/>
    <p:sldId id="273" r:id="rId34"/>
    <p:sldId id="290" r:id="rId35"/>
    <p:sldId id="274" r:id="rId36"/>
    <p:sldId id="275" r:id="rId37"/>
    <p:sldId id="305" r:id="rId38"/>
    <p:sldId id="279" r:id="rId39"/>
    <p:sldId id="306" r:id="rId40"/>
    <p:sldId id="307" r:id="rId41"/>
    <p:sldId id="308" r:id="rId42"/>
    <p:sldId id="309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C7D837-E8DA-4FCA-B4D0-62554D1B7DE9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61A217-04E3-4503-89C0-4796E4EEFF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30724" name="页脚占位符 1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0725" name="页眉占位符 2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页眉占位符 3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31749" name="页脚占位符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31750" name="灯片编号占位符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362677-9685-4733-B1ED-C5D13EDEA3B8}" type="slidenum">
              <a:rPr lang="zh-CN" altLang="en-US" smtClean="0">
                <a:solidFill>
                  <a:srgbClr val="000000"/>
                </a:solidFill>
              </a:rPr>
              <a:pPr/>
              <a:t>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7DAE8D04-3EB1-4800-A0F9-7480661B366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7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8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2CAE39-BBE1-4BCA-9B1F-2C499B9DDE26}" type="slidenum">
              <a:rPr lang="zh-CN" altLang="en-US">
                <a:solidFill>
                  <a:srgbClr val="000000"/>
                </a:solidFill>
              </a:rPr>
              <a:pPr/>
              <a:t>7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7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8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2CAE39-BBE1-4BCA-9B1F-2C499B9DDE26}" type="slidenum">
              <a:rPr lang="zh-CN" altLang="en-US">
                <a:solidFill>
                  <a:srgbClr val="000000"/>
                </a:solidFill>
              </a:rPr>
              <a:pPr/>
              <a:t>8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120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120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8786A5D-615F-4F04-8F30-E524853D039D}" type="slidenum">
              <a:rPr lang="zh-CN" altLang="en-US">
                <a:solidFill>
                  <a:srgbClr val="000000"/>
                </a:solidFill>
              </a:rPr>
              <a:pPr/>
              <a:t>9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481" y="4343913"/>
            <a:ext cx="5487041" cy="4114361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28676" name="页眉占位符 3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28677" name="页脚占位符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28678" name="灯片编号占位符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6727F2-DB7E-4CCC-880E-832F788D1817}" type="slidenum">
              <a:rPr lang="zh-CN" altLang="en-US" smtClean="0">
                <a:solidFill>
                  <a:srgbClr val="000000"/>
                </a:solidFill>
              </a:rPr>
              <a:pPr/>
              <a:t>32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noFill/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7348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 smtClean="0"/>
              <a:t>绿色圃中小学教育网</a:t>
            </a:r>
            <a:r>
              <a:rPr lang="en-US" altLang="zh-CN" smtClean="0"/>
              <a:t>http://www.lspjy.com</a:t>
            </a:r>
          </a:p>
        </p:txBody>
      </p:sp>
      <p:sp>
        <p:nvSpPr>
          <p:cNvPr id="57349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 smtClean="0"/>
              <a:t>绿色圃中小学教育网</a:t>
            </a:r>
            <a:r>
              <a:rPr lang="en-US" altLang="zh-CN" smtClean="0"/>
              <a:t>http://www.lspjy.com</a:t>
            </a:r>
          </a:p>
        </p:txBody>
      </p:sp>
      <p:sp>
        <p:nvSpPr>
          <p:cNvPr id="57350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66A091D5-472C-432C-8B88-1317A48E0B8C}" type="slidenum">
              <a:rPr lang="zh-CN" altLang="en-US" smtClean="0"/>
              <a:pPr/>
              <a:t>34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noFill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8372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4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7C85CF6-D2F1-4F76-B795-2100A8259E21}" type="slidenum">
              <a:rPr lang="zh-CN" altLang="en-US">
                <a:solidFill>
                  <a:prstClr val="black"/>
                </a:solidFill>
              </a:rPr>
              <a:pPr/>
              <a:t>35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.emf"/><Relationship Id="rId4" Type="http://schemas.openxmlformats.org/officeDocument/2006/relationships/image" Target="../media/image4.emf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2147483647 h 1912"/>
              <a:gd name="T4" fmla="*/ 0 w 1588"/>
              <a:gd name="T5" fmla="*/ 2147483647 h 1912"/>
              <a:gd name="T6" fmla="*/ 0 w 1588"/>
              <a:gd name="T7" fmla="*/ 2147483647 h 1912"/>
              <a:gd name="T8" fmla="*/ 0 w 1588"/>
              <a:gd name="T9" fmla="*/ 2147483647 h 1912"/>
              <a:gd name="T10" fmla="*/ 0 w 1588"/>
              <a:gd name="T11" fmla="*/ 2147483647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556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6C630-D3C6-4BC8-8B45-BBAF95C7D14B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ABE46-404B-4FCC-BE64-2AA5A5E070E2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90A35-F6FD-411F-A811-D9E2A6702DC7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0CEE3-0DFE-47C2-8BB1-995037D47BFF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6B2F1-1BBB-4675-9287-F8F966653A0A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CA3D4-2BAB-4207-82EA-51D031629BEB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891A8-3DA1-40D4-9651-18E3301E36C9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BA221-C960-4E02-9B0C-AF80AF9267CD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D3232-CF18-400C-8B37-29468C74FC50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E8302-CB32-4C0A-9C45-0D48A32DF8A0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6C231-B063-4DCD-87EE-37A0934E70D2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754568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3133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582" y="3909814"/>
            <a:ext cx="1476837" cy="2936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64533" y="2602402"/>
            <a:ext cx="5214938" cy="774215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61074" y="3376612"/>
            <a:ext cx="3421856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7E347-7F92-4604-B49E-376ACF16427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12E4B-DF2E-4AA9-87AF-D728E8E35EC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A76A7-F397-4DD6-A3CE-37721F962D9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98280-9722-480C-AA2A-8A88B44BE77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257175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50" y="3324230"/>
            <a:ext cx="257175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3603630"/>
            <a:ext cx="237172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2276" y="5"/>
            <a:ext cx="2393156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2158" y="3276603"/>
            <a:ext cx="5119688" cy="71437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007396" y="4017968"/>
            <a:ext cx="5129213" cy="80962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63294-DDA0-49F7-957C-518F9638D89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FFE06-1280-46EC-92CD-70FD2829670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CD24D-BCB6-44FF-8386-B5DBA29E0AB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2711B-1329-453B-800F-03B261135A2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814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759825"/>
            <a:ext cx="3868340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814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2759825"/>
            <a:ext cx="3887391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172F4-9E2E-445A-84E2-20CCAAD82EC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BB549-47CE-4A1F-A00E-341B7D15DE2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754568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3133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582" y="3909814"/>
            <a:ext cx="1476837" cy="293640"/>
          </a:xfrm>
          <a:prstGeom prst="rect">
            <a:avLst/>
          </a:prstGeom>
        </p:spPr>
      </p:pic>
      <p:sp>
        <p:nvSpPr>
          <p:cNvPr id="23" name="标题 1"/>
          <p:cNvSpPr>
            <a:spLocks noGrp="1"/>
          </p:cNvSpPr>
          <p:nvPr>
            <p:ph type="ctrTitle"/>
          </p:nvPr>
        </p:nvSpPr>
        <p:spPr>
          <a:xfrm>
            <a:off x="1964533" y="2510326"/>
            <a:ext cx="5214938" cy="866291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7" name="副标题 2"/>
          <p:cNvSpPr>
            <a:spLocks noGrp="1"/>
          </p:cNvSpPr>
          <p:nvPr>
            <p:ph type="subTitle" idx="1"/>
          </p:nvPr>
        </p:nvSpPr>
        <p:spPr>
          <a:xfrm>
            <a:off x="2732487" y="3376612"/>
            <a:ext cx="3679031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BFB7D-72D2-4F2B-A33C-E0B878CE61D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9283-8660-4E5C-ABE4-D98B75233C8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0D5-45E1-4F7F-8B51-BF87C936AB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438C4-2273-4844-988B-0EF8E59EE2C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647705"/>
            <a:ext cx="2949178" cy="1409699"/>
          </a:xfrm>
        </p:spPr>
        <p:txBody>
          <a:bodyPr anchor="t"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647701"/>
            <a:ext cx="4629150" cy="52133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558CF-DB0C-4FA8-8430-6EF3CDCE47D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3402F-D0EA-47AD-B34B-72371E9FAF0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F20A2-D5A0-4773-9DEE-6EDDDDBC43B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E324F-451B-430F-A6B5-B3BEB438FBC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57200"/>
            <a:ext cx="7886700" cy="5695950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DBF6-599A-45E7-97F6-D3C32A514EE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198BF-3A32-488E-BEA8-6C609DD1DC0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ags" Target="../tags/tag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41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50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4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54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54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A7A77C-943F-4520-9EB4-61A6A0C7234E}" type="slidenum">
              <a:rPr lang="zh-CN" alt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5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2"/>
            <a:ext cx="16668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1066F66-4BAD-41C9-82CD-E581E5B65FB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2019-7-4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087D908-3C76-49C4-9630-B128F5E7B76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/>
          <p:cNvPicPr>
            <a:picLocks noChangeAspect="1" noChangeArrowheads="1"/>
          </p:cNvPicPr>
          <p:nvPr userDrawn="1"/>
        </p:nvPicPr>
        <p:blipFill>
          <a:blip r:embed="rId11" cstate="print"/>
          <a:srcRect l="5125" r="4079" b="21777"/>
          <a:stretch>
            <a:fillRect/>
          </a:stretch>
        </p:blipFill>
        <p:spPr bwMode="auto">
          <a:xfrm>
            <a:off x="0" y="5829300"/>
            <a:ext cx="9144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027990" y="165106"/>
            <a:ext cx="9159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>
          <a:xfrm flipH="1">
            <a:off x="3" y="164637"/>
            <a:ext cx="2771800" cy="288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675" y="123831"/>
            <a:ext cx="145424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kumimoji="1" lang="en-US" altLang="zh-CN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22</a:t>
            </a:r>
            <a:r>
              <a:rPr kumimoji="1" lang="zh-CN" altLang="en-US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我们奇妙的世界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/>
          <p:cNvPicPr>
            <a:picLocks noChangeAspect="1" noChangeArrowheads="1"/>
          </p:cNvPicPr>
          <p:nvPr userDrawn="1"/>
        </p:nvPicPr>
        <p:blipFill>
          <a:blip r:embed="rId11" cstate="print"/>
          <a:srcRect l="5125" r="4079" b="21777"/>
          <a:stretch>
            <a:fillRect/>
          </a:stretch>
        </p:blipFill>
        <p:spPr bwMode="auto">
          <a:xfrm>
            <a:off x="0" y="5829300"/>
            <a:ext cx="9144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027990" y="165110"/>
            <a:ext cx="9159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>
          <a:xfrm flipH="1">
            <a:off x="3" y="164637"/>
            <a:ext cx="2771800" cy="288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675" y="123835"/>
            <a:ext cx="145424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kumimoji="1" lang="en-US" altLang="zh-CN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22</a:t>
            </a:r>
            <a:r>
              <a:rPr kumimoji="1" lang="zh-CN" altLang="en-US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我们奇妙的世界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>
            <a:spLocks noChangeArrowheads="1"/>
          </p:cNvSpPr>
          <p:nvPr/>
        </p:nvSpPr>
        <p:spPr bwMode="auto">
          <a:xfrm>
            <a:off x="1692275" y="1268413"/>
            <a:ext cx="55435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</a:t>
            </a:r>
            <a:r>
              <a:rPr lang="en-US" altLang="zh-CN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6   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将 相 和</a:t>
            </a:r>
          </a:p>
        </p:txBody>
      </p:sp>
      <p:sp>
        <p:nvSpPr>
          <p:cNvPr id="2051" name="直线连接符 21"/>
          <p:cNvSpPr>
            <a:spLocks noChangeShapeType="1"/>
          </p:cNvSpPr>
          <p:nvPr/>
        </p:nvSpPr>
        <p:spPr bwMode="auto">
          <a:xfrm>
            <a:off x="1908177" y="1989138"/>
            <a:ext cx="4679950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2052" name="Rectangle 8"/>
          <p:cNvSpPr>
            <a:spLocks noChangeArrowheads="1"/>
          </p:cNvSpPr>
          <p:nvPr/>
        </p:nvSpPr>
        <p:spPr bwMode="auto">
          <a:xfrm>
            <a:off x="395291" y="6453188"/>
            <a:ext cx="620683" cy="1077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" smtClean="0">
                <a:solidFill>
                  <a:prstClr val="white"/>
                </a:solidFill>
              </a:rPr>
              <a:t>绿色圃中小学教育网</a:t>
            </a:r>
            <a:r>
              <a:rPr lang="en-US" altLang="zh-CN" sz="100" smtClean="0">
                <a:solidFill>
                  <a:prstClr val="white"/>
                </a:solidFill>
              </a:rPr>
              <a:t>http://www.lspjy.com  </a:t>
            </a:r>
            <a:r>
              <a:rPr lang="zh-CN" altLang="en-US" sz="100" smtClean="0">
                <a:solidFill>
                  <a:prstClr val="white"/>
                </a:solidFill>
              </a:rPr>
              <a:t>绿色圃中学资源网</a:t>
            </a:r>
            <a:r>
              <a:rPr lang="en-US" altLang="zh-CN" sz="100" smtClean="0">
                <a:solidFill>
                  <a:prstClr val="white"/>
                </a:solidFill>
              </a:rPr>
              <a:t>http://cz.lspjy.com</a:t>
            </a:r>
            <a:endParaRPr lang="en-US" altLang="zh-CN" smtClean="0">
              <a:solidFill>
                <a:prstClr val="black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32" t="20856" r="16780" b="14561"/>
          <a:stretch>
            <a:fillRect/>
          </a:stretch>
        </p:blipFill>
        <p:spPr bwMode="auto">
          <a:xfrm>
            <a:off x="971600" y="2492896"/>
            <a:ext cx="7380288" cy="378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1380877" y="1631950"/>
            <a:ext cx="56705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）课文中出现了哪些人物？</a:t>
            </a:r>
          </a:p>
        </p:txBody>
      </p:sp>
      <p:sp>
        <p:nvSpPr>
          <p:cNvPr id="111619" name="Rectangle 3"/>
          <p:cNvSpPr>
            <a:spLocks noChangeArrowheads="1"/>
          </p:cNvSpPr>
          <p:nvPr/>
        </p:nvSpPr>
        <p:spPr bwMode="auto">
          <a:xfrm>
            <a:off x="1380877" y="3067285"/>
            <a:ext cx="61007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）课文主要讲了一件什么事？</a:t>
            </a:r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1363762" y="4365104"/>
            <a:ext cx="688823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）它由几个独立的小故事组成的？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你能给出小标题吗？</a:t>
            </a:r>
          </a:p>
        </p:txBody>
      </p:sp>
      <p:sp>
        <p:nvSpPr>
          <p:cNvPr id="111621" name="WordArt 5"/>
          <p:cNvSpPr>
            <a:spLocks noChangeArrowheads="1" noChangeShapeType="1" noTextEdit="1"/>
          </p:cNvSpPr>
          <p:nvPr/>
        </p:nvSpPr>
        <p:spPr bwMode="auto">
          <a:xfrm rot="5400000">
            <a:off x="-1163153" y="3043473"/>
            <a:ext cx="3744441" cy="6270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010199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读读 想想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/>
      <p:bldP spid="111619" grpId="0"/>
      <p:bldP spid="111620" grpId="0"/>
      <p:bldP spid="1116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8" name="Picture 8" descr="2006261828594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549275"/>
            <a:ext cx="7272338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290513" y="836613"/>
            <a:ext cx="8853487" cy="3140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Arial" panose="020B0604020202020204"/>
              </a:rPr>
              <a:t>“</a:t>
            </a:r>
            <a:r>
              <a:rPr lang="zh-CN" altLang="en-US" sz="4000" dirty="0">
                <a:solidFill>
                  <a:srgbClr val="99CCFF"/>
                </a:solidFill>
              </a:rPr>
              <a:t>完壁归赵</a:t>
            </a:r>
            <a:r>
              <a:rPr lang="zh-CN" altLang="en-US" sz="4000" dirty="0">
                <a:latin typeface="Arial" panose="020B0604020202020204"/>
              </a:rPr>
              <a:t>”</a:t>
            </a:r>
            <a:r>
              <a:rPr lang="zh-CN" altLang="en-US" sz="4000" dirty="0"/>
              <a:t>这个故事的前因是</a:t>
            </a:r>
            <a:r>
              <a:rPr lang="zh-CN" altLang="en-US" sz="4000" u="sng" dirty="0"/>
              <a:t>          </a:t>
            </a:r>
          </a:p>
          <a:p>
            <a:r>
              <a:rPr lang="zh-CN" altLang="en-US" sz="4000" u="sng" dirty="0"/>
              <a:t>                                              </a:t>
            </a:r>
          </a:p>
          <a:p>
            <a:r>
              <a:rPr lang="zh-CN" altLang="en-US" sz="4000" u="sng" dirty="0"/>
              <a:t>                                               </a:t>
            </a:r>
          </a:p>
          <a:p>
            <a:endParaRPr lang="zh-CN" altLang="en-US" sz="4000" dirty="0"/>
          </a:p>
          <a:p>
            <a:r>
              <a:rPr lang="zh-CN" altLang="en-US" sz="4000" dirty="0"/>
              <a:t>后果是                                     。</a:t>
            </a:r>
            <a:endParaRPr lang="zh-CN" altLang="en-US" dirty="0"/>
          </a:p>
        </p:txBody>
      </p:sp>
      <p:sp>
        <p:nvSpPr>
          <p:cNvPr id="55302" name="Line 6"/>
          <p:cNvSpPr>
            <a:spLocks noChangeShapeType="1"/>
          </p:cNvSpPr>
          <p:nvPr/>
        </p:nvSpPr>
        <p:spPr bwMode="auto">
          <a:xfrm>
            <a:off x="6877050" y="1700213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5303" name="Line 7"/>
          <p:cNvSpPr>
            <a:spLocks noChangeShapeType="1"/>
          </p:cNvSpPr>
          <p:nvPr/>
        </p:nvSpPr>
        <p:spPr bwMode="auto">
          <a:xfrm>
            <a:off x="684213" y="2924175"/>
            <a:ext cx="8135937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5304" name="Line 8"/>
          <p:cNvSpPr>
            <a:spLocks noChangeShapeType="1"/>
          </p:cNvSpPr>
          <p:nvPr/>
        </p:nvSpPr>
        <p:spPr bwMode="auto">
          <a:xfrm>
            <a:off x="2124075" y="4221163"/>
            <a:ext cx="6696075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5305" name="Text Box 9"/>
          <p:cNvSpPr txBox="1">
            <a:spLocks noChangeArrowheads="1"/>
          </p:cNvSpPr>
          <p:nvPr/>
        </p:nvSpPr>
        <p:spPr bwMode="auto">
          <a:xfrm>
            <a:off x="623888" y="981075"/>
            <a:ext cx="8268592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4000" dirty="0"/>
              <a:t> </a:t>
            </a:r>
            <a:r>
              <a:rPr lang="en-US" altLang="zh-CN" sz="4000" dirty="0" smtClean="0"/>
              <a:t>                                     </a:t>
            </a:r>
            <a:r>
              <a:rPr lang="zh-CN" altLang="en-US" sz="4000" dirty="0">
                <a:solidFill>
                  <a:srgbClr val="FF3300"/>
                </a:solidFill>
              </a:rPr>
              <a:t>秦王</a:t>
            </a:r>
          </a:p>
          <a:p>
            <a:endParaRPr lang="zh-CN" altLang="en-US" sz="4000" dirty="0">
              <a:solidFill>
                <a:srgbClr val="FF3300"/>
              </a:solidFill>
            </a:endParaRPr>
          </a:p>
          <a:p>
            <a:r>
              <a:rPr lang="zh-CN" altLang="en-US" sz="4000" dirty="0">
                <a:solidFill>
                  <a:srgbClr val="FF3300"/>
                </a:solidFill>
              </a:rPr>
              <a:t>依仗强势，要</a:t>
            </a:r>
            <a:r>
              <a:rPr lang="zh-CN" altLang="en-US" sz="4000" dirty="0" smtClean="0">
                <a:solidFill>
                  <a:srgbClr val="FF3300"/>
                </a:solidFill>
              </a:rPr>
              <a:t>骗取和氏璧。</a:t>
            </a:r>
            <a:endParaRPr lang="zh-CN" altLang="en-US" sz="4000" dirty="0">
              <a:solidFill>
                <a:srgbClr val="FF3300"/>
              </a:solidFill>
            </a:endParaRPr>
          </a:p>
        </p:txBody>
      </p:sp>
      <p:sp>
        <p:nvSpPr>
          <p:cNvPr id="55306" name="Text Box 10"/>
          <p:cNvSpPr txBox="1">
            <a:spLocks noChangeArrowheads="1"/>
          </p:cNvSpPr>
          <p:nvPr/>
        </p:nvSpPr>
        <p:spPr bwMode="auto">
          <a:xfrm>
            <a:off x="2319338" y="3435350"/>
            <a:ext cx="6501134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3300"/>
                </a:solidFill>
              </a:rPr>
              <a:t>和氏璧完好无损</a:t>
            </a:r>
            <a:r>
              <a:rPr lang="zh-CN" altLang="en-US" sz="4000" dirty="0">
                <a:solidFill>
                  <a:srgbClr val="FF3300"/>
                </a:solidFill>
              </a:rPr>
              <a:t>地回到了</a:t>
            </a:r>
            <a:r>
              <a:rPr lang="zh-CN" altLang="en-US" sz="4000" dirty="0" smtClean="0">
                <a:solidFill>
                  <a:srgbClr val="FF3300"/>
                </a:solidFill>
              </a:rPr>
              <a:t>赵国，蔺相如被封为上大夫。</a:t>
            </a:r>
            <a:endParaRPr lang="zh-CN" altLang="en-US" sz="40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5" grpId="0"/>
      <p:bldP spid="553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小学语文(记叙文）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663575"/>
            <a:ext cx="2519362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1" name="Text Box 3"/>
          <p:cNvSpPr txBox="1">
            <a:spLocks noChangeArrowheads="1"/>
          </p:cNvSpPr>
          <p:nvPr/>
        </p:nvSpPr>
        <p:spPr bwMode="auto">
          <a:xfrm>
            <a:off x="1062038" y="1600200"/>
            <a:ext cx="7396162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kumimoji="1" lang="zh-CN" altLang="en-US" sz="2800" b="1" dirty="0" smtClean="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kumimoji="1" lang="zh-CN" altLang="en-US" sz="28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读第</a:t>
            </a:r>
            <a:r>
              <a:rPr kumimoji="1" lang="en-US" altLang="zh-CN" sz="28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28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自然段，想一想这个自然段主要讲　  了什么？</a:t>
            </a:r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1066800" y="2514600"/>
            <a:ext cx="7086600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kumimoji="1" lang="zh-CN" altLang="en-US" sz="28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　默读第一大段，想一想这个故事是怎么　  发生的？经过怎样？结果又如何呢？</a:t>
            </a:r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1042988" y="3581400"/>
            <a:ext cx="73453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① 秦王说愿意拿十五座城换和氏璧，赵王为什么非常着急？</a:t>
            </a:r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971550" y="4495800"/>
            <a:ext cx="74104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②</a:t>
            </a:r>
            <a:r>
              <a:rPr kumimoji="1" lang="zh-CN" altLang="en-US" sz="2400" b="1" dirty="0" smtClean="0">
                <a:solidFill>
                  <a:srgbClr val="00C6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kumimoji="1" lang="zh-CN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蔺相如是在什么情况下出现的？这对表现人 物品质有什么作用？读一读蔺相如说的话，体会一下他的性格有什么特点。</a:t>
            </a:r>
          </a:p>
        </p:txBody>
      </p:sp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1042988" y="5730875"/>
            <a:ext cx="75612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③ 蔺相如是如何与秦王展开斗争做到完璧归赵的？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9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 autoUpdateAnimBg="0"/>
      <p:bldP spid="99332" grpId="0" autoUpdateAnimBg="0"/>
      <p:bldP spid="99333" grpId="0" autoUpdateAnimBg="0"/>
      <p:bldP spid="99334" grpId="0" autoUpdateAnimBg="0"/>
      <p:bldP spid="9933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66700" y="1733451"/>
            <a:ext cx="4895850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 dirty="0" smtClean="0">
                <a:solidFill>
                  <a:srgbClr val="DADADA">
                    <a:lumMod val="10000"/>
                  </a:srgbClr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  </a:t>
            </a:r>
            <a:r>
              <a:rPr kumimoji="1" lang="zh-CN" altLang="en-US" sz="2800" b="1" dirty="0" smtClean="0">
                <a:solidFill>
                  <a:srgbClr val="DADADA">
                    <a:lumMod val="10000"/>
                  </a:srgbClr>
                </a:solidFill>
                <a:latin typeface="Times New Roman" panose="02020603050405020304" pitchFamily="18" charset="0"/>
                <a:ea typeface="楷体_GB2312" pitchFamily="49" charset="-122"/>
              </a:rPr>
              <a:t>蔺相如想了一会儿，说：“我愿意带着和氏璧到秦国去。如果秦王真的拿十五座城来换，我就把璧交给他；如果他不肯交出十五座城，我一定把璧送回来。那时候秦国理屈，就没有动兵的理由。”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机智</a:t>
            </a:r>
          </a:p>
        </p:txBody>
      </p:sp>
      <p:sp>
        <p:nvSpPr>
          <p:cNvPr id="13315" name="WordArt 3"/>
          <p:cNvSpPr>
            <a:spLocks noChangeArrowheads="1" noChangeShapeType="1" noTextEdit="1"/>
          </p:cNvSpPr>
          <p:nvPr/>
        </p:nvSpPr>
        <p:spPr bwMode="auto">
          <a:xfrm>
            <a:off x="3059112" y="558801"/>
            <a:ext cx="3062287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完璧归赵</a:t>
            </a:r>
          </a:p>
        </p:txBody>
      </p:sp>
      <p:pic>
        <p:nvPicPr>
          <p:cNvPr id="1075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30" t="22981" r="49268" b="7683"/>
          <a:stretch>
            <a:fillRect/>
          </a:stretch>
        </p:blipFill>
        <p:spPr bwMode="auto">
          <a:xfrm>
            <a:off x="5572125" y="1916832"/>
            <a:ext cx="3571875" cy="4433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51920" y="5877272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机智机智 机智 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6" name="WordArt 6"/>
          <p:cNvSpPr>
            <a:spLocks noChangeArrowheads="1" noChangeShapeType="1" noTextEdit="1"/>
          </p:cNvSpPr>
          <p:nvPr/>
        </p:nvSpPr>
        <p:spPr bwMode="auto">
          <a:xfrm>
            <a:off x="2051720" y="5734050"/>
            <a:ext cx="208823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勇敢、不畏强暴</a:t>
            </a:r>
          </a:p>
        </p:txBody>
      </p:sp>
      <p:sp>
        <p:nvSpPr>
          <p:cNvPr id="112642" name="Text Box 2"/>
          <p:cNvSpPr txBox="1">
            <a:spLocks noChangeArrowheads="1"/>
          </p:cNvSpPr>
          <p:nvPr/>
        </p:nvSpPr>
        <p:spPr bwMode="auto">
          <a:xfrm>
            <a:off x="900113" y="404813"/>
            <a:ext cx="3384550" cy="550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 dirty="0" smtClean="0">
                <a:solidFill>
                  <a:srgbClr val="FFFF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kumimoji="1" lang="zh-CN" altLang="en-US" sz="3200" b="1" dirty="0" smtClean="0">
                <a:solidFill>
                  <a:srgbClr val="0101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蔺相如</a:t>
            </a:r>
            <a:r>
              <a:rPr kumimoji="1" lang="zh-CN" altLang="en-US" sz="3200" b="1" dirty="0" smtClean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捧</a:t>
            </a:r>
            <a:r>
              <a:rPr kumimoji="1" lang="zh-CN" altLang="en-US" sz="3200" b="1" dirty="0" smtClean="0">
                <a:solidFill>
                  <a:srgbClr val="0101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着璧，往后</a:t>
            </a:r>
            <a:r>
              <a:rPr kumimoji="1" lang="zh-CN" altLang="en-US" sz="3200" b="1" dirty="0" smtClean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退</a:t>
            </a:r>
            <a:r>
              <a:rPr kumimoji="1" lang="zh-CN" altLang="en-US" sz="3200" b="1" dirty="0" smtClean="0">
                <a:solidFill>
                  <a:srgbClr val="0101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了几步，</a:t>
            </a:r>
            <a:r>
              <a:rPr kumimoji="1" lang="zh-CN" altLang="en-US" sz="3200" b="1" dirty="0" smtClean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靠</a:t>
            </a:r>
            <a:r>
              <a:rPr kumimoji="1" lang="zh-CN" altLang="en-US" sz="3200" b="1" dirty="0" smtClean="0">
                <a:solidFill>
                  <a:srgbClr val="0101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着柱子</a:t>
            </a:r>
            <a:r>
              <a:rPr kumimoji="1" lang="zh-CN" altLang="en-US" sz="3200" b="1" dirty="0" smtClean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站定</a:t>
            </a:r>
            <a:r>
              <a:rPr kumimoji="1" lang="zh-CN" altLang="en-US" sz="3200" b="1" dirty="0" smtClean="0">
                <a:solidFill>
                  <a:srgbClr val="0101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。他</a:t>
            </a:r>
            <a:r>
              <a:rPr kumimoji="1" lang="zh-CN" altLang="en-US" sz="3200" b="1" dirty="0" smtClean="0">
                <a:solidFill>
                  <a:srgbClr val="00C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理直气壮</a:t>
            </a:r>
            <a:r>
              <a:rPr kumimoji="1" lang="zh-CN" altLang="en-US" sz="3200" b="1" dirty="0" smtClean="0">
                <a:solidFill>
                  <a:srgbClr val="0101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地说：“我看您并不想交付十五座城。现在璧在我手里，您要是强逼我，我的脑袋和璧就一起撞碎在这柱子上！”</a:t>
            </a:r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971550" y="4365625"/>
            <a:ext cx="863600" cy="5032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971550" y="5373688"/>
            <a:ext cx="863600" cy="5048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112648" name="Picture 8" descr="261272908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0200" y="404813"/>
            <a:ext cx="4176713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6" grpId="0" animBg="1"/>
      <p:bldP spid="112642" grpId="0"/>
      <p:bldP spid="112644" grpId="0" animBg="1"/>
      <p:bldP spid="11264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611560" y="886941"/>
            <a:ext cx="8077200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en-US" altLang="zh-CN" sz="2400" dirty="0">
                <a:solidFill>
                  <a:schemeClr val="bg2"/>
                </a:solidFill>
                <a:latin typeface="Arial Narrow" panose="020B0606020202030204" pitchFamily="34" charset="0"/>
              </a:rPr>
              <a:t>      </a:t>
            </a:r>
            <a:r>
              <a:rPr kumimoji="1" lang="zh-CN" altLang="en-US" sz="3600" b="1" dirty="0">
                <a:solidFill>
                  <a:schemeClr val="bg2"/>
                </a:solidFill>
                <a:latin typeface="Arial Narrow" panose="020B0606020202030204" pitchFamily="34" charset="0"/>
                <a:ea typeface="黑体" panose="02010609060101010101" charset="-122"/>
              </a:rPr>
              <a:t>到了举行典礼那一天，蔺相如进宫</a:t>
            </a:r>
          </a:p>
          <a:p>
            <a:r>
              <a:rPr kumimoji="1" lang="zh-CN" altLang="en-US" sz="3600" b="1" dirty="0">
                <a:solidFill>
                  <a:schemeClr val="bg2"/>
                </a:solidFill>
                <a:latin typeface="Arial Narrow" panose="020B0606020202030204" pitchFamily="34" charset="0"/>
                <a:ea typeface="黑体" panose="02010609060101010101" charset="-122"/>
              </a:rPr>
              <a:t>见了秦王，大大方方地说：</a:t>
            </a:r>
            <a:r>
              <a:rPr kumimoji="1" lang="zh-CN" altLang="en-US" sz="3600" b="1" dirty="0">
                <a:solidFill>
                  <a:schemeClr val="bg2"/>
                </a:solidFill>
                <a:latin typeface="Times New Roman" panose="02020603050405020304"/>
                <a:ea typeface="黑体" panose="02010609060101010101" charset="-122"/>
              </a:rPr>
              <a:t>“</a:t>
            </a:r>
            <a:r>
              <a:rPr kumimoji="1" lang="zh-CN" altLang="en-US" sz="3600" b="1" dirty="0">
                <a:solidFill>
                  <a:schemeClr val="bg2"/>
                </a:solidFill>
                <a:latin typeface="Arial Narrow" panose="020B0606020202030204" pitchFamily="34" charset="0"/>
                <a:ea typeface="黑体" panose="02010609060101010101" charset="-122"/>
              </a:rPr>
              <a:t>和氏璧已</a:t>
            </a:r>
          </a:p>
          <a:p>
            <a:r>
              <a:rPr kumimoji="1" lang="zh-CN" altLang="en-US" sz="3600" b="1" dirty="0">
                <a:solidFill>
                  <a:schemeClr val="bg2"/>
                </a:solidFill>
                <a:latin typeface="Arial Narrow" panose="020B0606020202030204" pitchFamily="34" charset="0"/>
                <a:ea typeface="黑体" panose="02010609060101010101" charset="-122"/>
              </a:rPr>
              <a:t>经送回赵国去了。您如果有诚意的话，</a:t>
            </a:r>
          </a:p>
          <a:p>
            <a:r>
              <a:rPr kumimoji="1" lang="zh-CN" altLang="en-US" sz="3600" b="1" dirty="0">
                <a:solidFill>
                  <a:schemeClr val="bg2"/>
                </a:solidFill>
                <a:latin typeface="Arial Narrow" panose="020B0606020202030204" pitchFamily="34" charset="0"/>
                <a:ea typeface="黑体" panose="02010609060101010101" charset="-122"/>
              </a:rPr>
              <a:t>先把十五个</a:t>
            </a:r>
            <a:r>
              <a:rPr kumimoji="1" lang="zh-CN" altLang="en-US" sz="3600" b="1" dirty="0" smtClean="0">
                <a:solidFill>
                  <a:schemeClr val="bg2"/>
                </a:solidFill>
                <a:latin typeface="Arial Narrow" panose="020B0606020202030204" pitchFamily="34" charset="0"/>
                <a:ea typeface="黑体" panose="02010609060101010101" charset="-122"/>
              </a:rPr>
              <a:t>城交给</a:t>
            </a:r>
            <a:r>
              <a:rPr kumimoji="1" lang="zh-CN" altLang="en-US" sz="3600" b="1" dirty="0">
                <a:solidFill>
                  <a:schemeClr val="bg2"/>
                </a:solidFill>
                <a:latin typeface="Arial Narrow" panose="020B0606020202030204" pitchFamily="34" charset="0"/>
                <a:ea typeface="黑体" panose="02010609060101010101" charset="-122"/>
              </a:rPr>
              <a:t>我国，我国</a:t>
            </a:r>
            <a:r>
              <a:rPr kumimoji="1" lang="zh-CN" altLang="en-US" sz="3600" b="1" dirty="0" smtClean="0">
                <a:solidFill>
                  <a:schemeClr val="bg2"/>
                </a:solidFill>
                <a:latin typeface="Arial Narrow" panose="020B0606020202030204" pitchFamily="34" charset="0"/>
                <a:ea typeface="黑体" panose="02010609060101010101" charset="-122"/>
              </a:rPr>
              <a:t>马上派人把和氏璧</a:t>
            </a:r>
            <a:r>
              <a:rPr kumimoji="1" lang="zh-CN" altLang="en-US" sz="3600" b="1" dirty="0">
                <a:solidFill>
                  <a:schemeClr val="bg2"/>
                </a:solidFill>
                <a:latin typeface="Arial Narrow" panose="020B0606020202030204" pitchFamily="34" charset="0"/>
                <a:ea typeface="黑体" panose="02010609060101010101" charset="-122"/>
              </a:rPr>
              <a:t>送来，决不失信。不然，您杀</a:t>
            </a:r>
          </a:p>
          <a:p>
            <a:r>
              <a:rPr kumimoji="1" lang="zh-CN" altLang="en-US" sz="3600" b="1" dirty="0">
                <a:solidFill>
                  <a:schemeClr val="bg2"/>
                </a:solidFill>
                <a:latin typeface="Arial Narrow" panose="020B0606020202030204" pitchFamily="34" charset="0"/>
                <a:ea typeface="黑体" panose="02010609060101010101" charset="-122"/>
              </a:rPr>
              <a:t>了我也没用，天下的人都知道秦国是</a:t>
            </a:r>
          </a:p>
          <a:p>
            <a:r>
              <a:rPr kumimoji="1" lang="zh-CN" altLang="en-US" sz="3600" b="1" dirty="0">
                <a:solidFill>
                  <a:schemeClr val="bg2"/>
                </a:solidFill>
                <a:latin typeface="Arial Narrow" panose="020B0606020202030204" pitchFamily="34" charset="0"/>
                <a:ea typeface="黑体" panose="02010609060101010101" charset="-122"/>
              </a:rPr>
              <a:t>从来不讲信用的！</a:t>
            </a:r>
            <a:r>
              <a:rPr kumimoji="1" lang="zh-CN" altLang="en-US" sz="3600" b="1" dirty="0">
                <a:solidFill>
                  <a:schemeClr val="bg2"/>
                </a:solidFill>
                <a:latin typeface="Times New Roman" panose="02020603050405020304"/>
                <a:ea typeface="黑体" panose="02010609060101010101" charset="-122"/>
              </a:rPr>
              <a:t>”</a:t>
            </a:r>
            <a:r>
              <a:rPr kumimoji="1" lang="zh-CN" altLang="en-US" sz="3600" b="1" dirty="0">
                <a:solidFill>
                  <a:schemeClr val="bg2"/>
                </a:solidFill>
                <a:latin typeface="Arial Narrow" panose="020B0606020202030204" pitchFamily="34" charset="0"/>
                <a:ea typeface="黑体" panose="02010609060101010101" charset="-122"/>
              </a:rPr>
              <a:t>秦王没有办法，只</a:t>
            </a:r>
          </a:p>
          <a:p>
            <a:r>
              <a:rPr kumimoji="1" lang="zh-CN" altLang="en-US" sz="3600" b="1" dirty="0">
                <a:solidFill>
                  <a:schemeClr val="bg2"/>
                </a:solidFill>
                <a:latin typeface="Arial Narrow" panose="020B0606020202030204" pitchFamily="34" charset="0"/>
                <a:ea typeface="黑体" panose="02010609060101010101" charset="-122"/>
              </a:rPr>
              <a:t>得客客气气地送蔺相如回国。</a:t>
            </a:r>
          </a:p>
        </p:txBody>
      </p:sp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671638" y="5627688"/>
            <a:ext cx="14033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/>
              <a:t>答案：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3040063" y="5627688"/>
            <a:ext cx="389241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3300"/>
                </a:solidFill>
              </a:rPr>
              <a:t>不畏强暴，足智多谋</a:t>
            </a:r>
            <a:endParaRPr lang="zh-CN" altLang="en-US" sz="32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>
    <p:strips dir="r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203325" y="1844675"/>
            <a:ext cx="7481535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chemeClr val="bg2"/>
                </a:solidFill>
                <a:latin typeface="Arial Narrow" panose="020B0606020202030204" pitchFamily="34" charset="0"/>
              </a:rPr>
              <a:t>      </a:t>
            </a:r>
            <a:r>
              <a:rPr kumimoji="1" lang="en-US" altLang="zh-CN" sz="3600" b="1" dirty="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kumimoji="1" lang="zh-CN" altLang="en-US" sz="3600" b="1" dirty="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kumimoji="1" lang="zh-CN" altLang="en-US" sz="2400" b="1" dirty="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1" lang="zh-CN" altLang="en-US" sz="3600" b="1" dirty="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</a:rPr>
              <a:t>蔺相如之所以说这块璧有点儿</a:t>
            </a:r>
          </a:p>
          <a:p>
            <a:endParaRPr kumimoji="1" lang="zh-CN" altLang="en-US" sz="3600" b="1" dirty="0">
              <a:solidFill>
                <a:schemeClr val="bg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kumimoji="1" lang="zh-CN" altLang="en-US" sz="3600" b="1" dirty="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</a:rPr>
              <a:t>小毛病，骗回和氏璧，是因为</a:t>
            </a:r>
            <a:r>
              <a:rPr kumimoji="1" lang="en-US" altLang="zh-CN" sz="3600" b="1" dirty="0">
                <a:solidFill>
                  <a:schemeClr val="bg2"/>
                </a:solidFill>
                <a:latin typeface="Times New Roman" panose="02020603050405020304"/>
                <a:ea typeface="黑体" panose="02010609060101010101" charset="-122"/>
              </a:rPr>
              <a:t>——</a:t>
            </a:r>
            <a:endParaRPr kumimoji="1" lang="en-US" altLang="zh-CN" sz="3600" b="1" dirty="0">
              <a:solidFill>
                <a:schemeClr val="bg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kumimoji="1" lang="en-US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kumimoji="1" lang="en-US" altLang="zh-CN" sz="3600" b="1" dirty="0">
                <a:latin typeface="Times New Roman" panose="02020603050405020304"/>
                <a:ea typeface="黑体" panose="02010609060101010101" charset="-122"/>
              </a:rPr>
              <a:t>———————————————</a:t>
            </a:r>
            <a:endParaRPr kumimoji="1" lang="en-US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841" name="Text Box 1"/>
          <p:cNvSpPr txBox="1">
            <a:spLocks noChangeArrowheads="1"/>
          </p:cNvSpPr>
          <p:nvPr/>
        </p:nvSpPr>
        <p:spPr bwMode="auto">
          <a:xfrm>
            <a:off x="1958975" y="3775075"/>
            <a:ext cx="47561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</a:rPr>
              <a:t>蔺相如看出秦王的骗局</a:t>
            </a:r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9" name="WordArt 5"/>
          <p:cNvSpPr>
            <a:spLocks noChangeArrowheads="1" noChangeShapeType="1" noTextEdit="1"/>
          </p:cNvSpPr>
          <p:nvPr/>
        </p:nvSpPr>
        <p:spPr bwMode="auto">
          <a:xfrm>
            <a:off x="3348038" y="260350"/>
            <a:ext cx="280828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smtClean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渑池会见</a:t>
            </a:r>
          </a:p>
        </p:txBody>
      </p:sp>
      <p:pic>
        <p:nvPicPr>
          <p:cNvPr id="123911" name="Picture 7" descr="200612718384157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1052513"/>
            <a:ext cx="7775575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23850" y="1125538"/>
            <a:ext cx="9123363" cy="3140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>
                <a:latin typeface="Arial" panose="020B0604020202020204"/>
              </a:rPr>
              <a:t>“</a:t>
            </a:r>
            <a:r>
              <a:rPr lang="zh-CN" altLang="en-US" sz="4000">
                <a:solidFill>
                  <a:srgbClr val="99CCFF"/>
                </a:solidFill>
              </a:rPr>
              <a:t>渑池之会</a:t>
            </a:r>
            <a:r>
              <a:rPr lang="zh-CN" altLang="en-US" sz="4000">
                <a:latin typeface="Arial" panose="020B0604020202020204"/>
              </a:rPr>
              <a:t>”</a:t>
            </a:r>
            <a:r>
              <a:rPr lang="zh-CN" altLang="en-US" sz="4000"/>
              <a:t>这个故事的前因是</a:t>
            </a:r>
            <a:r>
              <a:rPr lang="zh-CN" altLang="en-US" sz="4000" u="sng"/>
              <a:t>          </a:t>
            </a:r>
          </a:p>
          <a:p>
            <a:r>
              <a:rPr lang="zh-CN" altLang="en-US" sz="4000" u="sng"/>
              <a:t>                                              </a:t>
            </a:r>
          </a:p>
          <a:p>
            <a:r>
              <a:rPr lang="zh-CN" altLang="en-US" sz="4000"/>
              <a:t>                                              ， </a:t>
            </a:r>
          </a:p>
          <a:p>
            <a:endParaRPr lang="zh-CN" altLang="en-US" sz="4000"/>
          </a:p>
          <a:p>
            <a:r>
              <a:rPr lang="zh-CN" altLang="en-US" sz="4000"/>
              <a:t>后果是                            。</a:t>
            </a:r>
            <a:endParaRPr lang="zh-CN" altLang="en-US"/>
          </a:p>
        </p:txBody>
      </p:sp>
      <p:sp>
        <p:nvSpPr>
          <p:cNvPr id="66564" name="Line 4"/>
          <p:cNvSpPr>
            <a:spLocks noChangeShapeType="1"/>
          </p:cNvSpPr>
          <p:nvPr/>
        </p:nvSpPr>
        <p:spPr bwMode="auto">
          <a:xfrm>
            <a:off x="6877050" y="1700213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6565" name="Line 5"/>
          <p:cNvSpPr>
            <a:spLocks noChangeShapeType="1"/>
          </p:cNvSpPr>
          <p:nvPr/>
        </p:nvSpPr>
        <p:spPr bwMode="auto">
          <a:xfrm>
            <a:off x="684213" y="2997200"/>
            <a:ext cx="8135937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6566" name="Line 6"/>
          <p:cNvSpPr>
            <a:spLocks noChangeShapeType="1"/>
          </p:cNvSpPr>
          <p:nvPr/>
        </p:nvSpPr>
        <p:spPr bwMode="auto">
          <a:xfrm>
            <a:off x="2124075" y="4149725"/>
            <a:ext cx="48958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539751" y="981074"/>
            <a:ext cx="8604250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4000" dirty="0"/>
              <a:t>               </a:t>
            </a:r>
            <a:r>
              <a:rPr lang="en-US" altLang="zh-CN" sz="4000" dirty="0">
                <a:solidFill>
                  <a:schemeClr val="bg2"/>
                </a:solidFill>
              </a:rPr>
              <a:t>                </a:t>
            </a:r>
            <a:r>
              <a:rPr lang="en-US" altLang="zh-CN" sz="4000" dirty="0"/>
              <a:t>       </a:t>
            </a:r>
            <a:r>
              <a:rPr lang="en-US" altLang="zh-CN" sz="4000" dirty="0" smtClean="0"/>
              <a:t>    </a:t>
            </a:r>
            <a:r>
              <a:rPr lang="zh-CN" altLang="en-US" sz="4000" dirty="0" smtClean="0">
                <a:solidFill>
                  <a:srgbClr val="FF3300"/>
                </a:solidFill>
              </a:rPr>
              <a:t>秦王</a:t>
            </a:r>
            <a:endParaRPr lang="zh-CN" altLang="en-US" sz="4000" dirty="0">
              <a:solidFill>
                <a:srgbClr val="FF3300"/>
              </a:solidFill>
            </a:endParaRPr>
          </a:p>
          <a:p>
            <a:endParaRPr lang="zh-CN" altLang="en-US" sz="4000" dirty="0">
              <a:solidFill>
                <a:srgbClr val="FF3300"/>
              </a:solidFill>
            </a:endParaRPr>
          </a:p>
          <a:p>
            <a:r>
              <a:rPr lang="zh-CN" altLang="en-US" sz="4000" dirty="0">
                <a:solidFill>
                  <a:srgbClr val="FF3300"/>
                </a:solidFill>
              </a:rPr>
              <a:t>约赵王在渑池相会</a:t>
            </a:r>
            <a:r>
              <a:rPr lang="zh-CN" altLang="en-US" sz="4000" dirty="0" smtClean="0">
                <a:solidFill>
                  <a:srgbClr val="FF3300"/>
                </a:solidFill>
              </a:rPr>
              <a:t>，想侮辱赵王，要他鼓瑟，并叫人记录下来。</a:t>
            </a:r>
            <a:endParaRPr lang="zh-CN" altLang="en-US" sz="4000" dirty="0">
              <a:solidFill>
                <a:srgbClr val="FF3300"/>
              </a:solidFill>
            </a:endParaRP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2463801" y="3435350"/>
            <a:ext cx="668020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3300"/>
                </a:solidFill>
              </a:rPr>
              <a:t>秦王没占到便宜，放赵王回国，蔺相如被封为上卿。</a:t>
            </a:r>
            <a:endParaRPr lang="zh-CN" altLang="en-US" sz="40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7" grpId="0"/>
      <p:bldP spid="665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/>
          <p:cNvSpPr txBox="1">
            <a:spLocks noChangeArrowheads="1"/>
          </p:cNvSpPr>
          <p:nvPr/>
        </p:nvSpPr>
        <p:spPr bwMode="auto">
          <a:xfrm>
            <a:off x="539552" y="1844824"/>
            <a:ext cx="7776864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认识“璧、臣”等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13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个生字，读准多音字“相、强、划”，会写“召、臣”等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个字，会写“无价之宝、召集”等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37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个词语。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用较快的速度默读课文，记下所用的时间。尽量连词成句地读，不要一个字一个字地读，了解课文的主要内容。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（重点）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用自己的语言概括文中所记叙的三个小故事的主要内容，体会故事所表现的人物的特点。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（重点）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领悟三个小故事之间的内在联系。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（难点）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252416" y="981081"/>
            <a:ext cx="2008187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学习目标</a:t>
            </a:r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1" y="1628781"/>
            <a:ext cx="2371725" cy="4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小学语文(记叙文）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549275"/>
            <a:ext cx="3384550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539750" y="1600200"/>
            <a:ext cx="7561263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kumimoji="1" lang="zh-CN" altLang="en-US" sz="2800" b="1" smtClean="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kumimoji="1" lang="zh-CN" altLang="en-US" sz="2800" b="1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默读课文第二大段，想一想这段主要讲了　  一些什么事？主要人物是谁？还提到谁？</a:t>
            </a:r>
          </a:p>
        </p:txBody>
      </p:sp>
      <p:sp>
        <p:nvSpPr>
          <p:cNvPr id="100356" name="Text Box 4"/>
          <p:cNvSpPr txBox="1">
            <a:spLocks noChangeArrowheads="1"/>
          </p:cNvSpPr>
          <p:nvPr/>
        </p:nvSpPr>
        <p:spPr bwMode="auto">
          <a:xfrm>
            <a:off x="611188" y="2622550"/>
            <a:ext cx="74898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① 秦王约赵王渑池会见，赵王为什么决定不下，蔺相如对这件事的看法是什么？表现了他的什么品质？</a:t>
            </a:r>
          </a:p>
        </p:txBody>
      </p:sp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539750" y="3500438"/>
            <a:ext cx="76327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②  渑池会上，秦王逼赵王鼓瑟，赵王为什么不好推辞？蔺相如是如何做的，如何说的？</a:t>
            </a: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539750" y="4437063"/>
            <a:ext cx="76327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③  渑池之会的结果怎样？廉颇起了什么作用？“完璧归赵”、“渑池之会”，蔺相如大智大勇，连连立功，职位比老将廉颇都高了，这样就引起了“将”和“相”之间的什么问题呢？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autoUpdateAnimBg="0"/>
      <p:bldP spid="100356" grpId="0" autoUpdateAnimBg="0"/>
      <p:bldP spid="100357" grpId="0" autoUpdateAnimBg="0"/>
      <p:bldP spid="10035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Text Box 2"/>
          <p:cNvSpPr txBox="1">
            <a:spLocks noChangeArrowheads="1"/>
          </p:cNvSpPr>
          <p:nvPr/>
        </p:nvSpPr>
        <p:spPr bwMode="auto">
          <a:xfrm>
            <a:off x="1979712" y="1916113"/>
            <a:ext cx="5184576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</a:t>
            </a:r>
            <a:r>
              <a:rPr kumimoji="1" lang="zh-CN" altLang="en-US" sz="28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</a:t>
            </a:r>
            <a:r>
              <a:rPr kumimoji="1" lang="zh-CN" alt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蔺相如看秦王这样侮辱赵王，生气极了。他走到秦王面前，说：“请您为赵王击缶。”秦王拒绝了。蔺相如再要求，秦王还是拒绝。蔺相如说：“您现在离我只有五步远。您不答应，我就跟您拼了！”</a:t>
            </a:r>
          </a:p>
        </p:txBody>
      </p:sp>
      <p:sp>
        <p:nvSpPr>
          <p:cNvPr id="121859" name="WordArt 3"/>
          <p:cNvSpPr>
            <a:spLocks noChangeArrowheads="1" noChangeShapeType="1" noTextEdit="1"/>
          </p:cNvSpPr>
          <p:nvPr/>
        </p:nvSpPr>
        <p:spPr bwMode="auto">
          <a:xfrm>
            <a:off x="3059113" y="1052513"/>
            <a:ext cx="3062287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smtClean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渑池之会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/>
      <p:bldP spid="12185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 Box 2"/>
          <p:cNvSpPr txBox="1">
            <a:spLocks noChangeArrowheads="1"/>
          </p:cNvSpPr>
          <p:nvPr/>
        </p:nvSpPr>
        <p:spPr bwMode="auto">
          <a:xfrm>
            <a:off x="5688013" y="3573463"/>
            <a:ext cx="2520950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99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他真正靠的是</a:t>
            </a:r>
            <a:r>
              <a:rPr kumimoji="1" lang="zh-CN" altLang="en-US" sz="3600" b="1" smtClean="0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不畏强暴、机智勇敢的爱国精神。</a:t>
            </a:r>
            <a:endParaRPr kumimoji="1" lang="zh-CN" altLang="en-US" sz="2800" b="1" smtClean="0">
              <a:solidFill>
                <a:srgbClr val="000099"/>
              </a:solidFill>
              <a:latin typeface="Times New Roman" panose="02020603050405020304" pitchFamily="18" charset="0"/>
              <a:ea typeface="华文隶书" panose="02010800040101010101" pitchFamily="2" charset="-122"/>
            </a:endParaRPr>
          </a:p>
        </p:txBody>
      </p:sp>
      <p:sp>
        <p:nvSpPr>
          <p:cNvPr id="122883" name="Text Box 3"/>
          <p:cNvSpPr txBox="1">
            <a:spLocks noChangeArrowheads="1"/>
          </p:cNvSpPr>
          <p:nvPr/>
        </p:nvSpPr>
        <p:spPr bwMode="auto">
          <a:xfrm>
            <a:off x="5724525" y="836613"/>
            <a:ext cx="2447925" cy="2646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000099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同学们，再想想，蔺相如立功</a:t>
            </a:r>
            <a:r>
              <a:rPr kumimoji="1" lang="zh-CN" altLang="en-US" sz="2800" b="1" smtClean="0">
                <a:solidFill>
                  <a:srgbClr val="FF3300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究竟</a:t>
            </a:r>
            <a:r>
              <a:rPr kumimoji="1" lang="zh-CN" altLang="en-US" sz="2800" b="1" smtClean="0">
                <a:solidFill>
                  <a:srgbClr val="000099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靠的是什么？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kumimoji="1" lang="zh-CN" altLang="en-US" sz="3600" b="1" smtClean="0">
              <a:solidFill>
                <a:srgbClr val="FF33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22885" name="Picture 5" descr="7d3b0846408c2a2c6a63e5c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836613"/>
            <a:ext cx="467995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22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32" t="20856" r="16780" b="14561"/>
          <a:stretch>
            <a:fillRect/>
          </a:stretch>
        </p:blipFill>
        <p:spPr bwMode="auto">
          <a:xfrm>
            <a:off x="0" y="1628775"/>
            <a:ext cx="7380288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428" name="Text Box 4"/>
          <p:cNvSpPr txBox="1">
            <a:spLocks noChangeArrowheads="1"/>
          </p:cNvSpPr>
          <p:nvPr/>
        </p:nvSpPr>
        <p:spPr bwMode="auto">
          <a:xfrm>
            <a:off x="1835150" y="620713"/>
            <a:ext cx="36718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 smtClean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负 荆 请 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1600200" y="1058863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 u="sng"/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323850" y="620713"/>
            <a:ext cx="8627683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Arial" panose="020B0604020202020204"/>
              </a:rPr>
              <a:t>“</a:t>
            </a:r>
            <a:r>
              <a:rPr lang="zh-CN" altLang="en-US" sz="4000" dirty="0">
                <a:solidFill>
                  <a:srgbClr val="99CCFF"/>
                </a:solidFill>
              </a:rPr>
              <a:t>负荆请罪</a:t>
            </a:r>
            <a:r>
              <a:rPr lang="zh-CN" altLang="en-US" sz="4000" dirty="0">
                <a:latin typeface="Arial" panose="020B0604020202020204"/>
              </a:rPr>
              <a:t>”</a:t>
            </a:r>
            <a:r>
              <a:rPr lang="zh-CN" altLang="en-US" sz="4000" dirty="0"/>
              <a:t>这个故事的前因是          </a:t>
            </a:r>
          </a:p>
          <a:p>
            <a:r>
              <a:rPr lang="zh-CN" altLang="en-US" sz="4000" u="sng" dirty="0"/>
              <a:t>                                              </a:t>
            </a:r>
          </a:p>
          <a:p>
            <a:r>
              <a:rPr lang="zh-CN" altLang="en-US" sz="4000" u="sng" dirty="0"/>
              <a:t>                                              ， </a:t>
            </a:r>
          </a:p>
          <a:p>
            <a:endParaRPr lang="zh-CN" altLang="en-US" sz="4000" u="sng" dirty="0">
              <a:solidFill>
                <a:schemeClr val="bg2"/>
              </a:solidFill>
            </a:endParaRPr>
          </a:p>
          <a:p>
            <a:r>
              <a:rPr lang="zh-CN" altLang="en-US" sz="4000" smtClean="0">
                <a:solidFill>
                  <a:schemeClr val="bg2"/>
                </a:solidFill>
              </a:rPr>
              <a:t>后果是                            。</a:t>
            </a:r>
          </a:p>
          <a:p>
            <a:endParaRPr lang="en-US" altLang="zh-CN" sz="4000" u="sng" dirty="0"/>
          </a:p>
        </p:txBody>
      </p:sp>
      <p:sp>
        <p:nvSpPr>
          <p:cNvPr id="70660" name="Line 4"/>
          <p:cNvSpPr>
            <a:spLocks noChangeShapeType="1"/>
          </p:cNvSpPr>
          <p:nvPr/>
        </p:nvSpPr>
        <p:spPr bwMode="auto">
          <a:xfrm>
            <a:off x="7164388" y="1196975"/>
            <a:ext cx="1728787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70661" name="Line 5"/>
          <p:cNvSpPr>
            <a:spLocks noChangeShapeType="1"/>
          </p:cNvSpPr>
          <p:nvPr/>
        </p:nvSpPr>
        <p:spPr bwMode="auto">
          <a:xfrm>
            <a:off x="2268538" y="3644900"/>
            <a:ext cx="4608512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395288" y="549275"/>
            <a:ext cx="8375650" cy="192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dirty="0"/>
              <a:t>               </a:t>
            </a:r>
            <a:r>
              <a:rPr lang="en-US" altLang="zh-CN" sz="4000" dirty="0">
                <a:solidFill>
                  <a:schemeClr val="bg2"/>
                </a:solidFill>
              </a:rPr>
              <a:t>                        </a:t>
            </a:r>
            <a:r>
              <a:rPr lang="en-US" altLang="zh-CN" sz="4000" dirty="0"/>
              <a:t> </a:t>
            </a:r>
            <a:r>
              <a:rPr lang="zh-CN" altLang="en-US" sz="4000" dirty="0">
                <a:solidFill>
                  <a:srgbClr val="FF3300"/>
                </a:solidFill>
              </a:rPr>
              <a:t>廉颇</a:t>
            </a:r>
          </a:p>
          <a:p>
            <a:endParaRPr lang="zh-CN" altLang="en-US" sz="4000" dirty="0">
              <a:solidFill>
                <a:srgbClr val="FF3300"/>
              </a:solidFill>
            </a:endParaRPr>
          </a:p>
          <a:p>
            <a:r>
              <a:rPr lang="zh-CN" altLang="en-US" sz="4000" dirty="0">
                <a:solidFill>
                  <a:srgbClr val="FF3300"/>
                </a:solidFill>
              </a:rPr>
              <a:t>看到蔺相如职位比自己高，很不服气</a:t>
            </a:r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2051720" y="3068960"/>
            <a:ext cx="5314275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3300"/>
                </a:solidFill>
              </a:rPr>
              <a:t>负荆请罪，将相和好。</a:t>
            </a:r>
            <a:endParaRPr lang="zh-CN" altLang="en-US" sz="40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/>
      <p:bldP spid="706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小学语文(记叙文）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302418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395288" y="1641475"/>
            <a:ext cx="8353425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kumimoji="1" lang="zh-CN" altLang="en-US" sz="2800" b="1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默读课文第三大段，想一想主要写了谁和谁？他们之间发生了什么事？</a:t>
            </a: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395288" y="2720975"/>
            <a:ext cx="8353425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① 蔺相如为什么要避让廉颇？从这儿可以看出他的什么品质？</a:t>
            </a:r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395288" y="3708400"/>
            <a:ext cx="7966075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②  “负荆请罪”是什么意思？廉颇为什么会向蔺相如负荆请罪呢？从中你能看出他的什么好品质？</a:t>
            </a:r>
          </a:p>
        </p:txBody>
      </p:sp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395288" y="4724400"/>
            <a:ext cx="8353425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③ 哪一个词最能概括将相和好？“将相”和好的根本原因是什么？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autoUpdateAnimBg="0"/>
      <p:bldP spid="101380" grpId="0" autoUpdateAnimBg="0"/>
      <p:bldP spid="101381" grpId="0" autoUpdateAnimBg="0"/>
      <p:bldP spid="101382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539750" y="793244"/>
            <a:ext cx="8725466" cy="433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chemeClr val="bg2"/>
                </a:solidFill>
                <a:latin typeface="隶书" panose="02010509060101010101" charset="-122"/>
                <a:ea typeface="隶书" panose="02010509060101010101" charset="-122"/>
              </a:rPr>
              <a:t>    秦王我都不怕，还会怕廉将军吗</a:t>
            </a:r>
            <a:r>
              <a:rPr lang="en-US" altLang="zh-CN" sz="3600" dirty="0" smtClean="0">
                <a:solidFill>
                  <a:schemeClr val="bg2"/>
                </a:solidFill>
                <a:latin typeface="隶书" panose="02010509060101010101" charset="-122"/>
                <a:ea typeface="隶书" panose="02010509060101010101" charset="-122"/>
              </a:rPr>
              <a:t>?</a:t>
            </a:r>
            <a:r>
              <a:rPr lang="zh-CN" altLang="en-US" sz="3600" dirty="0" smtClean="0">
                <a:solidFill>
                  <a:schemeClr val="bg2"/>
                </a:solidFill>
                <a:latin typeface="隶书" panose="02010509060101010101" charset="-122"/>
                <a:ea typeface="隶书" panose="02010509060101010101" charset="-122"/>
              </a:rPr>
              <a:t>大家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 dirty="0" smtClean="0">
              <a:solidFill>
                <a:srgbClr val="FFFFFF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chemeClr val="bg2"/>
                </a:solidFill>
                <a:latin typeface="隶书" panose="02010509060101010101" charset="-122"/>
                <a:ea typeface="隶书" panose="02010509060101010101" charset="-122"/>
              </a:rPr>
              <a:t>知道，秦王</a:t>
            </a:r>
            <a:r>
              <a:rPr lang="zh-CN" altLang="en-US" sz="3600" b="1" dirty="0" smtClean="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</a:rPr>
              <a:t>不敢进攻</a:t>
            </a:r>
            <a:r>
              <a:rPr lang="zh-CN" altLang="en-US" sz="3600" dirty="0" smtClean="0">
                <a:solidFill>
                  <a:schemeClr val="bg2"/>
                </a:solidFill>
                <a:latin typeface="隶书" panose="02010509060101010101" charset="-122"/>
                <a:ea typeface="隶书" panose="02010509060101010101" charset="-122"/>
              </a:rPr>
              <a:t>我们赵国，就因为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 dirty="0" smtClean="0">
              <a:solidFill>
                <a:schemeClr val="bg2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chemeClr val="bg2"/>
                </a:solidFill>
                <a:latin typeface="隶书" panose="02010509060101010101" charset="-122"/>
                <a:ea typeface="隶书" panose="02010509060101010101" charset="-122"/>
              </a:rPr>
              <a:t>武有廉颇，文有蔺相如。如果我们俩闹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 dirty="0" smtClean="0">
              <a:solidFill>
                <a:srgbClr val="FFFFFF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chemeClr val="bg2"/>
                </a:solidFill>
                <a:latin typeface="隶书" panose="02010509060101010101" charset="-122"/>
                <a:ea typeface="隶书" panose="02010509060101010101" charset="-122"/>
              </a:rPr>
              <a:t>不和，就会削弱赵国的力量，秦国必然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 dirty="0" smtClean="0">
              <a:solidFill>
                <a:schemeClr val="bg2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chemeClr val="bg2"/>
                </a:solidFill>
                <a:latin typeface="隶书" panose="02010509060101010101" charset="-122"/>
                <a:ea typeface="隶书" panose="02010509060101010101" charset="-122"/>
              </a:rPr>
              <a:t>乘机来打我们。我所以避着廉将军，</a:t>
            </a:r>
            <a:r>
              <a:rPr lang="zh-CN" altLang="en-US" sz="3600" b="1" dirty="0" smtClean="0">
                <a:solidFill>
                  <a:srgbClr val="00C600"/>
                </a:solidFill>
                <a:latin typeface="隶书" panose="02010509060101010101" charset="-122"/>
                <a:ea typeface="隶书" panose="02010509060101010101" charset="-122"/>
              </a:rPr>
              <a:t>为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 b="1" dirty="0" smtClean="0">
              <a:solidFill>
                <a:srgbClr val="00C6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C600"/>
                </a:solidFill>
                <a:latin typeface="隶书" panose="02010509060101010101" charset="-122"/>
                <a:ea typeface="隶书" panose="02010509060101010101" charset="-122"/>
              </a:rPr>
              <a:t>的是我们赵国啊</a:t>
            </a:r>
            <a:r>
              <a:rPr lang="en-US" altLang="zh-CN" sz="3600" dirty="0" smtClean="0">
                <a:solidFill>
                  <a:srgbClr val="00C600"/>
                </a:solidFill>
                <a:latin typeface="隶书" panose="02010509060101010101" charset="-122"/>
                <a:ea typeface="隶书" panose="02010509060101010101" charset="-122"/>
              </a:rPr>
              <a:t>! </a:t>
            </a:r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539750" y="2276475"/>
            <a:ext cx="2012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charset="-122"/>
              </a:rPr>
              <a:t>武有廉颇</a:t>
            </a:r>
          </a:p>
        </p:txBody>
      </p:sp>
      <p:sp>
        <p:nvSpPr>
          <p:cNvPr id="113668" name="Rectangle 4"/>
          <p:cNvSpPr>
            <a:spLocks noChangeArrowheads="1"/>
          </p:cNvSpPr>
          <p:nvPr/>
        </p:nvSpPr>
        <p:spPr bwMode="auto">
          <a:xfrm>
            <a:off x="2822575" y="2276475"/>
            <a:ext cx="2470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charset="-122"/>
              </a:rPr>
              <a:t>文有蔺相如</a:t>
            </a:r>
          </a:p>
        </p:txBody>
      </p:sp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611188" y="3068638"/>
            <a:ext cx="936625" cy="576262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13670" name="Rectangle 6"/>
          <p:cNvSpPr>
            <a:spLocks noChangeArrowheads="1"/>
          </p:cNvSpPr>
          <p:nvPr/>
        </p:nvSpPr>
        <p:spPr bwMode="auto">
          <a:xfrm>
            <a:off x="2916238" y="3068638"/>
            <a:ext cx="936625" cy="576262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13671" name="Rectangle 7"/>
          <p:cNvSpPr>
            <a:spLocks noChangeArrowheads="1"/>
          </p:cNvSpPr>
          <p:nvPr/>
        </p:nvSpPr>
        <p:spPr bwMode="auto">
          <a:xfrm>
            <a:off x="7524750" y="3068638"/>
            <a:ext cx="936625" cy="576262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13672" name="Rectangle 8"/>
          <p:cNvSpPr>
            <a:spLocks noChangeArrowheads="1"/>
          </p:cNvSpPr>
          <p:nvPr/>
        </p:nvSpPr>
        <p:spPr bwMode="auto">
          <a:xfrm>
            <a:off x="1979613" y="3789363"/>
            <a:ext cx="504825" cy="576262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13673" name="WordArt 9"/>
          <p:cNvSpPr>
            <a:spLocks noChangeArrowheads="1" noChangeShapeType="1" noTextEdit="1"/>
          </p:cNvSpPr>
          <p:nvPr/>
        </p:nvSpPr>
        <p:spPr bwMode="auto">
          <a:xfrm>
            <a:off x="1692275" y="5373688"/>
            <a:ext cx="56007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smtClean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顾全大局、以国家利益为重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/>
      <p:bldP spid="113667" grpId="0"/>
      <p:bldP spid="113668" grpId="0"/>
      <p:bldP spid="113669" grpId="0" animBg="1"/>
      <p:bldP spid="113670" grpId="0" animBg="1"/>
      <p:bldP spid="113671" grpId="0" animBg="1"/>
      <p:bldP spid="113672" grpId="0" animBg="1"/>
      <p:bldP spid="11367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" name="Text Box 1024"/>
          <p:cNvSpPr txBox="1">
            <a:spLocks noChangeArrowheads="1"/>
          </p:cNvSpPr>
          <p:nvPr/>
        </p:nvSpPr>
        <p:spPr bwMode="auto">
          <a:xfrm>
            <a:off x="1743075" y="206692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77825" name="Text Box 1025"/>
          <p:cNvSpPr txBox="1">
            <a:spLocks noChangeArrowheads="1"/>
          </p:cNvSpPr>
          <p:nvPr/>
        </p:nvSpPr>
        <p:spPr bwMode="auto">
          <a:xfrm>
            <a:off x="1023938" y="1736725"/>
            <a:ext cx="8166100" cy="2530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</a:rPr>
              <a:t>从</a:t>
            </a:r>
            <a:r>
              <a:rPr lang="zh-CN" altLang="en-US" sz="4000" dirty="0">
                <a:solidFill>
                  <a:schemeClr val="bg2"/>
                </a:solidFill>
                <a:latin typeface="Arial" panose="020B0604020202020204"/>
              </a:rPr>
              <a:t>“</a:t>
            </a:r>
            <a:r>
              <a:rPr lang="zh-CN" altLang="en-US" sz="4000" dirty="0">
                <a:solidFill>
                  <a:schemeClr val="bg2"/>
                </a:solidFill>
              </a:rPr>
              <a:t>负荆请罪</a:t>
            </a:r>
            <a:r>
              <a:rPr lang="zh-CN" altLang="en-US" sz="4000" dirty="0">
                <a:solidFill>
                  <a:schemeClr val="bg2"/>
                </a:solidFill>
                <a:latin typeface="Arial" panose="020B0604020202020204"/>
              </a:rPr>
              <a:t>”</a:t>
            </a:r>
            <a:r>
              <a:rPr lang="zh-CN" altLang="en-US" sz="4000" dirty="0">
                <a:solidFill>
                  <a:schemeClr val="bg2"/>
                </a:solidFill>
              </a:rPr>
              <a:t>可以看出蔺相如是</a:t>
            </a:r>
          </a:p>
          <a:p>
            <a:endParaRPr lang="zh-CN" altLang="en-US" sz="4000" dirty="0">
              <a:solidFill>
                <a:schemeClr val="bg2"/>
              </a:solidFill>
            </a:endParaRPr>
          </a:p>
          <a:p>
            <a:r>
              <a:rPr lang="zh-CN" altLang="en-US" sz="4000" dirty="0">
                <a:solidFill>
                  <a:schemeClr val="bg2"/>
                </a:solidFill>
              </a:rPr>
              <a:t>一个</a:t>
            </a:r>
            <a:r>
              <a:rPr lang="zh-CN" altLang="en-US" sz="4000" u="sng" dirty="0">
                <a:solidFill>
                  <a:schemeClr val="bg2"/>
                </a:solidFill>
              </a:rPr>
              <a:t>   </a:t>
            </a:r>
            <a:r>
              <a:rPr lang="zh-CN" altLang="en-US" sz="4000" u="sng" dirty="0"/>
              <a:t>                              </a:t>
            </a:r>
          </a:p>
          <a:p>
            <a:r>
              <a:rPr lang="zh-CN" altLang="en-US" sz="4000" u="sng" dirty="0"/>
              <a:t>                                    </a:t>
            </a:r>
            <a:r>
              <a:rPr lang="zh-CN" altLang="en-US" sz="4000" dirty="0"/>
              <a:t>的人。</a:t>
            </a:r>
          </a:p>
        </p:txBody>
      </p:sp>
      <p:sp>
        <p:nvSpPr>
          <p:cNvPr id="77826" name="Text Box 1026"/>
          <p:cNvSpPr txBox="1">
            <a:spLocks noChangeArrowheads="1"/>
          </p:cNvSpPr>
          <p:nvPr/>
        </p:nvSpPr>
        <p:spPr bwMode="auto">
          <a:xfrm>
            <a:off x="2268538" y="2940050"/>
            <a:ext cx="5694362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</a:rPr>
              <a:t>   </a:t>
            </a:r>
            <a:r>
              <a:rPr lang="zh-CN" altLang="en-US" sz="3600">
                <a:solidFill>
                  <a:srgbClr val="FF3300"/>
                </a:solidFill>
              </a:rPr>
              <a:t>以国家利益为重，顾大局</a:t>
            </a:r>
          </a:p>
          <a:p>
            <a:r>
              <a:rPr lang="zh-CN" altLang="en-US" sz="3600">
                <a:solidFill>
                  <a:srgbClr val="FF3300"/>
                </a:solidFill>
              </a:rPr>
              <a:t>识大体，胸怀宽广</a:t>
            </a:r>
          </a:p>
        </p:txBody>
      </p:sp>
      <p:sp>
        <p:nvSpPr>
          <p:cNvPr id="77827" name="Line 1027"/>
          <p:cNvSpPr>
            <a:spLocks noChangeShapeType="1"/>
          </p:cNvSpPr>
          <p:nvPr/>
        </p:nvSpPr>
        <p:spPr bwMode="auto">
          <a:xfrm>
            <a:off x="3347864" y="3501008"/>
            <a:ext cx="6192838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build="allAtOnce"/>
      <p:bldP spid="77826" grpId="1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260350"/>
            <a:ext cx="5616575" cy="725488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b="1" smtClean="0">
                <a:solidFill>
                  <a:srgbClr val="00FF00"/>
                </a:solidFill>
              </a:rPr>
              <a:t>廉颇忽然醒悟了，</a:t>
            </a:r>
            <a:r>
              <a:rPr lang="zh-CN" altLang="en-US" sz="2400" smtClean="0"/>
              <a:t> </a:t>
            </a:r>
            <a:r>
              <a:rPr lang="zh-CN" altLang="en-US" sz="2400" b="1" i="1" smtClean="0">
                <a:solidFill>
                  <a:srgbClr val="FF3300"/>
                </a:solidFill>
                <a:ea typeface="华文行楷" panose="02010800040101010101" pitchFamily="2" charset="-122"/>
              </a:rPr>
              <a:t>来到相府门前</a:t>
            </a:r>
            <a:r>
              <a:rPr lang="en-US" altLang="zh-CN" sz="2400" b="1" i="1" smtClean="0">
                <a:solidFill>
                  <a:srgbClr val="FF3300"/>
                </a:solidFill>
                <a:latin typeface="Arial" panose="020B0604020202020204"/>
                <a:ea typeface="华文行楷" panose="02010800040101010101" pitchFamily="2" charset="-122"/>
              </a:rPr>
              <a:t>……</a:t>
            </a:r>
            <a:endParaRPr lang="en-US" altLang="zh-CN" sz="2400" b="1" i="1" smtClean="0">
              <a:solidFill>
                <a:srgbClr val="FF3300"/>
              </a:solidFill>
              <a:ea typeface="华文行楷" panose="02010800040101010101" pitchFamily="2" charset="-122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5132388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0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000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他脱下战袍，背上缚着荆条，到蔺相如门上请罪。蔺相如见廉颇来负荆请罪，连忙热情地出来迎接。</a:t>
            </a:r>
          </a:p>
        </p:txBody>
      </p:sp>
      <p:pic>
        <p:nvPicPr>
          <p:cNvPr id="114692" name="Picture 4" descr="k18-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275" y="908050"/>
            <a:ext cx="5688013" cy="420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3000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" name="Text Box 0"/>
          <p:cNvSpPr txBox="1">
            <a:spLocks noChangeArrowheads="1"/>
          </p:cNvSpPr>
          <p:nvPr/>
        </p:nvSpPr>
        <p:spPr bwMode="auto">
          <a:xfrm>
            <a:off x="539750" y="981075"/>
            <a:ext cx="7888288" cy="1981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2"/>
                </a:solidFill>
              </a:rPr>
              <a:t>思考：</a:t>
            </a:r>
          </a:p>
          <a:p>
            <a:r>
              <a:rPr lang="zh-CN" altLang="en-US" sz="4400" b="1" dirty="0">
                <a:solidFill>
                  <a:schemeClr val="bg2"/>
                </a:solidFill>
              </a:rPr>
              <a:t>      </a:t>
            </a:r>
            <a:r>
              <a:rPr lang="zh-CN" altLang="en-US" sz="3600" dirty="0">
                <a:solidFill>
                  <a:schemeClr val="bg2"/>
                </a:solidFill>
              </a:rPr>
              <a:t>廉颇为什么向蔺相如负荆请罪？ </a:t>
            </a:r>
          </a:p>
          <a:p>
            <a:endParaRPr lang="en-US" altLang="zh-CN" sz="3600" dirty="0"/>
          </a:p>
        </p:txBody>
      </p:sp>
      <p:sp>
        <p:nvSpPr>
          <p:cNvPr id="75777" name="Text Box 1"/>
          <p:cNvSpPr txBox="1">
            <a:spLocks noChangeArrowheads="1"/>
          </p:cNvSpPr>
          <p:nvPr/>
        </p:nvSpPr>
        <p:spPr bwMode="auto">
          <a:xfrm>
            <a:off x="1023938" y="3722688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539750" y="2997200"/>
            <a:ext cx="8392041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</a:rPr>
              <a:t>从</a:t>
            </a:r>
            <a:r>
              <a:rPr lang="zh-CN" altLang="en-US" sz="4000" dirty="0">
                <a:solidFill>
                  <a:schemeClr val="bg2"/>
                </a:solidFill>
                <a:latin typeface="Arial" panose="020B0604020202020204"/>
              </a:rPr>
              <a:t>“</a:t>
            </a:r>
            <a:r>
              <a:rPr lang="zh-CN" altLang="en-US" sz="4000" dirty="0">
                <a:solidFill>
                  <a:schemeClr val="bg2"/>
                </a:solidFill>
              </a:rPr>
              <a:t>负荆请罪</a:t>
            </a:r>
            <a:r>
              <a:rPr lang="zh-CN" altLang="en-US" sz="4000" dirty="0">
                <a:solidFill>
                  <a:schemeClr val="bg2"/>
                </a:solidFill>
                <a:latin typeface="Arial" panose="020B0604020202020204"/>
              </a:rPr>
              <a:t>”</a:t>
            </a:r>
            <a:r>
              <a:rPr lang="zh-CN" altLang="en-US" sz="4000" dirty="0">
                <a:solidFill>
                  <a:schemeClr val="bg2"/>
                </a:solidFill>
              </a:rPr>
              <a:t>可以看出廉颇是一个</a:t>
            </a:r>
          </a:p>
          <a:p>
            <a:endParaRPr lang="zh-CN" altLang="en-US" sz="4000" dirty="0"/>
          </a:p>
          <a:p>
            <a:r>
              <a:rPr lang="zh-CN" altLang="en-US" sz="4000" u="sng" dirty="0"/>
              <a:t>                              </a:t>
            </a:r>
            <a:r>
              <a:rPr lang="zh-CN" altLang="en-US" sz="4000" dirty="0"/>
              <a:t>的人。</a:t>
            </a:r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755576" y="4064000"/>
            <a:ext cx="556120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3300"/>
                </a:solidFill>
              </a:rPr>
              <a:t>勇于</a:t>
            </a:r>
            <a:r>
              <a:rPr lang="zh-CN" altLang="en-US" sz="3200" dirty="0" smtClean="0">
                <a:solidFill>
                  <a:srgbClr val="FF3300"/>
                </a:solidFill>
              </a:rPr>
              <a:t>改过，以国家利益</a:t>
            </a:r>
            <a:r>
              <a:rPr lang="zh-CN" altLang="en-US" sz="3200" dirty="0">
                <a:solidFill>
                  <a:srgbClr val="FF3300"/>
                </a:solidFill>
              </a:rPr>
              <a:t>为重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3075" y="908050"/>
            <a:ext cx="8420100" cy="5689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prstClr val="white"/>
              </a:solidFill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539753" y="1312433"/>
            <a:ext cx="7920679" cy="5188380"/>
            <a:chOff x="626990" y="1188113"/>
            <a:chExt cx="11969018" cy="4680520"/>
          </a:xfrm>
        </p:grpSpPr>
        <p:sp>
          <p:nvSpPr>
            <p:cNvPr id="4" name="矩形 3"/>
            <p:cNvSpPr/>
            <p:nvPr/>
          </p:nvSpPr>
          <p:spPr>
            <a:xfrm>
              <a:off x="626990" y="1188113"/>
              <a:ext cx="11969018" cy="4680520"/>
            </a:xfrm>
            <a:prstGeom prst="rect">
              <a:avLst/>
            </a:prstGeom>
            <a:solidFill>
              <a:srgbClr val="FFFF00">
                <a:alpha val="45098"/>
              </a:srgb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883280" y="1658316"/>
              <a:ext cx="10624608" cy="3744112"/>
            </a:xfrm>
            <a:prstGeom prst="rect">
              <a:avLst/>
            </a:prstGeom>
            <a:noFill/>
            <a:ln w="19050">
              <a:noFill/>
              <a:prstDash val="sysDash"/>
              <a:miter lim="800000"/>
            </a:ln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kumimoji="1"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司马迁，</a:t>
              </a:r>
              <a:r>
                <a:rPr kumimoji="1"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字子长，西汉史学家、文学家</a:t>
              </a:r>
              <a:r>
                <a:rPr kumimoji="1"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kumimoji="1"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被后人尊称为“史圣”。他继承父亲司马谈之职，任太史令。后因对李陵军败降匈奴的事有所辩解，得罪下狱，受腐刑。出狱后任中书令，继续发愤著书，完成了</a:t>
              </a:r>
              <a:r>
                <a:rPr kumimoji="1"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《</a:t>
              </a:r>
              <a:r>
                <a:rPr kumimoji="1"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史记</a:t>
              </a:r>
              <a:r>
                <a:rPr kumimoji="1"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》</a:t>
              </a:r>
              <a:r>
                <a:rPr kumimoji="1"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这部永远闪耀光辉的伟大著作。</a:t>
              </a:r>
              <a:endParaRPr kumimoji="1"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922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5804"/>
            <a:ext cx="1783080" cy="62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404813"/>
            <a:ext cx="7489825" cy="619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0837" name="WordArt 5"/>
          <p:cNvSpPr>
            <a:spLocks noChangeArrowheads="1" noChangeShapeType="1" noTextEdit="1"/>
          </p:cNvSpPr>
          <p:nvPr/>
        </p:nvSpPr>
        <p:spPr bwMode="auto">
          <a:xfrm>
            <a:off x="1042988" y="549275"/>
            <a:ext cx="3168650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smtClean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知错就改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1835150" y="1557338"/>
            <a:ext cx="5694363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rPr>
              <a:t>这个故事发生在</a:t>
            </a:r>
            <a:r>
              <a:rPr kumimoji="1" lang="en-US" altLang="zh-CN" sz="3600" b="1" smtClean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rPr>
              <a:t>_____</a:t>
            </a:r>
            <a:r>
              <a:rPr kumimoji="1" lang="zh-CN" altLang="en-US" sz="3600" b="1" smtClean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rPr>
              <a:t>时候</a:t>
            </a:r>
            <a:r>
              <a:rPr kumimoji="1" lang="en-US" altLang="zh-CN" sz="3600" b="1" smtClean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1" lang="en-US" altLang="zh-CN" sz="3600" b="1" smtClean="0">
              <a:solidFill>
                <a:srgbClr val="00009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rPr>
              <a:t>主要讲 </a:t>
            </a:r>
            <a:r>
              <a:rPr kumimoji="1" lang="en-US" altLang="zh-CN" sz="3600" b="1" smtClean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rPr>
              <a:t>_____________</a:t>
            </a:r>
            <a:r>
              <a:rPr kumimoji="1" lang="zh-CN" altLang="en-US" sz="3600" b="1" smtClean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1" lang="zh-CN" altLang="en-US" sz="3600" b="1" smtClean="0">
              <a:solidFill>
                <a:srgbClr val="00009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b="1" smtClean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rPr>
              <a:t>________________,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1" lang="en-US" altLang="zh-CN" sz="3600" b="1" smtClean="0">
              <a:solidFill>
                <a:srgbClr val="00009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b="1" smtClean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rPr>
              <a:t>_____________</a:t>
            </a:r>
            <a:r>
              <a:rPr kumimoji="1" lang="zh-CN" altLang="en-US" sz="3600" b="1" smtClean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rPr>
              <a:t>三个故事。</a:t>
            </a:r>
          </a:p>
        </p:txBody>
      </p:sp>
      <p:sp>
        <p:nvSpPr>
          <p:cNvPr id="22531" name="WordArt 3"/>
          <p:cNvSpPr>
            <a:spLocks noChangeArrowheads="1" noChangeShapeType="1" noTextEdit="1"/>
          </p:cNvSpPr>
          <p:nvPr/>
        </p:nvSpPr>
        <p:spPr bwMode="auto">
          <a:xfrm>
            <a:off x="250825" y="476250"/>
            <a:ext cx="933450" cy="43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4" dir="t"/>
            </a:scene3d>
            <a:sp3d extrusionH="227000" prstMaterial="legacyMatte">
              <a:extrusionClr>
                <a:srgbClr val="6600CC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smtClean="0">
                <a:ln w="9525"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黑体" panose="02010609060101010101" charset="-122"/>
                <a:ea typeface="黑体" panose="02010609060101010101" charset="-122"/>
              </a:rPr>
              <a:t>练习</a:t>
            </a: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5148263" y="1412875"/>
            <a:ext cx="12239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dirty="0" smtClean="0">
                <a:solidFill>
                  <a:srgbClr val="FF3300"/>
                </a:solidFill>
                <a:latin typeface="Arial Narrow" panose="020B0606020202030204" pitchFamily="34" charset="0"/>
                <a:ea typeface="黑体" panose="02010609060101010101" charset="-122"/>
              </a:rPr>
              <a:t>战国</a:t>
            </a:r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3492500" y="2565400"/>
            <a:ext cx="3024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完 璧 归 赵</a:t>
            </a:r>
          </a:p>
        </p:txBody>
      </p:sp>
      <p:sp>
        <p:nvSpPr>
          <p:cNvPr id="115719" name="Text Box 7"/>
          <p:cNvSpPr txBox="1">
            <a:spLocks noChangeArrowheads="1"/>
          </p:cNvSpPr>
          <p:nvPr/>
        </p:nvSpPr>
        <p:spPr bwMode="auto">
          <a:xfrm>
            <a:off x="2411413" y="3644900"/>
            <a:ext cx="32400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渑 池 会 见</a:t>
            </a:r>
          </a:p>
        </p:txBody>
      </p:sp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2124075" y="4652963"/>
            <a:ext cx="30956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负 荆 请 罪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57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/>
      <p:bldP spid="115717" grpId="0"/>
      <p:bldP spid="115718" grpId="0"/>
      <p:bldP spid="115719" grpId="0"/>
      <p:bldP spid="1157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252413" y="631118"/>
            <a:ext cx="2374900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1" y="1278818"/>
            <a:ext cx="2951163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4153" y="2785705"/>
            <a:ext cx="929489" cy="179542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  <a:reflection stA="0" endPos="65000" dist="50800" dir="5400000" sy="-100000" algn="bl" rotWithShape="0"/>
          </a:effectLst>
        </p:spPr>
      </p:pic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2142216" y="3068240"/>
            <a:ext cx="5454120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三个故事各有情节，但又紧密联系。</a:t>
            </a:r>
          </a:p>
          <a:p>
            <a:pPr>
              <a:defRPr/>
            </a:pPr>
            <a:r>
              <a:rPr lang="zh-CN" altLang="en-US" sz="2400" dirty="0" smtClean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“渑池之会”是“完璧归赵” 的发展，</a:t>
            </a:r>
          </a:p>
          <a:p>
            <a:pPr>
              <a:defRPr/>
            </a:pPr>
            <a:r>
              <a:rPr lang="zh-CN" altLang="en-US" sz="2400" dirty="0" smtClean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“完璧归赵”和“渑池之会”的结果是</a:t>
            </a:r>
          </a:p>
          <a:p>
            <a:pPr>
              <a:defRPr/>
            </a:pPr>
            <a:r>
              <a:rPr lang="zh-CN" altLang="en-US" sz="2400" dirty="0" smtClean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“负荆请罪” 的起因。 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09601" y="1449561"/>
            <a:ext cx="75692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“完璧归赵”、“渑池之会”与“负荆请罪”之间有什么联系？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ext Box 2"/>
          <p:cNvSpPr txBox="1">
            <a:spLocks noChangeArrowheads="1"/>
          </p:cNvSpPr>
          <p:nvPr/>
        </p:nvSpPr>
        <p:spPr bwMode="auto">
          <a:xfrm>
            <a:off x="2627313" y="1700213"/>
            <a:ext cx="4321175" cy="448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7200" b="1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完璧归赵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7200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渑池会见</a:t>
            </a:r>
            <a:r>
              <a:rPr lang="zh-CN" altLang="en-US" sz="7200" b="1" smtClean="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7200" b="1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负荆请罪</a:t>
            </a:r>
          </a:p>
        </p:txBody>
      </p:sp>
      <p:sp>
        <p:nvSpPr>
          <p:cNvPr id="119811" name="WordArt 3"/>
          <p:cNvSpPr>
            <a:spLocks noChangeArrowheads="1" noChangeShapeType="1" noTextEdit="1"/>
          </p:cNvSpPr>
          <p:nvPr/>
        </p:nvSpPr>
        <p:spPr bwMode="auto">
          <a:xfrm>
            <a:off x="2555875" y="908050"/>
            <a:ext cx="4244975" cy="611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你能复述一下吗</a:t>
            </a:r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250825" y="476250"/>
            <a:ext cx="933450" cy="43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4" dir="t"/>
            </a:scene3d>
            <a:sp3d extrusionH="227000" prstMaterial="legacyMatte">
              <a:extrusionClr>
                <a:srgbClr val="6600CC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smtClean="0">
                <a:ln w="9525"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黑体" panose="02010609060101010101" charset="-122"/>
                <a:ea typeface="黑体" panose="02010609060101010101" charset="-122"/>
              </a:rPr>
              <a:t>练习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3" y="765175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直线连接符 21"/>
          <p:cNvSpPr>
            <a:spLocks noChangeShapeType="1"/>
          </p:cNvSpPr>
          <p:nvPr/>
        </p:nvSpPr>
        <p:spPr bwMode="auto">
          <a:xfrm flipV="1">
            <a:off x="-36513" y="1343025"/>
            <a:ext cx="2073276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916832"/>
            <a:ext cx="7961709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直线连接符 21"/>
          <p:cNvSpPr>
            <a:spLocks noChangeShapeType="1"/>
          </p:cNvSpPr>
          <p:nvPr/>
        </p:nvSpPr>
        <p:spPr bwMode="auto">
          <a:xfrm flipV="1">
            <a:off x="323852" y="1627192"/>
            <a:ext cx="2073275" cy="9525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4096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438" y="1052513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39750" y="2709863"/>
            <a:ext cx="792321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FFFF"/>
                </a:solidFill>
              </a:rPr>
              <a:t>　　</a:t>
            </a:r>
            <a:endParaRPr lang="zh-CN" altLang="zh-CN" sz="3200" b="1" smtClean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6513" y="1916113"/>
            <a:ext cx="9144000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32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2" y="2058992"/>
            <a:ext cx="8064500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  <a:latin typeface="宋体" panose="02010600030101010101" pitchFamily="2" charset="-122"/>
              </a:rPr>
              <a:t>    </a:t>
            </a:r>
            <a:endParaRPr lang="zh-CN" altLang="en-US" sz="3200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5847" name="矩形 3"/>
          <p:cNvSpPr>
            <a:spLocks noChangeArrowheads="1"/>
          </p:cNvSpPr>
          <p:nvPr/>
        </p:nvSpPr>
        <p:spPr bwMode="auto">
          <a:xfrm>
            <a:off x="539752" y="2057402"/>
            <a:ext cx="8064500" cy="40318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文以秦赵两国的矛盾为背景，以蔺相如的活动为线索，通过对“完璧归赵”“渑池会见”“负荆请罪”三个小故事的记述，写出了将相之间由不和到和好的经过，赞扬了蔺相如勇敢机智、不畏强暴的斗争精神和以国家利益为重，顾大局、识大体的可贵品质及政治远见，也赞扬了廉颇勇于改过的精神。</a:t>
            </a:r>
            <a:endParaRPr lang="zh-CN" altLang="en-US" sz="3200" dirty="0">
              <a:solidFill>
                <a:srgbClr val="FFD0BE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836613"/>
            <a:ext cx="20193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直线连接符 21"/>
          <p:cNvSpPr>
            <a:spLocks noChangeShapeType="1"/>
          </p:cNvSpPr>
          <p:nvPr/>
        </p:nvSpPr>
        <p:spPr bwMode="auto">
          <a:xfrm flipV="1">
            <a:off x="482601" y="1604965"/>
            <a:ext cx="2073275" cy="793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539752" y="2057402"/>
            <a:ext cx="8064500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用“√”给加点的字选择正确的读音。  </a:t>
            </a:r>
            <a:endParaRPr lang="en-US" altLang="zh-CN" sz="3200" dirty="0" smtClean="0">
              <a:solidFill>
                <a:srgbClr val="FFFFCC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 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正在为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 err="1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wèi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 </a:t>
            </a:r>
            <a:r>
              <a:rPr lang="en-US" altLang="zh-CN" sz="3200" dirty="0" err="1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wéi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难的时候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有人说有个叫蔺相如的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勇敢机智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也许他能解决这个难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 err="1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nán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 </a:t>
            </a:r>
            <a:r>
              <a:rPr lang="en-US" altLang="zh-CN" sz="3200" dirty="0" err="1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nàn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题。 ．  </a:t>
            </a:r>
            <a:endParaRPr lang="en-US" altLang="zh-CN" sz="3200" dirty="0" smtClean="0">
              <a:solidFill>
                <a:srgbClr val="FFFFCC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这话传到蔺相如耳朵里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蔺相如就请假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 err="1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jià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 </a:t>
            </a:r>
            <a:r>
              <a:rPr lang="en-US" altLang="zh-CN" sz="3200" dirty="0" err="1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jiǎ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不上朝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 err="1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cháo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  </a:t>
            </a:r>
            <a:r>
              <a:rPr lang="en-US" altLang="zh-CN" sz="3200" dirty="0" err="1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zhāo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免得跟廉颇见面。</a:t>
            </a:r>
            <a:endParaRPr lang="zh-CN" altLang="en-US" sz="3200" dirty="0">
              <a:solidFill>
                <a:srgbClr val="FFD0BE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707904" y="2492896"/>
            <a:ext cx="64787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dirty="0" smtClean="0">
                <a:solidFill>
                  <a:srgbClr val="FF3300"/>
                </a:solidFill>
                <a:latin typeface="Arial Narrow" panose="020B0606020202030204" pitchFamily="34" charset="0"/>
                <a:ea typeface="黑体" panose="02010609060101010101" charset="-122"/>
              </a:rPr>
              <a:t>√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259632" y="3573016"/>
            <a:ext cx="64787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dirty="0" smtClean="0">
                <a:solidFill>
                  <a:srgbClr val="FF3300"/>
                </a:solidFill>
                <a:latin typeface="Arial Narrow" panose="020B0606020202030204" pitchFamily="34" charset="0"/>
                <a:ea typeface="黑体" panose="02010609060101010101" charset="-122"/>
              </a:rPr>
              <a:t>√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27584" y="4509120"/>
            <a:ext cx="64787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dirty="0" smtClean="0">
                <a:solidFill>
                  <a:srgbClr val="FF3300"/>
                </a:solidFill>
                <a:latin typeface="Arial Narrow" panose="020B0606020202030204" pitchFamily="34" charset="0"/>
                <a:ea typeface="黑体" panose="02010609060101010101" charset="-122"/>
              </a:rPr>
              <a:t>√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499992" y="4581128"/>
            <a:ext cx="64787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dirty="0" smtClean="0">
                <a:solidFill>
                  <a:srgbClr val="FF3300"/>
                </a:solidFill>
                <a:latin typeface="Arial Narrow" panose="020B0606020202030204" pitchFamily="34" charset="0"/>
                <a:ea typeface="黑体" panose="02010609060101010101" charset="-122"/>
              </a:rPr>
              <a:t>√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6"/>
          <p:cNvSpPr>
            <a:spLocks noTextEdit="1"/>
          </p:cNvSpPr>
          <p:nvPr/>
        </p:nvSpPr>
        <p:spPr bwMode="auto">
          <a:xfrm>
            <a:off x="1752601" y="2017715"/>
            <a:ext cx="6010275" cy="2058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charset="-122"/>
                <a:ea typeface="黑体" panose="02010609060101010101" charset="-122"/>
              </a:rPr>
              <a:t>同学们，</a:t>
            </a:r>
          </a:p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charset="-122"/>
                <a:ea typeface="黑体" panose="02010609060101010101" charset="-122"/>
              </a:rPr>
              <a:t>  再见！</a:t>
            </a:r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3468690"/>
            <a:ext cx="28384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340768"/>
            <a:ext cx="799288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</a:pPr>
            <a:r>
              <a:rPr lang="zh-CN" altLang="en-US" sz="2800" kern="0" dirty="0" smtClean="0">
                <a:solidFill>
                  <a:srgbClr val="DADADA">
                    <a:lumMod val="10000"/>
                  </a:srgbClr>
                </a:solidFill>
              </a:rPr>
              <a:t>本课根据</a:t>
            </a:r>
            <a:r>
              <a:rPr lang="en-US" altLang="zh-CN" sz="2800" kern="0" dirty="0" smtClean="0">
                <a:solidFill>
                  <a:srgbClr val="DADADA">
                    <a:lumMod val="10000"/>
                  </a:srgbClr>
                </a:solidFill>
              </a:rPr>
              <a:t>《</a:t>
            </a:r>
            <a:r>
              <a:rPr lang="zh-CN" altLang="en-US" sz="2800" kern="0" dirty="0" smtClean="0">
                <a:solidFill>
                  <a:srgbClr val="DADADA">
                    <a:lumMod val="10000"/>
                  </a:srgbClr>
                </a:solidFill>
              </a:rPr>
              <a:t>史记</a:t>
            </a:r>
            <a:r>
              <a:rPr lang="en-US" altLang="zh-CN" sz="2800" kern="0" dirty="0" smtClean="0">
                <a:solidFill>
                  <a:srgbClr val="DADADA">
                    <a:lumMod val="10000"/>
                  </a:srgbClr>
                </a:solidFill>
              </a:rPr>
              <a:t>.</a:t>
            </a:r>
            <a:r>
              <a:rPr lang="zh-CN" altLang="en-US" sz="2800" kern="0" dirty="0" smtClean="0">
                <a:solidFill>
                  <a:srgbClr val="DADADA">
                    <a:lumMod val="10000"/>
                  </a:srgbClr>
                </a:solidFill>
              </a:rPr>
              <a:t>廉颇蔺相如列传</a:t>
            </a:r>
            <a:r>
              <a:rPr lang="en-US" altLang="zh-CN" sz="2800" kern="0" dirty="0" smtClean="0">
                <a:solidFill>
                  <a:srgbClr val="DADADA">
                    <a:lumMod val="10000"/>
                  </a:srgbClr>
                </a:solidFill>
              </a:rPr>
              <a:t>》</a:t>
            </a:r>
            <a:r>
              <a:rPr lang="zh-CN" altLang="en-US" sz="2800" kern="0" dirty="0" smtClean="0">
                <a:solidFill>
                  <a:srgbClr val="DADADA">
                    <a:lumMod val="10000"/>
                  </a:srgbClr>
                </a:solidFill>
              </a:rPr>
              <a:t>改编。</a:t>
            </a:r>
            <a:r>
              <a:rPr lang="en-US" altLang="zh-CN" sz="2800" kern="0" dirty="0" smtClean="0">
                <a:solidFill>
                  <a:srgbClr val="DADADA">
                    <a:lumMod val="10000"/>
                  </a:srgbClr>
                </a:solidFill>
              </a:rPr>
              <a:t>《</a:t>
            </a:r>
            <a:r>
              <a:rPr lang="zh-CN" altLang="en-US" sz="2800" kern="0" dirty="0" smtClean="0">
                <a:solidFill>
                  <a:srgbClr val="DADADA">
                    <a:lumMod val="10000"/>
                  </a:srgbClr>
                </a:solidFill>
              </a:rPr>
              <a:t>史记</a:t>
            </a:r>
            <a:r>
              <a:rPr lang="en-US" altLang="zh-CN" sz="2800" kern="0" dirty="0" smtClean="0">
                <a:solidFill>
                  <a:srgbClr val="DADADA">
                    <a:lumMod val="10000"/>
                  </a:srgbClr>
                </a:solidFill>
              </a:rPr>
              <a:t>》</a:t>
            </a:r>
            <a:r>
              <a:rPr lang="zh-CN" altLang="en-US" sz="2800" kern="0" dirty="0" smtClean="0">
                <a:solidFill>
                  <a:srgbClr val="DADADA">
                    <a:lumMod val="10000"/>
                  </a:srgbClr>
                </a:solidFill>
              </a:rPr>
              <a:t>作者是汉代的司马迁。它既是一部很有价值的历史著作，又是一部杰出的文学著作。用为人物写传的形式来反映历史，成功地描写了众多有血有肉、性格鲜明的人物。被鲁迅先生称为</a:t>
            </a:r>
            <a:r>
              <a:rPr lang="zh-CN" altLang="en-US" sz="2800" kern="0" dirty="0" smtClean="0">
                <a:solidFill>
                  <a:srgbClr val="DADADA">
                    <a:lumMod val="10000"/>
                  </a:srgbClr>
                </a:solidFill>
                <a:latin typeface="Arial" panose="020B0604020202020204"/>
              </a:rPr>
              <a:t>“</a:t>
            </a:r>
            <a:r>
              <a:rPr lang="zh-CN" altLang="en-US" sz="2800" kern="0" dirty="0" smtClean="0">
                <a:solidFill>
                  <a:srgbClr val="DADADA">
                    <a:lumMod val="10000"/>
                  </a:srgbClr>
                </a:solidFill>
              </a:rPr>
              <a:t>史家之绝唱，无韵之离骚</a:t>
            </a:r>
            <a:r>
              <a:rPr lang="zh-CN" altLang="en-US" sz="2800" kern="0" dirty="0" smtClean="0">
                <a:solidFill>
                  <a:srgbClr val="DADADA">
                    <a:lumMod val="10000"/>
                  </a:srgbClr>
                </a:solidFill>
                <a:latin typeface="Arial" panose="020B0604020202020204"/>
              </a:rPr>
              <a:t>”</a:t>
            </a:r>
            <a:r>
              <a:rPr lang="zh-CN" altLang="en-US" sz="2800" kern="0" dirty="0" smtClean="0">
                <a:solidFill>
                  <a:srgbClr val="DADADA">
                    <a:lumMod val="10000"/>
                  </a:srgbClr>
                </a:solidFill>
              </a:rPr>
              <a:t>。</a:t>
            </a:r>
            <a:endParaRPr lang="zh-CN" altLang="en-US" sz="2800" kern="0" dirty="0">
              <a:solidFill>
                <a:srgbClr val="DADADA">
                  <a:lumMod val="1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WordArt 2"/>
          <p:cNvSpPr>
            <a:spLocks noChangeArrowheads="1" noChangeShapeType="1" noTextEdit="1"/>
          </p:cNvSpPr>
          <p:nvPr/>
        </p:nvSpPr>
        <p:spPr bwMode="auto">
          <a:xfrm>
            <a:off x="2209800" y="2586038"/>
            <a:ext cx="3062288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smtClean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将相和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827088" y="5373688"/>
            <a:ext cx="7400925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500" b="1" smtClean="0">
                <a:solidFill>
                  <a:srgbClr val="FFCC00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        </a:t>
            </a:r>
            <a:r>
              <a:rPr kumimoji="1" lang="zh-CN" altLang="en-US" sz="3500" b="1" smtClean="0">
                <a:solidFill>
                  <a:srgbClr val="6600CC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这是一个流传了千百年的动人故事，是我国历史上光彩不灭的佳话。</a:t>
            </a: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1116013" y="1341438"/>
            <a:ext cx="1655762" cy="1368425"/>
            <a:chOff x="432" y="528"/>
            <a:chExt cx="1296" cy="1008"/>
          </a:xfrm>
        </p:grpSpPr>
        <p:sp>
          <p:nvSpPr>
            <p:cNvPr id="5134" name="WordArt 4"/>
            <p:cNvSpPr>
              <a:spLocks noChangeArrowheads="1" noChangeShapeType="1" noTextEdit="1"/>
            </p:cNvSpPr>
            <p:nvPr/>
          </p:nvSpPr>
          <p:spPr bwMode="auto">
            <a:xfrm>
              <a:off x="432" y="528"/>
              <a:ext cx="1152" cy="43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kern="10" smtClean="0">
                  <a:ln w="19050">
                    <a:solidFill>
                      <a:srgbClr val="FF3300"/>
                    </a:solidFill>
                    <a:round/>
                  </a:ln>
                  <a:solidFill>
                    <a:srgbClr val="FF33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廉颇</a:t>
              </a:r>
            </a:p>
          </p:txBody>
        </p:sp>
        <p:sp>
          <p:nvSpPr>
            <p:cNvPr id="5135" name="Line 6"/>
            <p:cNvSpPr>
              <a:spLocks noChangeShapeType="1"/>
            </p:cNvSpPr>
            <p:nvPr/>
          </p:nvSpPr>
          <p:spPr bwMode="auto">
            <a:xfrm flipH="1" flipV="1">
              <a:off x="1104" y="1008"/>
              <a:ext cx="624" cy="528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Group 11"/>
          <p:cNvGrpSpPr/>
          <p:nvPr/>
        </p:nvGrpSpPr>
        <p:grpSpPr bwMode="auto">
          <a:xfrm>
            <a:off x="3924300" y="1196975"/>
            <a:ext cx="1943100" cy="1317625"/>
            <a:chOff x="2352" y="528"/>
            <a:chExt cx="1344" cy="1056"/>
          </a:xfrm>
        </p:grpSpPr>
        <p:sp>
          <p:nvSpPr>
            <p:cNvPr id="5132" name="WordArt 5"/>
            <p:cNvSpPr>
              <a:spLocks noChangeArrowheads="1" noChangeShapeType="1" noTextEdit="1"/>
            </p:cNvSpPr>
            <p:nvPr/>
          </p:nvSpPr>
          <p:spPr bwMode="auto">
            <a:xfrm>
              <a:off x="2352" y="528"/>
              <a:ext cx="1344" cy="43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kern="10" smtClean="0">
                  <a:ln w="19050">
                    <a:solidFill>
                      <a:srgbClr val="000099"/>
                    </a:solidFill>
                    <a:round/>
                  </a:ln>
                  <a:solidFill>
                    <a:srgbClr val="000099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蔺相如</a:t>
              </a:r>
            </a:p>
          </p:txBody>
        </p:sp>
        <p:sp>
          <p:nvSpPr>
            <p:cNvPr id="5133" name="Line 7"/>
            <p:cNvSpPr>
              <a:spLocks noChangeShapeType="1"/>
            </p:cNvSpPr>
            <p:nvPr/>
          </p:nvSpPr>
          <p:spPr bwMode="auto">
            <a:xfrm flipV="1">
              <a:off x="2544" y="1056"/>
              <a:ext cx="432" cy="528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Group 12"/>
          <p:cNvGrpSpPr/>
          <p:nvPr/>
        </p:nvGrpSpPr>
        <p:grpSpPr bwMode="auto">
          <a:xfrm>
            <a:off x="5486400" y="2819400"/>
            <a:ext cx="2819400" cy="685800"/>
            <a:chOff x="3456" y="1776"/>
            <a:chExt cx="1776" cy="432"/>
          </a:xfrm>
        </p:grpSpPr>
        <p:sp>
          <p:nvSpPr>
            <p:cNvPr id="5130" name="Line 8"/>
            <p:cNvSpPr>
              <a:spLocks noChangeShapeType="1"/>
            </p:cNvSpPr>
            <p:nvPr/>
          </p:nvSpPr>
          <p:spPr bwMode="auto">
            <a:xfrm>
              <a:off x="3456" y="1968"/>
              <a:ext cx="43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31" name="WordArt 9"/>
            <p:cNvSpPr>
              <a:spLocks noChangeArrowheads="1" noChangeShapeType="1" noTextEdit="1"/>
            </p:cNvSpPr>
            <p:nvPr/>
          </p:nvSpPr>
          <p:spPr bwMode="auto">
            <a:xfrm>
              <a:off x="4080" y="1776"/>
              <a:ext cx="1152" cy="43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kern="10" smtClean="0">
                  <a:ln w="19050">
                    <a:solidFill>
                      <a:srgbClr val="99CCFF"/>
                    </a:solidFill>
                    <a:round/>
                  </a:ln>
                  <a:solidFill>
                    <a:srgbClr val="000099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和好</a:t>
              </a:r>
            </a:p>
          </p:txBody>
        </p:sp>
      </p:grpSp>
      <p:sp>
        <p:nvSpPr>
          <p:cNvPr id="83983" name="Rectangle 15"/>
          <p:cNvSpPr>
            <a:spLocks noChangeArrowheads="1"/>
          </p:cNvSpPr>
          <p:nvPr/>
        </p:nvSpPr>
        <p:spPr bwMode="auto">
          <a:xfrm>
            <a:off x="2051050" y="4437063"/>
            <a:ext cx="5457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dirty="0" smtClean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从</a:t>
            </a:r>
            <a:r>
              <a:rPr kumimoji="1" lang="zh-CN" altLang="en-US" sz="36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kumimoji="1" lang="zh-CN" altLang="en-US" sz="3600" b="1" dirty="0" smtClean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kumimoji="1" lang="zh-CN" altLang="en-US" sz="36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”</a:t>
            </a:r>
            <a:r>
              <a:rPr kumimoji="1" lang="zh-CN" altLang="en-US" sz="3600" b="1" dirty="0" smtClean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字可以推想出什么</a:t>
            </a:r>
            <a:r>
              <a:rPr kumimoji="1" lang="en-US" altLang="zh-CN" sz="3600" b="1" dirty="0" smtClean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132856"/>
            <a:ext cx="1239319" cy="179542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  <a:reflection stA="0" endPos="65000" dist="508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animBg="1"/>
      <p:bldP spid="839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ext Box 2"/>
          <p:cNvSpPr txBox="1">
            <a:spLocks noChangeArrowheads="1"/>
          </p:cNvSpPr>
          <p:nvPr/>
        </p:nvSpPr>
        <p:spPr bwMode="auto">
          <a:xfrm>
            <a:off x="2124075" y="981075"/>
            <a:ext cx="6335713" cy="481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500" dirty="0" smtClean="0">
                <a:solidFill>
                  <a:srgbClr val="FFFFFF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400" b="1" dirty="0" smtClean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战国是我国历史上的一个时期，当时比较强的国家有七个，即秦、楚、齐、赵、燕、魏、韩，称为“战国七雄” ，</a:t>
            </a:r>
            <a:r>
              <a:rPr lang="zh-CN" altLang="en-US" sz="3400" dirty="0" smtClean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秦国是最强的一个。</a:t>
            </a:r>
            <a:r>
              <a:rPr lang="zh-CN" altLang="en-US" sz="3400" b="1" dirty="0" smtClean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课文中所讲的赵国紧挨着秦国，另一边是富强的齐国，处于两大强国之间的赵国，</a:t>
            </a:r>
            <a:r>
              <a:rPr lang="zh-CN" altLang="en-US" sz="3400" dirty="0" smtClean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在军事和外交方面的措施，有关系国家兴亡的重大意义。</a:t>
            </a:r>
            <a:endParaRPr lang="zh-CN" altLang="en-US" sz="3400" dirty="0" smtClean="0">
              <a:solidFill>
                <a:srgbClr val="FFFF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8547" name="WordArt 3"/>
          <p:cNvSpPr>
            <a:spLocks noChangeArrowheads="1" noChangeShapeType="1" noTextEdit="1"/>
          </p:cNvSpPr>
          <p:nvPr/>
        </p:nvSpPr>
        <p:spPr bwMode="auto">
          <a:xfrm>
            <a:off x="971550" y="1773238"/>
            <a:ext cx="649288" cy="4679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800" b="1" kern="10" dirty="0" smtClean="0">
              <a:ln w="12700">
                <a:solidFill>
                  <a:srgbClr val="FFFFFF"/>
                </a:solidFill>
                <a:round/>
              </a:ln>
              <a:solidFill>
                <a:srgbClr val="00CCFF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 build="allAtOnce"/>
      <p:bldP spid="1085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3" y="614128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19068" y="614128"/>
            <a:ext cx="2073275" cy="661988"/>
            <a:chOff x="0" y="0"/>
            <a:chExt cx="2071702" cy="661806"/>
          </a:xfrm>
        </p:grpSpPr>
        <p:sp>
          <p:nvSpPr>
            <p:cNvPr id="10263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779913" y="1064930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245" name="TextBox 3"/>
          <p:cNvSpPr txBox="1">
            <a:spLocks noChangeArrowheads="1"/>
          </p:cNvSpPr>
          <p:nvPr/>
        </p:nvSpPr>
        <p:spPr bwMode="auto">
          <a:xfrm>
            <a:off x="433388" y="2060277"/>
            <a:ext cx="2163762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zhào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46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5" y="2636550"/>
            <a:ext cx="8413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图片 2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7755" y="2636550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文本框 6"/>
          <p:cNvSpPr txBox="1">
            <a:spLocks noChangeArrowheads="1"/>
          </p:cNvSpPr>
          <p:nvPr/>
        </p:nvSpPr>
        <p:spPr bwMode="auto">
          <a:xfrm>
            <a:off x="3604535" y="2711162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臣（大臣）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563943" y="2060277"/>
            <a:ext cx="2033587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chén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0" name="文本框 6"/>
          <p:cNvSpPr txBox="1">
            <a:spLocks noChangeArrowheads="1"/>
          </p:cNvSpPr>
          <p:nvPr/>
        </p:nvSpPr>
        <p:spPr bwMode="auto">
          <a:xfrm>
            <a:off x="419104" y="2707987"/>
            <a:ext cx="25010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召（召集）</a:t>
            </a:r>
          </a:p>
        </p:txBody>
      </p:sp>
      <p:sp>
        <p:nvSpPr>
          <p:cNvPr id="10251" name="TextBox 3"/>
          <p:cNvSpPr txBox="1">
            <a:spLocks noChangeArrowheads="1"/>
          </p:cNvSpPr>
          <p:nvPr/>
        </p:nvSpPr>
        <p:spPr bwMode="auto">
          <a:xfrm>
            <a:off x="323855" y="3614205"/>
            <a:ext cx="18716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gōng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2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9093" y="4173687"/>
            <a:ext cx="8413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3" name="文本框 6"/>
          <p:cNvSpPr txBox="1">
            <a:spLocks noChangeArrowheads="1"/>
          </p:cNvSpPr>
          <p:nvPr/>
        </p:nvSpPr>
        <p:spPr bwMode="auto">
          <a:xfrm>
            <a:off x="308203" y="4245127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宫（宫殿）</a:t>
            </a:r>
          </a:p>
        </p:txBody>
      </p:sp>
      <p:pic>
        <p:nvPicPr>
          <p:cNvPr id="10254" name="图片 2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1580" y="4157809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5" name="文本框 6"/>
          <p:cNvSpPr txBox="1">
            <a:spLocks noChangeArrowheads="1"/>
          </p:cNvSpPr>
          <p:nvPr/>
        </p:nvSpPr>
        <p:spPr bwMode="auto">
          <a:xfrm>
            <a:off x="6413052" y="4207028"/>
            <a:ext cx="25010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诺（允诺）</a:t>
            </a:r>
          </a:p>
        </p:txBody>
      </p:sp>
      <p:sp>
        <p:nvSpPr>
          <p:cNvPr id="10256" name="TextBox 23"/>
          <p:cNvSpPr txBox="1">
            <a:spLocks noChangeArrowheads="1"/>
          </p:cNvSpPr>
          <p:nvPr/>
        </p:nvSpPr>
        <p:spPr bwMode="auto">
          <a:xfrm>
            <a:off x="6210305" y="3485628"/>
            <a:ext cx="3330575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nuò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7" name="TextBox 3"/>
          <p:cNvSpPr txBox="1">
            <a:spLocks noChangeArrowheads="1"/>
          </p:cNvSpPr>
          <p:nvPr/>
        </p:nvSpPr>
        <p:spPr bwMode="auto">
          <a:xfrm>
            <a:off x="6151568" y="1988840"/>
            <a:ext cx="23082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yì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8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4593" y="2565102"/>
            <a:ext cx="841375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9" name="文本框 6"/>
          <p:cNvSpPr txBox="1">
            <a:spLocks noChangeArrowheads="1"/>
          </p:cNvSpPr>
          <p:nvPr/>
        </p:nvSpPr>
        <p:spPr bwMode="auto">
          <a:xfrm>
            <a:off x="6221868" y="2636549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议（商议）</a:t>
            </a:r>
          </a:p>
        </p:txBody>
      </p:sp>
      <p:sp>
        <p:nvSpPr>
          <p:cNvPr id="10260" name="TextBox 3"/>
          <p:cNvSpPr txBox="1">
            <a:spLocks noChangeArrowheads="1"/>
          </p:cNvSpPr>
          <p:nvPr/>
        </p:nvSpPr>
        <p:spPr bwMode="auto">
          <a:xfrm>
            <a:off x="3492505" y="3566580"/>
            <a:ext cx="1300163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xiàn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61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9180" y="4197493"/>
            <a:ext cx="841375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2" name="文本框 6"/>
          <p:cNvSpPr txBox="1">
            <a:spLocks noChangeArrowheads="1"/>
          </p:cNvSpPr>
          <p:nvPr/>
        </p:nvSpPr>
        <p:spPr bwMode="auto">
          <a:xfrm>
            <a:off x="3711580" y="4268939"/>
            <a:ext cx="25010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献（献宝）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3" y="614128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19068" y="614128"/>
            <a:ext cx="2073275" cy="661988"/>
            <a:chOff x="0" y="0"/>
            <a:chExt cx="2071702" cy="661806"/>
          </a:xfrm>
        </p:grpSpPr>
        <p:sp>
          <p:nvSpPr>
            <p:cNvPr id="10263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779913" y="1064930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245" name="TextBox 3"/>
          <p:cNvSpPr txBox="1">
            <a:spLocks noChangeArrowheads="1"/>
          </p:cNvSpPr>
          <p:nvPr/>
        </p:nvSpPr>
        <p:spPr bwMode="auto">
          <a:xfrm>
            <a:off x="433388" y="2060277"/>
            <a:ext cx="2163762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diǎn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46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5" y="2636550"/>
            <a:ext cx="8413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图片 2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7755" y="2636550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文本框 6"/>
          <p:cNvSpPr txBox="1">
            <a:spLocks noChangeArrowheads="1"/>
          </p:cNvSpPr>
          <p:nvPr/>
        </p:nvSpPr>
        <p:spPr bwMode="auto">
          <a:xfrm>
            <a:off x="3604535" y="2711162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抄（抄写）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563943" y="2060277"/>
            <a:ext cx="2033587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chāo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0" name="文本框 6"/>
          <p:cNvSpPr txBox="1">
            <a:spLocks noChangeArrowheads="1"/>
          </p:cNvSpPr>
          <p:nvPr/>
        </p:nvSpPr>
        <p:spPr bwMode="auto">
          <a:xfrm>
            <a:off x="419104" y="2707987"/>
            <a:ext cx="25010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典（典礼）</a:t>
            </a:r>
          </a:p>
        </p:txBody>
      </p:sp>
      <p:sp>
        <p:nvSpPr>
          <p:cNvPr id="10251" name="TextBox 3"/>
          <p:cNvSpPr txBox="1">
            <a:spLocks noChangeArrowheads="1"/>
          </p:cNvSpPr>
          <p:nvPr/>
        </p:nvSpPr>
        <p:spPr bwMode="auto">
          <a:xfrm>
            <a:off x="323855" y="3614205"/>
            <a:ext cx="18716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jù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2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9093" y="4173687"/>
            <a:ext cx="8413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3" name="文本框 6"/>
          <p:cNvSpPr txBox="1">
            <a:spLocks noChangeArrowheads="1"/>
          </p:cNvSpPr>
          <p:nvPr/>
        </p:nvSpPr>
        <p:spPr bwMode="auto">
          <a:xfrm>
            <a:off x="308203" y="4245127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拒（拒绝）</a:t>
            </a:r>
          </a:p>
        </p:txBody>
      </p:sp>
      <p:pic>
        <p:nvPicPr>
          <p:cNvPr id="10254" name="图片 2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1580" y="4157809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5" name="文本框 6"/>
          <p:cNvSpPr txBox="1">
            <a:spLocks noChangeArrowheads="1"/>
          </p:cNvSpPr>
          <p:nvPr/>
        </p:nvSpPr>
        <p:spPr bwMode="auto">
          <a:xfrm>
            <a:off x="6413052" y="4207028"/>
            <a:ext cx="25010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罪（请罪）</a:t>
            </a:r>
          </a:p>
        </p:txBody>
      </p:sp>
      <p:sp>
        <p:nvSpPr>
          <p:cNvPr id="10256" name="TextBox 23"/>
          <p:cNvSpPr txBox="1">
            <a:spLocks noChangeArrowheads="1"/>
          </p:cNvSpPr>
          <p:nvPr/>
        </p:nvSpPr>
        <p:spPr bwMode="auto">
          <a:xfrm>
            <a:off x="6210305" y="3485628"/>
            <a:ext cx="3330575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zuì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7" name="TextBox 3"/>
          <p:cNvSpPr txBox="1">
            <a:spLocks noChangeArrowheads="1"/>
          </p:cNvSpPr>
          <p:nvPr/>
        </p:nvSpPr>
        <p:spPr bwMode="auto">
          <a:xfrm>
            <a:off x="6151568" y="1988840"/>
            <a:ext cx="23082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qiè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8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4593" y="2565102"/>
            <a:ext cx="841375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9" name="文本框 6"/>
          <p:cNvSpPr txBox="1">
            <a:spLocks noChangeArrowheads="1"/>
          </p:cNvSpPr>
          <p:nvPr/>
        </p:nvSpPr>
        <p:spPr bwMode="auto">
          <a:xfrm>
            <a:off x="6221868" y="2636549"/>
            <a:ext cx="25010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怯（胆怯）</a:t>
            </a:r>
          </a:p>
        </p:txBody>
      </p:sp>
      <p:sp>
        <p:nvSpPr>
          <p:cNvPr id="10260" name="TextBox 3"/>
          <p:cNvSpPr txBox="1">
            <a:spLocks noChangeArrowheads="1"/>
          </p:cNvSpPr>
          <p:nvPr/>
        </p:nvSpPr>
        <p:spPr bwMode="auto">
          <a:xfrm>
            <a:off x="3492505" y="3566580"/>
            <a:ext cx="13001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jīng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61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9180" y="4197493"/>
            <a:ext cx="841375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2" name="文本框 6"/>
          <p:cNvSpPr txBox="1">
            <a:spLocks noChangeArrowheads="1"/>
          </p:cNvSpPr>
          <p:nvPr/>
        </p:nvSpPr>
        <p:spPr bwMode="auto">
          <a:xfrm>
            <a:off x="3711580" y="4268939"/>
            <a:ext cx="25010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荆（荆条）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3" y="908050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19070" y="908050"/>
            <a:ext cx="2073275" cy="661988"/>
            <a:chOff x="0" y="0"/>
            <a:chExt cx="2071702" cy="661806"/>
          </a:xfrm>
        </p:grpSpPr>
        <p:sp>
          <p:nvSpPr>
            <p:cNvPr id="12325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059833" y="836712"/>
            <a:ext cx="288012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我会读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2293" name="文本框 9"/>
          <p:cNvSpPr txBox="1">
            <a:spLocks noChangeArrowheads="1"/>
          </p:cNvSpPr>
          <p:nvPr/>
        </p:nvSpPr>
        <p:spPr bwMode="auto">
          <a:xfrm>
            <a:off x="252413" y="1630363"/>
            <a:ext cx="123142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dà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chén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294" name="TextBox 1"/>
          <p:cNvSpPr txBox="1">
            <a:spLocks noChangeArrowheads="1"/>
          </p:cNvSpPr>
          <p:nvPr/>
        </p:nvSpPr>
        <p:spPr bwMode="auto">
          <a:xfrm>
            <a:off x="323857" y="2133614"/>
            <a:ext cx="14398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 臣</a:t>
            </a:r>
          </a:p>
        </p:txBody>
      </p:sp>
      <p:sp>
        <p:nvSpPr>
          <p:cNvPr id="12295" name="TextBox 20"/>
          <p:cNvSpPr txBox="1">
            <a:spLocks noChangeArrowheads="1"/>
          </p:cNvSpPr>
          <p:nvPr/>
        </p:nvSpPr>
        <p:spPr bwMode="auto">
          <a:xfrm>
            <a:off x="325445" y="2781300"/>
            <a:ext cx="165417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x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ìng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l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ìn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296" name="TextBox 24"/>
          <p:cNvSpPr txBox="1">
            <a:spLocks noChangeArrowheads="1"/>
          </p:cNvSpPr>
          <p:nvPr/>
        </p:nvSpPr>
        <p:spPr bwMode="auto">
          <a:xfrm>
            <a:off x="179395" y="3286132"/>
            <a:ext cx="1493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姓 蔺</a:t>
            </a:r>
          </a:p>
        </p:txBody>
      </p:sp>
      <p:sp>
        <p:nvSpPr>
          <p:cNvPr id="12297" name="TextBox 5"/>
          <p:cNvSpPr txBox="1">
            <a:spLocks noChangeArrowheads="1"/>
          </p:cNvSpPr>
          <p:nvPr/>
        </p:nvSpPr>
        <p:spPr bwMode="auto">
          <a:xfrm>
            <a:off x="1763713" y="2063764"/>
            <a:ext cx="1511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允 诺</a:t>
            </a:r>
          </a:p>
        </p:txBody>
      </p:sp>
      <p:sp>
        <p:nvSpPr>
          <p:cNvPr id="12298" name="TextBox 5"/>
          <p:cNvSpPr txBox="1">
            <a:spLocks noChangeArrowheads="1"/>
          </p:cNvSpPr>
          <p:nvPr/>
        </p:nvSpPr>
        <p:spPr bwMode="auto">
          <a:xfrm>
            <a:off x="3854452" y="2043127"/>
            <a:ext cx="1511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请 罪</a:t>
            </a:r>
          </a:p>
        </p:txBody>
      </p:sp>
      <p:sp>
        <p:nvSpPr>
          <p:cNvPr id="12299" name="TextBox 2"/>
          <p:cNvSpPr txBox="1">
            <a:spLocks noChangeArrowheads="1"/>
          </p:cNvSpPr>
          <p:nvPr/>
        </p:nvSpPr>
        <p:spPr bwMode="auto">
          <a:xfrm>
            <a:off x="1763713" y="2781300"/>
            <a:ext cx="230505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lián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pō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0" name="TextBox 5"/>
          <p:cNvSpPr txBox="1">
            <a:spLocks noChangeArrowheads="1"/>
          </p:cNvSpPr>
          <p:nvPr/>
        </p:nvSpPr>
        <p:spPr bwMode="auto">
          <a:xfrm>
            <a:off x="1763714" y="3267083"/>
            <a:ext cx="24479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廉 颇</a:t>
            </a:r>
          </a:p>
        </p:txBody>
      </p:sp>
      <p:sp>
        <p:nvSpPr>
          <p:cNvPr id="12301" name="TextBox 2"/>
          <p:cNvSpPr txBox="1">
            <a:spLocks noChangeArrowheads="1"/>
          </p:cNvSpPr>
          <p:nvPr/>
        </p:nvSpPr>
        <p:spPr bwMode="auto">
          <a:xfrm>
            <a:off x="5651500" y="3862388"/>
            <a:ext cx="3048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zhàn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páo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2" name="TextBox 5"/>
          <p:cNvSpPr txBox="1">
            <a:spLocks noChangeArrowheads="1"/>
          </p:cNvSpPr>
          <p:nvPr/>
        </p:nvSpPr>
        <p:spPr bwMode="auto">
          <a:xfrm>
            <a:off x="107951" y="4365639"/>
            <a:ext cx="16557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侮 辱</a:t>
            </a:r>
          </a:p>
        </p:txBody>
      </p:sp>
      <p:sp>
        <p:nvSpPr>
          <p:cNvPr id="12303" name="TextBox 2"/>
          <p:cNvSpPr txBox="1">
            <a:spLocks noChangeArrowheads="1"/>
          </p:cNvSpPr>
          <p:nvPr/>
        </p:nvSpPr>
        <p:spPr bwMode="auto">
          <a:xfrm>
            <a:off x="325445" y="3933825"/>
            <a:ext cx="179863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wǔ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rǔ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4" name="TextBox 5"/>
          <p:cNvSpPr txBox="1">
            <a:spLocks noChangeArrowheads="1"/>
          </p:cNvSpPr>
          <p:nvPr/>
        </p:nvSpPr>
        <p:spPr bwMode="auto">
          <a:xfrm>
            <a:off x="1763714" y="4325952"/>
            <a:ext cx="18002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击 缶</a:t>
            </a:r>
          </a:p>
        </p:txBody>
      </p:sp>
      <p:sp>
        <p:nvSpPr>
          <p:cNvPr id="12305" name="TextBox 2"/>
          <p:cNvSpPr txBox="1">
            <a:spLocks noChangeArrowheads="1"/>
          </p:cNvSpPr>
          <p:nvPr/>
        </p:nvSpPr>
        <p:spPr bwMode="auto">
          <a:xfrm>
            <a:off x="1979613" y="3894138"/>
            <a:ext cx="208756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 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jī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fǒu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 </a:t>
            </a:r>
          </a:p>
        </p:txBody>
      </p:sp>
      <p:sp>
        <p:nvSpPr>
          <p:cNvPr id="12306" name="TextBox 5"/>
          <p:cNvSpPr txBox="1">
            <a:spLocks noChangeArrowheads="1"/>
          </p:cNvSpPr>
          <p:nvPr/>
        </p:nvSpPr>
        <p:spPr bwMode="auto">
          <a:xfrm>
            <a:off x="3708401" y="4294202"/>
            <a:ext cx="18002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 卿</a:t>
            </a:r>
          </a:p>
        </p:txBody>
      </p:sp>
      <p:sp>
        <p:nvSpPr>
          <p:cNvPr id="12307" name="TextBox 2"/>
          <p:cNvSpPr txBox="1">
            <a:spLocks noChangeArrowheads="1"/>
          </p:cNvSpPr>
          <p:nvPr/>
        </p:nvSpPr>
        <p:spPr bwMode="auto">
          <a:xfrm>
            <a:off x="3635375" y="2781300"/>
            <a:ext cx="18002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dǐ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  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yù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8" name="TextBox 2"/>
          <p:cNvSpPr txBox="1">
            <a:spLocks noChangeArrowheads="1"/>
          </p:cNvSpPr>
          <p:nvPr/>
        </p:nvSpPr>
        <p:spPr bwMode="auto">
          <a:xfrm>
            <a:off x="5651502" y="2781300"/>
            <a:ext cx="208915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tuī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cí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9" name="TextBox 5"/>
          <p:cNvSpPr txBox="1">
            <a:spLocks noChangeArrowheads="1"/>
          </p:cNvSpPr>
          <p:nvPr/>
        </p:nvSpPr>
        <p:spPr bwMode="auto">
          <a:xfrm>
            <a:off x="3563939" y="3267075"/>
            <a:ext cx="194468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抵 御</a:t>
            </a:r>
          </a:p>
        </p:txBody>
      </p:sp>
      <p:sp>
        <p:nvSpPr>
          <p:cNvPr id="12310" name="TextBox 5"/>
          <p:cNvSpPr txBox="1">
            <a:spLocks noChangeArrowheads="1"/>
          </p:cNvSpPr>
          <p:nvPr/>
        </p:nvSpPr>
        <p:spPr bwMode="auto">
          <a:xfrm>
            <a:off x="5545145" y="3267083"/>
            <a:ext cx="14747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 辞</a:t>
            </a:r>
          </a:p>
        </p:txBody>
      </p:sp>
      <p:sp>
        <p:nvSpPr>
          <p:cNvPr id="12311" name="TextBox 2"/>
          <p:cNvSpPr txBox="1">
            <a:spLocks noChangeArrowheads="1"/>
          </p:cNvSpPr>
          <p:nvPr/>
        </p:nvSpPr>
        <p:spPr bwMode="auto">
          <a:xfrm>
            <a:off x="3563945" y="3862393"/>
            <a:ext cx="183673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shàng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qīng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12" name="TextBox 18"/>
          <p:cNvSpPr txBox="1">
            <a:spLocks noChangeArrowheads="1"/>
          </p:cNvSpPr>
          <p:nvPr/>
        </p:nvSpPr>
        <p:spPr bwMode="auto">
          <a:xfrm>
            <a:off x="5795970" y="2062177"/>
            <a:ext cx="17287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完璧归赵</a:t>
            </a:r>
          </a:p>
        </p:txBody>
      </p:sp>
      <p:sp>
        <p:nvSpPr>
          <p:cNvPr id="12313" name="TextBox 5"/>
          <p:cNvSpPr txBox="1">
            <a:spLocks noChangeArrowheads="1"/>
          </p:cNvSpPr>
          <p:nvPr/>
        </p:nvSpPr>
        <p:spPr bwMode="auto">
          <a:xfrm>
            <a:off x="5508627" y="4294202"/>
            <a:ext cx="25923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战 袍</a:t>
            </a:r>
          </a:p>
        </p:txBody>
      </p:sp>
      <p:sp>
        <p:nvSpPr>
          <p:cNvPr id="12320" name="文本框 9"/>
          <p:cNvSpPr txBox="1">
            <a:spLocks noChangeArrowheads="1"/>
          </p:cNvSpPr>
          <p:nvPr/>
        </p:nvSpPr>
        <p:spPr bwMode="auto">
          <a:xfrm>
            <a:off x="1912943" y="1628775"/>
            <a:ext cx="119455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yǔn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nuò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1" name="文本框 9"/>
          <p:cNvSpPr txBox="1">
            <a:spLocks noChangeArrowheads="1"/>
          </p:cNvSpPr>
          <p:nvPr/>
        </p:nvSpPr>
        <p:spPr bwMode="auto">
          <a:xfrm>
            <a:off x="3857631" y="1628775"/>
            <a:ext cx="131959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qǐng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zuì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3" name="文本框 9"/>
          <p:cNvSpPr txBox="1">
            <a:spLocks noChangeArrowheads="1"/>
          </p:cNvSpPr>
          <p:nvPr/>
        </p:nvSpPr>
        <p:spPr bwMode="auto">
          <a:xfrm>
            <a:off x="5657852" y="1589088"/>
            <a:ext cx="212590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wán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bì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guī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zhào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TEMPLATE_THUMBS_INDEX" val="1、6、8、9、11、15、16、17、7、20、22、25、27、32、34、36、37、38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"/>
  <p:tag name="KSO_WM_SLIDE_INDEX" val="1"/>
  <p:tag name="KSO_WM_SLIDE_ITEM_CNT" val="0"/>
  <p:tag name="KSO_WM_SLIDE_TYPE" val="title"/>
  <p:tag name="KSO_WM_TEMPLATE_THUMBS_INDEX" val="1、6、8、9、11、15、16、17、7、20、22、25、27、32、34、36、37、38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2644</Words>
  <Application>Microsoft Office PowerPoint</Application>
  <PresentationFormat>On-screen Show (4:3)</PresentationFormat>
  <Paragraphs>226</Paragraphs>
  <Slides>37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Office 主题</vt:lpstr>
      <vt:lpstr>Ocean</vt:lpstr>
      <vt:lpstr>1_Office 主题</vt:lpstr>
      <vt:lpstr>2_Office 主题</vt:lpstr>
      <vt:lpstr>2_Office 主题​​</vt:lpstr>
      <vt:lpstr>1_Office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廉颇忽然醒悟了， 来到相府门前……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xbany</cp:lastModifiedBy>
  <cp:revision>19</cp:revision>
  <dcterms:created xsi:type="dcterms:W3CDTF">2013-04-07T13:03:00Z</dcterms:created>
  <dcterms:modified xsi:type="dcterms:W3CDTF">2019-07-04T15:18:13Z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