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3" r:id="rId2"/>
    <p:sldId id="263" r:id="rId3"/>
    <p:sldId id="319" r:id="rId4"/>
    <p:sldId id="320" r:id="rId5"/>
    <p:sldId id="321" r:id="rId6"/>
    <p:sldId id="322" r:id="rId7"/>
    <p:sldId id="264" r:id="rId8"/>
    <p:sldId id="306" r:id="rId9"/>
    <p:sldId id="324" r:id="rId10"/>
    <p:sldId id="323" r:id="rId11"/>
    <p:sldId id="325" r:id="rId12"/>
    <p:sldId id="327" r:id="rId13"/>
    <p:sldId id="326" r:id="rId14"/>
    <p:sldId id="265" r:id="rId15"/>
    <p:sldId id="328" r:id="rId16"/>
    <p:sldId id="317" r:id="rId17"/>
    <p:sldId id="329" r:id="rId18"/>
    <p:sldId id="318" r:id="rId19"/>
    <p:sldId id="330"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7.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solidFill>
                  <a:schemeClr val="tx1"/>
                </a:solidFill>
              </a:rPr>
              <a:t>1</a:t>
            </a:r>
            <a:r>
              <a:rPr lang="en-US" altLang="zh-CN" sz="1600" dirty="0" smtClean="0">
                <a:solidFill>
                  <a:schemeClr val="tx1"/>
                </a:solidFill>
              </a:rPr>
              <a:t>.</a:t>
            </a:r>
            <a:r>
              <a:rPr lang="zh-CN" altLang="zh-CN" sz="1600" dirty="0" smtClean="0">
                <a:solidFill>
                  <a:schemeClr val="tx1"/>
                </a:solidFill>
              </a:rPr>
              <a:t>我与绘画的缘分</a:t>
            </a:r>
            <a:endParaRPr lang="zh-CN" altLang="en-US" sz="1600" dirty="0">
              <a:solidFill>
                <a:schemeClr val="tx1"/>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Document1.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Document2.docx"/><Relationship Id="rId5" Type="http://schemas.openxmlformats.org/officeDocument/2006/relationships/oleObject" Target="../embeddings/oleObject2.bin"/><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Document3.docx"/><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Document4.docx"/><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80928"/>
            <a:ext cx="6203032" cy="576064"/>
          </a:xfrm>
        </p:spPr>
        <p:txBody>
          <a:bodyPr/>
          <a:lstStyle/>
          <a:p>
            <a:r>
              <a:rPr lang="zh-CN" altLang="en-US" dirty="0"/>
              <a:t>第五单元</a:t>
            </a:r>
            <a:br>
              <a:rPr lang="zh-CN" altLang="en-US" dirty="0"/>
            </a:br>
            <a:r>
              <a:rPr lang="zh-CN" altLang="en-US" dirty="0"/>
              <a:t>让故事本身说话</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360"/>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炽热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形容感情非常热烈。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希冀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嗣后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踌躇满志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形容对自己的现状或取得的成就非常得意。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肆恣汪洋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形容文章、言论、书法等气势豪放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潇洒自如。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心血来潮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形容突然产生某种念头。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大刀阔斧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形容办事果断而有魄力。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近在咫尺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形容距离很近。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惠而不费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自己却无所损失。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475656" y="1971262"/>
            <a:ext cx="439248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1497428" y="2391694"/>
            <a:ext cx="864096"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1475656" y="2785284"/>
            <a:ext cx="88586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2070548" y="3205716"/>
            <a:ext cx="545377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2063854" y="3618173"/>
            <a:ext cx="5676497"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2079066" y="3990951"/>
            <a:ext cx="3285021"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2079066" y="4389611"/>
            <a:ext cx="342903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2100838" y="4788271"/>
            <a:ext cx="203911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2079066" y="5236535"/>
            <a:ext cx="378907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902681021"/>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3625"/>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嗜好</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爱好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为了得到真正的快乐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避免烦恼和脑力的过度紧张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我们都应该有一些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嗜好</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一百多年前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英国出了个有名的科学家叫达尔文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他从小</a:t>
            </a:r>
            <a:r>
              <a:rPr lang="zh-CN" altLang="zh-CN" sz="2200" dirty="0" smtClean="0">
                <a:solidFill>
                  <a:srgbClr val="000000"/>
                </a:solidFill>
                <a:latin typeface="Times New Roman" panose="02020603050405020304" pitchFamily="18" charset="0"/>
                <a:cs typeface="Times New Roman" panose="02020603050405020304" pitchFamily="18" charset="0"/>
              </a:rPr>
              <a:t>就</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爱好</a:t>
            </a:r>
            <a:r>
              <a:rPr lang="zh-CN" altLang="zh-CN" sz="2200" dirty="0">
                <a:solidFill>
                  <a:srgbClr val="000000"/>
                </a:solidFill>
                <a:latin typeface="Times New Roman" panose="02020603050405020304" pitchFamily="18" charset="0"/>
                <a:cs typeface="Times New Roman" panose="02020603050405020304" pitchFamily="18" charset="0"/>
              </a:rPr>
              <a:t>自然。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嗜好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一般用作名词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除作名词外还可以作动词。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嗜好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是指习惯成癖的爱好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语义比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732930" y="3134114"/>
            <a:ext cx="573857"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870051" y="3933056"/>
            <a:ext cx="573857"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364136655"/>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美不胜收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琳琅满目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水塘里闪烁着如此耀眼夺目的反光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光波在一层一层地淡下去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表面和那边缘那种镀金镶银般的光亮真是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美不胜收</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货柜上摆满了具有传统特色的珠宝、翡翠、玉雕、字画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品种齐全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琳琅满目</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美不胜收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琳琅满目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都形容美好的事物很多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但是前者偏重在来不及看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后者偏重在满眼都是。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5652120" y="2935830"/>
            <a:ext cx="115212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1761108" y="3745496"/>
            <a:ext cx="1175481"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856182081"/>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咄咄逼人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盛气凌人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然后战战兢兢地在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咄咄逼人</a:t>
            </a:r>
            <a:r>
              <a:rPr lang="zh-CN" altLang="zh-CN" sz="2200" dirty="0">
                <a:solidFill>
                  <a:srgbClr val="000000"/>
                </a:solidFill>
                <a:latin typeface="Times New Roman" panose="02020603050405020304" pitchFamily="18" charset="0"/>
                <a:cs typeface="Times New Roman" panose="02020603050405020304" pitchFamily="18" charset="0"/>
              </a:rPr>
              <a:t>的雪白画布上画了大约像一颗小豆子那么大的一笔。</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共产党员决不可自以为是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盛气凌人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以为自己是什么都好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别人是什么都不好。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二者都能形容气势汹汹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使人难堪。但前者的应用范围广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不限用于人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还可用于气势、形势、命令等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后者只用于人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傲慢自大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3419872" y="2331302"/>
            <a:ext cx="115212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4328657" y="3136227"/>
            <a:ext cx="110070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762855440"/>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我小心翼翼地用一支很小的画笔蘸一点点蓝颜料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然后战战兢兢地在咄咄逼人的雪白画布上画了大约像一颗小豆子那么大的一笔。</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小心翼翼、战战兢兢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咄咄逼人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形成鲜明对比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把初学画者的心态描摹得形象。句子较为复杂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用了许多修饰语或补足语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所以形象感、动作感很强。这一句话有五十多字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其实句子主干只是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我蘸颜料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画了一笔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几个字而已。提炼之后的句子似乎简洁了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但内容单薄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文学性弱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远不如原句意味深长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形象生动。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把你所见的景象跟画面相比较简直令人着迷。假如你还没有那么干过的话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在你归天以前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不妨试一试。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兴趣盎然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不厌其烦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令人神往。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在你归天以前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不妨试一试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幽默诙谐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豁达闲适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无所畏惧。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作为一种消遣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绘画简直十全十美了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可是却没有一个喜欢绘画的人接连站三四个钟点画画会感到些微的不适。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以绘画作为旅游的刺激剂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以绘画作为消遣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都使人受益匪浅。用对比的方法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点明绘画给人带来的乐趣。在教堂站上半个钟头就很不自在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而喜欢绘画的人接连站上三四个钟点画画也不会感到些微的不适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绘画带给人的享受真是太美妙了。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40320428"/>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如何理解课文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丘吉尔的散文继承了英国散文恬淡、风趣的传统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英国散文具有悠久的传统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专就随笔类散文来说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作品繁富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写法多样。以风格而论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多是散漫的、恬淡的、风趣的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历代作家有培根、笛福、艾迪生、斯梯尔、约翰生、兰姆、哈兹里特等。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课文同样体现了散漫、恬淡、风趣的文风。它写的是作者在紧张情绪之余的安适、和乐的生活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表达对人生、对艺术的感悟。它是谈话体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或闲话体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作者娓娓道来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似与读者谈心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讲述自己的内心经历。本文不纯粹是叙事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还有许多议论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这些议论可以见出作者的机智、敏锐、深刻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这些都是对前代散文传统的继承和发扬光大。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从课文中可以获得哪些有益的启示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艺术是苦闷的升华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是精神回归的家园。作者在现实生活中碰壁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志愿不得实现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只有转向艺术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这样的嗜好在一个最苦闷的时期搭救了我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可以说艺术是人的疲倦心灵的疗养所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精神回归的家园。人的一生总会遇到这样那样的困惑、痛苦甚至厄运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如果精神沉溺于痛苦中而不得摆脱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可能造成人的心灵创伤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理想明灯熄灭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精神大厦坍塌。艺术虽不能包医精神的百病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但它能给人生存信念、精神动力和顽强的意志力。人在现实世界中不能享受到精神快乐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或许能在艺术世界中充分享受得到。所以人的一生应该有某些精神寄托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如爱好艺术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爱好体育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应该有良好的情趣。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7277321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91630"/>
            <a:ext cx="8128000" cy="452874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绘声绘色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富于夸饰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丘吉尔的散文创作风格</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这是一篇随笔式散文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它充分体现了英国随笔风格的引人之处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即绘声绘色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幽默风趣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富于夸饰。作者对他跨入艺术天地的第一步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那由神秘莫测到大开眼界的一刹那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缘分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中的机缘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表述得多么风趣、生动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面对近在咫尺的绘画领地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作者小心翼翼、战战兢兢、胸揣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性命攸关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之念</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重如千斤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的小画笔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悬在空中无从落下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缘分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之难得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被渲染得如此扣人心弦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而当作者</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抓起一支最大的画笔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雄赳赳气昂昂地朝我的牺牲品扑了过去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绘画的神秘帷幕却又顷刻消失了。同是缘分初结之际</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一难一易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富于哲理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难之所</a:t>
            </a:r>
            <a:endParaRPr lang="zh-CN" altLang="en-US" sz="2200" dirty="0"/>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以为难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正是由于人们意识不到易之何以为易。这里应该指出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这些细致准确的夸饰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与作者体验感悟之独到是分不开的。在作品中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作者抒发绘画所赋予他的无穷乐趣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真是太妙了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简直令人着迷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这样的赞赏也仍觉意犹未尽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竟至采用了像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崇高的褒赏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每个空闲的钟点都很充实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都是一次充满了销魂荡魄般发现的无休止的航行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这样一类极富夸张意味的礼赞。但由于作者在咏叹中寓含了他的真挚、特殊的感情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所以我们并不觉得有任何矫饰的感觉。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878026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454564370"/>
              </p:ext>
            </p:extLst>
          </p:nvPr>
        </p:nvGraphicFramePr>
        <p:xfrm>
          <a:off x="611560" y="1559464"/>
          <a:ext cx="8128000" cy="645400"/>
        </p:xfrm>
        <a:graphic>
          <a:graphicData uri="http://schemas.openxmlformats.org/presentationml/2006/ole">
            <mc:AlternateContent xmlns:mc="http://schemas.openxmlformats.org/markup-compatibility/2006">
              <mc:Choice xmlns:v="urn:schemas-microsoft-com:vml" Requires="v">
                <p:oleObj spid="_x0000_s1028" name="Document" r:id="rId4" imgW="3838193" imgH="304037" progId="Word.Document.12">
                  <p:embed/>
                </p:oleObj>
              </mc:Choice>
              <mc:Fallback>
                <p:oleObj name="Document" r:id="rId4" imgW="3838193" imgH="304037" progId="Word.Document.12">
                  <p:embed/>
                  <p:pic>
                    <p:nvPicPr>
                      <p:cNvPr id="0" name=""/>
                      <p:cNvPicPr/>
                      <p:nvPr/>
                    </p:nvPicPr>
                    <p:blipFill>
                      <a:blip r:embed="rId5"/>
                      <a:stretch>
                        <a:fillRect/>
                      </a:stretch>
                    </p:blipFill>
                    <p:spPr>
                      <a:xfrm>
                        <a:off x="611560" y="1559464"/>
                        <a:ext cx="8128000" cy="645400"/>
                      </a:xfrm>
                      <a:prstGeom prst="rect">
                        <a:avLst/>
                      </a:prstGeom>
                    </p:spPr>
                  </p:pic>
                </p:oleObj>
              </mc:Fallback>
            </mc:AlternateContent>
          </a:graphicData>
        </a:graphic>
      </p:graphicFrame>
      <p:sp>
        <p:nvSpPr>
          <p:cNvPr id="3" name="矩形 2"/>
          <p:cNvSpPr>
            <a:spLocks noChangeAspect="1"/>
          </p:cNvSpPr>
          <p:nvPr/>
        </p:nvSpPr>
        <p:spPr>
          <a:xfrm>
            <a:off x="508000" y="2356497"/>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仿佛你的一扇窗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让你放眼世界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外面的世界很精彩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外面的世界也很无奈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带着梦想展开翅膀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在精彩与无奈中飞翔。故事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犹如门前流过的一条小河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波澜不惊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但触动着你心中柔软的琴弦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不断勾起你童年的回忆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不断引出你刻骨铭心的乡音。故事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就像一朵玫瑰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娇艳芬芳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红绿相间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耀人眼目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但美丽的后面隐藏着毫无情意的刺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稍不留意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就要付出心痛的代价。故事就是一首歌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或欢快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或忧伤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或奔放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或舒缓。学习本单元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要注意抓住文章的叙事线索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理清文章脉络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体会故事背后的深意。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694258"/>
            <a:ext cx="8128000" cy="17234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课标要求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理解思想内容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领会爱与善的情感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体验审美情趣。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让故事本身说话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学习散文的叙事艺术。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体会叙事散文的语言特点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训练语感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提高语言表达能力。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578600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23528" y="1124744"/>
            <a:ext cx="8528496"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体会课文的认识价值、情感价值和审美情趣。本单元课文都具有浓厚的情感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爱与善成为文中情感的主旋律。在学习中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应带着感情来阅读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体验作者的情感经历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引发情感共鸣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唤醒心中高尚、美好的情感。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体会叙事散文的叙事技法。散文可叙事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虽是同一文体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但有不同类别。本单元课文是以叙述和描写为主要特点的散文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充分体现了散文叙事性的特点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体现了散文在叙事手法方面的丰富性、灵巧性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也体现了作者感受和反映世界的独特方式。鉴赏时应注意叙事的三个方面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单元导言作了具体说明。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体会叙事散文的语言特点。散文的语言是艺术的语言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叙事散文也是如此。揣摩叙事散文的语言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要抓住文中精妙的叙事语句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唤起联想和想象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在脑海里产生鲜明生动的画面。尤其要细致地品味个别的词语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因为其中蕴含丰富的意味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在思路上也起着重要的作用。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475569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a:t>
            </a:r>
            <a:r>
              <a:rPr lang="en-US" altLang="zh-CN" dirty="0"/>
              <a:t>.</a:t>
            </a:r>
            <a:r>
              <a:rPr lang="zh-CN" altLang="zh-CN" dirty="0"/>
              <a:t>我与绘画的缘分</a:t>
            </a:r>
            <a:br>
              <a:rPr lang="zh-CN" altLang="zh-CN" dirty="0"/>
            </a:br>
            <a:endParaRPr lang="zh-CN" altLang="en-US" dirty="0"/>
          </a:p>
        </p:txBody>
      </p:sp>
      <p:sp>
        <p:nvSpPr>
          <p:cNvPr id="3" name="矩形 2"/>
          <p:cNvSpPr>
            <a:spLocks noChangeAspect="1"/>
          </p:cNvSpPr>
          <p:nvPr/>
        </p:nvSpPr>
        <p:spPr>
          <a:xfrm>
            <a:off x="508000" y="1744963"/>
            <a:ext cx="111280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讲</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读</a:t>
            </a:r>
            <a:r>
              <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1679290"/>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丘吉尔不仅是一位政治家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而且是一位文学大师。《我与绘画的缘分》是一篇随笔式散文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它充分体现了英国随笔风格的引人之处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即绘声绘色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幽默风趣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富于夸饰。学习本文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要把握文章的叙事线索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品味叙事散文的语言特点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培养自己对艺术的执着和热爱。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24147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46657690"/>
              </p:ext>
            </p:extLst>
          </p:nvPr>
        </p:nvGraphicFramePr>
        <p:xfrm>
          <a:off x="6876256" y="1453013"/>
          <a:ext cx="2179637" cy="2497137"/>
        </p:xfrm>
        <a:graphic>
          <a:graphicData uri="http://schemas.openxmlformats.org/presentationml/2006/ole">
            <mc:AlternateContent xmlns:mc="http://schemas.openxmlformats.org/markup-compatibility/2006">
              <mc:Choice xmlns:v="urn:schemas-microsoft-com:vml" Requires="v">
                <p:oleObj spid="_x0000_s2052" name="Document" r:id="rId6" imgW="1030549" imgH="1179450" progId="Word.Document.12">
                  <p:embed/>
                </p:oleObj>
              </mc:Choice>
              <mc:Fallback>
                <p:oleObj name="Document" r:id="rId6" imgW="1030549" imgH="1179450" progId="Word.Document.12">
                  <p:embed/>
                  <p:pic>
                    <p:nvPicPr>
                      <p:cNvPr id="0" name=""/>
                      <p:cNvPicPr/>
                      <p:nvPr/>
                    </p:nvPicPr>
                    <p:blipFill>
                      <a:blip r:embed="rId7"/>
                      <a:stretch>
                        <a:fillRect/>
                      </a:stretch>
                    </p:blipFill>
                    <p:spPr>
                      <a:xfrm>
                        <a:off x="6876256" y="1453013"/>
                        <a:ext cx="2179637" cy="2497137"/>
                      </a:xfrm>
                      <a:prstGeom prst="rect">
                        <a:avLst/>
                      </a:prstGeom>
                    </p:spPr>
                  </p:pic>
                </p:oleObj>
              </mc:Fallback>
            </mc:AlternateContent>
          </a:graphicData>
        </a:graphic>
      </p:graphicFrame>
      <p:sp>
        <p:nvSpPr>
          <p:cNvPr id="3" name="矩形 2"/>
          <p:cNvSpPr>
            <a:spLocks noChangeAspect="1"/>
          </p:cNvSpPr>
          <p:nvPr/>
        </p:nvSpPr>
        <p:spPr>
          <a:xfrm>
            <a:off x="508000" y="1497360"/>
            <a:ext cx="6584280"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温斯顿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丘吉尔</a:t>
            </a:r>
            <a:r>
              <a:rPr lang="en-US" altLang="zh-CN" sz="2200" dirty="0">
                <a:solidFill>
                  <a:srgbClr val="000000"/>
                </a:solidFill>
                <a:latin typeface="Times New Roman" panose="02020603050405020304" pitchFamily="18" charset="0"/>
                <a:cs typeface="Times New Roman" panose="02020603050405020304" pitchFamily="18" charset="0"/>
              </a:rPr>
              <a:t>(1874—1965),</a:t>
            </a:r>
            <a:r>
              <a:rPr lang="zh-CN" altLang="zh-CN" sz="2200" dirty="0">
                <a:solidFill>
                  <a:srgbClr val="000000"/>
                </a:solidFill>
                <a:latin typeface="Times New Roman" panose="02020603050405020304" pitchFamily="18" charset="0"/>
                <a:cs typeface="Times New Roman" panose="02020603050405020304" pitchFamily="18" charset="0"/>
              </a:rPr>
              <a:t>英国著名政治家。第二次世界大战时出任英国首相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战后又曾再次组阁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对现代英国社会产生了重要影响。他同时还是一位历史学家和散文家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著有《英语民族史》《第二次世界大战史》</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cs typeface="Times New Roman" panose="02020603050405020304" pitchFamily="18" charset="0"/>
              </a:rPr>
              <a:t>年获诺贝尔文学奖。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丘吉尔辞去首相职务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着手著写</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年前就梦想完成的著作《英语民族史》。</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82</a:t>
            </a:r>
            <a:r>
              <a:rPr lang="zh-CN" altLang="zh-CN" sz="2200" dirty="0">
                <a:solidFill>
                  <a:srgbClr val="000000"/>
                </a:solidFill>
                <a:latin typeface="Times New Roman" panose="02020603050405020304" pitchFamily="18" charset="0"/>
                <a:cs typeface="Times New Roman" panose="02020603050405020304" pitchFamily="18" charset="0"/>
              </a:rPr>
              <a:t>岁之际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发表了前两卷</a:t>
            </a:r>
            <a:r>
              <a:rPr lang="en-US" altLang="zh-CN" sz="2200" dirty="0">
                <a:solidFill>
                  <a:srgbClr val="000000"/>
                </a:solidFill>
                <a:latin typeface="Times New Roman" panose="02020603050405020304" pitchFamily="18" charset="0"/>
                <a:cs typeface="Times New Roman" panose="02020603050405020304" pitchFamily="18" charset="0"/>
              </a:rPr>
              <a:t>,1957</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cs typeface="Times New Roman" panose="02020603050405020304" pitchFamily="18" charset="0"/>
              </a:rPr>
              <a:t>年又分别发表了后两卷。此书发表时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正值一批新的历史学家崛起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他们对丘吉尔传统的写作方法不以为然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因而此书在当时只不过是由于作者的身份而获得了应有的敬意。</a:t>
            </a:r>
            <a:r>
              <a:rPr lang="en-US" altLang="zh-CN" sz="2200" dirty="0">
                <a:solidFill>
                  <a:srgbClr val="000000"/>
                </a:solidFill>
                <a:latin typeface="Times New Roman" panose="02020603050405020304" pitchFamily="18" charset="0"/>
                <a:cs typeface="Times New Roman" panose="02020603050405020304" pitchFamily="18" charset="0"/>
              </a:rPr>
              <a:t>1964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丘吉尔退出政界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在家安度晚年。</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33520256"/>
              </p:ext>
            </p:extLst>
          </p:nvPr>
        </p:nvGraphicFramePr>
        <p:xfrm>
          <a:off x="508000" y="2019815"/>
          <a:ext cx="8128000" cy="3072371"/>
        </p:xfrm>
        <a:graphic>
          <a:graphicData uri="http://schemas.openxmlformats.org/presentationml/2006/ole">
            <mc:AlternateContent xmlns:mc="http://schemas.openxmlformats.org/markup-compatibility/2006">
              <mc:Choice xmlns:v="urn:schemas-microsoft-com:vml" Requires="v">
                <p:oleObj spid="_x0000_s3076" name="Document" r:id="rId5" imgW="3838193" imgH="1451104" progId="Word.Document.12">
                  <p:embed/>
                </p:oleObj>
              </mc:Choice>
              <mc:Fallback>
                <p:oleObj name="Document" r:id="rId5" imgW="3838193" imgH="1451104" progId="Word.Document.12">
                  <p:embed/>
                  <p:pic>
                    <p:nvPicPr>
                      <p:cNvPr id="0" name=""/>
                      <p:cNvPicPr/>
                      <p:nvPr/>
                    </p:nvPicPr>
                    <p:blipFill>
                      <a:blip r:embed="rId6"/>
                      <a:stretch>
                        <a:fillRect/>
                      </a:stretch>
                    </p:blipFill>
                    <p:spPr>
                      <a:xfrm>
                        <a:off x="508000" y="2019815"/>
                        <a:ext cx="8128000" cy="3072371"/>
                      </a:xfrm>
                      <a:prstGeom prst="rect">
                        <a:avLst/>
                      </a:prstGeom>
                    </p:spPr>
                  </p:pic>
                </p:oleObj>
              </mc:Fallback>
            </mc:AlternateContent>
          </a:graphicData>
        </a:graphic>
      </p:graphicFrame>
      <p:sp>
        <p:nvSpPr>
          <p:cNvPr id="6" name="矩形 5"/>
          <p:cNvSpPr/>
          <p:nvPr/>
        </p:nvSpPr>
        <p:spPr>
          <a:xfrm>
            <a:off x="1403329" y="2364340"/>
            <a:ext cx="474262"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3863499" y="2364340"/>
            <a:ext cx="474262"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6366018" y="2364340"/>
            <a:ext cx="694367"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379616" y="2802700"/>
            <a:ext cx="52168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3315205" y="2802700"/>
            <a:ext cx="51563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5066580" y="2810434"/>
            <a:ext cx="657547"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1723144" y="3265677"/>
            <a:ext cx="54460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3275856" y="3252326"/>
            <a:ext cx="35632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1478496" y="4010430"/>
            <a:ext cx="57322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1476146" y="4473266"/>
            <a:ext cx="468213"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4785240" y="3781250"/>
            <a:ext cx="618197"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4517570" y="4224034"/>
            <a:ext cx="35632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4781798" y="4675984"/>
            <a:ext cx="35632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51259064"/>
              </p:ext>
            </p:extLst>
          </p:nvPr>
        </p:nvGraphicFramePr>
        <p:xfrm>
          <a:off x="508000" y="2060848"/>
          <a:ext cx="8128000" cy="3018587"/>
        </p:xfrm>
        <a:graphic>
          <a:graphicData uri="http://schemas.openxmlformats.org/presentationml/2006/ole">
            <mc:AlternateContent xmlns:mc="http://schemas.openxmlformats.org/markup-compatibility/2006">
              <mc:Choice xmlns:v="urn:schemas-microsoft-com:vml" Requires="v">
                <p:oleObj spid="_x0000_s4100" name="Document" r:id="rId5" imgW="3838193" imgH="1425918" progId="Word.Document.12">
                  <p:embed/>
                </p:oleObj>
              </mc:Choice>
              <mc:Fallback>
                <p:oleObj name="Document" r:id="rId5" imgW="3838193" imgH="1425918" progId="Word.Document.12">
                  <p:embed/>
                  <p:pic>
                    <p:nvPicPr>
                      <p:cNvPr id="0" name=""/>
                      <p:cNvPicPr/>
                      <p:nvPr/>
                    </p:nvPicPr>
                    <p:blipFill>
                      <a:blip r:embed="rId6"/>
                      <a:stretch>
                        <a:fillRect/>
                      </a:stretch>
                    </p:blipFill>
                    <p:spPr>
                      <a:xfrm>
                        <a:off x="508000" y="2060848"/>
                        <a:ext cx="8128000" cy="3018587"/>
                      </a:xfrm>
                      <a:prstGeom prst="rect">
                        <a:avLst/>
                      </a:prstGeom>
                    </p:spPr>
                  </p:pic>
                </p:oleObj>
              </mc:Fallback>
            </mc:AlternateContent>
          </a:graphicData>
        </a:graphic>
      </p:graphicFrame>
      <p:sp>
        <p:nvSpPr>
          <p:cNvPr id="5" name="矩形 4"/>
          <p:cNvSpPr/>
          <p:nvPr/>
        </p:nvSpPr>
        <p:spPr>
          <a:xfrm>
            <a:off x="2476972" y="2486204"/>
            <a:ext cx="648176"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1765496" y="2996952"/>
            <a:ext cx="35632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4992924" y="2489588"/>
            <a:ext cx="26770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5691470" y="3039765"/>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4636604" y="3549710"/>
            <a:ext cx="51146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501713" y="4090082"/>
            <a:ext cx="35632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4882540" y="4636723"/>
            <a:ext cx="35632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784883636"/>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265</TotalTime>
  <Words>1870</Words>
  <Application>Microsoft Office PowerPoint</Application>
  <PresentationFormat>全屏显示(4:3)</PresentationFormat>
  <Paragraphs>86</Paragraphs>
  <Slides>19</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19</vt:i4>
      </vt:variant>
    </vt:vector>
  </HeadingPairs>
  <TitlesOfParts>
    <vt:vector size="32" baseType="lpstr">
      <vt:lpstr>NEU-BZ-S92</vt:lpstr>
      <vt:lpstr>方正宋黑_GBK</vt:lpstr>
      <vt:lpstr>方正艺黑简体</vt:lpstr>
      <vt:lpstr>黑体</vt:lpstr>
      <vt:lpstr>楷体</vt:lpstr>
      <vt:lpstr>宋体</vt:lpstr>
      <vt:lpstr>微软雅黑</vt:lpstr>
      <vt:lpstr>Arial</vt:lpstr>
      <vt:lpstr>Calibri</vt:lpstr>
      <vt:lpstr>Times New Roman</vt:lpstr>
      <vt:lpstr>测控设计模板14新</vt:lpstr>
      <vt:lpstr>Document</vt:lpstr>
      <vt:lpstr>Microsoft Word Document</vt:lpstr>
      <vt:lpstr>第五单元 让故事本身说话</vt:lpstr>
      <vt:lpstr>PowerPoint 演示文稿</vt:lpstr>
      <vt:lpstr>PowerPoint 演示文稿</vt:lpstr>
      <vt:lpstr>PowerPoint 演示文稿</vt:lpstr>
      <vt:lpstr>1.我与绘画的缘分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33</cp:revision>
  <dcterms:created xsi:type="dcterms:W3CDTF">2016-04-22T00:11:50Z</dcterms:created>
  <dcterms:modified xsi:type="dcterms:W3CDTF">2016-07-14T02:01:32Z</dcterms:modified>
</cp:coreProperties>
</file>