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68" r:id="rId1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file:///H:\&#20843;&#19979;&#31532;&#19977;&#21333;&#20803;\&#20167;&#28023;&#24179;%20&#12298;&#20851;&#38606;&#12299;_&#39640;&#28165;.kux" TargetMode="Externa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file:///H:\&#20843;&#19979;&#31532;&#19977;&#21333;&#20803;\&#37011;&#20029;&#21531;&#30340;&#36825;&#39318;&#12298;&#34398;&#32654;&#20154;&#12299;&#35270;&#39057;,%20&#36824;&#26377;&#22810;&#23569;&#20154;&#27809;&#30475;&#36807;,%20&#32463;&#20856;&#19981;&#20877;&#26377;&#20102;_&#26631;&#28165;.kux" TargetMode="Externa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file:///H:\&#20843;&#19979;&#31532;&#19977;&#21333;&#20803;\&#12298;&#32463;&#20856;&#21647;&#27969;&#20256;&#12299;&#27931;&#22825;&#20381;CCTV&#39318;&#31168;,%20&#21644;&#29579;&#29678;&#29788;&#22823;&#24072;&#28436;&#21809;&#27700;&#35843;&#27468;&#22836;,%20&#24778;&#33395;!_&#39640;&#28165;.kux" TargetMode="Externa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file:///H:\&#20843;&#19979;&#31532;&#19977;&#21333;&#20803;\&#28385;&#27743;&#32418;-&#24576;&#26087;&#32463;&#20856;&#27468;&#26354;&#22238;&#25918;&#65339;10&#65341;%5b&#28436;&#21809;&#24352;&#26126;&#25935;%20&#21046;&#20316;&#21556;&#24314;&#26126;%5d_&#39640;&#28165;.kux" TargetMode="Externa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file:///H:\&#20843;&#19979;&#31532;&#19977;&#21333;&#20803;\&#32463;&#20856;&#27704;&#27969;&#20256;,%20&#20648;&#20848;&#20848;&#28436;&#21809;&#12298;&#25105;&#20303;&#38271;&#27743;&#22836;&#12299;_&#39640;&#28165;.kux" TargetMode="Externa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file:///H:\&#20843;&#19979;&#31532;&#19977;&#21333;&#20803;\&#12304;&#23159;&#23159;&#21809;&#21476;&#25991;&#12305;-&#12298;&#25941;&#21202;&#27468;&#12299;-&#21271;&#26397;&#21517;&#27468;_&#39640;&#28165;.kux" TargetMode="Externa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" y="50165"/>
            <a:ext cx="12011025" cy="67570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74800" y="527368"/>
            <a:ext cx="9144000" cy="2387600"/>
          </a:xfrm>
        </p:spPr>
        <p:txBody>
          <a:bodyPr/>
          <a:p>
            <a:r>
              <a:rPr lang="zh-CN" altLang="en-US"/>
              <a:t>古诗苑漫步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51025" y="1860233"/>
            <a:ext cx="9144000" cy="1655762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" y="-8255"/>
            <a:ext cx="12084685" cy="67671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分门别类辑古诗</a:t>
            </a: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、确定专题，选择古诗。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、注释评点。分工合作，给每首诗作注释，并撰写简要的赏析、评点文字。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、编辑成集。</a:t>
            </a:r>
            <a:endParaRPr lang="zh-CN" altLang="en-US"/>
          </a:p>
          <a:p>
            <a:r>
              <a:rPr lang="en-US" altLang="zh-CN"/>
              <a:t>4</a:t>
            </a:r>
            <a:r>
              <a:rPr lang="zh-CN" altLang="en-US"/>
              <a:t>、交流分享。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20" y="51435"/>
            <a:ext cx="12134850" cy="6764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4320" y="-131445"/>
            <a:ext cx="10515600" cy="1325563"/>
          </a:xfrm>
        </p:spPr>
        <p:txBody>
          <a:bodyPr/>
          <a:p>
            <a:r>
              <a:rPr lang="zh-CN" altLang="en-US" sz="3200"/>
              <a:t>古诗中写</a:t>
            </a:r>
            <a:r>
              <a:rPr lang="en-US" altLang="zh-CN" sz="3200"/>
              <a:t>“</a:t>
            </a:r>
            <a:r>
              <a:rPr lang="zh-CN" altLang="en-US" sz="3200"/>
              <a:t>秋</a:t>
            </a:r>
            <a:r>
              <a:rPr lang="en-US" altLang="zh-CN" sz="3200"/>
              <a:t>”</a:t>
            </a:r>
            <a:r>
              <a:rPr lang="zh-CN" altLang="en-US" sz="3200"/>
              <a:t>诗词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67640" y="721995"/>
            <a:ext cx="4678680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　1、《望洞庭》</a:t>
            </a:r>
            <a:endParaRPr lang="zh-CN" altLang="en-US"/>
          </a:p>
          <a:p>
            <a:r>
              <a:rPr lang="zh-CN" altLang="en-US"/>
              <a:t>　　唐·刘禹锡</a:t>
            </a:r>
            <a:endParaRPr lang="zh-CN" altLang="en-US"/>
          </a:p>
          <a:p>
            <a:r>
              <a:rPr lang="zh-CN" altLang="en-US"/>
              <a:t>　　湖光秋月两相和，潭面无风镜未磨。</a:t>
            </a:r>
            <a:endParaRPr lang="zh-CN" altLang="en-US"/>
          </a:p>
          <a:p>
            <a:r>
              <a:rPr lang="zh-CN" altLang="en-US"/>
              <a:t>　　遥望洞庭山水翠，白银盘里一青螺。</a:t>
            </a:r>
            <a:endParaRPr lang="zh-CN" altLang="en-US"/>
          </a:p>
          <a:p>
            <a:r>
              <a:rPr lang="zh-CN" altLang="en-US"/>
              <a:t>　　2、《秋登宣城谢眺北楼》</a:t>
            </a:r>
            <a:endParaRPr lang="zh-CN" altLang="en-US"/>
          </a:p>
          <a:p>
            <a:r>
              <a:rPr lang="zh-CN" altLang="en-US"/>
              <a:t>　　唐·李白</a:t>
            </a:r>
            <a:endParaRPr lang="zh-CN" altLang="en-US"/>
          </a:p>
          <a:p>
            <a:r>
              <a:rPr lang="zh-CN" altLang="en-US"/>
              <a:t>　　江城如画里，山晓望晴空。</a:t>
            </a:r>
            <a:endParaRPr lang="zh-CN" altLang="en-US"/>
          </a:p>
          <a:p>
            <a:r>
              <a:rPr lang="zh-CN" altLang="en-US"/>
              <a:t>　　雨水夹明镜，双桥落彩虹。</a:t>
            </a:r>
            <a:endParaRPr lang="zh-CN" altLang="en-US"/>
          </a:p>
          <a:p>
            <a:r>
              <a:rPr lang="zh-CN" altLang="en-US"/>
              <a:t>　　人烟寒橘柚，秋色老梧桐。</a:t>
            </a:r>
            <a:endParaRPr lang="zh-CN" altLang="en-US"/>
          </a:p>
          <a:p>
            <a:r>
              <a:rPr lang="zh-CN" altLang="en-US"/>
              <a:t>　　谁念北楼上，临风怀谢公。</a:t>
            </a:r>
            <a:endParaRPr lang="zh-CN" altLang="en-US"/>
          </a:p>
          <a:p>
            <a:r>
              <a:rPr lang="zh-CN" altLang="en-US"/>
              <a:t>　　3、《山居秋暝》</a:t>
            </a:r>
            <a:endParaRPr lang="zh-CN" altLang="en-US"/>
          </a:p>
          <a:p>
            <a:r>
              <a:rPr lang="zh-CN" altLang="en-US"/>
              <a:t>　　唐·王维</a:t>
            </a:r>
            <a:endParaRPr lang="zh-CN" altLang="en-US"/>
          </a:p>
          <a:p>
            <a:r>
              <a:rPr lang="zh-CN" altLang="en-US"/>
              <a:t>　　空山新雨后，天气晚来秋。</a:t>
            </a:r>
            <a:endParaRPr lang="zh-CN" altLang="en-US"/>
          </a:p>
          <a:p>
            <a:r>
              <a:rPr lang="zh-CN" altLang="en-US"/>
              <a:t>　　明月松间照，清泉石上流。</a:t>
            </a:r>
            <a:endParaRPr lang="zh-CN" altLang="en-US"/>
          </a:p>
          <a:p>
            <a:r>
              <a:rPr lang="zh-CN" altLang="en-US"/>
              <a:t>　　竹喧归浣女，莲动下渔舟。</a:t>
            </a:r>
            <a:endParaRPr lang="zh-CN" altLang="en-US"/>
          </a:p>
          <a:p>
            <a:r>
              <a:rPr lang="zh-CN" altLang="en-US"/>
              <a:t>　　随意春芳歇，王孙自可留。</a:t>
            </a:r>
            <a:endParaRPr lang="zh-CN" altLang="en-US"/>
          </a:p>
          <a:p>
            <a:r>
              <a:rPr lang="zh-CN" altLang="en-US"/>
              <a:t>　　4、《登高》</a:t>
            </a:r>
            <a:endParaRPr lang="zh-CN" altLang="en-US"/>
          </a:p>
          <a:p>
            <a:r>
              <a:rPr lang="zh-CN" altLang="en-US"/>
              <a:t>　　唐·杜甫</a:t>
            </a:r>
            <a:endParaRPr lang="zh-CN" altLang="en-US"/>
          </a:p>
          <a:p>
            <a:r>
              <a:rPr lang="zh-CN" altLang="en-US"/>
              <a:t>　　风急天高猿啸哀，渚清沙白鸟飞回。</a:t>
            </a:r>
            <a:endParaRPr lang="zh-CN" altLang="en-US"/>
          </a:p>
          <a:p>
            <a:r>
              <a:rPr lang="zh-CN" altLang="en-US"/>
              <a:t>　　无边落木萧萧下，不尽长江滚滚来。</a:t>
            </a:r>
            <a:endParaRPr lang="zh-CN" altLang="en-US"/>
          </a:p>
          <a:p>
            <a:r>
              <a:rPr lang="zh-CN" altLang="en-US"/>
              <a:t>　　万里悲秋常作客，百年多病独登台。</a:t>
            </a:r>
            <a:endParaRPr lang="zh-CN" altLang="en-US"/>
          </a:p>
          <a:p>
            <a:r>
              <a:rPr lang="zh-CN" altLang="en-US"/>
              <a:t>　　艰难苦恨繁霜鬓，潦倒新停浊酒杯。</a:t>
            </a:r>
            <a:endParaRPr lang="zh-CN" altLang="en-US"/>
          </a:p>
          <a:p>
            <a:r>
              <a:rPr lang="zh-CN" altLang="en-US"/>
              <a:t>　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80760" y="721995"/>
            <a:ext cx="621792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5、《渔家傲》</a:t>
            </a:r>
            <a:endParaRPr lang="zh-CN" altLang="en-US"/>
          </a:p>
          <a:p>
            <a:r>
              <a:rPr lang="zh-CN" altLang="en-US">
                <a:sym typeface="+mn-ea"/>
              </a:rPr>
              <a:t>　　宋·范仲淹</a:t>
            </a:r>
            <a:endParaRPr lang="zh-CN" altLang="en-US"/>
          </a:p>
          <a:p>
            <a:r>
              <a:rPr lang="zh-CN" altLang="en-US">
                <a:sym typeface="+mn-ea"/>
              </a:rPr>
              <a:t>　　塞下秋来风景异，衡阳雁去无留意。</a:t>
            </a:r>
            <a:endParaRPr lang="zh-CN" altLang="en-US"/>
          </a:p>
          <a:p>
            <a:r>
              <a:rPr lang="zh-CN" altLang="en-US">
                <a:sym typeface="+mn-ea"/>
              </a:rPr>
              <a:t>　　四面边声连角起。</a:t>
            </a:r>
            <a:endParaRPr lang="zh-CN" altLang="en-US"/>
          </a:p>
          <a:p>
            <a:r>
              <a:rPr lang="zh-CN" altLang="en-US">
                <a:sym typeface="+mn-ea"/>
              </a:rPr>
              <a:t>　　千嶂里，长烟落日孤城闭。</a:t>
            </a:r>
            <a:endParaRPr lang="zh-CN" altLang="en-US"/>
          </a:p>
          <a:p>
            <a:r>
              <a:rPr lang="zh-CN" altLang="en-US">
                <a:sym typeface="+mn-ea"/>
              </a:rPr>
              <a:t>　　浊酒一杯家万里，燕然未勒归无计。</a:t>
            </a:r>
            <a:endParaRPr lang="zh-CN" altLang="en-US"/>
          </a:p>
          <a:p>
            <a:r>
              <a:rPr lang="zh-CN" altLang="en-US">
                <a:sym typeface="+mn-ea"/>
              </a:rPr>
              <a:t>　　羌管悠悠霜满地。</a:t>
            </a:r>
            <a:endParaRPr lang="zh-CN" altLang="en-US"/>
          </a:p>
          <a:p>
            <a:r>
              <a:rPr lang="zh-CN" altLang="en-US">
                <a:sym typeface="+mn-ea"/>
              </a:rPr>
              <a:t>　　人不寐，将军白发征夫泪。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6、《秋词》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唐·刘禹锡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自古逢秋悲寂寥，我言秋日胜春朝。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晴空一鹤排云上，便引诗情到碧宵。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7、《山行》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唐·杜牧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远上寒山石径斜，白云生处有人家。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停车坐爱枫林晚，霜叶红于二月花。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8、《天净沙·秋思》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元·马致远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枯藤老树昏鸦。小桥流水人家。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　　古道西风瘦马。夕阳西下，断肠人在天涯。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20" y="51435"/>
            <a:ext cx="12134850" cy="6764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4320" y="-131445"/>
            <a:ext cx="10515600" cy="1325563"/>
          </a:xfrm>
        </p:spPr>
        <p:txBody>
          <a:bodyPr/>
          <a:p>
            <a:r>
              <a:rPr lang="zh-CN" altLang="en-US" sz="3200"/>
              <a:t>古诗中写</a:t>
            </a:r>
            <a:r>
              <a:rPr lang="en-US" altLang="zh-CN" sz="3200"/>
              <a:t>“</a:t>
            </a:r>
            <a:r>
              <a:rPr lang="zh-CN" altLang="en-US" sz="3200"/>
              <a:t>月</a:t>
            </a:r>
            <a:r>
              <a:rPr lang="en-US" altLang="zh-CN" sz="3200"/>
              <a:t>”</a:t>
            </a:r>
            <a:r>
              <a:rPr lang="zh-CN" altLang="en-US" sz="3200"/>
              <a:t>诗词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67640" y="721995"/>
            <a:ext cx="5653405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1、《静夜思》李白 </a:t>
            </a:r>
            <a:endParaRPr lang="zh-CN" altLang="en-US"/>
          </a:p>
          <a:p>
            <a:r>
              <a:rPr lang="zh-CN" altLang="en-US"/>
              <a:t>床前明月光，疑是地上霜。举头望明月，低头思故乡。 </a:t>
            </a:r>
            <a:endParaRPr lang="zh-CN" altLang="en-US"/>
          </a:p>
          <a:p>
            <a:r>
              <a:rPr lang="zh-CN" altLang="en-US"/>
              <a:t>2、《玉阶怨》【唐】李白 </a:t>
            </a:r>
            <a:endParaRPr lang="zh-CN" altLang="en-US"/>
          </a:p>
          <a:p>
            <a:r>
              <a:rPr lang="zh-CN" altLang="en-US"/>
              <a:t>玉阶生白露，夜久侵罗袜。却下水晶帘，玲珑望秋月。 </a:t>
            </a:r>
            <a:endParaRPr lang="zh-CN" altLang="en-US"/>
          </a:p>
          <a:p>
            <a:r>
              <a:rPr lang="zh-CN" altLang="en-US"/>
              <a:t>3、《秋浦歌其十三》【唐】李白 </a:t>
            </a:r>
            <a:endParaRPr lang="zh-CN" altLang="en-US"/>
          </a:p>
          <a:p>
            <a:r>
              <a:rPr lang="zh-CN" altLang="en-US"/>
              <a:t>渌水净素月，月明白鹭飞。郎听采菱女，一道夜歌归。 </a:t>
            </a:r>
            <a:endParaRPr lang="zh-CN" altLang="en-US"/>
          </a:p>
          <a:p>
            <a:r>
              <a:rPr lang="zh-CN" altLang="en-US"/>
              <a:t>4、《月下独酌》【唐】李白 </a:t>
            </a:r>
            <a:endParaRPr lang="zh-CN" altLang="en-US"/>
          </a:p>
          <a:p>
            <a:r>
              <a:rPr lang="zh-CN" altLang="en-US"/>
              <a:t>花间一壶酒,独酌无相亲。举杯邀明月,对影成三人。 </a:t>
            </a:r>
            <a:endParaRPr lang="zh-CN" altLang="en-US"/>
          </a:p>
          <a:p>
            <a:r>
              <a:rPr lang="zh-CN" altLang="en-US"/>
              <a:t>月既不解饮,影徒随我身。暂伴月将影,行乐须及春。 </a:t>
            </a:r>
            <a:endParaRPr lang="zh-CN" altLang="en-US"/>
          </a:p>
          <a:p>
            <a:r>
              <a:rPr lang="zh-CN" altLang="en-US"/>
              <a:t>我歌月徘徊,我舞影零乱。醒时同交欢,醉后各分散。 </a:t>
            </a:r>
            <a:endParaRPr lang="zh-CN" altLang="en-US"/>
          </a:p>
          <a:p>
            <a:r>
              <a:rPr lang="zh-CN" altLang="en-US"/>
              <a:t>永结无情游,相期邈云汉。 </a:t>
            </a:r>
            <a:endParaRPr lang="zh-CN" altLang="en-US"/>
          </a:p>
          <a:p>
            <a:r>
              <a:rPr lang="zh-CN" altLang="en-US"/>
              <a:t>5、《关山月》【唐】李白 </a:t>
            </a:r>
            <a:endParaRPr lang="zh-CN" altLang="en-US"/>
          </a:p>
          <a:p>
            <a:r>
              <a:rPr lang="zh-CN" altLang="en-US"/>
              <a:t>明月出天山，苍茫云海间。长风几万里，吹度玉门关。 </a:t>
            </a:r>
            <a:endParaRPr lang="zh-CN" altLang="en-US"/>
          </a:p>
          <a:p>
            <a:r>
              <a:rPr lang="zh-CN" altLang="en-US"/>
              <a:t>汉下白登道，胡窥青海湾。由来征战地，不见有人还。 </a:t>
            </a:r>
            <a:endParaRPr lang="zh-CN" altLang="en-US"/>
          </a:p>
          <a:p>
            <a:r>
              <a:rPr lang="zh-CN" altLang="en-US"/>
              <a:t>戍客望边色，思归多苦颜。高楼当此夜，叹息未应闲。</a:t>
            </a:r>
            <a:endParaRPr lang="zh-CN" altLang="en-US"/>
          </a:p>
          <a:p>
            <a:r>
              <a:rPr lang="en-US" altLang="zh-CN"/>
              <a:t>6</a:t>
            </a:r>
            <a:r>
              <a:rPr lang="zh-CN" altLang="en-US"/>
              <a:t>、《望月怀远》【唐】张九龄 </a:t>
            </a:r>
            <a:endParaRPr lang="zh-CN" altLang="en-US"/>
          </a:p>
          <a:p>
            <a:r>
              <a:rPr lang="zh-CN" altLang="en-US"/>
              <a:t>海上生明月，天涯共此时。情人怨遥夜，竟夕起相思。 </a:t>
            </a:r>
            <a:endParaRPr lang="zh-CN" altLang="en-US"/>
          </a:p>
          <a:p>
            <a:r>
              <a:rPr lang="zh-CN" altLang="en-US"/>
              <a:t>灭烛怜光满，披衣觉露滋。不堪盈手赠，还寝梦佳期。 </a:t>
            </a:r>
            <a:endParaRPr lang="zh-CN" altLang="en-US"/>
          </a:p>
          <a:p>
            <a:r>
              <a:rPr lang="en-US" altLang="zh-CN"/>
              <a:t>7</a:t>
            </a:r>
            <a:r>
              <a:rPr lang="zh-CN" altLang="en-US"/>
              <a:t>、《月夜忆舍弟》【唐】杜甫 </a:t>
            </a:r>
            <a:endParaRPr lang="zh-CN" altLang="en-US"/>
          </a:p>
          <a:p>
            <a:r>
              <a:rPr lang="zh-CN" altLang="en-US"/>
              <a:t>戍鼓断人行，边秋一雁声。露从今夜白，月是故乡明。 </a:t>
            </a:r>
            <a:endParaRPr lang="zh-CN" altLang="en-US"/>
          </a:p>
          <a:p>
            <a:r>
              <a:rPr lang="zh-CN" altLang="en-US"/>
              <a:t>有弟皆分散，无家问死生。寄书长不达，况乃未休兵。 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　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80760" y="721995"/>
            <a:ext cx="6217920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8</a:t>
            </a:r>
            <a:r>
              <a:rPr lang="zh-CN" altLang="en-US">
                <a:sym typeface="+mn-ea"/>
              </a:rPr>
              <a:t>、《山居秋暝》【唐】王维 </a:t>
            </a:r>
            <a:endParaRPr lang="zh-CN" altLang="en-US"/>
          </a:p>
          <a:p>
            <a:r>
              <a:rPr lang="zh-CN" altLang="en-US">
                <a:sym typeface="+mn-ea"/>
              </a:rPr>
              <a:t>空山新雨后,天气晚来秋。明月松间照,清泉石上流。 </a:t>
            </a:r>
            <a:endParaRPr lang="zh-CN" altLang="en-US"/>
          </a:p>
          <a:p>
            <a:r>
              <a:rPr lang="zh-CN" altLang="en-US">
                <a:sym typeface="+mn-ea"/>
              </a:rPr>
              <a:t>竹喧归浣女,莲动下渔舟。随意春芳歇，王孙自可留。</a:t>
            </a:r>
            <a:endParaRPr lang="zh-CN" altLang="en-US">
              <a:sym typeface="+mn-ea"/>
            </a:endParaRPr>
          </a:p>
          <a:p>
            <a:r>
              <a:rPr lang="en-US" altLang="zh-CN"/>
              <a:t>9</a:t>
            </a:r>
            <a:r>
              <a:rPr lang="zh-CN" altLang="en-US"/>
              <a:t>、《泊秦淮》【唐】杜牧 </a:t>
            </a:r>
            <a:endParaRPr lang="zh-CN" altLang="en-US"/>
          </a:p>
          <a:p>
            <a:r>
              <a:rPr lang="zh-CN" altLang="en-US"/>
              <a:t>烟笼寒水月笼沙，夜泊秦淮近酒家。商女不知亡国恨，隔江犹唱后庭花。 </a:t>
            </a:r>
            <a:endParaRPr lang="zh-CN" altLang="en-US"/>
          </a:p>
          <a:p>
            <a:r>
              <a:rPr lang="zh-CN" altLang="en-US"/>
              <a:t>1</a:t>
            </a:r>
            <a:r>
              <a:rPr lang="en-US" altLang="zh-CN"/>
              <a:t>0</a:t>
            </a:r>
            <a:r>
              <a:rPr lang="zh-CN" altLang="en-US"/>
              <a:t>、《枫桥夜泊》【唐】张继 </a:t>
            </a:r>
            <a:endParaRPr lang="zh-CN" altLang="en-US"/>
          </a:p>
          <a:p>
            <a:r>
              <a:rPr lang="zh-CN" altLang="en-US"/>
              <a:t>月落乌啼霜满天，江枫渔父对愁眠。姑苏城外寒山寺，夜半钟声到客船。</a:t>
            </a:r>
            <a:endParaRPr lang="zh-CN" altLang="en-US"/>
          </a:p>
          <a:p>
            <a:r>
              <a:rPr lang="en-US" altLang="zh-CN"/>
              <a:t>11</a:t>
            </a:r>
            <a:r>
              <a:rPr lang="zh-CN" altLang="en-US"/>
              <a:t>、《相见欢》【唐】李煜 </a:t>
            </a:r>
            <a:endParaRPr lang="zh-CN" altLang="en-US"/>
          </a:p>
          <a:p>
            <a:r>
              <a:rPr lang="zh-CN" altLang="en-US"/>
              <a:t>无言独上西楼，月如钩， 寂寞梧桐深院锁清秋。 </a:t>
            </a:r>
            <a:endParaRPr lang="zh-CN" altLang="en-US"/>
          </a:p>
          <a:p>
            <a:r>
              <a:rPr lang="zh-CN" altLang="en-US"/>
              <a:t>剪不断，理还乱，是离愁， 别有一般滋味在心头。</a:t>
            </a:r>
            <a:endParaRPr lang="zh-CN" altLang="en-US"/>
          </a:p>
          <a:p>
            <a:r>
              <a:rPr lang="en-US" altLang="zh-CN"/>
              <a:t>12</a:t>
            </a:r>
            <a:r>
              <a:rPr lang="zh-CN" altLang="en-US"/>
              <a:t>、《水调歌头》【宋】苏轼 </a:t>
            </a:r>
            <a:endParaRPr lang="zh-CN" altLang="en-US"/>
          </a:p>
          <a:p>
            <a:r>
              <a:rPr lang="zh-CN" altLang="en-US"/>
              <a:t>明月几时有？把酒问青天。不知天上宫阙，今夕是何年。 </a:t>
            </a:r>
            <a:endParaRPr lang="zh-CN" altLang="en-US"/>
          </a:p>
          <a:p>
            <a:r>
              <a:rPr lang="zh-CN" altLang="en-US"/>
              <a:t>我欲乘风归去，又恐琼楼玉宇，高处不胜寒。 </a:t>
            </a:r>
            <a:endParaRPr lang="zh-CN" altLang="en-US"/>
          </a:p>
          <a:p>
            <a:r>
              <a:rPr lang="zh-CN" altLang="en-US"/>
              <a:t>起舞弄清影，何似在人间！ </a:t>
            </a:r>
            <a:endParaRPr lang="zh-CN" altLang="en-US"/>
          </a:p>
          <a:p>
            <a:r>
              <a:rPr lang="zh-CN" altLang="en-US"/>
              <a:t>转朱阁，低绮户，照无眠。不应有恨，何事长向别时圆？ </a:t>
            </a:r>
            <a:endParaRPr lang="zh-CN" altLang="en-US"/>
          </a:p>
          <a:p>
            <a:r>
              <a:rPr lang="zh-CN" altLang="en-US"/>
              <a:t>人有悲欢离合，月有阴晴圆缺，此事古难全。 </a:t>
            </a:r>
            <a:endParaRPr lang="zh-CN" altLang="en-US"/>
          </a:p>
          <a:p>
            <a:r>
              <a:rPr lang="zh-CN" altLang="en-US"/>
              <a:t>但愿人长久，千里共婵娟。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20" y="51435"/>
            <a:ext cx="12134850" cy="6764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4320" y="-131445"/>
            <a:ext cx="10515600" cy="1325563"/>
          </a:xfrm>
        </p:spPr>
        <p:txBody>
          <a:bodyPr/>
          <a:p>
            <a:r>
              <a:rPr lang="zh-CN" altLang="en-US" sz="3200"/>
              <a:t>古诗中写</a:t>
            </a:r>
            <a:r>
              <a:rPr lang="en-US" altLang="zh-CN" sz="3200"/>
              <a:t>“</a:t>
            </a:r>
            <a:r>
              <a:rPr lang="zh-CN" altLang="en-US" sz="3200"/>
              <a:t>雪</a:t>
            </a:r>
            <a:r>
              <a:rPr lang="en-US" altLang="zh-CN" sz="3200"/>
              <a:t>”</a:t>
            </a:r>
            <a:r>
              <a:rPr lang="zh-CN" altLang="en-US" sz="3200"/>
              <a:t>诗词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21920" y="1087755"/>
            <a:ext cx="565340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、北国风光，千里冰封，万里雪飘。——毛泽东《沁园春·雪》 </a:t>
            </a:r>
            <a:endParaRPr lang="zh-CN" altLang="en-US"/>
          </a:p>
          <a:p>
            <a:r>
              <a:rPr lang="zh-CN" altLang="en-US"/>
              <a:t>2、雪似梅花，梅花似雪。似和不似都奇绝。——吕本中《踏莎行·雪似梅花》 </a:t>
            </a:r>
            <a:endParaRPr lang="zh-CN" altLang="en-US"/>
          </a:p>
          <a:p>
            <a:r>
              <a:rPr lang="zh-CN" altLang="en-US"/>
              <a:t>3、春近寒虽转，梅舒雪尚飘。——阴铿《雪里梅花诗》 </a:t>
            </a:r>
            <a:endParaRPr lang="zh-CN" altLang="en-US"/>
          </a:p>
          <a:p>
            <a:r>
              <a:rPr lang="zh-CN" altLang="en-US"/>
              <a:t>4、更可惜，雪中高树，香篝熏素被。——周邦彦《花犯·小石梅花》 </a:t>
            </a:r>
            <a:endParaRPr lang="zh-CN" altLang="en-US"/>
          </a:p>
          <a:p>
            <a:r>
              <a:rPr lang="zh-CN" altLang="en-US"/>
              <a:t>5、林下春晴风渐和，高崖残雪已无多。——王守仁《春晴》 </a:t>
            </a:r>
            <a:endParaRPr lang="zh-CN" altLang="en-US"/>
          </a:p>
          <a:p>
            <a:r>
              <a:rPr lang="zh-CN" altLang="en-US"/>
              <a:t>6、五月天山雪，无花只有寒。——李白《塞下曲六首·其一》 </a:t>
            </a:r>
            <a:endParaRPr lang="zh-CN" altLang="en-US"/>
          </a:p>
          <a:p>
            <a:r>
              <a:rPr lang="zh-CN" altLang="en-US"/>
              <a:t>7、山头堆白雪，风里卷黄沙。——杨守礼《三月巡边晓发夏城》 </a:t>
            </a:r>
            <a:endParaRPr lang="zh-CN" altLang="en-US"/>
          </a:p>
          <a:p>
            <a:r>
              <a:rPr lang="zh-CN" altLang="en-US"/>
              <a:t>8、庭前雪压松桂丛，廊下点点悬纱笼。——刘禹锡《更衣曲》 </a:t>
            </a:r>
            <a:endParaRPr lang="zh-CN" altLang="en-US"/>
          </a:p>
          <a:p>
            <a:r>
              <a:rPr lang="zh-CN" altLang="en-US"/>
              <a:t> </a:t>
            </a:r>
            <a:r>
              <a:rPr lang="zh-CN" altLang="en-US">
                <a:sym typeface="+mn-ea"/>
              </a:rPr>
              <a:t>9、隔牖风惊竹，开门雪满山。——王维《冬晚对雪忆胡居士家》 </a:t>
            </a:r>
            <a:endParaRPr lang="zh-CN" altLang="en-US"/>
          </a:p>
          <a:p>
            <a:r>
              <a:rPr lang="zh-CN" altLang="en-US">
                <a:sym typeface="+mn-ea"/>
              </a:rPr>
              <a:t>10、至鹭鸶林，则雪深泥滑，不得前矣。——辛弃疾《贺新郎·把酒长亭说》</a:t>
            </a:r>
            <a:endParaRPr lang="zh-CN" altLang="en-US"/>
          </a:p>
          <a:p>
            <a:r>
              <a:rPr lang="zh-CN" altLang="en-US"/>
              <a:t>　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96000" y="721995"/>
            <a:ext cx="621792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 </a:t>
            </a:r>
            <a:endParaRPr lang="zh-CN" altLang="en-US"/>
          </a:p>
          <a:p>
            <a:r>
              <a:rPr lang="zh-CN" altLang="en-US">
                <a:sym typeface="+mn-ea"/>
              </a:rPr>
              <a:t>11、烟霏霏。雪霏霏。雪向梅花枝上堆。——吴淑姬《长相思令·烟霏霏》 </a:t>
            </a:r>
            <a:endParaRPr lang="zh-CN" altLang="en-US"/>
          </a:p>
          <a:p>
            <a:r>
              <a:rPr lang="zh-CN" altLang="en-US">
                <a:sym typeface="+mn-ea"/>
              </a:rPr>
              <a:t>12、乱山残雪夜，孤烛异乡人。——崔涂《除夜/巴山道中除夜书怀/除夜有怀》 </a:t>
            </a:r>
            <a:endParaRPr lang="zh-CN" altLang="en-US"/>
          </a:p>
          <a:p>
            <a:r>
              <a:rPr lang="zh-CN" altLang="en-US">
                <a:sym typeface="+mn-ea"/>
              </a:rPr>
              <a:t>13、孤舟蓑笠翁，独钓寒江雪。——柳宗元《江雪》 </a:t>
            </a:r>
            <a:endParaRPr lang="zh-CN" altLang="en-US"/>
          </a:p>
          <a:p>
            <a:r>
              <a:rPr lang="zh-CN" altLang="en-US">
                <a:sym typeface="+mn-ea"/>
              </a:rPr>
              <a:t>14、瀚海百重波，阴山千里雪。——李世民《饮马长城窟行》 </a:t>
            </a:r>
            <a:endParaRPr lang="zh-CN" altLang="en-US"/>
          </a:p>
          <a:p>
            <a:r>
              <a:rPr lang="zh-CN" altLang="en-US">
                <a:sym typeface="+mn-ea"/>
              </a:rPr>
              <a:t>15、渺万里层云，千山暮雪，只影向谁去？——元好问《摸鱼儿·雁丘词/迈陂塘》 </a:t>
            </a:r>
            <a:endParaRPr lang="zh-CN" altLang="en-US"/>
          </a:p>
          <a:p>
            <a:r>
              <a:rPr lang="zh-CN" altLang="en-US">
                <a:sym typeface="+mn-ea"/>
              </a:rPr>
              <a:t>16、边雪藏行径，林风透卧衣。——贾岛《送邹明府游灵武》 </a:t>
            </a:r>
            <a:endParaRPr lang="zh-CN" altLang="en-US"/>
          </a:p>
          <a:p>
            <a:r>
              <a:rPr lang="zh-CN" altLang="en-US">
                <a:sym typeface="+mn-ea"/>
              </a:rPr>
              <a:t>17、前村深雪里，昨夜一枝开。——齐己《早梅》 </a:t>
            </a:r>
            <a:endParaRPr lang="zh-CN" altLang="en-US"/>
          </a:p>
          <a:p>
            <a:r>
              <a:rPr lang="zh-CN" altLang="en-US">
                <a:sym typeface="+mn-ea"/>
              </a:rPr>
              <a:t>18、柴门闻犬吠，风雪夜归人。——刘长卿《逢雪宿芙蓉山主人》 </a:t>
            </a:r>
            <a:endParaRPr lang="zh-CN" altLang="en-US"/>
          </a:p>
          <a:p>
            <a:r>
              <a:rPr lang="zh-CN" altLang="en-US">
                <a:sym typeface="+mn-ea"/>
              </a:rPr>
              <a:t>19、残雪压枝犹有桔，冻雷惊笋欲抽芽。——欧阳修《戏答元珍》 </a:t>
            </a:r>
            <a:endParaRPr lang="zh-CN" altLang="en-US"/>
          </a:p>
          <a:p>
            <a:r>
              <a:rPr lang="zh-CN" altLang="en-US">
                <a:sym typeface="+mn-ea"/>
              </a:rPr>
              <a:t>20、纷纷暮雪下辕门，风掣红旗冻不翻。——岑参《白雪歌送武判官归京》 </a:t>
            </a:r>
            <a:endParaRPr lang="zh-CN" altLang="en-US"/>
          </a:p>
          <a:p>
            <a:r>
              <a:rPr lang="zh-CN" altLang="en-US">
                <a:sym typeface="+mn-ea"/>
              </a:rPr>
              <a:t>21、投宿骎骎征骑，飞雪满孤村。——孔夷《南浦·旅怀》 </a:t>
            </a:r>
            <a:endParaRPr lang="zh-CN" altLang="en-US"/>
          </a:p>
          <a:p>
            <a:r>
              <a:rPr lang="zh-CN" altLang="en-US">
                <a:sym typeface="+mn-ea"/>
              </a:rPr>
              <a:t>22、悲霜雪之俱下兮，听潮水之相击。——屈原《九章》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20" y="51435"/>
            <a:ext cx="12134850" cy="6764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4320" y="-131445"/>
            <a:ext cx="10515600" cy="1325563"/>
          </a:xfrm>
        </p:spPr>
        <p:txBody>
          <a:bodyPr/>
          <a:p>
            <a:r>
              <a:rPr lang="zh-CN" altLang="en-US" sz="3200"/>
              <a:t>古诗中写</a:t>
            </a:r>
            <a:r>
              <a:rPr lang="en-US" altLang="zh-CN" sz="3200"/>
              <a:t>“</a:t>
            </a:r>
            <a:r>
              <a:rPr lang="zh-CN" altLang="en-US" sz="3200"/>
              <a:t>清明</a:t>
            </a:r>
            <a:r>
              <a:rPr lang="en-US" altLang="zh-CN" sz="3200"/>
              <a:t>”</a:t>
            </a:r>
            <a:r>
              <a:rPr lang="zh-CN" altLang="en-US" sz="3200"/>
              <a:t>诗词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21920" y="1087755"/>
            <a:ext cx="565340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清明【唐】杜牧 </a:t>
            </a:r>
            <a:endParaRPr lang="zh-CN" altLang="en-US"/>
          </a:p>
          <a:p>
            <a:r>
              <a:rPr lang="zh-CN" altLang="en-US"/>
              <a:t>清明时节雨纷纷，路上行人欲断魂。 </a:t>
            </a:r>
            <a:endParaRPr lang="zh-CN" altLang="en-US"/>
          </a:p>
          <a:p>
            <a:r>
              <a:rPr lang="zh-CN" altLang="en-US"/>
              <a:t>借问酒家何处有？牧童遥指杏花村。 </a:t>
            </a:r>
            <a:endParaRPr lang="zh-CN" altLang="en-US"/>
          </a:p>
          <a:p>
            <a:r>
              <a:rPr lang="zh-CN" altLang="en-US"/>
              <a:t>途中寒食 【唐】宋之问 </a:t>
            </a:r>
            <a:endParaRPr lang="zh-CN" altLang="en-US"/>
          </a:p>
          <a:p>
            <a:r>
              <a:rPr lang="zh-CN" altLang="en-US"/>
              <a:t>马上逢寒食，途中属暮春。 </a:t>
            </a:r>
            <a:endParaRPr lang="zh-CN" altLang="en-US"/>
          </a:p>
          <a:p>
            <a:r>
              <a:rPr lang="zh-CN" altLang="en-US"/>
              <a:t>可怜江浦望，不见洛桥人。 </a:t>
            </a:r>
            <a:endParaRPr lang="zh-CN" altLang="en-US"/>
          </a:p>
          <a:p>
            <a:r>
              <a:rPr lang="zh-CN" altLang="en-US"/>
              <a:t>北极怀明主，南溟作逐臣。 </a:t>
            </a:r>
            <a:endParaRPr lang="zh-CN" altLang="en-US"/>
          </a:p>
          <a:p>
            <a:r>
              <a:rPr lang="zh-CN" altLang="en-US"/>
              <a:t>故园肠断处，日夜柳条新。 </a:t>
            </a:r>
            <a:endParaRPr lang="zh-CN" altLang="en-US"/>
          </a:p>
          <a:p>
            <a:r>
              <a:rPr lang="zh-CN" altLang="en-US"/>
              <a:t>寒食 【唐】韩翃 </a:t>
            </a:r>
            <a:endParaRPr lang="zh-CN" altLang="en-US"/>
          </a:p>
          <a:p>
            <a:r>
              <a:rPr lang="zh-CN" altLang="en-US"/>
              <a:t>春城无处不飞花，寒食东风御柳斜。 </a:t>
            </a:r>
            <a:endParaRPr lang="zh-CN" altLang="en-US"/>
          </a:p>
          <a:p>
            <a:r>
              <a:rPr lang="zh-CN" altLang="en-US"/>
              <a:t>日暮汉宫传蜡烛，轻烟散入五侯家。 </a:t>
            </a:r>
            <a:endParaRPr lang="zh-CN" altLang="en-US"/>
          </a:p>
          <a:p>
            <a:r>
              <a:rPr lang="zh-CN" altLang="en-US"/>
              <a:t>闾门即事 【唐】张继 </a:t>
            </a:r>
            <a:endParaRPr lang="zh-CN" altLang="en-US"/>
          </a:p>
          <a:p>
            <a:r>
              <a:rPr lang="zh-CN" altLang="en-US"/>
              <a:t>耕夫召募爱楼船，春草青青万项田； </a:t>
            </a:r>
            <a:endParaRPr lang="zh-CN" altLang="en-US"/>
          </a:p>
          <a:p>
            <a:r>
              <a:rPr lang="zh-CN" altLang="en-US"/>
              <a:t>试上吴门窥郡郭，清明几处有新烟。 </a:t>
            </a:r>
            <a:endParaRPr lang="zh-CN" altLang="en-US"/>
          </a:p>
          <a:p>
            <a:r>
              <a:rPr lang="zh-CN" altLang="en-US"/>
              <a:t>清明 【宋】黄庭坚 </a:t>
            </a:r>
            <a:endParaRPr lang="zh-CN" altLang="en-US"/>
          </a:p>
          <a:p>
            <a:r>
              <a:rPr lang="zh-CN" altLang="en-US"/>
              <a:t>佳节清明桃李笑，野田荒冢自生愁。 </a:t>
            </a:r>
            <a:endParaRPr lang="zh-CN" altLang="en-US"/>
          </a:p>
          <a:p>
            <a:r>
              <a:rPr lang="zh-CN" altLang="en-US"/>
              <a:t>雷惊天地龙蛇蛰，雨足郊原草木柔。”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96000" y="721995"/>
            <a:ext cx="6217920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 </a:t>
            </a:r>
            <a:endParaRPr lang="zh-CN" altLang="en-US"/>
          </a:p>
          <a:p>
            <a:r>
              <a:rPr lang="zh-CN" altLang="en-US">
                <a:sym typeface="+mn-ea"/>
              </a:rPr>
              <a:t>清明即事   (唐)孟浩然  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帝里重清明，人心自愁思。   车声上路合，柳色东城翠。 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花落草齐生，莺飞蝶双戏。空堂坐相忆，酌茗聊代醉。 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清明    (唐)孙昌胤  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清明暮春里，怅望北山陲。   燧火开新焰，桐花发故枝。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 沈冥惭岁物，欢宴阻朋知。   不及林间鸟，迁乔并羽仪。   清明日忆诸弟   (唐)韦应物  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冷食方多病，开襟一忻然。   终令思故郡，烟火满晴川。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 杏粥犹堪食，榆羹已稍煎。   唯恨乖亲燕，坐度此芳年。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清明日   (唐)温庭筠  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清娥画扇中，春树郁金红。   出犯繁花露，归穿弱柳风。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 马骄偏避幰，鸡骇乍开笼。   柘弹何人发，黄鹂隔故宫。   同锦州胡郎中清明日对雨西亭宴   (唐)张籍  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郡内开新火，高斋雨气清。   惜花邀客赏，劝酒促歌声。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 共醉移芳席，留欢闭暮城。   政闲方宴语，琴筑任遥情。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清明    (宋)王禹俏  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无花无酒过清明，兴味萧然似野僧。   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昨日邻家乞新火，晓窗分与读书灯。   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2550" y="81280"/>
            <a:ext cx="12041505" cy="6818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声情并茂诵古诗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2020" y="2094230"/>
            <a:ext cx="76365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</a:t>
            </a:r>
            <a:r>
              <a:rPr lang="zh-CN" altLang="en-US" sz="3200"/>
              <a:t>、《关雎》</a:t>
            </a:r>
            <a:endParaRPr lang="zh-CN" altLang="en-US" sz="3200"/>
          </a:p>
          <a:p>
            <a:r>
              <a:rPr lang="en-US" altLang="zh-CN" sz="3200"/>
              <a:t>2</a:t>
            </a:r>
            <a:r>
              <a:rPr lang="zh-CN" altLang="en-US" sz="3200"/>
              <a:t>、《虞美人》</a:t>
            </a:r>
            <a:endParaRPr lang="zh-CN" altLang="en-US" sz="3200"/>
          </a:p>
          <a:p>
            <a:r>
              <a:rPr lang="en-US" altLang="zh-CN" sz="3200"/>
              <a:t>3</a:t>
            </a:r>
            <a:r>
              <a:rPr lang="zh-CN" altLang="en-US" sz="3200"/>
              <a:t>、《水调歌头》</a:t>
            </a:r>
            <a:endParaRPr lang="zh-CN" altLang="en-US" sz="3200"/>
          </a:p>
          <a:p>
            <a:r>
              <a:rPr lang="en-US" altLang="zh-CN" sz="3200"/>
              <a:t>4</a:t>
            </a:r>
            <a:r>
              <a:rPr lang="zh-CN" altLang="en-US" sz="3200"/>
              <a:t>、《满江红》</a:t>
            </a:r>
            <a:endParaRPr lang="zh-CN" altLang="en-US" sz="3200"/>
          </a:p>
          <a:p>
            <a:r>
              <a:rPr lang="en-US" altLang="zh-CN" sz="3200"/>
              <a:t>5</a:t>
            </a:r>
            <a:r>
              <a:rPr lang="zh-CN" altLang="en-US" sz="3200"/>
              <a:t>、《卜算子》</a:t>
            </a:r>
            <a:endParaRPr lang="zh-CN" altLang="en-US" sz="3200"/>
          </a:p>
          <a:p>
            <a:r>
              <a:rPr lang="en-US" altLang="zh-CN" sz="3200"/>
              <a:t>6</a:t>
            </a:r>
            <a:r>
              <a:rPr lang="zh-CN" altLang="en-US" sz="3200"/>
              <a:t>、《敕勒歌》</a:t>
            </a:r>
            <a:endParaRPr lang="zh-CN" altLang="en-US" sz="3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6205" y="-6350"/>
            <a:ext cx="11944350" cy="6703695"/>
          </a:xfrm>
          <a:prstGeom prst="rect">
            <a:avLst/>
          </a:prstGeom>
        </p:spPr>
      </p:pic>
      <p:sp>
        <p:nvSpPr>
          <p:cNvPr id="3" name="动作按钮: 前进或下一项 2">
            <a:hlinkClick r:id="rId2" action="ppaction://hlinkfile"/>
          </p:cNvPr>
          <p:cNvSpPr/>
          <p:nvPr/>
        </p:nvSpPr>
        <p:spPr>
          <a:xfrm>
            <a:off x="10363200" y="6077585"/>
            <a:ext cx="883920" cy="76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7635" y="-27940"/>
            <a:ext cx="12219305" cy="6706870"/>
          </a:xfrm>
          <a:prstGeom prst="rect">
            <a:avLst/>
          </a:prstGeom>
        </p:spPr>
      </p:pic>
      <p:sp>
        <p:nvSpPr>
          <p:cNvPr id="3" name="动作按钮: 前进或下一项 2">
            <a:hlinkClick r:id="rId2" action="ppaction://hlinkfile"/>
          </p:cNvPr>
          <p:cNvSpPr/>
          <p:nvPr/>
        </p:nvSpPr>
        <p:spPr>
          <a:xfrm>
            <a:off x="10424160" y="5655310"/>
            <a:ext cx="883920" cy="9448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9685"/>
            <a:ext cx="11927205" cy="6710680"/>
          </a:xfrm>
          <a:prstGeom prst="rect">
            <a:avLst/>
          </a:prstGeom>
        </p:spPr>
      </p:pic>
      <p:sp>
        <p:nvSpPr>
          <p:cNvPr id="5" name="动作按钮: 前进或下一项 4">
            <a:hlinkClick r:id="rId2" action="ppaction://hlinkfile"/>
          </p:cNvPr>
          <p:cNvSpPr/>
          <p:nvPr/>
        </p:nvSpPr>
        <p:spPr>
          <a:xfrm>
            <a:off x="9555480" y="5791200"/>
            <a:ext cx="838200" cy="7924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3175"/>
            <a:ext cx="12075160" cy="7247255"/>
          </a:xfrm>
          <a:prstGeom prst="rect">
            <a:avLst/>
          </a:prstGeom>
        </p:spPr>
      </p:pic>
      <p:sp>
        <p:nvSpPr>
          <p:cNvPr id="5" name="动作按钮: 前进或下一项 4">
            <a:hlinkClick r:id="rId2" action="ppaction://hlinkfile"/>
          </p:cNvPr>
          <p:cNvSpPr/>
          <p:nvPr/>
        </p:nvSpPr>
        <p:spPr>
          <a:xfrm>
            <a:off x="10454640" y="5623560"/>
            <a:ext cx="762000" cy="9296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960" y="31750"/>
            <a:ext cx="12068810" cy="6738620"/>
          </a:xfrm>
          <a:prstGeom prst="rect">
            <a:avLst/>
          </a:prstGeom>
        </p:spPr>
      </p:pic>
      <p:sp>
        <p:nvSpPr>
          <p:cNvPr id="3" name="动作按钮: 前进或下一项 2">
            <a:hlinkClick r:id="rId2" action="ppaction://hlinkfile"/>
          </p:cNvPr>
          <p:cNvSpPr/>
          <p:nvPr/>
        </p:nvSpPr>
        <p:spPr>
          <a:xfrm>
            <a:off x="10165080" y="5455920"/>
            <a:ext cx="1127760" cy="105156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1600" y="24130"/>
            <a:ext cx="11880850" cy="6701790"/>
          </a:xfrm>
          <a:prstGeom prst="rect">
            <a:avLst/>
          </a:prstGeom>
        </p:spPr>
      </p:pic>
      <p:sp>
        <p:nvSpPr>
          <p:cNvPr id="5" name="动作按钮: 前进或下一项 4">
            <a:hlinkClick r:id="rId2" action="ppaction://hlinkfile"/>
          </p:cNvPr>
          <p:cNvSpPr/>
          <p:nvPr/>
        </p:nvSpPr>
        <p:spPr>
          <a:xfrm>
            <a:off x="10607040" y="5608320"/>
            <a:ext cx="1143000" cy="1066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305"/>
            <a:ext cx="10515600" cy="1325563"/>
          </a:xfrm>
        </p:spPr>
        <p:txBody>
          <a:bodyPr/>
          <a:p>
            <a:r>
              <a:rPr lang="zh-CN" altLang="en-US"/>
              <a:t>别出心裁品古诗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1207770"/>
            <a:ext cx="6180455" cy="3010535"/>
          </a:xfrm>
          <a:prstGeom prst="rect">
            <a:avLst/>
          </a:prstGeom>
        </p:spPr>
      </p:pic>
      <p:pic>
        <p:nvPicPr>
          <p:cNvPr id="5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040" y="1280160"/>
            <a:ext cx="4236720" cy="2865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164205"/>
            <a:ext cx="5714365" cy="3790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0145" y="3672205"/>
            <a:ext cx="4285615" cy="301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2848</Words>
  <Application>WPS 演示</Application>
  <PresentationFormat>宽屏</PresentationFormat>
  <Paragraphs>179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主题</vt:lpstr>
      <vt:lpstr>古诗苑漫步</vt:lpstr>
      <vt:lpstr>声情并茂诵古诗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别出心裁品古诗</vt:lpstr>
      <vt:lpstr>分门别类辑古诗</vt:lpstr>
      <vt:lpstr>古诗中写“秋”诗词</vt:lpstr>
      <vt:lpstr>古诗中写“月”诗词</vt:lpstr>
      <vt:lpstr>古诗中写“雪”诗词</vt:lpstr>
      <vt:lpstr>古诗中写“清明”诗词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</dc:creator>
  <cp:lastModifiedBy>蒙娜丽莎的眼泪</cp:lastModifiedBy>
  <cp:revision>12</cp:revision>
  <dcterms:created xsi:type="dcterms:W3CDTF">2018-04-18T02:34:00Z</dcterms:created>
  <dcterms:modified xsi:type="dcterms:W3CDTF">2018-04-18T07:56:26Z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