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62" r:id="rId2"/>
    <p:sldId id="260" r:id="rId3"/>
    <p:sldId id="265" r:id="rId4"/>
    <p:sldId id="875" r:id="rId5"/>
    <p:sldId id="899" r:id="rId6"/>
    <p:sldId id="869" r:id="rId7"/>
    <p:sldId id="954" r:id="rId8"/>
    <p:sldId id="951" r:id="rId9"/>
    <p:sldId id="930" r:id="rId10"/>
    <p:sldId id="877" r:id="rId11"/>
    <p:sldId id="280" r:id="rId12"/>
    <p:sldId id="955" r:id="rId13"/>
    <p:sldId id="905" r:id="rId14"/>
    <p:sldId id="906" r:id="rId15"/>
    <p:sldId id="956" r:id="rId16"/>
    <p:sldId id="879" r:id="rId17"/>
    <p:sldId id="957" r:id="rId18"/>
    <p:sldId id="824" r:id="rId19"/>
    <p:sldId id="878" r:id="rId20"/>
    <p:sldId id="958" r:id="rId21"/>
    <p:sldId id="919" r:id="rId22"/>
    <p:sldId id="920" r:id="rId23"/>
    <p:sldId id="928" r:id="rId24"/>
    <p:sldId id="960" r:id="rId25"/>
    <p:sldId id="959" r:id="rId26"/>
    <p:sldId id="932" r:id="rId27"/>
    <p:sldId id="933" r:id="rId28"/>
    <p:sldId id="961" r:id="rId29"/>
    <p:sldId id="935" r:id="rId30"/>
    <p:sldId id="962" r:id="rId31"/>
    <p:sldId id="934" r:id="rId32"/>
    <p:sldId id="963" r:id="rId33"/>
    <p:sldId id="964" r:id="rId34"/>
    <p:sldId id="965" r:id="rId35"/>
    <p:sldId id="967" r:id="rId36"/>
    <p:sldId id="966" r:id="rId37"/>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78" autoAdjust="0"/>
    <p:restoredTop sz="94660" autoAdjust="0"/>
  </p:normalViewPr>
  <p:slideViewPr>
    <p:cSldViewPr>
      <p:cViewPr varScale="1">
        <p:scale>
          <a:sx n="40" d="100"/>
          <a:sy n="40" d="100"/>
        </p:scale>
        <p:origin x="-138" y="-258"/>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a:t>
            </a:fld>
            <a:endParaRPr lang="zh-CN" altLang="en-US"/>
          </a:p>
        </p:txBody>
      </p:sp>
    </p:spTree>
    <p:extLst>
      <p:ext uri="{BB962C8B-B14F-4D97-AF65-F5344CB8AC3E}">
        <p14:creationId xmlns:p14="http://schemas.microsoft.com/office/powerpoint/2010/main" xmlns="" val="4048693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a:t>
            </a:fld>
            <a:endParaRPr lang="zh-CN" altLang="en-US"/>
          </a:p>
        </p:txBody>
      </p:sp>
    </p:spTree>
    <p:extLst>
      <p:ext uri="{BB962C8B-B14F-4D97-AF65-F5344CB8AC3E}">
        <p14:creationId xmlns:p14="http://schemas.microsoft.com/office/powerpoint/2010/main" xmlns="" val="1737548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a:t>
            </a:fld>
            <a:endParaRPr lang="zh-CN" altLang="en-US"/>
          </a:p>
        </p:txBody>
      </p:sp>
    </p:spTree>
    <p:extLst>
      <p:ext uri="{BB962C8B-B14F-4D97-AF65-F5344CB8AC3E}">
        <p14:creationId xmlns:p14="http://schemas.microsoft.com/office/powerpoint/2010/main" xmlns="" val="182388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a:t>
            </a:fld>
            <a:endParaRPr lang="zh-CN" altLang="en-US"/>
          </a:p>
        </p:txBody>
      </p:sp>
    </p:spTree>
    <p:extLst>
      <p:ext uri="{BB962C8B-B14F-4D97-AF65-F5344CB8AC3E}">
        <p14:creationId xmlns:p14="http://schemas.microsoft.com/office/powerpoint/2010/main" xmlns="" val="2559459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a:t>
            </a:fld>
            <a:endParaRPr lang="zh-CN" altLang="en-US"/>
          </a:p>
        </p:txBody>
      </p:sp>
    </p:spTree>
    <p:extLst>
      <p:ext uri="{BB962C8B-B14F-4D97-AF65-F5344CB8AC3E}">
        <p14:creationId xmlns:p14="http://schemas.microsoft.com/office/powerpoint/2010/main" xmlns="" val="1228110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a:t>
            </a:fld>
            <a:endParaRPr lang="zh-CN" altLang="en-US"/>
          </a:p>
        </p:txBody>
      </p:sp>
    </p:spTree>
    <p:extLst>
      <p:ext uri="{BB962C8B-B14F-4D97-AF65-F5344CB8AC3E}">
        <p14:creationId xmlns:p14="http://schemas.microsoft.com/office/powerpoint/2010/main" xmlns="" val="424910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file:///C:\Users\Administrator\Desktop\&#35821;&#25991;-&#20840;&#22269;&#21367;&#22320;&#21306;&#19987;&#29992;\&#26519;.EP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升格：一束阳光一阵香。我们无时无刻不在追逐着阳光，在享受阳光的同时，我们要努力成为太阳，洒一束阳光在他人身上。偶尔的阳光，带着阳光的味道，带着花朵的清香，弥散充盈，让整个世界成为溢香的花园。让我们撷束阳光，寻找芬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我来赋分：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53</a:t>
            </a:r>
          </a:p>
        </p:txBody>
      </p:sp>
      <p:grpSp>
        <p:nvGrpSpPr>
          <p:cNvPr id="9" name="组合 8"/>
          <p:cNvGrpSpPr/>
          <p:nvPr/>
        </p:nvGrpSpPr>
        <p:grpSpPr>
          <a:xfrm>
            <a:off x="1594572" y="1692598"/>
            <a:ext cx="20228628" cy="895733"/>
            <a:chOff x="1594572" y="1803366"/>
            <a:chExt cx="20228628" cy="895733"/>
          </a:xfrm>
        </p:grpSpPr>
        <p:grpSp>
          <p:nvGrpSpPr>
            <p:cNvPr id="10" name="组合 9"/>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6185681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16734"/>
            <a:ext cx="20002640"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一、巧饰凤头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“凤头”是说作品的开头要像凤凰的头那样秀气、漂亮。唐代诗人白居易在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新乐府序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中说：“首句标其目。”意思是作品一开头就要切题，要开门见山；明代著名学者谢榛所写的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四溟诗话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中则有“凡起句当如爆竹，骤响易彻”的说法，这是说作品一开头，就要像放鞭炮似的，使人耳目为之一震；清代戏剧理论家李渔对作品的开头也有类似的看法，他在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闲情偶寄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中说：“开卷之初，当以奇句夺目，使之一见而惊，不敢弃去。”这实际上是对作品的开头提出了更高的要求。古人关于作品的开头的言论，尽管说法不一，但其实质都是要求作者要认真写好作品的开头。 下面就举几种常见的开头方法</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开门见山法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门见山，指在开头直接点明文章的立意，亮出自己的观点，表明自己的态度，彰显文章的题旨，使读者对自己的行文意图有所洞彻，以便确定文章是否跑题。记叙文，一般都是直接进入对事件的记叙，表明主旨；对于一般性的议论文或者散文，在开头就应该摆明观点。</a:t>
            </a:r>
          </a:p>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一</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印记鲜明的巴掌，一个爱意满满的吻，分数成了家长喜怒的晴雨表，牵动着无数中国考生的心。于此，笔者深有感触的同时不禁叹惋，何苦系一家之忧乐于区区之分数？家庭教育切莫“唯分数论”，而应让孩子健康成长。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唯分数论”之殇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872358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这个开头紧扣材料，抓住漫画中的巴掌和吻，引出其共同特征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家庭教育中的唯分数论，然后开门见山地亮出了中心观点：“唯分数论”要不得，它影响了孩子的健康成长。</a:t>
            </a:r>
          </a:p>
        </p:txBody>
      </p:sp>
    </p:spTree>
    <p:extLst>
      <p:ext uri="{BB962C8B-B14F-4D97-AF65-F5344CB8AC3E}">
        <p14:creationId xmlns:p14="http://schemas.microsoft.com/office/powerpoint/2010/main" xmlns="" val="858362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我们的生命总是在“完成”和“未完成”的状态中行进。回家卸下行囊，是一次旅行的完成；高中毕业，是一段学业的完成；书稿付梓，是一次写作任务的完成；走进婚姻，是一场恋爱的完成。 但我们又时时面临着许许多多的“未完成”。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即将高中毕业的你，如何看待生命中的“完成”或是“未完成”呢？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要求选好角度，确定立意，自拟标题，写议论文或记叙文；不要脱离材料内容及含意的范围作文，不要套作，不得抄袭。注意运用开门见山法。</a:t>
            </a:r>
          </a:p>
        </p:txBody>
      </p:sp>
    </p:spTree>
    <p:extLst>
      <p:ext uri="{BB962C8B-B14F-4D97-AF65-F5344CB8AC3E}">
        <p14:creationId xmlns:p14="http://schemas.microsoft.com/office/powerpoint/2010/main" xmlns="" val="12737472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材料告诉我们，每个人的生命中都充满了“完成”和“未完成”，并列举了一些事例说明“完成”的状态。最后，材料提出了一个问题“即将高中毕业的你，如何看待生命中的‘完成’或是‘未完成’呢”。这个问题其实就是在给考生作文的立意指明方向。考生写作文时可针对生命中的“完成”阐述自己的看法，也可针对生命中的“未完成”谈自己的观点，也可把“完成”和“未完成”二者结合起来辩证分析其关系，表明立场。这篇作文可以写记叙文，记叙一件事，刻画一个人物，表明自己的看法；也可写成一篇议论文，阐述自己对这个问题的认识。</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7929916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试写示例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世上永无完成时</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一考生</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回家卸下行囊，是一次旅行的完成；高中毕业，是一段学业的完成；书稿付梓，是一次写作任务的完成；走进婚姻，是一场恋爱的完成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可这些就可以算真的完成吗？不！其实这些仍然处在未完成状态。</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次旅行结束，等待他的是下一次新的跋涉；高中毕业，莘莘学子即将开始下一个阶段的学习；作品完成，创作者的使命并未就此结束，新的创作征程即将拉开帷幕；走进婚姻的殿堂，却仅仅是家庭生活的开端，责任也才刚刚担起。</a:t>
            </a:r>
          </a:p>
        </p:txBody>
      </p:sp>
    </p:spTree>
    <p:extLst>
      <p:ext uri="{BB962C8B-B14F-4D97-AF65-F5344CB8AC3E}">
        <p14:creationId xmlns:p14="http://schemas.microsoft.com/office/powerpoint/2010/main" xmlns="" val="41081138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5693866"/>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下面的三则材料，根据要求写一篇不少于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材料一：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咬文嚼字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发布的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年度“十大流行语”中，“颜值”一词位居榜单第三名。搜狗百科解释，“颜值，表示人物颜容英俊或靓丽的数值”。</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材料二：哥伦比亚广播公司著名节目主持人华裔女子陈茱莉在回忆职业生涯时说：“节目导演曾因为我的眼睛小而讽刺我‘永远不可能成为观众接受的主播’。正是因为他的讽刺，我才决定去整容。虽然很多亚裔拿整容这件事指责我，但我至今都不后悔自己的决定。</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1747965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4893647"/>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材料</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三：黄渤从北京电影学院毕业之后，先是找不到工作，后被冠以“丑星”的名号。他经过自己的努力，从一个一个小角色演到了主角。他在各种场合的幽默应对，让我们刮目相看。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对于以上事情，你怎么看？请综合材料内容及含意作文，体现你的思考、权衡与选择。</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套作，不得抄套。注意运用开门见山法。</a:t>
            </a:r>
          </a:p>
        </p:txBody>
      </p:sp>
    </p:spTree>
    <p:extLst>
      <p:ext uri="{BB962C8B-B14F-4D97-AF65-F5344CB8AC3E}">
        <p14:creationId xmlns:p14="http://schemas.microsoft.com/office/powerpoint/2010/main" xmlns="" val="30618374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文题目由三则材料组成，其中材料一是对“颜值”的解说。材料二，从华裔女主播不后悔自己整容分析，立意可以有：①靠颜值无可厚非；②高颜值能够帮助成就事业；③要理解为了颜值整容的人。材料三，从黄渤不靠颜值靠实力分析，立意有：①内在才是最可靠的；②受人尊崇更应凭借实力而不是颜值</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en-US" altLang="zh-CN" sz="3600" dirty="0" smtClean="0">
              <a:solidFill>
                <a:schemeClr val="accent2"/>
              </a:solidFill>
              <a:latin typeface="微软雅黑" pitchFamily="34" charset="-122"/>
              <a:ea typeface="微软雅黑" pitchFamily="34" charset="-122"/>
              <a:cs typeface="Times New Roman" panose="02020603050405020304" pitchFamily="18" charset="0"/>
            </a:endParaRPr>
          </a:p>
          <a:p>
            <a:pPr>
              <a:lnSpc>
                <a:spcPct val="130000"/>
              </a:lnSpc>
              <a:spcBef>
                <a:spcPct val="0"/>
              </a:spcBef>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试写示例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重要的是实力</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一考生</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过整容而使事业顺风顺水的著名节目主持人陈茱莉让我们体会到高颜值的重要作用，但我们也不能忽视陈茱莉本身的实力。颜值和实力的重要性在黄渤身上体现得更明显，这个曾被称为“丑星”的演员能够获得“金马奖”，靠的不是高颜值，而是强大的实力。</a:t>
            </a:r>
          </a:p>
        </p:txBody>
      </p:sp>
    </p:spTree>
    <p:extLst>
      <p:ext uri="{BB962C8B-B14F-4D97-AF65-F5344CB8AC3E}">
        <p14:creationId xmlns:p14="http://schemas.microsoft.com/office/powerpoint/2010/main" xmlns="" val="41113409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5693866"/>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修辞生辉法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“好的开头，有如春云初展，鲜花含露，叫人一见钟情。”在文章开头灵活运用修辞手法，既能增添文采，又能给读者留下非常深刻的印象。</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书是人类进步的精神食粮，而诗歌则是提升我们语文素养的面包。千年之后的我们，依然能够在秋高气爽之日观那“晴空一鹤排云上”，依然能在雪后初霁的寒冬感受“独钓寒江雪”的孤独，依然能在渭水之滨漫步时清晰地听到那传诵不绝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渭城曲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这不得不归功于诗歌带给我们的语文素养</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524108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2415020"/>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和着诗歌的美韵，夯实语文素养之基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文章开篇点题，比喻、排比、引用的修辞手法既能写明诗歌之美韵，又显得文采斐然，句式整齐，使文章富有文采，有很强的感染力。</a:t>
            </a:r>
          </a:p>
        </p:txBody>
      </p:sp>
    </p:spTree>
    <p:extLst>
      <p:ext uri="{BB962C8B-B14F-4D97-AF65-F5344CB8AC3E}">
        <p14:creationId xmlns:p14="http://schemas.microsoft.com/office/powerpoint/2010/main" xmlns="" val="3890800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康德离开人世前的一个星期，身体已极虚弱。但医生来看他时，他照例起身相迎，请医生就座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是这次是颤巍巍的。医生忙说：“您是大师，是我的前辈，您不必起身。”康德说：“一个人，总得有一生坚持的东西。我现在年老体衰，但对人的尊重没有离我而去，对给予我帮助的人的感激没有离我而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要求：选好角度，确定立意，明确文体，自拟标题；不要脱离材料内容及含意的范围作文，不要套作，不得抄袭。开头运用修辞生辉法。</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856470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可从以下角度立意：①尊重他人，是值得一生坚守的美德。②尊重我们遇到的每一个人，感激给予我们帮助的人。③尊重人者，获得尊重；予人尊严者，获得尊严。④因为不苟且，因为坚持，美好的行为才升华为崇高的品格。</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试写示例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让尊重之花开满世间</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一考生</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有一种品格，历经五千多年的冲刷侵蚀照旧光彩夺目；有一种修养，跨越二十个世纪的血雨腥风仍旧熠熠生辉；有一种美德，贯穿无数个日夜的浮沉更替依旧璀璨耀眼！它，就是尊重。</a:t>
            </a:r>
          </a:p>
        </p:txBody>
      </p:sp>
    </p:spTree>
    <p:extLst>
      <p:ext uri="{BB962C8B-B14F-4D97-AF65-F5344CB8AC3E}">
        <p14:creationId xmlns:p14="http://schemas.microsoft.com/office/powerpoint/2010/main" xmlns="" val="13202557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1567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引用名句法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开篇引用切合题意的名言警句、优秀诗词，言简意赅，以一当十，更有说服力。引用时，要紧扣话题，紧扣题目，紧扣主旨。所引用的语句宜短不宜长，宜雅不宜俗。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若要喜爱你自己的价值，你就得给世界创造价值。”歌德的这句话时常回响在耳边。的确，生活在这个世界中的每个人都在各自扮演着不同的角色。匠人，作为平凡劳动者中的一员，却能够在平凡中演绎出生命的不平凡</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539429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15020"/>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匠人精神，别样风采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考生有着较高的文化积淀，引用歌德的名言，以一当十，振聋发聩，而且巧妙引申，观点鲜明。作为一篇考场作文，考生能写到这种水平实属不易。</a:t>
            </a:r>
          </a:p>
        </p:txBody>
      </p:sp>
    </p:spTree>
    <p:extLst>
      <p:ext uri="{BB962C8B-B14F-4D97-AF65-F5344CB8AC3E}">
        <p14:creationId xmlns:p14="http://schemas.microsoft.com/office/powerpoint/2010/main" xmlns="" val="24193159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marL="742950" indent="-742950" algn="just">
              <a:lnSpc>
                <a:spcPct val="130000"/>
              </a:lnSpc>
              <a:spcAft>
                <a:spcPts val="0"/>
              </a:spcAft>
              <a:buAutoNum type="arabicPeriod" startAt="4"/>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观察</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下面的图画，根据要求作文。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marL="742950" indent="-742950" algn="just">
              <a:lnSpc>
                <a:spcPct val="130000"/>
              </a:lnSpc>
              <a:spcAft>
                <a:spcPts val="0"/>
              </a:spcAft>
              <a:buAutoNum type="arabicPeriod" startAt="4"/>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startAt="4"/>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startAt="4"/>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startAt="4"/>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这幅图画引发了你哪些联想或思考？请自选角度写一篇不少于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要求：选好角度，确定立意，明确文体，自拟标题；不要脱离材料内容及含意的范围作文，不要套作，不得抄袭。开头运用引用名句法。</a:t>
            </a:r>
          </a:p>
        </p:txBody>
      </p:sp>
      <p:pic>
        <p:nvPicPr>
          <p:cNvPr id="5122" name="Picture 2" descr="QQ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48996" y="4860950"/>
            <a:ext cx="7948349" cy="39920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14529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par>
                                <p:cTn id="8" presetID="10" presetClass="entr" presetSubtype="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fade">
                                      <p:cBhvr>
                                        <p:cTn id="10"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57570"/>
            <a:ext cx="19645450" cy="8604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3060751"/>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图画的主要内容是原来看自然美景，现在通过手机来欣赏美景。很明显作者的倾向性是褒前贬后，所以可以立意为：在亲近自然中寻美；解放双手，拥抱自然；亲近自然之美；等等。</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试写示例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用灵魂看风景</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一考生</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云中谁寄锦书来？雁字回时，月满西楼”，如果李清照等待的不是雁书尺素，而是电子邮件，这份愁思恐怕会大打折扣；“有约不来过夜半，闲敲棋子落灯花”，如果赵师秀没有在友人失约后百无聊赖地摆弄棋子，而是埋头刷微博，恐怕他也不会听到黄梅时节雨，青草池塘蛙；“晚来天欲雪，能饮一杯无？”，如果那时有电话，刘十九肯定会飞速赶来，那份在茫茫雪夜中准备绿蚁新酒、红泥火炉的挚情也不会弥显珍贵。</a:t>
            </a:r>
          </a:p>
        </p:txBody>
      </p:sp>
    </p:spTree>
    <p:extLst>
      <p:ext uri="{BB962C8B-B14F-4D97-AF65-F5344CB8AC3E}">
        <p14:creationId xmlns:p14="http://schemas.microsoft.com/office/powerpoint/2010/main" xmlns="" val="2979500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二、精彩豹尾</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人们</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好文章的结尾誉为“豹尾”，是说结尾要简短有力。结尾好，会使文章结构严谨，大放异彩。文章的结尾忌拖泥带水，不了了之；更忌结尾浅露，空发议论，淡而无味。好的文章，作者无不本着“严谨、自然、和谐、统一”的结构原则，根据文章的内容和表达的需要，选择精彩的结尾。精彩一笔留豹尾，“余音不绝”拿高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深化中心法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文章结束时，以全文的内容为依托，运用简洁的语言，把主题思想明确地表达出来，或者在全文即将煞尾时，把写作中心交代清楚，这种方法又称“画龙点睛式”。这种结尾大都以议论作结，把文章推向高潮，使主旨得以升华。</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莫因成绩伤汝子，请做他蓝天下美丽的荷叶，适当呵护，给其营养。孩子生有异禀，就助他灿若莲花；孩子天性平凡，就让其甘为莲藕。好吗</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8401353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家长，莫因成绩伤汝子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本段结尾深化了中心，再次点明了题旨，提升了文章的立意，给阅卷者留下深刻的印象。</a:t>
            </a:r>
          </a:p>
        </p:txBody>
      </p:sp>
    </p:spTree>
    <p:extLst>
      <p:ext uri="{BB962C8B-B14F-4D97-AF65-F5344CB8AC3E}">
        <p14:creationId xmlns:p14="http://schemas.microsoft.com/office/powerpoint/2010/main" xmlns="" val="1959305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237961"/>
            <a:chOff x="12815919" y="5875332"/>
            <a:chExt cx="10520578" cy="2237961"/>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smtClean="0">
                  <a:solidFill>
                    <a:srgbClr val="EF8340"/>
                  </a:solidFill>
                  <a:latin typeface="微软雅黑" pitchFamily="34" charset="-122"/>
                  <a:ea typeface="微软雅黑" pitchFamily="34" charset="-122"/>
                </a:rPr>
                <a:t>专题十</a:t>
              </a:r>
              <a:r>
                <a:rPr lang="zh-CN" altLang="en-US" sz="5500" b="1" dirty="0">
                  <a:solidFill>
                    <a:srgbClr val="EF8340"/>
                  </a:solidFill>
                  <a:latin typeface="微软雅黑" pitchFamily="34" charset="-122"/>
                  <a:ea typeface="微软雅黑" pitchFamily="34" charset="-122"/>
                </a:rPr>
                <a:t>八</a:t>
              </a:r>
              <a:r>
                <a:rPr lang="zh-CN" altLang="en-US" sz="5500" b="1" dirty="0" smtClean="0">
                  <a:solidFill>
                    <a:srgbClr val="EF8340"/>
                  </a:solidFill>
                  <a:latin typeface="微软雅黑" pitchFamily="34" charset="-122"/>
                  <a:ea typeface="微软雅黑" pitchFamily="34" charset="-122"/>
                </a:rPr>
                <a:t>    </a:t>
              </a:r>
              <a:r>
                <a:rPr lang="en-US" altLang="zh-CN" sz="5500" b="1" dirty="0">
                  <a:solidFill>
                    <a:srgbClr val="EF8340"/>
                  </a:solidFill>
                  <a:latin typeface="微软雅黑" pitchFamily="34" charset="-122"/>
                  <a:ea typeface="微软雅黑" pitchFamily="34" charset="-122"/>
                </a:rPr>
                <a:t>PART </a:t>
              </a:r>
              <a:r>
                <a:rPr lang="en-US" altLang="zh-CN" sz="5500" b="1" dirty="0" smtClean="0">
                  <a:solidFill>
                    <a:srgbClr val="EF8340"/>
                  </a:solidFill>
                  <a:latin typeface="微软雅黑" pitchFamily="34" charset="-122"/>
                  <a:ea typeface="微软雅黑" pitchFamily="34" charset="-122"/>
                </a:rPr>
                <a:t>18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323439"/>
            </a:xfrm>
            <a:prstGeom prst="rect">
              <a:avLst/>
            </a:prstGeom>
            <a:noFill/>
          </p:spPr>
          <p:txBody>
            <a:bodyPr wrap="square" rtlCol="0">
              <a:spAutoFit/>
            </a:bodyPr>
            <a:lstStyle/>
            <a:p>
              <a:r>
                <a:rPr lang="zh-CN" altLang="en-US" sz="8000" b="1" dirty="0" smtClean="0">
                  <a:solidFill>
                    <a:srgbClr val="404040"/>
                  </a:solidFill>
                  <a:latin typeface="微软雅黑" pitchFamily="34" charset="-122"/>
                  <a:ea typeface="微软雅黑" pitchFamily="34" charset="-122"/>
                </a:rPr>
                <a:t>凤</a:t>
              </a:r>
              <a:r>
                <a:rPr lang="zh-CN" altLang="en-US" sz="8000" b="1" dirty="0">
                  <a:solidFill>
                    <a:srgbClr val="404040"/>
                  </a:solidFill>
                  <a:latin typeface="微软雅黑" pitchFamily="34" charset="-122"/>
                  <a:ea typeface="微软雅黑" pitchFamily="34" charset="-122"/>
                </a:rPr>
                <a:t>头豹尾展才情</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a:hlinkClick r:id="rId3" action="ppaction://hlinksldjump"/>
          </p:cNvPr>
          <p:cNvSpPr txBox="1"/>
          <p:nvPr/>
        </p:nvSpPr>
        <p:spPr>
          <a:xfrm>
            <a:off x="12935580" y="8742746"/>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4" action="ppaction://hlinksldjump"/>
              </a:rPr>
              <a:t>考场病文升格</a:t>
            </a:r>
            <a:r>
              <a:rPr lang="zh-CN" altLang="en-US" sz="3900" dirty="0" smtClean="0">
                <a:latin typeface="微软雅黑" pitchFamily="34" charset="-122"/>
                <a:ea typeface="微软雅黑" pitchFamily="34" charset="-122"/>
              </a:rPr>
              <a:t>│</a:t>
            </a:r>
            <a:r>
              <a:rPr lang="zh-CN" altLang="en-US" sz="3900" dirty="0" smtClean="0">
                <a:latin typeface="微软雅黑" pitchFamily="34" charset="-122"/>
                <a:ea typeface="微软雅黑" pitchFamily="34" charset="-122"/>
                <a:hlinkClick r:id="rId3" action="ppaction://hlinksldjump"/>
              </a:rPr>
              <a:t>技法训练巩固</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春节期间，有一组调侃春运艰辛的照片在网上流传。照片中，很多头绵羊和旅客挤在火车车厢里，场景甚是混乱、滑稽，引来网友的一片指责与嘲笑。后来照片拍摄者在微博上澄清，这组图片摄于四川大凉山深处。过年了，乡亲们须把绵羊赶到县城去卖个好价钱，但当地道路崎岖，交通非常不便，这趟列车是当地百姓出行唯一的一趟慢车。虽然按规定列车上不准携带活的动物，但列车员心疼山里百姓，也就默许了，因为百姓家里的孩子上学和必要的生活物品全指望它们换钱呢。真相披露后，引发更大范围的讨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对于以上事情，你怎么看？请结合材料内容及含意作文。</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要求：选好角度，确定立意，明确文体，自拟标题；不要套作，不得抄袭。结尾运用深化中心法。</a:t>
            </a:r>
          </a:p>
        </p:txBody>
      </p:sp>
    </p:spTree>
    <p:extLst>
      <p:ext uri="{BB962C8B-B14F-4D97-AF65-F5344CB8AC3E}">
        <p14:creationId xmlns:p14="http://schemas.microsoft.com/office/powerpoint/2010/main" xmlns="" val="19369744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207948"/>
            <a:ext cx="19645450" cy="8453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15630" y="3204766"/>
            <a:ext cx="19807569"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材料表述的内容可以分为两部分：一是一组调侃旅客和绵羊挤在一个车厢的照片引来网友的指责和嘲笑；二是对这幅照片的解释，这趟列车是大凉山深处的百姓出行的唯一一趟慢车，列车员心疼百姓，就默许百姓把绵羊带到车厢中。从网友的角度分析，要弄清楚事情的来龙去脉再发表议论；从列车员的角度分析，不让绵羊上火车是规定，默许绵羊上车是人情；从当地百姓的角度分析，带绵羊上火车也是没有办法的事情。由此可以得出的立意有：①规定与人情；②要弄清事实真相再发表评论；③国家应努力缩短贫富差距</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消除贫穷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试写示例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规定与人情</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一考生</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社会需要规定，也需要人情。有规定，社会才能规范；有人情，社会才能和谐。规定与人情同行，社会才能更加和美。</a:t>
            </a:r>
          </a:p>
        </p:txBody>
      </p:sp>
    </p:spTree>
    <p:extLst>
      <p:ext uri="{BB962C8B-B14F-4D97-AF65-F5344CB8AC3E}">
        <p14:creationId xmlns:p14="http://schemas.microsoft.com/office/powerpoint/2010/main" xmlns="" val="1585303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1611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呼告感召法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以呼告的方法结尾，写出肺腑之言，或是充满激情的呼吁，或是富有哲理的启迪，或是表达一种理想或愿望。这种结尾，感情充沛，极易引起读者的共鸣，给人留下思考的余地。</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总之，语文素养并非一朝一夕就可以提升的，或许每一个人的具体途径不尽相同，但“三步走”却是提升语文素养的基本途径。为了美好的明天和未来，让我们一起为语文素养的提升而不断努力吧！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p:txBody>
      </p:sp>
    </p:spTree>
    <p:extLst>
      <p:ext uri="{BB962C8B-B14F-4D97-AF65-F5344CB8AC3E}">
        <p14:creationId xmlns:p14="http://schemas.microsoft.com/office/powerpoint/2010/main" xmlns="" val="22294898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语文素养“三步走”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呼告总写式的结尾，呼应开头，富有激情，引起了读者的共鸣。作者的观点在此显露无遗，做到了中心明确。</a:t>
            </a:r>
          </a:p>
        </p:txBody>
      </p:sp>
    </p:spTree>
    <p:extLst>
      <p:ext uri="{BB962C8B-B14F-4D97-AF65-F5344CB8AC3E}">
        <p14:creationId xmlns:p14="http://schemas.microsoft.com/office/powerpoint/2010/main" xmlns="" val="20935007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武汉理工大学张能立教授，试图用“求侮辱”的方式，让学生学会用真理反抗权威。这位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的教授，在教室门口一趴，嘴里嚷着“赶紧跨过去”“拿出你的勇气来”。这场两个月前就已经设计好的教学环节，在他心目中，似乎代表了突破权威和不畏强权。张教授希望通过这种行为艺术，把学生培养成“敢向奥巴马扔鸡蛋”的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那一天，上百名学生跨过了老师的身体。但他们当中，有多少是怀着敬畏之心跨过去的，有多少是跟风起哄，又有多少是因为不敢反抗老师，而做了这件自己原本不愿做的事？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 确定立意，明确文体， 自拟标题； 不要脱离材料内容及含意的范围作文， 不要套作，不得抄袭。结尾运用呼告感召法。</a:t>
            </a:r>
          </a:p>
        </p:txBody>
      </p:sp>
    </p:spTree>
    <p:extLst>
      <p:ext uri="{BB962C8B-B14F-4D97-AF65-F5344CB8AC3E}">
        <p14:creationId xmlns:p14="http://schemas.microsoft.com/office/powerpoint/2010/main" xmlns="" val="84573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207948"/>
            <a:ext cx="19645450" cy="8453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15630" y="3204766"/>
            <a:ext cx="19807569"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材料给出的故事可以从三个角度审题立意。从学生角度：①学会独立思考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要有独立的人格</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；②做人，不能盲从；③改变盲从需要长时间的努力。从老师角度：①破除对权威的迷信，培养独立人格；②良好意愿也要有合适的方法。从综合角度：①师生之间重要的是沟通；②教育形式与教育效果的关系</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4742304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207948"/>
            <a:ext cx="19645450" cy="8453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15630" y="3204766"/>
            <a:ext cx="19807569"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试写示例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苏世独立，横而不流</a:t>
            </a:r>
          </a:p>
          <a:p>
            <a:pPr algn="ct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一考生</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们要努力做一个独立思考的人，有主见，能客观理性地处世、待人、做事，不愤世嫉俗，也不人云亦云、随波逐流；努力做一个独立思考的人，能够在需要的时候耐得住孤独与寂寞，在喧嚣的时代、浮躁的社会里坚持理性、明辨是非；努力做一个独立思考的人，学会与自己平静从容地对话，知道真实的自己，清楚自己最终想要的是什么，坚持自尊、自爱、自信、自强；努力做一个独立思考的人，用创新的视角和批判的思维审视世界，去创造适合于自己、有利于他人的事业，实现自己的精彩人生！</a:t>
            </a:r>
          </a:p>
        </p:txBody>
      </p:sp>
    </p:spTree>
    <p:extLst>
      <p:ext uri="{BB962C8B-B14F-4D97-AF65-F5344CB8AC3E}">
        <p14:creationId xmlns:p14="http://schemas.microsoft.com/office/powerpoint/2010/main" xmlns="" val="29637842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考题回放</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2023200" y="3803630"/>
            <a:ext cx="19800000" cy="881677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课标全国卷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阅读下面的材料，根据要求写一篇不少于</a:t>
            </a:r>
            <a:r>
              <a:rPr lang="en-US" altLang="zh-CN" sz="4000" dirty="0">
                <a:solidFill>
                  <a:schemeClr val="tx1">
                    <a:lumMod val="50000"/>
                    <a:lumOff val="50000"/>
                  </a:schemeClr>
                </a:solidFill>
                <a:latin typeface="微软雅黑" pitchFamily="34" charset="-122"/>
                <a:ea typeface="微软雅黑" pitchFamily="34" charset="-122"/>
              </a:rPr>
              <a:t>800</a:t>
            </a:r>
            <a:r>
              <a:rPr lang="zh-CN" altLang="en-US" sz="4000" dirty="0">
                <a:solidFill>
                  <a:schemeClr val="tx1">
                    <a:lumMod val="50000"/>
                    <a:lumOff val="50000"/>
                  </a:schemeClr>
                </a:solidFill>
                <a:latin typeface="微软雅黑" pitchFamily="34" charset="-122"/>
                <a:ea typeface="微软雅黑" pitchFamily="34" charset="-122"/>
              </a:rPr>
              <a:t>字的文章。</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船主请一位修船工给自己的小船刷油漆。修船工刷漆的时候，发现船底有个小洞，就顺手给补了。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过了些日子，船主来到他家里道谢，送上一个大红包。</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修船工感到奇怪，说：“您已经给过工钱了。”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船主说：“对，那是刷油漆的钱，这是补洞的报酬。”</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修船工说：“哦，那只是顺手做的一件小事</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船主感激地说：“当得知孩子们划船去海上之后，我才想起船底有洞这事儿，绝望极了，觉得他们肯定回不来了。等到他们平安归来，我才明白是您救了他们。”</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要求选好角度，确定立意，明确文体，自拟标题；不要脱离材料内容及含意的范围作文，不要套作，不得抄袭。</a:t>
            </a:r>
          </a:p>
        </p:txBody>
      </p:sp>
    </p:spTree>
    <p:extLst>
      <p:ext uri="{BB962C8B-B14F-4D97-AF65-F5344CB8AC3E}">
        <p14:creationId xmlns:p14="http://schemas.microsoft.com/office/powerpoint/2010/main" xmlns="" val="22115382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94638" y="3861696"/>
            <a:ext cx="19645450" cy="7800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深度解读</a:t>
              </a:r>
            </a:p>
          </p:txBody>
        </p:sp>
      </p:grpSp>
      <p:sp>
        <p:nvSpPr>
          <p:cNvPr id="12" name="内容占位符 2"/>
          <p:cNvSpPr>
            <a:spLocks/>
          </p:cNvSpPr>
          <p:nvPr/>
        </p:nvSpPr>
        <p:spPr bwMode="auto">
          <a:xfrm>
            <a:off x="2177750" y="4006832"/>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我来审题：该作文材料内容简洁，思路清晰：修船工给船主刷油漆，顺手修补了船上的漏洞；后船主重金致谢，因为他救了船主的孩子。材料中共出现两个核心人物</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船主和修船工，维系二者关系的事件是补洞和感谢。这些内容就是在写作立意时的关键信息，可从两个人物的角度分别立意。从修船工角度：①乐为小善；②小细节大品质；③职业素养与职业道德；④不计回报。从船主角度可写心存感激，懂得感恩，要有一颗感恩的心，等等。</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我来拟题：无“意”之举；点滴的善举，至善的境界，小善和大义；点滴真情暖人间；善存指尖，青灯不灭；顺手一小事，爱心一大步；让心田上绽放感恩之花。</a:t>
            </a:r>
          </a:p>
        </p:txBody>
      </p:sp>
    </p:spTree>
    <p:extLst>
      <p:ext uri="{BB962C8B-B14F-4D97-AF65-F5344CB8AC3E}">
        <p14:creationId xmlns:p14="http://schemas.microsoft.com/office/powerpoint/2010/main" xmlns="" val="28508822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升格展台</a:t>
              </a:r>
              <a:endParaRPr lang="zh-CN" altLang="en-US" sz="4000" spc="200" dirty="0">
                <a:solidFill>
                  <a:schemeClr val="bg1"/>
                </a:solidFill>
                <a:latin typeface="微软雅黑" pitchFamily="34" charset="-122"/>
                <a:ea typeface="微软雅黑" pitchFamily="34"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4004916245"/>
              </p:ext>
            </p:extLst>
          </p:nvPr>
        </p:nvGraphicFramePr>
        <p:xfrm>
          <a:off x="2088556" y="3996854"/>
          <a:ext cx="19730192" cy="6339840"/>
        </p:xfrm>
        <a:graphic>
          <a:graphicData uri="http://schemas.openxmlformats.org/drawingml/2006/table">
            <a:tbl>
              <a:tblPr>
                <a:tableStyleId>{5C22544A-7EE6-4342-B048-85BDC9FD1C3A}</a:tableStyleId>
              </a:tblPr>
              <a:tblGrid>
                <a:gridCol w="11089232"/>
                <a:gridCol w="8640960"/>
              </a:tblGrid>
              <a:tr h="0">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8580" marR="68580"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8580" marR="68580" marT="0" marB="0" anchor="ctr"/>
                </a:tc>
              </a:tr>
              <a:tr h="0">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顺便的善举</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题目没有文采和吸引力</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一考生</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从前，有一位修船工特别老实本分，在他心里一直铭记，低调做事，不要张扬。有一天来了一位船主，让他给自己的小船刷油漆。在刷油漆的时候，他发现船底有个小洞，就顺手给补了。过了些日子，船主来到他家里道谢，送了一个大红包。他感到奇怪，说您已经给过我工钱了。船主说，对，那是刷油漆的钱，这是补洞的报酬。他说，那只是顺手做的一件小事。</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开头能联系材料不错，但内容过多</a:t>
                      </a:r>
                      <a:r>
                        <a:rPr lang="en-US"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一束阳光一阵香</a:t>
                      </a:r>
                    </a:p>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一考生</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阳光照在曼陀罗的花瓣上，那种绚丽的香，你闻到了吗？阳光照在雪莲的花蕊上，那种素雅的香，你闻到了吗？阳光照在向日葵的花盘上，那种清幽的香，你闻到了吗？</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是的，小小的一束阳光，却总悄然带给人香气，沁人心脾，久久萦绕</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bl>
          </a:graphicData>
        </a:graphic>
      </p:graphicFrame>
    </p:spTree>
    <p:extLst>
      <p:ext uri="{BB962C8B-B14F-4D97-AF65-F5344CB8AC3E}">
        <p14:creationId xmlns:p14="http://schemas.microsoft.com/office/powerpoint/2010/main" xmlns="" val="37293737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2241689204"/>
              </p:ext>
            </p:extLst>
          </p:nvPr>
        </p:nvGraphicFramePr>
        <p:xfrm>
          <a:off x="2088556" y="2988742"/>
          <a:ext cx="19730192" cy="9509760"/>
        </p:xfrm>
        <a:graphic>
          <a:graphicData uri="http://schemas.openxmlformats.org/drawingml/2006/table">
            <a:tbl>
              <a:tblPr>
                <a:tableStyleId>{5C22544A-7EE6-4342-B048-85BDC9FD1C3A}</a:tableStyleId>
              </a:tblPr>
              <a:tblGrid>
                <a:gridCol w="10657184"/>
                <a:gridCol w="9073008"/>
              </a:tblGrid>
              <a:tr h="0">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8580" marR="68580"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8580" marR="68580" marT="0" marB="0" anchor="ctr"/>
                </a:tc>
              </a:tr>
              <a:tr h="0">
                <a:tc>
                  <a:txBody>
                    <a:bodyPr/>
                    <a:lstStyle/>
                    <a:p>
                      <a:pPr marL="0" algn="l" defTabSz="2119122" rtl="0" eaLnBrk="1" latinLnBrk="0" hangingPunct="1">
                        <a:lnSpc>
                          <a:spcPct val="130000"/>
                        </a:lnSpc>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我们</a:t>
                      </a:r>
                      <a:r>
                        <a:rPr lang="zh-CN" sz="3200" kern="1200" dirty="0">
                          <a:solidFill>
                            <a:schemeClr val="tx1">
                              <a:lumMod val="50000"/>
                              <a:lumOff val="50000"/>
                            </a:schemeClr>
                          </a:solidFill>
                          <a:latin typeface="微软雅黑" pitchFamily="34" charset="-122"/>
                          <a:ea typeface="微软雅黑" pitchFamily="34" charset="-122"/>
                          <a:cs typeface="+mn-cs"/>
                        </a:rPr>
                        <a:t>在生活中也有许多这样顺手做一件小事的机会，殊不知，你做的一件小事，传播的一份赤诚的爱心，会让爱心前行一大步。</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是的，你顺便做的一件小事，能给人带来很大的帮助。顺便的善举，温暖你我，温暖人间。</a:t>
                      </a:r>
                    </a:p>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这两段能联系材料提出观点，符合题意，但语言没有文采，比较平淡</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头脑中经常想起那个感动了世人的修女</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德兰修女。她认为人类的不幸并不在于贫困、生病或饥饿，真正的不幸是当人们生病或贫困时没有人伸出援手，即使死去，临终前也应有个归宿，这就是特蕾莎向垂死者传播的爱。在街头生病、需要帮助的患者都知道那个能够让他们安歇的地方，就是德兰修女收容所。德兰修女对人们的帮助让人们感到了温暖</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l" defTabSz="2119122" rtl="0" eaLnBrk="1" latinLnBrk="0" hangingPunct="1">
                        <a:lnSpc>
                          <a:spcPct val="130000"/>
                        </a:lnSpc>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而</a:t>
                      </a:r>
                      <a:r>
                        <a:rPr lang="zh-CN" sz="3200" kern="1200" dirty="0">
                          <a:solidFill>
                            <a:schemeClr val="tx1">
                              <a:lumMod val="50000"/>
                              <a:lumOff val="50000"/>
                            </a:schemeClr>
                          </a:solidFill>
                          <a:latin typeface="微软雅黑" pitchFamily="34" charset="-122"/>
                          <a:ea typeface="微软雅黑" pitchFamily="34" charset="-122"/>
                          <a:cs typeface="+mn-cs"/>
                        </a:rPr>
                        <a:t>我们也可以顺便，抑或偶尔为他人送上一束阳光，沐浴在香气中的人们也会有莫名的享受与感动。就像修船工刷漆的同时，补好了洞。他顺便做的补洞小事，就是一束阳光，让船主感动与欣慰。</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头脑中经常想起那个感动了世人的修女——德兰修女。不管多么瘦小，多么贫穷，看到老弱病残者，她总是施以援手。在弱者被践踏如泥的时候，她给了他们人的尊严。在她看来，一切都只是顺手而已。她说：“我们都不是伟大的人，但我们可以用伟大的爱来做生活中每一件最平凡的事。”德兰修女的无数次顺便帮助，就像一束束阳光，照在了那些需要帮助的人身上，阳光的味道夹杂着幽幽的花香</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bl>
          </a:graphicData>
        </a:graphic>
      </p:graphicFrame>
    </p:spTree>
    <p:extLst>
      <p:ext uri="{BB962C8B-B14F-4D97-AF65-F5344CB8AC3E}">
        <p14:creationId xmlns:p14="http://schemas.microsoft.com/office/powerpoint/2010/main" xmlns="" val="21698886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2775810110"/>
              </p:ext>
            </p:extLst>
          </p:nvPr>
        </p:nvGraphicFramePr>
        <p:xfrm>
          <a:off x="2088556" y="2988742"/>
          <a:ext cx="19730192" cy="8875776"/>
        </p:xfrm>
        <a:graphic>
          <a:graphicData uri="http://schemas.openxmlformats.org/drawingml/2006/table">
            <a:tbl>
              <a:tblPr>
                <a:tableStyleId>{5C22544A-7EE6-4342-B048-85BDC9FD1C3A}</a:tableStyleId>
              </a:tblPr>
              <a:tblGrid>
                <a:gridCol w="9793088"/>
                <a:gridCol w="9937104"/>
              </a:tblGrid>
              <a:tr h="0">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8580" marR="68580"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8580" marR="68580" marT="0" marB="0" anchor="ctr"/>
                </a:tc>
              </a:tr>
              <a:tr h="0">
                <a:tc>
                  <a:txBody>
                    <a:bodyPr/>
                    <a:lstStyle/>
                    <a:p>
                      <a:pPr marL="0" algn="l" defTabSz="2119122" rtl="0" eaLnBrk="1" latinLnBrk="0" hangingPunct="1">
                        <a:lnSpc>
                          <a:spcPct val="130000"/>
                        </a:lnSpc>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一对</a:t>
                      </a:r>
                      <a:r>
                        <a:rPr lang="zh-CN" sz="3200" kern="1200" dirty="0">
                          <a:solidFill>
                            <a:schemeClr val="tx1">
                              <a:lumMod val="50000"/>
                              <a:lumOff val="50000"/>
                            </a:schemeClr>
                          </a:solidFill>
                          <a:latin typeface="微软雅黑" pitchFamily="34" charset="-122"/>
                          <a:ea typeface="微软雅黑" pitchFamily="34" charset="-122"/>
                          <a:cs typeface="+mn-cs"/>
                        </a:rPr>
                        <a:t>善良的老夫妻见到被过往的汽车轧坏的下水道井盖，他们竖起了警示牌。他们的举动，确实不足以震撼人心，但这又是多少过往路人忽视或不屑去做的，他们的举动让多少行人和嬉戏的孩子远离危险。这对夫妇竖警示牌的举动也让人感到了温暖。</a:t>
                      </a:r>
                    </a:p>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2011</a:t>
                      </a:r>
                      <a:r>
                        <a:rPr lang="zh-CN" sz="3200" kern="1200" dirty="0">
                          <a:solidFill>
                            <a:schemeClr val="tx1">
                              <a:lumMod val="50000"/>
                              <a:lumOff val="50000"/>
                            </a:schemeClr>
                          </a:solidFill>
                          <a:latin typeface="微软雅黑" pitchFamily="34" charset="-122"/>
                          <a:ea typeface="微软雅黑" pitchFamily="34" charset="-122"/>
                          <a:cs typeface="+mn-cs"/>
                        </a:rPr>
                        <a:t>年</a:t>
                      </a:r>
                      <a:r>
                        <a:rPr lang="en-US" sz="3200" kern="1200" dirty="0">
                          <a:solidFill>
                            <a:schemeClr val="tx1">
                              <a:lumMod val="50000"/>
                              <a:lumOff val="50000"/>
                            </a:schemeClr>
                          </a:solidFill>
                          <a:latin typeface="微软雅黑" pitchFamily="34" charset="-122"/>
                          <a:ea typeface="微软雅黑" pitchFamily="34" charset="-122"/>
                          <a:cs typeface="+mn-cs"/>
                        </a:rPr>
                        <a:t>7</a:t>
                      </a:r>
                      <a:r>
                        <a:rPr lang="zh-CN" sz="3200" kern="1200" dirty="0">
                          <a:solidFill>
                            <a:schemeClr val="tx1">
                              <a:lumMod val="50000"/>
                              <a:lumOff val="50000"/>
                            </a:schemeClr>
                          </a:solidFill>
                          <a:latin typeface="微软雅黑" pitchFamily="34" charset="-122"/>
                          <a:ea typeface="微软雅黑" pitchFamily="34" charset="-122"/>
                          <a:cs typeface="+mn-cs"/>
                        </a:rPr>
                        <a:t>月</a:t>
                      </a:r>
                      <a:r>
                        <a:rPr lang="en-US" sz="3200" kern="1200" dirty="0">
                          <a:solidFill>
                            <a:schemeClr val="tx1">
                              <a:lumMod val="50000"/>
                              <a:lumOff val="50000"/>
                            </a:schemeClr>
                          </a:solidFill>
                          <a:latin typeface="微软雅黑" pitchFamily="34" charset="-122"/>
                          <a:ea typeface="微软雅黑" pitchFamily="34" charset="-122"/>
                          <a:cs typeface="+mn-cs"/>
                        </a:rPr>
                        <a:t>2</a:t>
                      </a:r>
                      <a:r>
                        <a:rPr lang="zh-CN" sz="3200" kern="1200" dirty="0">
                          <a:solidFill>
                            <a:schemeClr val="tx1">
                              <a:lumMod val="50000"/>
                              <a:lumOff val="50000"/>
                            </a:schemeClr>
                          </a:solidFill>
                          <a:latin typeface="微软雅黑" pitchFamily="34" charset="-122"/>
                          <a:ea typeface="微软雅黑" pitchFamily="34" charset="-122"/>
                          <a:cs typeface="+mn-cs"/>
                        </a:rPr>
                        <a:t>日下午</a:t>
                      </a:r>
                      <a:r>
                        <a:rPr lang="en-US" sz="3200" kern="1200" dirty="0">
                          <a:solidFill>
                            <a:schemeClr val="tx1">
                              <a:lumMod val="50000"/>
                              <a:lumOff val="50000"/>
                            </a:schemeClr>
                          </a:solidFill>
                          <a:latin typeface="微软雅黑" pitchFamily="34" charset="-122"/>
                          <a:ea typeface="微软雅黑" pitchFamily="34" charset="-122"/>
                          <a:cs typeface="+mn-cs"/>
                        </a:rPr>
                        <a:t>1</a:t>
                      </a:r>
                      <a:r>
                        <a:rPr lang="zh-CN" sz="3200" kern="1200" dirty="0">
                          <a:solidFill>
                            <a:schemeClr val="tx1">
                              <a:lumMod val="50000"/>
                              <a:lumOff val="50000"/>
                            </a:schemeClr>
                          </a:solidFill>
                          <a:latin typeface="微软雅黑" pitchFamily="34" charset="-122"/>
                          <a:ea typeface="微软雅黑" pitchFamily="34" charset="-122"/>
                          <a:cs typeface="+mn-cs"/>
                        </a:rPr>
                        <a:t>点半，在杭州滨江区的一住宅小区，一个</a:t>
                      </a:r>
                      <a:r>
                        <a:rPr lang="en-US" sz="3200" kern="1200" dirty="0">
                          <a:solidFill>
                            <a:schemeClr val="tx1">
                              <a:lumMod val="50000"/>
                              <a:lumOff val="50000"/>
                            </a:schemeClr>
                          </a:solidFill>
                          <a:latin typeface="微软雅黑" pitchFamily="34" charset="-122"/>
                          <a:ea typeface="微软雅黑" pitchFamily="34" charset="-122"/>
                          <a:cs typeface="+mn-cs"/>
                        </a:rPr>
                        <a:t>2</a:t>
                      </a:r>
                      <a:r>
                        <a:rPr lang="zh-CN" sz="3200" kern="1200" dirty="0">
                          <a:solidFill>
                            <a:schemeClr val="tx1">
                              <a:lumMod val="50000"/>
                              <a:lumOff val="50000"/>
                            </a:schemeClr>
                          </a:solidFill>
                          <a:latin typeface="微软雅黑" pitchFamily="34" charset="-122"/>
                          <a:ea typeface="微软雅黑" pitchFamily="34" charset="-122"/>
                          <a:cs typeface="+mn-cs"/>
                        </a:rPr>
                        <a:t>岁女童突然从</a:t>
                      </a:r>
                      <a:r>
                        <a:rPr lang="en-US" sz="3200" kern="1200" dirty="0">
                          <a:solidFill>
                            <a:schemeClr val="tx1">
                              <a:lumMod val="50000"/>
                              <a:lumOff val="50000"/>
                            </a:schemeClr>
                          </a:solidFill>
                          <a:latin typeface="微软雅黑" pitchFamily="34" charset="-122"/>
                          <a:ea typeface="微软雅黑" pitchFamily="34" charset="-122"/>
                          <a:cs typeface="+mn-cs"/>
                        </a:rPr>
                        <a:t>10</a:t>
                      </a:r>
                      <a:r>
                        <a:rPr lang="zh-CN" sz="3200" kern="1200" dirty="0">
                          <a:solidFill>
                            <a:schemeClr val="tx1">
                              <a:lumMod val="50000"/>
                              <a:lumOff val="50000"/>
                            </a:schemeClr>
                          </a:solidFill>
                          <a:latin typeface="微软雅黑" pitchFamily="34" charset="-122"/>
                          <a:ea typeface="微软雅黑" pitchFamily="34" charset="-122"/>
                          <a:cs typeface="+mn-cs"/>
                        </a:rPr>
                        <a:t>楼坠落，在楼下的吴菊萍奋不顾身地冲过去用双手接住了孩子。吴菊萍手臂骨折，受伤严重，被网友称为</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最美妈妈</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。她的行为让一个家庭远离了痛苦，她的一接，也绽放出了母爱最美的光辉。吴菊萍的一接，接住了一个生命，挽救了国人的道德。</a:t>
                      </a:r>
                    </a:p>
                  </a:txBody>
                  <a:tcPr marL="68580" marR="68580" marT="0" marB="0" anchor="ctr"/>
                </a:tc>
                <a:tc>
                  <a:txBody>
                    <a:bodyPr/>
                    <a:lstStyle/>
                    <a:p>
                      <a:pPr marL="0" algn="l" defTabSz="2119122" rtl="0" eaLnBrk="1" latinLnBrk="0" hangingPunct="1">
                        <a:lnSpc>
                          <a:spcPct val="130000"/>
                        </a:lnSpc>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他</a:t>
                      </a:r>
                      <a:r>
                        <a:rPr lang="zh-CN" sz="3200" kern="1200" dirty="0">
                          <a:solidFill>
                            <a:schemeClr val="tx1">
                              <a:lumMod val="50000"/>
                              <a:lumOff val="50000"/>
                            </a:schemeClr>
                          </a:solidFill>
                          <a:latin typeface="微软雅黑" pitchFamily="34" charset="-122"/>
                          <a:ea typeface="微软雅黑" pitchFamily="34" charset="-122"/>
                          <a:cs typeface="+mn-cs"/>
                        </a:rPr>
                        <a:t>和她也是照亮别人内心的人，我不曾知道他们的名字，我只知道他们是一对善良的老夫妻。见到被过往的汽车轧坏的下水道井盖，他们顺手竖起了警示牌。他们的举动，确实不足以震撼人心，但这又是多少过往路人忽视或不屑去做的，他们的举动让多少行人和嬉戏的孩子远离危险。这对夫妇的顺手竖警示牌，就像一束道德光芒，照在每个人的心上，馥郁的花香迸发而出。</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最美”之中有她的名字，她就是“最美妈妈”吴菊萍。面对坠楼的女童，她没有反应时间，她能做的是努力向前冲，孩子得救了，她受伤了。而她却说，这是出于母亲的“本能”。她的“本能”行为让一个家庭远离了痛苦，她的偶然一接，绽放出了母爱最美的光辉。吴菊萍的顺手一接，</a:t>
                      </a:r>
                    </a:p>
                  </a:txBody>
                  <a:tcPr marL="68580" marR="68580" marT="0" marB="0" anchor="ctr"/>
                </a:tc>
              </a:tr>
            </a:tbl>
          </a:graphicData>
        </a:graphic>
      </p:graphicFrame>
    </p:spTree>
    <p:extLst>
      <p:ext uri="{BB962C8B-B14F-4D97-AF65-F5344CB8AC3E}">
        <p14:creationId xmlns:p14="http://schemas.microsoft.com/office/powerpoint/2010/main" xmlns="" val="41885621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3211795783"/>
              </p:ext>
            </p:extLst>
          </p:nvPr>
        </p:nvGraphicFramePr>
        <p:xfrm>
          <a:off x="2232572" y="2988742"/>
          <a:ext cx="19590628" cy="9509760"/>
        </p:xfrm>
        <a:graphic>
          <a:graphicData uri="http://schemas.openxmlformats.org/drawingml/2006/table">
            <a:tbl>
              <a:tblPr>
                <a:tableStyleId>{5C22544A-7EE6-4342-B048-85BDC9FD1C3A}</a:tableStyleId>
              </a:tblPr>
              <a:tblGrid>
                <a:gridCol w="11377264"/>
                <a:gridCol w="8213364"/>
              </a:tblGrid>
              <a:tr h="0">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8580" marR="68580"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8580" marR="68580" marT="0" marB="0" anchor="ctr"/>
                </a:tc>
              </a:tr>
              <a:tr h="0">
                <a:tc>
                  <a:txBody>
                    <a:bodyPr/>
                    <a:lstStyle/>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 </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这三段文字叙述成分多，材料只是堆砌在一起，没有反映中心，也没有点题</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顺手做些力所能及的事，你我都不求褒奖，只是率性而为，随心所欲，足矣。</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结尾应像</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豹尾</a:t>
                      </a:r>
                      <a:r>
                        <a:rPr lang="en-US" sz="3200" kern="1200" dirty="0">
                          <a:solidFill>
                            <a:schemeClr val="tx1">
                              <a:lumMod val="50000"/>
                              <a:lumOff val="50000"/>
                            </a:schemeClr>
                          </a:solidFill>
                          <a:latin typeface="微软雅黑" pitchFamily="34" charset="-122"/>
                          <a:ea typeface="微软雅黑" pitchFamily="34" charset="-122"/>
                          <a:cs typeface="+mn-cs"/>
                        </a:rPr>
                        <a:t>” </a:t>
                      </a:r>
                      <a:r>
                        <a:rPr lang="zh-CN" sz="3200" kern="1200" dirty="0">
                          <a:solidFill>
                            <a:schemeClr val="tx1">
                              <a:lumMod val="50000"/>
                              <a:lumOff val="50000"/>
                            </a:schemeClr>
                          </a:solidFill>
                          <a:latin typeface="微软雅黑" pitchFamily="34" charset="-122"/>
                          <a:ea typeface="微软雅黑" pitchFamily="34" charset="-122"/>
                          <a:cs typeface="+mn-cs"/>
                        </a:rPr>
                        <a:t>一样有力地回扣主题，很显然这个结尾没做到</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l" defTabSz="2119122" rtl="0" eaLnBrk="1" latinLnBrk="0" hangingPunct="1">
                        <a:lnSpc>
                          <a:spcPct val="130000"/>
                        </a:lnSpc>
                        <a:spcAft>
                          <a:spcPts val="0"/>
                        </a:spcAft>
                      </a:pPr>
                      <a:r>
                        <a:rPr lang="zh-CN" sz="3200" kern="1200">
                          <a:solidFill>
                            <a:schemeClr val="tx1">
                              <a:lumMod val="50000"/>
                              <a:lumOff val="50000"/>
                            </a:schemeClr>
                          </a:solidFill>
                          <a:latin typeface="微软雅黑" pitchFamily="34" charset="-122"/>
                          <a:ea typeface="微软雅黑" pitchFamily="34" charset="-122"/>
                          <a:cs typeface="+mn-cs"/>
                        </a:rPr>
                        <a:t>接住了一个生命，挽救了国人的道德，就像一束阳光，最美，最灿烂，最迷人。</a:t>
                      </a:r>
                    </a:p>
                    <a:p>
                      <a:pPr marL="0" algn="l" defTabSz="2119122" rtl="0" eaLnBrk="1" latinLnBrk="0" hangingPunct="1">
                        <a:lnSpc>
                          <a:spcPct val="130000"/>
                        </a:lnSpc>
                        <a:spcAft>
                          <a:spcPts val="0"/>
                        </a:spcAft>
                      </a:pPr>
                      <a:r>
                        <a:rPr lang="zh-CN" sz="3200" kern="1200">
                          <a:solidFill>
                            <a:schemeClr val="tx1">
                              <a:lumMod val="50000"/>
                              <a:lumOff val="50000"/>
                            </a:schemeClr>
                          </a:solidFill>
                          <a:latin typeface="微软雅黑" pitchFamily="34" charset="-122"/>
                          <a:ea typeface="微软雅黑" pitchFamily="34" charset="-122"/>
                          <a:cs typeface="+mn-cs"/>
                        </a:rPr>
                        <a:t>我来升格</a:t>
                      </a:r>
                      <a:r>
                        <a:rPr lang="en-US" sz="3200" kern="1200">
                          <a:solidFill>
                            <a:schemeClr val="tx1">
                              <a:lumMod val="50000"/>
                              <a:lumOff val="50000"/>
                            </a:schemeClr>
                          </a:solidFill>
                          <a:latin typeface="微软雅黑" pitchFamily="34" charset="-122"/>
                          <a:ea typeface="微软雅黑" pitchFamily="34" charset="-122"/>
                          <a:cs typeface="+mn-cs"/>
                        </a:rPr>
                        <a:t>(</a:t>
                      </a:r>
                      <a:r>
                        <a:rPr lang="zh-CN" sz="3200" kern="1200">
                          <a:solidFill>
                            <a:schemeClr val="tx1">
                              <a:lumMod val="50000"/>
                              <a:lumOff val="50000"/>
                            </a:schemeClr>
                          </a:solidFill>
                          <a:latin typeface="微软雅黑" pitchFamily="34" charset="-122"/>
                          <a:ea typeface="微软雅黑" pitchFamily="34" charset="-122"/>
                          <a:cs typeface="+mn-cs"/>
                        </a:rPr>
                        <a:t>请从</a:t>
                      </a:r>
                      <a:r>
                        <a:rPr lang="en-US" sz="3200" kern="1200">
                          <a:solidFill>
                            <a:schemeClr val="tx1">
                              <a:lumMod val="50000"/>
                              <a:lumOff val="50000"/>
                            </a:schemeClr>
                          </a:solidFill>
                          <a:latin typeface="微软雅黑" pitchFamily="34" charset="-122"/>
                          <a:ea typeface="微软雅黑" pitchFamily="34" charset="-122"/>
                          <a:cs typeface="+mn-cs"/>
                        </a:rPr>
                        <a:t>“</a:t>
                      </a:r>
                      <a:r>
                        <a:rPr lang="zh-CN" sz="3200" kern="1200">
                          <a:solidFill>
                            <a:schemeClr val="tx1">
                              <a:lumMod val="50000"/>
                              <a:lumOff val="50000"/>
                            </a:schemeClr>
                          </a:solidFill>
                          <a:latin typeface="微软雅黑" pitchFamily="34" charset="-122"/>
                          <a:ea typeface="微软雅黑" pitchFamily="34" charset="-122"/>
                          <a:cs typeface="+mn-cs"/>
                        </a:rPr>
                        <a:t>结尾有才情</a:t>
                      </a:r>
                      <a:r>
                        <a:rPr lang="en-US" sz="3200" kern="1200">
                          <a:solidFill>
                            <a:schemeClr val="tx1">
                              <a:lumMod val="50000"/>
                              <a:lumOff val="50000"/>
                            </a:schemeClr>
                          </a:solidFill>
                          <a:latin typeface="微软雅黑" pitchFamily="34" charset="-122"/>
                          <a:ea typeface="微软雅黑" pitchFamily="34" charset="-122"/>
                          <a:cs typeface="+mn-cs"/>
                        </a:rPr>
                        <a:t>”</a:t>
                      </a:r>
                      <a:r>
                        <a:rPr lang="zh-CN" sz="3200" kern="1200">
                          <a:solidFill>
                            <a:schemeClr val="tx1">
                              <a:lumMod val="50000"/>
                              <a:lumOff val="50000"/>
                            </a:schemeClr>
                          </a:solidFill>
                          <a:latin typeface="微软雅黑" pitchFamily="34" charset="-122"/>
                          <a:ea typeface="微软雅黑" pitchFamily="34" charset="-122"/>
                          <a:cs typeface="+mn-cs"/>
                        </a:rPr>
                        <a:t>的角度对左面加波浪线的段落进行升格</a:t>
                      </a:r>
                      <a:r>
                        <a:rPr lang="en-US" sz="3200" kern="1200">
                          <a:solidFill>
                            <a:schemeClr val="tx1">
                              <a:lumMod val="50000"/>
                              <a:lumOff val="50000"/>
                            </a:schemeClr>
                          </a:solidFill>
                          <a:latin typeface="微软雅黑" pitchFamily="34" charset="-122"/>
                          <a:ea typeface="微软雅黑" pitchFamily="34" charset="-122"/>
                          <a:cs typeface="+mn-cs"/>
                        </a:rPr>
                        <a:t>)</a:t>
                      </a:r>
                      <a:r>
                        <a:rPr lang="zh-CN" sz="3200" kern="1200">
                          <a:solidFill>
                            <a:schemeClr val="tx1">
                              <a:lumMod val="50000"/>
                              <a:lumOff val="50000"/>
                            </a:schemeClr>
                          </a:solidFill>
                          <a:latin typeface="微软雅黑" pitchFamily="34" charset="-122"/>
                          <a:ea typeface="微软雅黑" pitchFamily="34" charset="-122"/>
                          <a:cs typeface="+mn-cs"/>
                        </a:rPr>
                        <a:t>：　　　　　　　　　　　　　　　　　　　　　　　　　　　　　　　　　　　　</a:t>
                      </a:r>
                    </a:p>
                    <a:p>
                      <a:pPr marL="0" algn="l" defTabSz="2119122" rtl="0" eaLnBrk="1" latinLnBrk="0" hangingPunct="1">
                        <a:lnSpc>
                          <a:spcPct val="130000"/>
                        </a:lnSpc>
                        <a:spcAft>
                          <a:spcPts val="0"/>
                        </a:spcAft>
                      </a:pPr>
                      <a:r>
                        <a:rPr lang="zh-CN" sz="3200" kern="1200">
                          <a:solidFill>
                            <a:schemeClr val="tx1">
                              <a:lumMod val="50000"/>
                              <a:lumOff val="50000"/>
                            </a:schemeClr>
                          </a:solidFill>
                          <a:latin typeface="微软雅黑" pitchFamily="34" charset="-122"/>
                          <a:ea typeface="微软雅黑" pitchFamily="34" charset="-122"/>
                          <a:cs typeface="+mn-cs"/>
                        </a:rPr>
                        <a:t>　　　　　　　　　　　　　　　　　　　　　　　　　　　　　　　　　　　　</a:t>
                      </a:r>
                    </a:p>
                    <a:p>
                      <a:pPr marL="0" algn="l" defTabSz="2119122" rtl="0" eaLnBrk="1" latinLnBrk="0" hangingPunct="1">
                        <a:lnSpc>
                          <a:spcPct val="130000"/>
                        </a:lnSpc>
                        <a:spcAft>
                          <a:spcPts val="0"/>
                        </a:spcAft>
                      </a:pPr>
                      <a:r>
                        <a:rPr lang="en-US" sz="3200" kern="1200">
                          <a:solidFill>
                            <a:schemeClr val="tx1">
                              <a:lumMod val="50000"/>
                              <a:lumOff val="50000"/>
                            </a:schemeClr>
                          </a:solidFill>
                          <a:latin typeface="微软雅黑" pitchFamily="34" charset="-122"/>
                          <a:ea typeface="微软雅黑" pitchFamily="34" charset="-122"/>
                          <a:cs typeface="+mn-cs"/>
                        </a:rPr>
                        <a:t> </a:t>
                      </a:r>
                      <a:endParaRPr lang="zh-CN" sz="32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r h="48086">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【病因分析】</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首尾没有文采。文章的开头只是照搬试题材料内容，没有进行必要的概括，也没有根据材料提出自己的观点、看法；结尾没能引起读者的兴趣，好的结尾要令人念念不忘，有</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馀音绕梁</a:t>
                      </a:r>
                      <a:r>
                        <a:rPr lang="en-US" sz="3200" kern="1200" dirty="0">
                          <a:solidFill>
                            <a:schemeClr val="tx1">
                              <a:lumMod val="50000"/>
                              <a:lumOff val="50000"/>
                            </a:schemeClr>
                          </a:solidFill>
                          <a:latin typeface="微软雅黑" pitchFamily="34" charset="-122"/>
                          <a:ea typeface="微软雅黑" pitchFamily="34" charset="-122"/>
                          <a:cs typeface="+mn-cs"/>
                        </a:rPr>
                        <a:t> </a:t>
                      </a:r>
                      <a:r>
                        <a:rPr lang="en-US" sz="3200" kern="1200" dirty="0" smtClean="0">
                          <a:solidFill>
                            <a:schemeClr val="tx1">
                              <a:lumMod val="50000"/>
                              <a:lumOff val="50000"/>
                            </a:schemeClr>
                          </a:solidFill>
                          <a:latin typeface="微软雅黑" pitchFamily="34" charset="-122"/>
                          <a:ea typeface="微软雅黑" pitchFamily="34" charset="-122"/>
                          <a:cs typeface="+mn-cs"/>
                        </a:rPr>
                        <a:t>    </a:t>
                      </a:r>
                      <a:r>
                        <a:rPr lang="zh-CN" sz="3200" kern="1200" dirty="0" smtClean="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三日不绝</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的效果。另外，本文还存在点题不到位、语言不优美、叙述空洞、人物事迹堆砌等一系列问题。</a:t>
                      </a:r>
                    </a:p>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考场得分：</a:t>
                      </a:r>
                      <a:r>
                        <a:rPr lang="en-US" sz="3200" kern="1200" dirty="0">
                          <a:solidFill>
                            <a:schemeClr val="tx1">
                              <a:lumMod val="50000"/>
                              <a:lumOff val="50000"/>
                            </a:schemeClr>
                          </a:solidFill>
                          <a:latin typeface="微软雅黑" pitchFamily="34" charset="-122"/>
                          <a:ea typeface="微软雅黑" pitchFamily="34" charset="-122"/>
                          <a:cs typeface="+mn-cs"/>
                        </a:rPr>
                        <a:t>37</a:t>
                      </a:r>
                      <a:r>
                        <a:rPr lang="zh-CN" sz="3200" kern="1200" dirty="0">
                          <a:solidFill>
                            <a:schemeClr val="tx1">
                              <a:lumMod val="50000"/>
                              <a:lumOff val="50000"/>
                            </a:schemeClr>
                          </a:solidFill>
                          <a:latin typeface="微软雅黑" pitchFamily="34" charset="-122"/>
                          <a:ea typeface="微软雅黑" pitchFamily="34" charset="-122"/>
                          <a:cs typeface="+mn-cs"/>
                        </a:rPr>
                        <a:t>分</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【升格点评】</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后的文章，首尾两段的描写尤其出彩，优雅的文笔，如行云流水，气韵生动，读后有齿颊生香之感，令人心驰神往，心向至善，可谓妙笔。另外，文章用“一束阳光”串联三个事例材料，用例鲜活，既有适时的概括，亦有传神的细节描写，而且结构严谨。</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我来赋分：</a:t>
                      </a:r>
                      <a:r>
                        <a:rPr lang="en-US" sz="3200" kern="1200" dirty="0">
                          <a:solidFill>
                            <a:schemeClr val="tx1">
                              <a:lumMod val="50000"/>
                              <a:lumOff val="50000"/>
                            </a:schemeClr>
                          </a:solidFill>
                          <a:latin typeface="微软雅黑" pitchFamily="34" charset="-122"/>
                          <a:ea typeface="微软雅黑" pitchFamily="34" charset="-122"/>
                          <a:cs typeface="+mn-cs"/>
                        </a:rPr>
                        <a:t>________</a:t>
                      </a:r>
                      <a:r>
                        <a:rPr lang="zh-CN" sz="3200" kern="1200" dirty="0">
                          <a:solidFill>
                            <a:schemeClr val="tx1">
                              <a:lumMod val="50000"/>
                              <a:lumOff val="50000"/>
                            </a:schemeClr>
                          </a:solidFill>
                          <a:latin typeface="微软雅黑" pitchFamily="34" charset="-122"/>
                          <a:ea typeface="微软雅黑" pitchFamily="34" charset="-122"/>
                          <a:cs typeface="+mn-cs"/>
                        </a:rPr>
                        <a:t>分</a:t>
                      </a:r>
                    </a:p>
                  </a:txBody>
                  <a:tcPr marL="68580" marR="68580" marT="0" marB="0" anchor="ctr"/>
                </a:tc>
              </a:tr>
            </a:tbl>
          </a:graphicData>
        </a:graphic>
      </p:graphicFrame>
      <p:pic>
        <p:nvPicPr>
          <p:cNvPr id="2049" name="Picture 1" descr="C:\Users\Administrator\Desktop\语文-全国卷地区专用\林.EPS"/>
          <p:cNvPicPr>
            <a:picLocks noChangeAspect="1" noChangeArrowheads="1"/>
          </p:cNvPicPr>
          <p:nvPr/>
        </p:nvPicPr>
        <p:blipFill>
          <a:blip r:embed="rId3" r:link="rId4" cstate="print">
            <a:extLst>
              <a:ext uri="{28A0092B-C50C-407E-A947-70E740481C1C}">
                <a14:useLocalDpi xmlns:a14="http://schemas.microsoft.com/office/drawing/2010/main" xmlns="" val="0"/>
              </a:ext>
            </a:extLst>
          </a:blip>
          <a:srcRect/>
          <a:stretch>
            <a:fillRect/>
          </a:stretch>
        </p:blipFill>
        <p:spPr bwMode="auto">
          <a:xfrm>
            <a:off x="2880644" y="10333558"/>
            <a:ext cx="463674" cy="46367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799757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wipe(down)">
                                      <p:cBhvr>
                                        <p:cTn id="7" dur="500"/>
                                        <p:tgtEl>
                                          <p:spTgt spid="2049"/>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3894</TotalTime>
  <Words>5348</Words>
  <Application>Microsoft Office PowerPoint</Application>
  <PresentationFormat>自定义</PresentationFormat>
  <Paragraphs>192</Paragraphs>
  <Slides>36</Slides>
  <Notes>6</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625</cp:revision>
  <dcterms:created xsi:type="dcterms:W3CDTF">2016-01-31T01:38:40Z</dcterms:created>
  <dcterms:modified xsi:type="dcterms:W3CDTF">2017-03-17T09:14:13Z</dcterms:modified>
</cp:coreProperties>
</file>