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  <p:sldMasterId id="2147483683" r:id="rId3"/>
  </p:sldMasterIdLst>
  <p:notesMasterIdLst>
    <p:notesMasterId r:id="rId47"/>
  </p:notesMasterIdLst>
  <p:handoutMasterIdLst>
    <p:handoutMasterId r:id="rId48"/>
  </p:handoutMasterIdLst>
  <p:sldIdLst>
    <p:sldId id="580" r:id="rId4"/>
    <p:sldId id="523" r:id="rId5"/>
    <p:sldId id="1010" r:id="rId6"/>
    <p:sldId id="632" r:id="rId7"/>
    <p:sldId id="634" r:id="rId8"/>
    <p:sldId id="1048" r:id="rId9"/>
    <p:sldId id="1049" r:id="rId10"/>
    <p:sldId id="748" r:id="rId11"/>
    <p:sldId id="586" r:id="rId12"/>
    <p:sldId id="1050" r:id="rId13"/>
    <p:sldId id="925" r:id="rId14"/>
    <p:sldId id="1011" r:id="rId15"/>
    <p:sldId id="996" r:id="rId16"/>
    <p:sldId id="639" r:id="rId17"/>
    <p:sldId id="997" r:id="rId18"/>
    <p:sldId id="1051" r:id="rId19"/>
    <p:sldId id="926" r:id="rId20"/>
    <p:sldId id="922" r:id="rId21"/>
    <p:sldId id="941" r:id="rId22"/>
    <p:sldId id="928" r:id="rId23"/>
    <p:sldId id="992" r:id="rId24"/>
    <p:sldId id="999" r:id="rId25"/>
    <p:sldId id="1012" r:id="rId26"/>
    <p:sldId id="1018" r:id="rId27"/>
    <p:sldId id="1000" r:id="rId28"/>
    <p:sldId id="994" r:id="rId29"/>
    <p:sldId id="1013" r:id="rId30"/>
    <p:sldId id="1014" r:id="rId31"/>
    <p:sldId id="1015" r:id="rId32"/>
    <p:sldId id="973" r:id="rId33"/>
    <p:sldId id="1016" r:id="rId34"/>
    <p:sldId id="998" r:id="rId35"/>
    <p:sldId id="1052" r:id="rId36"/>
    <p:sldId id="916" r:id="rId37"/>
    <p:sldId id="1017" r:id="rId38"/>
    <p:sldId id="1053" r:id="rId39"/>
    <p:sldId id="1019" r:id="rId40"/>
    <p:sldId id="936" r:id="rId41"/>
    <p:sldId id="937" r:id="rId42"/>
    <p:sldId id="938" r:id="rId43"/>
    <p:sldId id="939" r:id="rId44"/>
    <p:sldId id="940" r:id="rId45"/>
    <p:sldId id="971" r:id="rId46"/>
  </p:sldIdLst>
  <p:sldSz cx="9144000" cy="5143500" type="screen16x9"/>
  <p:notesSz cx="6858000" cy="9144000"/>
  <p:embeddedFontLst>
    <p:embeddedFont>
      <p:font typeface="微软雅黑" pitchFamily="34" charset="-122"/>
      <p:regular r:id="rId49"/>
      <p:bold r:id="rId50"/>
    </p:embeddedFont>
    <p:embeddedFont>
      <p:font typeface="黑体" pitchFamily="49" charset="-122"/>
      <p:regular r:id="rId51"/>
    </p:embeddedFont>
    <p:embeddedFont>
      <p:font typeface="Tahoma" pitchFamily="34" charset="0"/>
      <p:regular r:id="rId52"/>
      <p:bold r:id="rId53"/>
    </p:embeddedFont>
    <p:embeddedFont>
      <p:font typeface="楷体" pitchFamily="49" charset="-122"/>
      <p:regular r:id="rId54"/>
    </p:embeddedFont>
    <p:embeddedFont>
      <p:font typeface="幼圆" charset="-122"/>
      <p:regular r:id="rId55"/>
    </p:embeddedFont>
    <p:embeddedFont>
      <p:font typeface="汉语拼音" charset="0"/>
      <p:regular r:id="rId56"/>
    </p:embeddedFont>
    <p:embeddedFont>
      <p:font typeface="Calibri" pitchFamily="34" charset="0"/>
      <p:regular r:id="rId57"/>
      <p:bold r:id="rId58"/>
      <p:italic r:id="rId59"/>
      <p:boldItalic r:id="rId6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0000FF"/>
    <a:srgbClr val="FF0000"/>
    <a:srgbClr val="FFFFFF"/>
    <a:srgbClr val="FF00FF"/>
    <a:srgbClr val="333300"/>
    <a:srgbClr val="D60093"/>
    <a:srgbClr val="F8324E"/>
    <a:srgbClr val="AAF208"/>
    <a:srgbClr val="00B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60"/>
  </p:normalViewPr>
  <p:slideViewPr>
    <p:cSldViewPr>
      <p:cViewPr>
        <p:scale>
          <a:sx n="81" d="100"/>
          <a:sy n="81" d="100"/>
        </p:scale>
        <p:origin x="-1164" y="-252"/>
      </p:cViewPr>
      <p:guideLst>
        <p:guide orient="horz" pos="3162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48" d="100"/>
          <a:sy n="48" d="100"/>
        </p:scale>
        <p:origin x="-2562" y="-108"/>
      </p:cViewPr>
      <p:guideLst>
        <p:guide orient="horz" pos="3076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63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font" Target="fonts/font6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61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handoutMaster" Target="handoutMasters/handoutMaster1.xml"/><Relationship Id="rId56" Type="http://schemas.openxmlformats.org/officeDocument/2006/relationships/font" Target="fonts/font8.fntdata"/><Relationship Id="rId64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font" Target="fonts/font3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font" Target="fonts/font1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29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37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AutoShape 2" descr="http://img.weixinyidu.com/151208/e409e86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668" name="AutoShape 4" descr="http://img.weixinyidu.com/151208/e409e86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186880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22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你必须把这条鱼放掉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0" cstate="print">
            <a:lum bright="24000" contrast="6000"/>
          </a:blip>
          <a:srcRect l="4002" t="12508" r="1973" b="17864"/>
          <a:stretch>
            <a:fillRect/>
          </a:stretch>
        </p:blipFill>
        <p:spPr>
          <a:xfrm>
            <a:off x="635" y="3202305"/>
            <a:ext cx="9143365" cy="19411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 userDrawn="1"/>
        </p:nvGrpSpPr>
        <p:grpSpPr>
          <a:xfrm>
            <a:off x="5436096" y="-1"/>
            <a:ext cx="3707904" cy="771551"/>
            <a:chOff x="5436096" y="-1"/>
            <a:chExt cx="3707904" cy="771551"/>
          </a:xfrm>
        </p:grpSpPr>
        <p:sp>
          <p:nvSpPr>
            <p:cNvPr id="4" name="矩形 3"/>
            <p:cNvSpPr/>
            <p:nvPr userDrawn="1"/>
          </p:nvSpPr>
          <p:spPr>
            <a:xfrm>
              <a:off x="5436096" y="195486"/>
              <a:ext cx="3707904" cy="360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75000"/>
                    <a:tint val="44500"/>
                    <a:satMod val="160000"/>
                  </a:schemeClr>
                </a:gs>
                <a:gs pos="87000">
                  <a:schemeClr val="bg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 userDrawn="1"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 userDrawn="1"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AutoShape 2" descr="http://img.weixinyidu.com/151208/e409e86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668" name="AutoShape 4" descr="http://img.weixinyidu.com/151208/e409e86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186880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22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你必须把这条鱼放掉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0" cstate="print">
            <a:lum bright="24000" contrast="6000"/>
          </a:blip>
          <a:srcRect l="4002" t="12508" r="1973" b="17864"/>
          <a:stretch>
            <a:fillRect/>
          </a:stretch>
        </p:blipFill>
        <p:spPr>
          <a:xfrm>
            <a:off x="635" y="3202305"/>
            <a:ext cx="9143365" cy="19411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38142;&#25509;&#65306;&#40072;&#40060;.pptx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&#21548;&#20889;-22%20&#20320;&#24517;&#39035;&#25226;&#36825;&#26465;&#40060;&#25918;&#25481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slide" Target="slide19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-&#35838;&#25991;&#26391;&#35835;-22&#20320;&#24517;&#39035;&#25226;&#36825;&#26465;&#40060;&#25918;&#25481;.mp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-2&#26690;&#26519;&#23665;&#27700;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8" name="AutoShape 6" descr="象山水月&#10;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73738" name="AutoShape 10" descr="http://img4.imgtn.bdimg.com/it/u=3227482190,3902127744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740" name="AutoShape 12" descr="http://img3.imgtn.bdimg.com/it/u=4252526097,2012127898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6802" name="Picture 2" descr="http://pic.58pic.com/58pic/15/22/99/88Z58PICnec_1024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76804" name="Picture 4" descr="http://img02.tooopen.com/images/20160422/tooopen_sy_160159287425.jp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76806" name="Picture 6" descr="http://img8.9158.com/200806/25/10/55/200806258029533.jpg"/>
          <p:cNvPicPr>
            <a:picLocks noChangeAspect="1" noChangeArrowheads="1"/>
          </p:cNvPicPr>
          <p:nvPr/>
        </p:nvPicPr>
        <p:blipFill>
          <a:blip r:embed="rId5" cstate="print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1281435" y="500683"/>
            <a:ext cx="6357950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同学们，你们喜欢养鱼吗？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281435" y="1357939"/>
            <a:ext cx="6072230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952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为什么必须把这条鱼放掉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?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67055" y="2286633"/>
            <a:ext cx="8001056" cy="12003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952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   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这究竟是一条什么样的鱼呢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?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让我们走进课文，一起去学习。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5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134" y="318"/>
            <a:ext cx="9155570" cy="5157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组合 13"/>
          <p:cNvGrpSpPr/>
          <p:nvPr/>
        </p:nvGrpSpPr>
        <p:grpSpPr>
          <a:xfrm flipH="1">
            <a:off x="4000567" y="3928904"/>
            <a:ext cx="1000009" cy="825259"/>
            <a:chOff x="5500694" y="3993118"/>
            <a:chExt cx="1000132" cy="825361"/>
          </a:xfrm>
        </p:grpSpPr>
        <p:pic>
          <p:nvPicPr>
            <p:cNvPr id="108546" name="Picture 2" descr="https://timgsa.baidu.com/timg?image&amp;quality=80&amp;size=b9999_10000&amp;sec=1537455860185&amp;di=f2937324e2684129f38633e4d2022278&amp;imgtype=0&amp;src=http%3A%2F%2Fpic39.photophoto.cn%2F20160503%2F0017030565527454_b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9073" b="46144"/>
            <a:stretch>
              <a:fillRect/>
            </a:stretch>
          </p:blipFill>
          <p:spPr bwMode="auto">
            <a:xfrm>
              <a:off x="5500694" y="4071948"/>
              <a:ext cx="1000132" cy="651733"/>
            </a:xfrm>
            <a:prstGeom prst="rect">
              <a:avLst/>
            </a:prstGeom>
            <a:noFill/>
          </p:spPr>
        </p:pic>
        <p:sp>
          <p:nvSpPr>
            <p:cNvPr id="5" name="Rectangle 12"/>
            <p:cNvSpPr>
              <a:spLocks noChangeArrowheads="1"/>
            </p:cNvSpPr>
            <p:nvPr/>
          </p:nvSpPr>
          <p:spPr bwMode="auto">
            <a:xfrm>
              <a:off x="5715008" y="3993118"/>
              <a:ext cx="714380" cy="82536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 smtClean="0">
                  <a:solidFill>
                    <a:srgbClr val="0000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遵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2286266" y="4007725"/>
            <a:ext cx="1142867" cy="825259"/>
            <a:chOff x="4071934" y="4064556"/>
            <a:chExt cx="1143008" cy="825361"/>
          </a:xfrm>
        </p:grpSpPr>
        <p:pic>
          <p:nvPicPr>
            <p:cNvPr id="4" name="Picture 2" descr="https://timgsa.baidu.com/timg?image&amp;quality=80&amp;size=b9999_10000&amp;sec=1537455860185&amp;di=f2937324e2684129f38633e4d2022278&amp;imgtype=0&amp;src=http%3A%2F%2Fpic39.photophoto.cn%2F20160503%2F0017030565527454_b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48730" b="46144"/>
            <a:stretch>
              <a:fillRect/>
            </a:stretch>
          </p:blipFill>
          <p:spPr bwMode="auto">
            <a:xfrm>
              <a:off x="4071934" y="4143386"/>
              <a:ext cx="1143008" cy="739862"/>
            </a:xfrm>
            <a:prstGeom prst="rect">
              <a:avLst/>
            </a:prstGeom>
            <a:noFill/>
          </p:spPr>
        </p:pic>
        <p:sp>
          <p:nvSpPr>
            <p:cNvPr id="6" name="Rectangle 12"/>
            <p:cNvSpPr>
              <a:spLocks noChangeArrowheads="1"/>
            </p:cNvSpPr>
            <p:nvPr/>
          </p:nvSpPr>
          <p:spPr bwMode="auto">
            <a:xfrm>
              <a:off x="4286248" y="4064556"/>
              <a:ext cx="714380" cy="82536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 smtClean="0">
                  <a:solidFill>
                    <a:prstClr val="blac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吞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 flipH="1">
            <a:off x="713521" y="3936948"/>
            <a:ext cx="1142867" cy="825259"/>
            <a:chOff x="4071934" y="4064556"/>
            <a:chExt cx="1143008" cy="825361"/>
          </a:xfrm>
        </p:grpSpPr>
        <p:pic>
          <p:nvPicPr>
            <p:cNvPr id="16" name="Picture 2" descr="https://timgsa.baidu.com/timg?image&amp;quality=80&amp;size=b9999_10000&amp;sec=1537455860185&amp;di=f2937324e2684129f38633e4d2022278&amp;imgtype=0&amp;src=http%3A%2F%2Fpic39.photophoto.cn%2F20160503%2F0017030565527454_b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48730" b="46144"/>
            <a:stretch>
              <a:fillRect/>
            </a:stretch>
          </p:blipFill>
          <p:spPr bwMode="auto">
            <a:xfrm>
              <a:off x="4071934" y="4143386"/>
              <a:ext cx="1143008" cy="739862"/>
            </a:xfrm>
            <a:prstGeom prst="rect">
              <a:avLst/>
            </a:prstGeom>
            <a:noFill/>
          </p:spPr>
        </p:pic>
        <p:sp>
          <p:nvSpPr>
            <p:cNvPr id="17" name="Rectangle 12"/>
            <p:cNvSpPr>
              <a:spLocks noChangeArrowheads="1"/>
            </p:cNvSpPr>
            <p:nvPr/>
          </p:nvSpPr>
          <p:spPr bwMode="auto">
            <a:xfrm>
              <a:off x="4183278" y="4064556"/>
              <a:ext cx="714380" cy="82536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 smtClean="0">
                  <a:solidFill>
                    <a:prstClr val="blac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截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 flipH="1">
            <a:off x="4071996" y="3000325"/>
            <a:ext cx="1000009" cy="825259"/>
            <a:chOff x="5500694" y="3993118"/>
            <a:chExt cx="1000132" cy="825361"/>
          </a:xfrm>
        </p:grpSpPr>
        <p:pic>
          <p:nvPicPr>
            <p:cNvPr id="23" name="Picture 2" descr="https://timgsa.baidu.com/timg?image&amp;quality=80&amp;size=b9999_10000&amp;sec=1537455860185&amp;di=f2937324e2684129f38633e4d2022278&amp;imgtype=0&amp;src=http%3A%2F%2Fpic39.photophoto.cn%2F20160503%2F0017030565527454_b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9073" b="46144"/>
            <a:stretch>
              <a:fillRect/>
            </a:stretch>
          </p:blipFill>
          <p:spPr bwMode="auto">
            <a:xfrm>
              <a:off x="5500694" y="4071948"/>
              <a:ext cx="1000132" cy="651733"/>
            </a:xfrm>
            <a:prstGeom prst="rect">
              <a:avLst/>
            </a:prstGeom>
            <a:noFill/>
          </p:spPr>
        </p:pic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5786446" y="3993118"/>
              <a:ext cx="714380" cy="82536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 smtClean="0">
                  <a:solidFill>
                    <a:srgbClr val="0000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拖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 flipH="1">
            <a:off x="2286266" y="3071754"/>
            <a:ext cx="1000009" cy="825259"/>
            <a:chOff x="5500694" y="3993118"/>
            <a:chExt cx="1000132" cy="825361"/>
          </a:xfrm>
        </p:grpSpPr>
        <p:pic>
          <p:nvPicPr>
            <p:cNvPr id="30" name="Picture 2" descr="https://timgsa.baidu.com/timg?image&amp;quality=80&amp;size=b9999_10000&amp;sec=1537455860185&amp;di=f2937324e2684129f38633e4d2022278&amp;imgtype=0&amp;src=http%3A%2F%2Fpic39.photophoto.cn%2F20160503%2F0017030565527454_b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9073" b="46144"/>
            <a:stretch>
              <a:fillRect/>
            </a:stretch>
          </p:blipFill>
          <p:spPr bwMode="auto">
            <a:xfrm>
              <a:off x="5500694" y="4071948"/>
              <a:ext cx="1000132" cy="651733"/>
            </a:xfrm>
            <a:prstGeom prst="rect">
              <a:avLst/>
            </a:prstGeom>
            <a:noFill/>
          </p:spPr>
        </p:pic>
        <p:sp>
          <p:nvSpPr>
            <p:cNvPr id="31" name="Rectangle 12"/>
            <p:cNvSpPr>
              <a:spLocks noChangeArrowheads="1"/>
            </p:cNvSpPr>
            <p:nvPr/>
          </p:nvSpPr>
          <p:spPr bwMode="auto">
            <a:xfrm>
              <a:off x="5786446" y="3993118"/>
              <a:ext cx="714380" cy="82536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 smtClean="0">
                  <a:solidFill>
                    <a:srgbClr val="0000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恢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 flipH="1">
            <a:off x="857683" y="3071754"/>
            <a:ext cx="1142867" cy="825259"/>
            <a:chOff x="4071934" y="4064556"/>
            <a:chExt cx="1143008" cy="825361"/>
          </a:xfrm>
        </p:grpSpPr>
        <p:pic>
          <p:nvPicPr>
            <p:cNvPr id="33" name="Picture 2" descr="https://timgsa.baidu.com/timg?image&amp;quality=80&amp;size=b9999_10000&amp;sec=1537455860185&amp;di=f2937324e2684129f38633e4d2022278&amp;imgtype=0&amp;src=http%3A%2F%2Fpic39.photophoto.cn%2F20160503%2F0017030565527454_b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48730" b="46144"/>
            <a:stretch>
              <a:fillRect/>
            </a:stretch>
          </p:blipFill>
          <p:spPr bwMode="auto">
            <a:xfrm>
              <a:off x="4071934" y="4143386"/>
              <a:ext cx="1143008" cy="739862"/>
            </a:xfrm>
            <a:prstGeom prst="rect">
              <a:avLst/>
            </a:prstGeom>
            <a:noFill/>
          </p:spPr>
        </p:pic>
        <p:sp>
          <p:nvSpPr>
            <p:cNvPr id="34" name="Rectangle 12"/>
            <p:cNvSpPr>
              <a:spLocks noChangeArrowheads="1"/>
            </p:cNvSpPr>
            <p:nvPr/>
          </p:nvSpPr>
          <p:spPr bwMode="auto">
            <a:xfrm>
              <a:off x="4183278" y="4064556"/>
              <a:ext cx="714380" cy="82536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 smtClean="0">
                  <a:solidFill>
                    <a:prstClr val="blac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泛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1358013" y="2213953"/>
            <a:ext cx="1000009" cy="825259"/>
            <a:chOff x="5500694" y="3914288"/>
            <a:chExt cx="1000132" cy="825361"/>
          </a:xfrm>
        </p:grpSpPr>
        <p:pic>
          <p:nvPicPr>
            <p:cNvPr id="36" name="Picture 2" descr="https://timgsa.baidu.com/timg?image&amp;quality=80&amp;size=b9999_10000&amp;sec=1537455860185&amp;di=f2937324e2684129f38633e4d2022278&amp;imgtype=0&amp;src=http%3A%2F%2Fpic39.photophoto.cn%2F20160503%2F0017030565527454_b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9073" b="46144"/>
            <a:stretch>
              <a:fillRect/>
            </a:stretch>
          </p:blipFill>
          <p:spPr bwMode="auto">
            <a:xfrm>
              <a:off x="5500694" y="4071948"/>
              <a:ext cx="1000132" cy="651733"/>
            </a:xfrm>
            <a:prstGeom prst="rect">
              <a:avLst/>
            </a:prstGeom>
            <a:noFill/>
          </p:spPr>
        </p:pic>
        <p:sp>
          <p:nvSpPr>
            <p:cNvPr id="37" name="Rectangle 12"/>
            <p:cNvSpPr>
              <a:spLocks noChangeArrowheads="1"/>
            </p:cNvSpPr>
            <p:nvPr/>
          </p:nvSpPr>
          <p:spPr bwMode="auto">
            <a:xfrm>
              <a:off x="5786446" y="3914288"/>
              <a:ext cx="714380" cy="82536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 smtClean="0">
                  <a:solidFill>
                    <a:srgbClr val="0000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抛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5212582" y="3433685"/>
            <a:ext cx="1142867" cy="825259"/>
            <a:chOff x="4071934" y="4064556"/>
            <a:chExt cx="1143008" cy="825361"/>
          </a:xfrm>
        </p:grpSpPr>
        <p:pic>
          <p:nvPicPr>
            <p:cNvPr id="39" name="Picture 2" descr="https://timgsa.baidu.com/timg?image&amp;quality=80&amp;size=b9999_10000&amp;sec=1537455860185&amp;di=f2937324e2684129f38633e4d2022278&amp;imgtype=0&amp;src=http%3A%2F%2Fpic39.photophoto.cn%2F20160503%2F0017030565527454_b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48730" b="46144"/>
            <a:stretch>
              <a:fillRect/>
            </a:stretch>
          </p:blipFill>
          <p:spPr bwMode="auto">
            <a:xfrm>
              <a:off x="4071934" y="4143386"/>
              <a:ext cx="1143008" cy="739862"/>
            </a:xfrm>
            <a:prstGeom prst="rect">
              <a:avLst/>
            </a:prstGeom>
            <a:noFill/>
          </p:spPr>
        </p:pic>
        <p:sp>
          <p:nvSpPr>
            <p:cNvPr id="40" name="Rectangle 12"/>
            <p:cNvSpPr>
              <a:spLocks noChangeArrowheads="1"/>
            </p:cNvSpPr>
            <p:nvPr/>
          </p:nvSpPr>
          <p:spPr bwMode="auto">
            <a:xfrm>
              <a:off x="4183278" y="4064556"/>
              <a:ext cx="714380" cy="825361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 smtClean="0">
                  <a:solidFill>
                    <a:prstClr val="blac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斩</a:t>
              </a: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286249" y="932049"/>
            <a:ext cx="3230880" cy="4603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小熊钓鱼，鱼儿吓跑了</a:t>
            </a:r>
            <a:endParaRPr lang="zh-CN" altLang="en-US" sz="2400" b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3387406" y="286777"/>
            <a:ext cx="456777" cy="456310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91" y="214896"/>
            <a:ext cx="1936446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flipH="1">
            <a:off x="2828157" y="2340850"/>
            <a:ext cx="1142867" cy="825283"/>
            <a:chOff x="4071934" y="4064556"/>
            <a:chExt cx="1143008" cy="825385"/>
          </a:xfrm>
        </p:grpSpPr>
        <p:pic>
          <p:nvPicPr>
            <p:cNvPr id="7" name="Picture 2" descr="https://timgsa.baidu.com/timg?image&amp;quality=80&amp;size=b9999_10000&amp;sec=1537455860185&amp;di=f2937324e2684129f38633e4d2022278&amp;imgtype=0&amp;src=http%3A%2F%2Fpic39.photophoto.cn%2F20160503%2F0017030565527454_b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48730" b="46144"/>
            <a:stretch>
              <a:fillRect/>
            </a:stretch>
          </p:blipFill>
          <p:spPr bwMode="auto">
            <a:xfrm>
              <a:off x="4071934" y="4143386"/>
              <a:ext cx="1143008" cy="739862"/>
            </a:xfrm>
            <a:prstGeom prst="rect">
              <a:avLst/>
            </a:prstGeom>
            <a:noFill/>
          </p:spPr>
        </p:pic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4183278" y="4064556"/>
              <a:ext cx="714380" cy="82538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 smtClean="0">
                  <a:solidFill>
                    <a:prstClr val="blac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毫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1000114"/>
            <a:ext cx="346265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涟漪：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细小的波纹。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1714494"/>
            <a:ext cx="4464496" cy="107632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课文中指鱼饵沉入水底，水面泛起的波纹。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3215" y="2860040"/>
            <a:ext cx="4332605" cy="107632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微风吹过，湖面上泛起层层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涟漪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58370" name="Picture 2" descr="http://imgsrc.baidu.com/image/c0%3Dshijue1%2C0%2C0%2C294%2C40/sign=51e2f67a0633874488c8273f3966b38c/eaf81a4c510fd9f970ecfd432f2dd42a2834a425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b="5850"/>
          <a:stretch>
            <a:fillRect/>
          </a:stretch>
        </p:blipFill>
        <p:spPr bwMode="auto">
          <a:xfrm>
            <a:off x="4735195" y="928370"/>
            <a:ext cx="4194810" cy="2672715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451686" y="377746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583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58" y="785800"/>
            <a:ext cx="800105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小心翼翼：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谨慎小心，一点不敢疏忽的样子。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1701223"/>
            <a:ext cx="8001056" cy="58356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课文中指父亲把鱼拖出水面的动作非常小心。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20" y="2714626"/>
            <a:ext cx="8677628" cy="58477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他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小心翼翼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地剔除鱼刺，将鱼块夹到奶奶碗里。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750" y="555625"/>
            <a:ext cx="774636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斩钉截铁：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形容说话或行动坚决果断，毫不含糊。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1472" y="1857370"/>
            <a:ext cx="5818968" cy="583565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文中形容父亲的态度非常坚决。</a:t>
            </a:r>
          </a:p>
        </p:txBody>
      </p:sp>
      <p:sp>
        <p:nvSpPr>
          <p:cNvPr id="5" name="矩形 4"/>
          <p:cNvSpPr/>
          <p:nvPr/>
        </p:nvSpPr>
        <p:spPr>
          <a:xfrm>
            <a:off x="428596" y="2786064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他说话办事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斩钉截铁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，从不拖泥带水。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539750" y="1558925"/>
            <a:ext cx="8006080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这是一篇记事课文，主要讲汤姆在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的教育下，把钓到的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重新放到湖里的故事。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4888" y="2221644"/>
            <a:ext cx="10972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爸爸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91525" y="225593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file"/>
              </a:rPr>
              <a:t>鲈鱼</a:t>
            </a:r>
            <a:endParaRPr lang="zh-CN" altLang="en-US" dirty="0"/>
          </a:p>
        </p:txBody>
      </p:sp>
      <p:sp>
        <p:nvSpPr>
          <p:cNvPr id="13" name="文本框 6"/>
          <p:cNvSpPr txBox="1"/>
          <p:nvPr/>
        </p:nvSpPr>
        <p:spPr>
          <a:xfrm>
            <a:off x="1073071" y="828447"/>
            <a:ext cx="4752528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课文主要写了什么内容？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536936" y="34471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整体感知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0" y="397395"/>
            <a:ext cx="366860" cy="456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6812280" y="2633980"/>
            <a:ext cx="335280" cy="4724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1275715" y="411480"/>
            <a:ext cx="5356225" cy="710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课文的段落如何划分？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536" y="1367767"/>
            <a:ext cx="8462744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第一部分（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）：汤姆和爸爸来到湖中小岛上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第二部分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 )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：汤姆和父亲钓到了一条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143108" y="193039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钓鱼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85918" y="300196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大鲈鱼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13494" y="13554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11" name="矩形 10"/>
          <p:cNvSpPr/>
          <p:nvPr/>
        </p:nvSpPr>
        <p:spPr>
          <a:xfrm>
            <a:off x="3064535" y="2501262"/>
            <a:ext cx="868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2-4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95536" y="1008992"/>
            <a:ext cx="8462744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第三部分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 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：父亲让汤姆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u="sng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第四部分（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）：汤姆永远记住了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14" name="矩形 13"/>
          <p:cNvSpPr/>
          <p:nvPr/>
        </p:nvSpPr>
        <p:spPr>
          <a:xfrm>
            <a:off x="812454" y="1570110"/>
            <a:ext cx="1402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了鲈鱼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65386" y="1008833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5-12</a:t>
            </a:r>
            <a:r>
              <a:rPr lang="en-US" altLang="zh-CN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51514" y="264383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父亲的话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2285" y="2098040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13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36460" y="100901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放掉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39552" y="771550"/>
            <a:ext cx="6961406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、读一读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并用变色词语说一句话。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20"/>
          <p:cNvSpPr/>
          <p:nvPr/>
        </p:nvSpPr>
        <p:spPr>
          <a:xfrm>
            <a:off x="1298867" y="1430964"/>
            <a:ext cx="5715040" cy="10534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夜幕初垂  钓鱼  觉察  惊喜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从未见过  低沉  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必须  铭刻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69645" y="3220085"/>
            <a:ext cx="6727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妈妈的话，我时刻铭刻在心。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8662" y="2570165"/>
            <a:ext cx="67866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要想取得好成绩，我们必须好好学习。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624428" y="376585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课堂演练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620" y="429261"/>
            <a:ext cx="366860" cy="456339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623793" y="37722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课堂演练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985" y="42989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500034" y="571486"/>
            <a:ext cx="8175282" cy="25622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、给下面红体的字选择正确的读音。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汤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姆（</a:t>
            </a:r>
            <a:r>
              <a:rPr lang="en-US" altLang="zh-CN" sz="36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tāng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pāng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  鱼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钩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36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gōu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hōu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)  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泛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起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36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fàn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biǎn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)     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恢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36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huī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hiū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15074" y="2571750"/>
            <a:ext cx="78581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</a:p>
        </p:txBody>
      </p:sp>
      <p:sp>
        <p:nvSpPr>
          <p:cNvPr id="17" name="矩形 16"/>
          <p:cNvSpPr/>
          <p:nvPr/>
        </p:nvSpPr>
        <p:spPr>
          <a:xfrm>
            <a:off x="2143108" y="1714494"/>
            <a:ext cx="7416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</a:p>
        </p:txBody>
      </p:sp>
      <p:sp>
        <p:nvSpPr>
          <p:cNvPr id="18" name="矩形 17"/>
          <p:cNvSpPr/>
          <p:nvPr/>
        </p:nvSpPr>
        <p:spPr>
          <a:xfrm>
            <a:off x="6357950" y="1714494"/>
            <a:ext cx="7416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</a:p>
        </p:txBody>
      </p:sp>
      <p:sp>
        <p:nvSpPr>
          <p:cNvPr id="19" name="矩形 18"/>
          <p:cNvSpPr/>
          <p:nvPr/>
        </p:nvSpPr>
        <p:spPr>
          <a:xfrm>
            <a:off x="1785918" y="2571750"/>
            <a:ext cx="7416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122670" y="3561080"/>
            <a:ext cx="2338070" cy="472440"/>
            <a:chOff x="9981" y="5834"/>
            <a:chExt cx="3682" cy="744"/>
          </a:xfrm>
        </p:grpSpPr>
        <p:sp>
          <p:nvSpPr>
            <p:cNvPr id="3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75" y="-1270"/>
            <a:ext cx="9141460" cy="51454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1130" y="1166183"/>
            <a:ext cx="7632849" cy="2432974"/>
          </a:xfrm>
          <a:prstGeom prst="rect">
            <a:avLst/>
          </a:prstGeom>
          <a:solidFill>
            <a:schemeClr val="bg1">
              <a:alpha val="72000"/>
            </a:schemeClr>
          </a:solidFill>
          <a:effectLst>
            <a:softEdge rad="215900"/>
          </a:effectLst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通过上堂课的学习我们知道了，这篇课文主要写的是汤姆在爸爸的坚持下，放掉心爱的鲈鱼的故事。我们继续学习课文，学习汤姆通过这件事铭记了什么道理。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1310" y="464185"/>
            <a:ext cx="1629410" cy="400050"/>
            <a:chOff x="506" y="505"/>
            <a:chExt cx="2566" cy="6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6" y="522"/>
              <a:ext cx="2566" cy="5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文本框 11"/>
            <p:cNvSpPr txBox="1"/>
            <p:nvPr/>
          </p:nvSpPr>
          <p:spPr>
            <a:xfrm>
              <a:off x="525" y="505"/>
              <a:ext cx="193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第二课时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imgsrc.baidu.com/imgad/pic/item/42166d224f4a20a4623605da9a529822720ed086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r="513" b="605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9" name="圆角矩形 8"/>
          <p:cNvSpPr/>
          <p:nvPr/>
        </p:nvSpPr>
        <p:spPr>
          <a:xfrm>
            <a:off x="611560" y="915566"/>
            <a:ext cx="8136904" cy="1584176"/>
          </a:xfrm>
          <a:prstGeom prst="roundRect">
            <a:avLst/>
          </a:prstGeom>
          <a:solidFill>
            <a:schemeClr val="bg1">
              <a:alpha val="38824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683568" y="1203598"/>
            <a:ext cx="7992888" cy="1095634"/>
          </a:xfrm>
          <a:prstGeom prst="roundRect">
            <a:avLst/>
          </a:prstGeom>
          <a:solidFill>
            <a:srgbClr val="FFFFFF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22  你必须把这条鱼放掉</a:t>
            </a:r>
          </a:p>
        </p:txBody>
      </p:sp>
      <p:sp>
        <p:nvSpPr>
          <p:cNvPr id="75778" name="AutoShape 2" descr="http://img4.imgtn.bdimg.com/it/u=633760409,2239638681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636" name="AutoShape 4" descr="http://img0.imgtn.bdimg.com/it/u=3919955990,2958809206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-14605" y="109220"/>
            <a:ext cx="3097530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1"/>
          <p:cNvSpPr txBox="1"/>
          <p:nvPr/>
        </p:nvSpPr>
        <p:spPr>
          <a:xfrm>
            <a:off x="182871" y="92906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苏教版  语文  三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年级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27584" y="1147168"/>
            <a:ext cx="7776864" cy="995954"/>
            <a:chOff x="1543950" y="1150852"/>
            <a:chExt cx="10060787" cy="1930666"/>
          </a:xfrm>
        </p:grpSpPr>
        <p:sp>
          <p:nvSpPr>
            <p:cNvPr id="11" name="文本框 6"/>
            <p:cNvSpPr txBox="1"/>
            <p:nvPr/>
          </p:nvSpPr>
          <p:spPr>
            <a:xfrm>
              <a:off x="1543950" y="1246103"/>
              <a:ext cx="10060787" cy="9471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课文第一自然段交代了什么内容？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558527" y="1150852"/>
              <a:ext cx="9450407" cy="1930666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857224" y="2357436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交代了故事发生的时间、地点、人物和事件的起因。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9055" y="400073"/>
            <a:ext cx="2330450" cy="560705"/>
            <a:chOff x="292074" y="533430"/>
            <a:chExt cx="3107265" cy="747607"/>
          </a:xfrm>
        </p:grpSpPr>
        <p:sp>
          <p:nvSpPr>
            <p:cNvPr id="2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互动课堂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993" y="1418726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85786" y="1857370"/>
            <a:ext cx="4143404" cy="50006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86512" y="1285866"/>
            <a:ext cx="1071570" cy="50006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5786" y="1285866"/>
            <a:ext cx="3286148" cy="50006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714348" y="642924"/>
            <a:ext cx="7128792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突然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汤姆觉察到水下有动静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鱼竿弯成了弧形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。汤姆一阵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惊喜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一定有大家伙上钩了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直角双向箭头 11"/>
          <p:cNvSpPr/>
          <p:nvPr/>
        </p:nvSpPr>
        <p:spPr>
          <a:xfrm>
            <a:off x="5929322" y="1928808"/>
            <a:ext cx="1000132" cy="1357322"/>
          </a:xfrm>
          <a:prstGeom prst="leftUpArrow">
            <a:avLst>
              <a:gd name="adj1" fmla="val 25000"/>
              <a:gd name="adj2" fmla="val 25000"/>
              <a:gd name="adj3" fmla="val 18436"/>
            </a:avLst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1357290" y="2857502"/>
            <a:ext cx="4429156" cy="584775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汤姆钓到了一条大鱼。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12" grpId="0" animBg="1"/>
      <p:bldP spid="481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1472" y="714362"/>
            <a:ext cx="7858180" cy="1177245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看到儿子钓到这么大的鱼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爸爸的表现怎么样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19" name="矩形 18"/>
          <p:cNvSpPr/>
          <p:nvPr/>
        </p:nvSpPr>
        <p:spPr>
          <a:xfrm>
            <a:off x="857224" y="2143122"/>
            <a:ext cx="775906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爸爸在一旁微笑着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投来赞赏的目光。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214678" y="2071684"/>
            <a:ext cx="1000132" cy="78581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786446" y="2071684"/>
            <a:ext cx="1000132" cy="78581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106" name="Picture 2" descr="http://imgsrc.baidu.com/imgad/pic/item/f9dcd100baa1cd11de804832b312c8fcc3ce2de9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-212" b="6574"/>
          <a:stretch>
            <a:fillRect/>
          </a:stretch>
        </p:blipFill>
        <p:spPr bwMode="auto">
          <a:xfrm>
            <a:off x="2786050" y="2925007"/>
            <a:ext cx="3214710" cy="221849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9" grpId="0"/>
      <p:bldP spid="20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821531"/>
            <a:ext cx="8286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你能不能从爸爸赞赏的目光中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想象一下他当时心里是怎么想的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2910" y="2071684"/>
            <a:ext cx="75009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爸爸一定会想</a:t>
            </a:r>
            <a:r>
              <a:rPr 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我的儿子真聪明、真能干</a:t>
            </a:r>
            <a:r>
              <a:rPr 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钓鱼技术真棒</a:t>
            </a:r>
            <a:r>
              <a:rPr 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6738" name="Picture 2" descr="http://pic35.photophoto.cn/20150510/0008020244918321_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0" b="3469"/>
          <a:stretch>
            <a:fillRect/>
          </a:stretch>
        </p:blipFill>
        <p:spPr bwMode="auto">
          <a:xfrm>
            <a:off x="5000628" y="2714626"/>
            <a:ext cx="3344488" cy="210124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646661" y="2070099"/>
            <a:ext cx="1571636" cy="50006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8596" y="579596"/>
            <a:ext cx="8286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和原句对比读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，哪句写得好，为什么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46529" y="1284281"/>
            <a:ext cx="407196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汤姆把鱼竿拖出水面。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360777" y="1999266"/>
            <a:ext cx="6643734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汤姆小心翼翼地把鱼竿拖出水面。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625" y="2830830"/>
            <a:ext cx="828738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第</a:t>
            </a:r>
            <a:r>
              <a:rPr 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句话中的“小心翼翼”写出了汤姆动作的谨慎，唯恐大鱼脱钩。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0"/>
          <p:cNvSpPr txBox="1"/>
          <p:nvPr/>
        </p:nvSpPr>
        <p:spPr>
          <a:xfrm>
            <a:off x="5820410" y="3769995"/>
            <a:ext cx="32524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积累运用第二题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/>
      <p:bldP spid="5" grpId="0"/>
      <p:bldP spid="7" grpId="0" bldLvl="0" animBg="1"/>
      <p:bldP spid="8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28596" y="785800"/>
            <a:ext cx="8280920" cy="1731243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汤姆把鱼饵套上鱼钩，然后甩起鱼竿，把鱼线抛向远处。鱼饵划破水面，沉入水中，湖面泛起一圈圈银色的涟漪。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86050" y="1357304"/>
            <a:ext cx="1071570" cy="714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64360" y="3143250"/>
            <a:ext cx="412369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汤姆钓鱼技术熟练。</a:t>
            </a:r>
            <a:endParaRPr lang="zh-CN" altLang="en-US" sz="36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929454" y="785800"/>
            <a:ext cx="1000132" cy="714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714744" y="785800"/>
            <a:ext cx="1000132" cy="64294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000760" y="1357304"/>
            <a:ext cx="1000132" cy="64294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28596" y="1857370"/>
            <a:ext cx="1071570" cy="714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>
            <a:off x="1214414" y="2500312"/>
            <a:ext cx="1785950" cy="71438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rot="5400000">
            <a:off x="3357554" y="2285998"/>
            <a:ext cx="1714512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rot="10800000" flipV="1">
            <a:off x="4714876" y="1500180"/>
            <a:ext cx="2714644" cy="164307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rot="5400000">
            <a:off x="2750331" y="2607469"/>
            <a:ext cx="107157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rot="10800000" flipV="1">
            <a:off x="4429124" y="2000246"/>
            <a:ext cx="1928826" cy="114300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0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9671" y="713701"/>
            <a:ext cx="6076952" cy="1094294"/>
            <a:chOff x="1015643" y="1864468"/>
            <a:chExt cx="11542333" cy="3303225"/>
          </a:xfrm>
        </p:grpSpPr>
        <p:sp>
          <p:nvSpPr>
            <p:cNvPr id="4" name="文本框 6"/>
            <p:cNvSpPr txBox="1"/>
            <p:nvPr/>
          </p:nvSpPr>
          <p:spPr>
            <a:xfrm>
              <a:off x="1279850" y="2388435"/>
              <a:ext cx="10735857" cy="24496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为什么必须把这条鱼放掉？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1015643" y="1864468"/>
              <a:ext cx="11542333" cy="3303225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704975" y="2442210"/>
            <a:ext cx="54127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因为这是规定。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213" y="887231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6701" y="608171"/>
            <a:ext cx="8286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和原句对比读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，哪句写得好，为什么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33474" y="1373181"/>
            <a:ext cx="407196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你要把这条鱼放掉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!</a:t>
            </a: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075027" y="1957356"/>
            <a:ext cx="4572032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必须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把这条鱼放掉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!</a:t>
            </a:r>
            <a:endParaRPr kumimoji="0" lang="zh-CN" sz="32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2424" y="2616521"/>
            <a:ext cx="77153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第</a:t>
            </a:r>
            <a:r>
              <a:rPr 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句话的语气更加强烈，更能体现出这件事情已经没有商量的余地了。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21505" grpId="0" bldLvl="0" animBg="1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500034" y="713701"/>
            <a:ext cx="8215370" cy="1094294"/>
            <a:chOff x="445203" y="1864468"/>
            <a:chExt cx="15603964" cy="3303225"/>
          </a:xfrm>
        </p:grpSpPr>
        <p:sp>
          <p:nvSpPr>
            <p:cNvPr id="4" name="文本框 6"/>
            <p:cNvSpPr txBox="1"/>
            <p:nvPr/>
          </p:nvSpPr>
          <p:spPr>
            <a:xfrm>
              <a:off x="580889" y="2309801"/>
              <a:ext cx="15468278" cy="21443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对爸爸的这个决定</a:t>
              </a: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,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汤姆的表现怎么样</a:t>
              </a: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?</a:t>
              </a: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445203" y="1864468"/>
              <a:ext cx="15603964" cy="3303225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716699" y="2430459"/>
            <a:ext cx="521497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汤姆很不情愿地嚷起来。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166110" y="2430145"/>
            <a:ext cx="1428750" cy="64516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97" y="1186316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1047404" y="720686"/>
            <a:ext cx="8215370" cy="1094294"/>
            <a:chOff x="445203" y="1864468"/>
            <a:chExt cx="15603964" cy="3303225"/>
          </a:xfrm>
        </p:grpSpPr>
        <p:sp>
          <p:nvSpPr>
            <p:cNvPr id="4" name="文本框 6"/>
            <p:cNvSpPr txBox="1"/>
            <p:nvPr/>
          </p:nvSpPr>
          <p:spPr>
            <a:xfrm>
              <a:off x="580889" y="2309801"/>
              <a:ext cx="15468278" cy="24526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爸爸为什么要汤姆把鱼放掉呢</a:t>
              </a: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?</a:t>
              </a: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445203" y="1864468"/>
              <a:ext cx="13025918" cy="3303225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00034" y="2000246"/>
            <a:ext cx="7572428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虽然鱼很大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离允许钓鲈鱼的时间也很短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但规定必须遵守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不能随意改动。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993" y="624341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14678" y="857872"/>
            <a:ext cx="5606364" cy="3515360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zh-CN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u="sng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詹姆斯</a:t>
            </a:r>
            <a:r>
              <a:rPr lang="en-US" altLang="zh-CN" sz="3200" u="sng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200" u="sng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勒菲斯特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是美国的一位著名的建筑师，他被我国广大读者所了解不是因为他的建筑成就，而是因为他写的一篇短文，叫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做得对做得好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天知地知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即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你必须把这条鱼放掉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1" lang="zh-CN" altLang="en-US" sz="32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9634" name="Picture 2" descr="https://gss2.bdstatic.com/-fo3dSag_xI4khGkpoWK1HF6hhy/baike/c0%3Dbaike150%2C5%2C5%2C150%2C50/sign=672d71898913632701e0ca61f0e6cb89/d8f9d72a6059252da2d8f051379b033b5ab5b99c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r="2177" b="11019"/>
          <a:stretch>
            <a:fillRect/>
          </a:stretch>
        </p:blipFill>
        <p:spPr bwMode="auto">
          <a:xfrm>
            <a:off x="214282" y="928676"/>
            <a:ext cx="3000396" cy="3412344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231804" y="378171"/>
            <a:ext cx="1629583" cy="400110"/>
            <a:chOff x="160049" y="525491"/>
            <a:chExt cx="1629583" cy="40011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495" y="857250"/>
            <a:ext cx="7892415" cy="73088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不管有没有人看见，我们都应该遵守规定。</a:t>
            </a:r>
          </a:p>
        </p:txBody>
      </p:sp>
      <p:sp>
        <p:nvSpPr>
          <p:cNvPr id="5" name="椭圆 4"/>
          <p:cNvSpPr/>
          <p:nvPr/>
        </p:nvSpPr>
        <p:spPr>
          <a:xfrm>
            <a:off x="857224" y="928676"/>
            <a:ext cx="936104" cy="6423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0034" y="2786064"/>
            <a:ext cx="69557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做人要诚实、自觉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要严格要求自己。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286380" y="928676"/>
            <a:ext cx="571504" cy="6423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箭头连接符 13"/>
          <p:cNvCxnSpPr/>
          <p:nvPr/>
        </p:nvCxnSpPr>
        <p:spPr>
          <a:xfrm rot="5400000">
            <a:off x="643704" y="2214560"/>
            <a:ext cx="1285090" cy="794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stCxn id="12" idx="4"/>
          </p:cNvCxnSpPr>
          <p:nvPr/>
        </p:nvCxnSpPr>
        <p:spPr>
          <a:xfrm rot="5400000">
            <a:off x="4928905" y="2214275"/>
            <a:ext cx="1286454" cy="1588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10"/>
          <p:cNvSpPr txBox="1"/>
          <p:nvPr/>
        </p:nvSpPr>
        <p:spPr>
          <a:xfrm>
            <a:off x="2752090" y="3552190"/>
            <a:ext cx="32524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5" grpId="0" animBg="1"/>
      <p:bldP spid="9" grpId="0"/>
      <p:bldP spid="12" grpId="0" animBg="1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786103" y="1858318"/>
            <a:ext cx="68580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不管别人怎么说，我们都要坚持正确的观点。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215365" y="714679"/>
            <a:ext cx="6840537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不管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都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仿写一句话。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465" y="779145"/>
            <a:ext cx="520700" cy="50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71802" y="785800"/>
            <a:ext cx="1857388" cy="50006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4348" y="714362"/>
            <a:ext cx="7143800" cy="1177245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从爸爸斩钉截铁的口气中，汤姆知道已经没有丝毫商量的余地了。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rot="5400000">
            <a:off x="3286625" y="1928299"/>
            <a:ext cx="1286454" cy="1588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921174" y="2572069"/>
            <a:ext cx="3929090" cy="64516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爸爸的态度坚决。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0"/>
          <p:cNvSpPr txBox="1"/>
          <p:nvPr/>
        </p:nvSpPr>
        <p:spPr>
          <a:xfrm>
            <a:off x="3043555" y="3566160"/>
            <a:ext cx="32524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积累运用第二题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  <p:bldP spid="6" grpId="0" bldLvl="0" animBg="1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6"/>
          <p:cNvSpPr txBox="1"/>
          <p:nvPr/>
        </p:nvSpPr>
        <p:spPr>
          <a:xfrm>
            <a:off x="1089025" y="1416685"/>
            <a:ext cx="693801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斩钉截铁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坚定不移  意志坚决 </a:t>
            </a:r>
          </a:p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毫不犹豫  当机立断  义无反顾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</a:p>
        </p:txBody>
      </p:sp>
      <p:sp>
        <p:nvSpPr>
          <p:cNvPr id="17" name="文本框 11"/>
          <p:cNvSpPr txBox="1"/>
          <p:nvPr/>
        </p:nvSpPr>
        <p:spPr>
          <a:xfrm>
            <a:off x="1282700" y="488950"/>
            <a:ext cx="506920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表示态度坚决的词语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3198" y="465178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21041" y="2773366"/>
            <a:ext cx="7000924" cy="77089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我儿子不仅能干，还慢慢懂事了。</a:t>
            </a:r>
          </a:p>
        </p:txBody>
      </p:sp>
      <p:sp>
        <p:nvSpPr>
          <p:cNvPr id="57348" name="AutoShape 4" descr="http://img3.imgtn.bdimg.com/it/u=3196854968,281854326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357157" y="559106"/>
            <a:ext cx="8429684" cy="20621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当爸爸看到汤姆钓到一条大鱼时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,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投去了赞赏的目光。我想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,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当爸爸看到汤姆把鱼放了时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,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心里更加会为汤姆感到自豪。他会想些什么呢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?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4096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714664" y="713700"/>
            <a:ext cx="8215370" cy="1679151"/>
            <a:chOff x="445203" y="1864465"/>
            <a:chExt cx="15603964" cy="5068669"/>
          </a:xfrm>
        </p:grpSpPr>
        <p:sp>
          <p:nvSpPr>
            <p:cNvPr id="4" name="文本框 6"/>
            <p:cNvSpPr txBox="1"/>
            <p:nvPr/>
          </p:nvSpPr>
          <p:spPr>
            <a:xfrm>
              <a:off x="580889" y="2309801"/>
              <a:ext cx="15468278" cy="462333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从那以后</a:t>
              </a: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,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汤姆再也没有钓到过这么大的鱼</a:t>
              </a: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,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他后悔了吗</a:t>
              </a: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?</a:t>
              </a: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445203" y="1864465"/>
              <a:ext cx="15196904" cy="4961762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14375" y="2443480"/>
            <a:ext cx="80010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没有后悔。那晚的情景一直铭刻在他的记忆里，爸爸坚定的话语也一直回响在他的耳边。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78" y="861196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34985" y="1234440"/>
            <a:ext cx="7572428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爸爸坚定的话语指的是“你必须把这条鱼放掉”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这句话使汤姆懂得了一定要遵守规定。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657225" y="516890"/>
            <a:ext cx="775398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根据下面的提示，较完整地复述这个故事。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6000"/>
          </a:blip>
          <a:stretch>
            <a:fillRect/>
          </a:stretch>
        </p:blipFill>
        <p:spPr>
          <a:xfrm>
            <a:off x="1490980" y="1441450"/>
            <a:ext cx="5696585" cy="2625725"/>
          </a:xfrm>
          <a:prstGeom prst="rect">
            <a:avLst/>
          </a:prstGeom>
        </p:spPr>
      </p:pic>
      <p:sp>
        <p:nvSpPr>
          <p:cNvPr id="4" name="文本框 10"/>
          <p:cNvSpPr txBox="1"/>
          <p:nvPr/>
        </p:nvSpPr>
        <p:spPr>
          <a:xfrm>
            <a:off x="2667000" y="1163320"/>
            <a:ext cx="32524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理解运用第一题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24205" y="1209040"/>
            <a:ext cx="7806055" cy="212598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500298" y="1712592"/>
            <a:ext cx="3929090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汤姆：惊喜  不情愿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8860" y="2355534"/>
            <a:ext cx="414340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爸爸：赞赏  斩钉截铁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76035" y="1827530"/>
            <a:ext cx="1813560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必须自觉</a:t>
            </a:r>
          </a:p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遵守规定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1215" y="1470025"/>
            <a:ext cx="16687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你必须</a:t>
            </a:r>
          </a:p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把这条</a:t>
            </a:r>
          </a:p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鱼放掉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083" y="339755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结构梳理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4" name="左大括号 3"/>
          <p:cNvSpPr/>
          <p:nvPr/>
        </p:nvSpPr>
        <p:spPr>
          <a:xfrm>
            <a:off x="2251075" y="1899285"/>
            <a:ext cx="248920" cy="864870"/>
          </a:xfrm>
          <a:prstGeom prst="leftBrac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3600"/>
          </a:p>
        </p:txBody>
      </p:sp>
      <p:sp>
        <p:nvSpPr>
          <p:cNvPr id="5" name="左大括号 4"/>
          <p:cNvSpPr/>
          <p:nvPr/>
        </p:nvSpPr>
        <p:spPr>
          <a:xfrm rot="10800000">
            <a:off x="6127115" y="1839595"/>
            <a:ext cx="248920" cy="864870"/>
          </a:xfrm>
          <a:prstGeom prst="leftBrac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7" grpId="0"/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472" y="1000114"/>
            <a:ext cx="7315745" cy="24307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这篇课文主要讲汤姆在爸爸的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，把钓到的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重新放到湖里的故事，告诉人们无论在什么情况下，都要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的道理。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29058" y="1571618"/>
            <a:ext cx="171451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大鲈鱼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472" y="1571618"/>
            <a:ext cx="142876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教育下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14480" y="2786381"/>
            <a:ext cx="357190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严格遵守社会公德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466809" y="151151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钩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92830" y="1511518"/>
            <a:ext cx="12955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汤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姆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79712" y="1104731"/>
            <a:ext cx="93610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tāng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95936" y="1104731"/>
            <a:ext cx="79208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gōu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050226" y="1511518"/>
            <a:ext cx="132121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抛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扔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75297" y="1082890"/>
            <a:ext cx="79208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6515457" y="1511518"/>
            <a:ext cx="128572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泛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40529" y="1082890"/>
            <a:ext cx="100811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882632" y="2879670"/>
            <a:ext cx="139322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恢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07704" y="2427734"/>
            <a:ext cx="864096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hu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034760" y="2856362"/>
            <a:ext cx="139322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弧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59832" y="2427734"/>
            <a:ext cx="7200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ú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4402912" y="2856362"/>
            <a:ext cx="139322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截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断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427855" y="2355850"/>
            <a:ext cx="71882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ji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é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5699056" y="2856362"/>
            <a:ext cx="1825272" cy="69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吞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吞</a:t>
            </a:r>
          </a:p>
        </p:txBody>
      </p:sp>
      <p:sp>
        <p:nvSpPr>
          <p:cNvPr id="29" name="矩形 28"/>
          <p:cNvSpPr/>
          <p:nvPr/>
        </p:nvSpPr>
        <p:spPr>
          <a:xfrm>
            <a:off x="6156176" y="2427734"/>
            <a:ext cx="7200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ū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14">
            <a:hlinkClick r:id="rId3" action="ppaction://hlinkfile"/>
          </p:cNvPr>
          <p:cNvSpPr txBox="1"/>
          <p:nvPr/>
        </p:nvSpPr>
        <p:spPr>
          <a:xfrm>
            <a:off x="653667" y="37914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朗读课文 扫清障碍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263" y="488916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337204" y="435126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091" y="420500"/>
            <a:ext cx="366860" cy="45633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33539" y="1367066"/>
            <a:ext cx="1121491" cy="438582"/>
            <a:chOff x="505294" y="1510576"/>
            <a:chExt cx="1121491" cy="438582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2583741" y="158436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19731" y="161294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59046" y="153928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11291" y="158436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58646" y="295279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634666" y="292929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06901" y="292929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70806" y="292929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804586" y="295787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16" grpId="0"/>
      <p:bldP spid="16" grpId="1"/>
      <p:bldP spid="18" grpId="0"/>
      <p:bldP spid="18" grpId="1"/>
      <p:bldP spid="21" grpId="0"/>
      <p:bldP spid="21" grpId="1"/>
      <p:bldP spid="24" grpId="0"/>
      <p:bldP spid="24" grpId="1"/>
      <p:bldP spid="26" grpId="0"/>
      <p:bldP spid="26" grpId="1"/>
      <p:bldP spid="29" grpId="0"/>
      <p:bldP spid="29" grpId="1"/>
      <p:bldP spid="13" grpId="0" bldLvl="0" animBg="1"/>
      <p:bldP spid="5" grpId="0" bldLvl="0" animBg="1"/>
      <p:bldP spid="7" grpId="0" bldLvl="0" animBg="1"/>
      <p:bldP spid="8" grpId="0" bldLvl="0" animBg="1"/>
      <p:bldP spid="14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6870" y="857885"/>
            <a:ext cx="8427085" cy="32429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遵守纪律的名言警句</a:t>
            </a: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、任何一个新的社会制度都要求人与人之间有新的关系，新的纪律。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列宁</a:t>
            </a: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、劳动者的组织性、纪律性、坚毅精神以及同全世界劳动者的团结一致，是取得最后胜利的保证。</a:t>
            </a: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 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、改革如果不讲纪律，就难以成功。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23327" y="309910"/>
            <a:ext cx="2376264" cy="561692"/>
            <a:chOff x="179512" y="411510"/>
            <a:chExt cx="2376264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拓展延伸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28596" y="714855"/>
            <a:ext cx="8072494" cy="35153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、读一读，填一填。</a:t>
            </a:r>
            <a:endParaRPr lang="zh-CN" altLang="en-US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赞赏    欣赏</a:t>
            </a: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(1)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爸爸在一旁微笑着投来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      )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的目光。</a:t>
            </a: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(2)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他正在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      )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着一首经典的钢琴曲。</a:t>
            </a: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必须    必需</a:t>
            </a: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(3)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煤铁是发展工业所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      )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的原料。</a:t>
            </a: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(4)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孩子，你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      )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把这条鱼放掉。</a:t>
            </a:r>
          </a:p>
        </p:txBody>
      </p:sp>
      <p:sp>
        <p:nvSpPr>
          <p:cNvPr id="17" name="矩形 16"/>
          <p:cNvSpPr/>
          <p:nvPr/>
        </p:nvSpPr>
        <p:spPr>
          <a:xfrm>
            <a:off x="5643570" y="171449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赞赏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86050" y="221456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欣赏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14678" y="364332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必须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57752" y="314325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必需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/>
      <p:bldP spid="18" grpId="0"/>
      <p:bldP spid="19" grpId="0"/>
      <p:bldP spid="2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33065" y="643259"/>
            <a:ext cx="8653777" cy="302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二、把下面的句子补充完整。</a:t>
            </a:r>
            <a:endParaRPr lang="zh-CN" altLang="en-US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爸爸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________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地说：“你必须把这条鱼放掉。”</a:t>
            </a: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2.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生活中哪些规定要自觉遵守，请你用上“不管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……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都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……”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这对关联词写一个句子。</a:t>
            </a:r>
            <a:endParaRPr lang="en-US" altLang="zh-CN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_______________________________________</a:t>
            </a:r>
            <a:endParaRPr lang="zh-CN" altLang="en-US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34546" y="114299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斩钉截铁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720" y="3071816"/>
            <a:ext cx="8802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过马路的时候，不管有没有警察看见，都不能闯红灯。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85720" y="571821"/>
            <a:ext cx="8290475" cy="1053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三、如果是你刚钓到一条大鱼，却因为违反规定不得不放掉，你会怎么想呢？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2002" y="2095178"/>
            <a:ext cx="68580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我虽然心里很不高兴，但是违反规定的事也是不能干的。所以只得同意。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组合 7"/>
          <p:cNvGrpSpPr/>
          <p:nvPr/>
        </p:nvGrpSpPr>
        <p:grpSpPr>
          <a:xfrm>
            <a:off x="1602170" y="931223"/>
            <a:ext cx="1095518" cy="1139190"/>
            <a:chOff x="2437" y="2032"/>
            <a:chExt cx="1244" cy="1264"/>
          </a:xfrm>
        </p:grpSpPr>
        <p:sp>
          <p:nvSpPr>
            <p:cNvPr id="123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1661532" y="940510"/>
            <a:ext cx="608489" cy="1177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须</a:t>
            </a:r>
          </a:p>
        </p:txBody>
      </p:sp>
      <p:sp>
        <p:nvSpPr>
          <p:cNvPr id="12294" name="文本框 64"/>
          <p:cNvSpPr txBox="1"/>
          <p:nvPr/>
        </p:nvSpPr>
        <p:spPr>
          <a:xfrm>
            <a:off x="2945370" y="967418"/>
            <a:ext cx="999303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4278091" y="940748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姆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5620815" y="922650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钓</a:t>
            </a:r>
          </a:p>
        </p:txBody>
      </p:sp>
      <p:sp>
        <p:nvSpPr>
          <p:cNvPr id="12300" name="文本框 64"/>
          <p:cNvSpPr txBox="1"/>
          <p:nvPr/>
        </p:nvSpPr>
        <p:spPr>
          <a:xfrm>
            <a:off x="6950541" y="915060"/>
            <a:ext cx="93547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投</a:t>
            </a:r>
          </a:p>
        </p:txBody>
      </p:sp>
      <p:sp>
        <p:nvSpPr>
          <p:cNvPr id="12302" name="文本框 64"/>
          <p:cNvSpPr txBox="1"/>
          <p:nvPr/>
        </p:nvSpPr>
        <p:spPr>
          <a:xfrm>
            <a:off x="1701180" y="2282498"/>
            <a:ext cx="83465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拖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3117090" y="2259002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允</a:t>
            </a:r>
          </a:p>
        </p:txBody>
      </p:sp>
      <p:grpSp>
        <p:nvGrpSpPr>
          <p:cNvPr id="3" name="组合 7"/>
          <p:cNvGrpSpPr/>
          <p:nvPr/>
        </p:nvGrpSpPr>
        <p:grpSpPr>
          <a:xfrm>
            <a:off x="2896786" y="949320"/>
            <a:ext cx="1095518" cy="1139190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" name="组合 7"/>
          <p:cNvGrpSpPr/>
          <p:nvPr/>
        </p:nvGrpSpPr>
        <p:grpSpPr>
          <a:xfrm>
            <a:off x="4228078" y="931223"/>
            <a:ext cx="1095518" cy="1139190"/>
            <a:chOff x="2437" y="2032"/>
            <a:chExt cx="1244" cy="1264"/>
          </a:xfrm>
        </p:grpSpPr>
        <p:sp>
          <p:nvSpPr>
            <p:cNvPr id="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" name="组合 7"/>
          <p:cNvGrpSpPr/>
          <p:nvPr/>
        </p:nvGrpSpPr>
        <p:grpSpPr>
          <a:xfrm>
            <a:off x="5566991" y="922650"/>
            <a:ext cx="1095518" cy="1139190"/>
            <a:chOff x="2437" y="2032"/>
            <a:chExt cx="1244" cy="1264"/>
          </a:xfrm>
        </p:grpSpPr>
        <p:sp>
          <p:nvSpPr>
            <p:cNvPr id="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5" name="组合 7"/>
          <p:cNvGrpSpPr/>
          <p:nvPr/>
        </p:nvGrpSpPr>
        <p:grpSpPr>
          <a:xfrm>
            <a:off x="6961581" y="933634"/>
            <a:ext cx="1095518" cy="1139190"/>
            <a:chOff x="2437" y="2032"/>
            <a:chExt cx="1244" cy="1264"/>
          </a:xfrm>
        </p:grpSpPr>
        <p:sp>
          <p:nvSpPr>
            <p:cNvPr id="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" name="组合 7"/>
          <p:cNvGrpSpPr/>
          <p:nvPr/>
        </p:nvGrpSpPr>
        <p:grpSpPr>
          <a:xfrm>
            <a:off x="1621949" y="2281546"/>
            <a:ext cx="1095518" cy="113919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" name="组合 7"/>
          <p:cNvGrpSpPr/>
          <p:nvPr/>
        </p:nvGrpSpPr>
        <p:grpSpPr>
          <a:xfrm>
            <a:off x="3062109" y="2272973"/>
            <a:ext cx="1095518" cy="1139190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4" name="文本框 64"/>
          <p:cNvSpPr txBox="1"/>
          <p:nvPr/>
        </p:nvSpPr>
        <p:spPr>
          <a:xfrm>
            <a:off x="4400768" y="2281546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遵</a:t>
            </a:r>
          </a:p>
        </p:txBody>
      </p:sp>
      <p:grpSp>
        <p:nvGrpSpPr>
          <p:cNvPr id="45" name="组合 7"/>
          <p:cNvGrpSpPr/>
          <p:nvPr/>
        </p:nvGrpSpPr>
        <p:grpSpPr>
          <a:xfrm>
            <a:off x="4341691" y="2282260"/>
            <a:ext cx="1095518" cy="1139190"/>
            <a:chOff x="2437" y="2032"/>
            <a:chExt cx="1244" cy="1264"/>
          </a:xfrm>
        </p:grpSpPr>
        <p:sp>
          <p:nvSpPr>
            <p:cNvPr id="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9" name="文本框 64"/>
          <p:cNvSpPr txBox="1"/>
          <p:nvPr/>
        </p:nvSpPr>
        <p:spPr>
          <a:xfrm>
            <a:off x="5645396" y="2282498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斩</a:t>
            </a:r>
          </a:p>
        </p:txBody>
      </p:sp>
      <p:grpSp>
        <p:nvGrpSpPr>
          <p:cNvPr id="50" name="组合 7"/>
          <p:cNvGrpSpPr/>
          <p:nvPr/>
        </p:nvGrpSpPr>
        <p:grpSpPr>
          <a:xfrm>
            <a:off x="5605813" y="2283212"/>
            <a:ext cx="1095518" cy="1139190"/>
            <a:chOff x="2437" y="2032"/>
            <a:chExt cx="1244" cy="1264"/>
          </a:xfrm>
        </p:grpSpPr>
        <p:sp>
          <p:nvSpPr>
            <p:cNvPr id="5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4" name="文本框 64"/>
          <p:cNvSpPr txBox="1"/>
          <p:nvPr/>
        </p:nvSpPr>
        <p:spPr>
          <a:xfrm>
            <a:off x="6950541" y="2283212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</a:t>
            </a:r>
          </a:p>
        </p:txBody>
      </p:sp>
      <p:grpSp>
        <p:nvGrpSpPr>
          <p:cNvPr id="55" name="组合 7"/>
          <p:cNvGrpSpPr/>
          <p:nvPr/>
        </p:nvGrpSpPr>
        <p:grpSpPr>
          <a:xfrm>
            <a:off x="6910958" y="2283926"/>
            <a:ext cx="1095518" cy="1139190"/>
            <a:chOff x="2437" y="2032"/>
            <a:chExt cx="1244" cy="1264"/>
          </a:xfrm>
        </p:grpSpPr>
        <p:sp>
          <p:nvSpPr>
            <p:cNvPr id="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4" name="组合 33"/>
          <p:cNvGrpSpPr/>
          <p:nvPr/>
        </p:nvGrpSpPr>
        <p:grpSpPr>
          <a:xfrm>
            <a:off x="252279" y="810571"/>
            <a:ext cx="1121491" cy="438582"/>
            <a:chOff x="467544" y="523551"/>
            <a:chExt cx="1121491" cy="438582"/>
          </a:xfrm>
        </p:grpSpPr>
        <p:sp>
          <p:nvSpPr>
            <p:cNvPr id="67" name="TextBox 11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44" grpId="0"/>
      <p:bldP spid="49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2540" y="1358900"/>
            <a:ext cx="2478405" cy="1894205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490741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8705" y="1276350"/>
            <a:ext cx="2400935" cy="1977390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sp>
        <p:nvSpPr>
          <p:cNvPr id="94" name="文本框 64"/>
          <p:cNvSpPr txBox="1"/>
          <p:nvPr/>
        </p:nvSpPr>
        <p:spPr>
          <a:xfrm>
            <a:off x="3918898" y="1708160"/>
            <a:ext cx="1728192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</a:p>
        </p:txBody>
      </p:sp>
      <p:sp>
        <p:nvSpPr>
          <p:cNvPr id="96" name="文本框 64"/>
          <p:cNvSpPr txBox="1"/>
          <p:nvPr/>
        </p:nvSpPr>
        <p:spPr>
          <a:xfrm>
            <a:off x="6731228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840886" y="214020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64"/>
          <p:cNvSpPr txBox="1"/>
          <p:nvPr/>
        </p:nvSpPr>
        <p:spPr>
          <a:xfrm>
            <a:off x="2339246" y="2435612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姆</a:t>
            </a:r>
          </a:p>
        </p:txBody>
      </p:sp>
      <p:sp>
        <p:nvSpPr>
          <p:cNvPr id="24" name="文本框 64"/>
          <p:cNvSpPr txBox="1"/>
          <p:nvPr/>
        </p:nvSpPr>
        <p:spPr>
          <a:xfrm>
            <a:off x="567174" y="2427228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须</a:t>
            </a:r>
          </a:p>
        </p:txBody>
      </p:sp>
      <p:sp>
        <p:nvSpPr>
          <p:cNvPr id="26" name="文本框 64"/>
          <p:cNvSpPr txBox="1"/>
          <p:nvPr/>
        </p:nvSpPr>
        <p:spPr>
          <a:xfrm>
            <a:off x="1475150" y="2435612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初</a:t>
            </a:r>
          </a:p>
        </p:txBody>
      </p:sp>
      <p:sp>
        <p:nvSpPr>
          <p:cNvPr id="39" name="文本框 64"/>
          <p:cNvSpPr txBox="1"/>
          <p:nvPr/>
        </p:nvSpPr>
        <p:spPr>
          <a:xfrm>
            <a:off x="6731312" y="2436169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允</a:t>
            </a:r>
          </a:p>
        </p:txBody>
      </p:sp>
      <p:sp>
        <p:nvSpPr>
          <p:cNvPr id="28" name="文本框 64"/>
          <p:cNvSpPr txBox="1"/>
          <p:nvPr/>
        </p:nvSpPr>
        <p:spPr>
          <a:xfrm>
            <a:off x="1122442" y="3048511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投</a:t>
            </a:r>
          </a:p>
        </p:txBody>
      </p:sp>
      <p:sp>
        <p:nvSpPr>
          <p:cNvPr id="29" name="文本框 64"/>
          <p:cNvSpPr txBox="1"/>
          <p:nvPr/>
        </p:nvSpPr>
        <p:spPr>
          <a:xfrm>
            <a:off x="410508" y="3048630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钓</a:t>
            </a:r>
          </a:p>
        </p:txBody>
      </p:sp>
      <p:sp>
        <p:nvSpPr>
          <p:cNvPr id="31" name="文本框 64"/>
          <p:cNvSpPr txBox="1"/>
          <p:nvPr/>
        </p:nvSpPr>
        <p:spPr>
          <a:xfrm>
            <a:off x="1801882" y="3057923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拖</a:t>
            </a:r>
          </a:p>
        </p:txBody>
      </p:sp>
      <p:sp>
        <p:nvSpPr>
          <p:cNvPr id="32" name="文本框 64"/>
          <p:cNvSpPr txBox="1"/>
          <p:nvPr/>
        </p:nvSpPr>
        <p:spPr>
          <a:xfrm>
            <a:off x="2537546" y="3017837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斩</a:t>
            </a:r>
          </a:p>
        </p:txBody>
      </p:sp>
      <p:sp>
        <p:nvSpPr>
          <p:cNvPr id="33" name="文本框 64"/>
          <p:cNvSpPr txBox="1"/>
          <p:nvPr/>
        </p:nvSpPr>
        <p:spPr>
          <a:xfrm>
            <a:off x="4478407" y="2436108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遵</a:t>
            </a:r>
          </a:p>
        </p:txBody>
      </p:sp>
      <p:sp>
        <p:nvSpPr>
          <p:cNvPr id="2" name="文本框 64"/>
          <p:cNvSpPr txBox="1"/>
          <p:nvPr/>
        </p:nvSpPr>
        <p:spPr>
          <a:xfrm>
            <a:off x="7633012" y="2426644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毫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6" grpId="0"/>
      <p:bldP spid="39" grpId="0"/>
      <p:bldP spid="28" grpId="0"/>
      <p:bldP spid="29" grpId="0"/>
      <p:bldP spid="31" grpId="0"/>
      <p:bldP spid="32" grpId="0"/>
      <p:bldP spid="33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754380" y="1419225"/>
            <a:ext cx="743585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：女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母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姆   车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斤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斩   弓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瓜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弧      </a:t>
            </a:r>
            <a:r>
              <a:rPr lang="zh-CN" altLang="en-US" sz="2800" dirty="0" smtClean="0"/>
              <a:t>    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39"/>
          <p:cNvSpPr txBox="1"/>
          <p:nvPr/>
        </p:nvSpPr>
        <p:spPr>
          <a:xfrm>
            <a:off x="770255" y="2353310"/>
            <a:ext cx="153924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比一比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41"/>
          <p:cNvSpPr txBox="1"/>
          <p:nvPr/>
        </p:nvSpPr>
        <p:spPr>
          <a:xfrm>
            <a:off x="2203450" y="2358390"/>
            <a:ext cx="170561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截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戴</a:t>
            </a:r>
          </a:p>
        </p:txBody>
      </p:sp>
      <p:sp>
        <p:nvSpPr>
          <p:cNvPr id="4" name="TextBox 41"/>
          <p:cNvSpPr txBox="1"/>
          <p:nvPr/>
        </p:nvSpPr>
        <p:spPr>
          <a:xfrm>
            <a:off x="4097655" y="2353310"/>
            <a:ext cx="170561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钓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钩</a:t>
            </a:r>
          </a:p>
        </p:txBody>
      </p:sp>
      <p:sp>
        <p:nvSpPr>
          <p:cNvPr id="5" name="TextBox 41"/>
          <p:cNvSpPr txBox="1"/>
          <p:nvPr/>
        </p:nvSpPr>
        <p:spPr>
          <a:xfrm>
            <a:off x="6080760" y="2353310"/>
            <a:ext cx="170561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毫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豪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" grpId="0"/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441605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479440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549371" y="1203598"/>
            <a:ext cx="1233826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ū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77130" y="2317750"/>
            <a:ext cx="3362960" cy="1315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由“衣”“刀”组成，表示开始剪衣服的时候，本义是开始。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40205" y="2320925"/>
            <a:ext cx="643255" cy="113474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3818178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90469"/>
              <a:gd name="adj6" fmla="val -5159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要少写“丶”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35896" y="410999"/>
            <a:ext cx="1944216" cy="577081"/>
            <a:chOff x="3635896" y="554509"/>
            <a:chExt cx="1944216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6000"/>
          </a:blip>
          <a:stretch>
            <a:fillRect/>
          </a:stretch>
        </p:blipFill>
        <p:spPr>
          <a:xfrm>
            <a:off x="3257550" y="1989455"/>
            <a:ext cx="1615440" cy="1907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082830" y="192973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120665" y="183102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允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260894" y="988080"/>
            <a:ext cx="1306404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00B0604020202020204" pitchFamily="34" charset="0"/>
              </a:rPr>
              <a:t>yǔn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2924488" y="928042"/>
            <a:ext cx="2970717" cy="540060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02710"/>
              <a:gd name="adj6" fmla="val -2330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不要写成“几”。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1430" y="2557145"/>
            <a:ext cx="1184910" cy="64325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9775" y="1945640"/>
            <a:ext cx="2087880" cy="167322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694680" y="2301240"/>
            <a:ext cx="3362960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甲骨文字形像一个人点头表示相信的样子。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7" grpId="0" bldLvl="0" animBg="1"/>
      <p:bldP spid="24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2165</Words>
  <Application>Microsoft Office PowerPoint</Application>
  <PresentationFormat>全屏显示(16:9)</PresentationFormat>
  <Paragraphs>217</Paragraphs>
  <Slides>43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43</vt:i4>
      </vt:variant>
    </vt:vector>
  </HeadingPairs>
  <TitlesOfParts>
    <vt:vector size="60" baseType="lpstr">
      <vt:lpstr>Arial</vt:lpstr>
      <vt:lpstr>宋体</vt:lpstr>
      <vt:lpstr>Times New Roman</vt:lpstr>
      <vt:lpstr>微软雅黑</vt:lpstr>
      <vt:lpstr>黑体</vt:lpstr>
      <vt:lpstr>Tahoma</vt:lpstr>
      <vt:lpstr>Kaiti SC</vt:lpstr>
      <vt:lpstr>Heiti SC Light</vt:lpstr>
      <vt:lpstr>楷体</vt:lpstr>
      <vt:lpstr>幼圆</vt:lpstr>
      <vt:lpstr>华文楷体</vt:lpstr>
      <vt:lpstr>汉语拼音</vt:lpstr>
      <vt:lpstr>楷体_GB2312</vt:lpstr>
      <vt:lpstr>Calibri</vt:lpstr>
      <vt:lpstr>1_Office 主题​​</vt:lpstr>
      <vt:lpstr>自定义设计方案</vt:lpstr>
      <vt:lpstr>2_Office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2019-01-21T06:57:16Z</dcterms:modified>
  <cp:category>语文备课大师【全免费】</cp:category>
</cp:coreProperties>
</file>