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65" r:id="rId2"/>
    <p:sldId id="329" r:id="rId3"/>
    <p:sldId id="328" r:id="rId4"/>
    <p:sldId id="327" r:id="rId5"/>
    <p:sldId id="326" r:id="rId6"/>
    <p:sldId id="333" r:id="rId7"/>
    <p:sldId id="332" r:id="rId8"/>
    <p:sldId id="352" r:id="rId9"/>
    <p:sldId id="331" r:id="rId10"/>
    <p:sldId id="353" r:id="rId11"/>
    <p:sldId id="325" r:id="rId12"/>
    <p:sldId id="337" r:id="rId13"/>
    <p:sldId id="336" r:id="rId14"/>
    <p:sldId id="335" r:id="rId15"/>
    <p:sldId id="342" r:id="rId16"/>
    <p:sldId id="341" r:id="rId17"/>
    <p:sldId id="340" r:id="rId18"/>
    <p:sldId id="339" r:id="rId19"/>
    <p:sldId id="350" r:id="rId20"/>
    <p:sldId id="351" r:id="rId21"/>
    <p:sldId id="349" r:id="rId22"/>
    <p:sldId id="348" r:id="rId23"/>
    <p:sldId id="347" r:id="rId24"/>
    <p:sldId id="354" r:id="rId25"/>
    <p:sldId id="355" r:id="rId2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u="sng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u="sng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u="sng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u="sng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u="sng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200" u="sng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200" u="sng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200" u="sng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200" u="sng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029" autoAdjust="0"/>
    <p:restoredTop sz="94641" autoAdjust="0"/>
  </p:normalViewPr>
  <p:slideViewPr>
    <p:cSldViewPr>
      <p:cViewPr varScale="1">
        <p:scale>
          <a:sx n="55" d="100"/>
          <a:sy n="55" d="100"/>
        </p:scale>
        <p:origin x="-466" y="-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u="none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u="none">
                <a:latin typeface="+mn-lt"/>
                <a:ea typeface="+mn-ea"/>
              </a:defRPr>
            </a:lvl1pPr>
          </a:lstStyle>
          <a:p>
            <a:pPr>
              <a:defRPr/>
            </a:pPr>
            <a:fld id="{B83D4CCA-C819-4395-92DD-BBA9D0B6CF72}" type="datetimeFigureOut">
              <a:rPr lang="zh-CN" altLang="en-US"/>
              <a:pPr>
                <a:defRPr/>
              </a:pPr>
              <a:t>2020/2/21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u="none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u="none">
                <a:latin typeface="+mn-lt"/>
                <a:ea typeface="+mn-ea"/>
              </a:defRPr>
            </a:lvl1pPr>
          </a:lstStyle>
          <a:p>
            <a:pPr>
              <a:defRPr/>
            </a:pPr>
            <a:fld id="{80FE4D11-A4B3-427A-B110-F5AF293137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4E4661-E55E-4B1B-876E-EC7C23FF5BB5}" type="datetime1">
              <a:rPr lang="zh-CN" altLang="en-US"/>
              <a:pPr>
                <a:defRPr/>
              </a:pPr>
              <a:t>2020/2/21</a:t>
            </a:fld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BB8CD6-22E3-42E4-AB9D-B923FD49F1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80B689-34BE-473D-A3AA-5DFB741F9A0B}" type="datetime1">
              <a:rPr lang="zh-CN" altLang="en-US"/>
              <a:pPr>
                <a:defRPr/>
              </a:pPr>
              <a:t>2020/2/21</a:t>
            </a:fld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E97B4F-675A-4D91-AA92-98280E97068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535ECE-B801-4C0B-8641-EF63B845606E}" type="datetime1">
              <a:rPr lang="zh-CN" altLang="en-US"/>
              <a:pPr>
                <a:defRPr/>
              </a:pPr>
              <a:t>2020/2/21</a:t>
            </a:fld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E8BBA3-2F1C-4320-8EE2-32C48048688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20826C6C-9265-4B60-B8D5-FC8D3BDFD8D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6E98C4-112E-47BA-8DC7-A1316FD06E96}" type="datetime1">
              <a:rPr lang="zh-CN" altLang="en-US"/>
              <a:pPr>
                <a:defRPr/>
              </a:pPr>
              <a:t>2020/2/21</a:t>
            </a:fld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2E8890-19E0-4A6A-A258-DB7972DC60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868B71-328C-4D67-B322-9B75DAB3FFB2}" type="datetime1">
              <a:rPr lang="zh-CN" altLang="en-US"/>
              <a:pPr>
                <a:defRPr/>
              </a:pPr>
              <a:t>2020/2/21</a:t>
            </a:fld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4BD416-9265-4363-9437-4A4A87F5B6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276C8F-1F25-4E66-A7D2-F8A84040E389}" type="datetime1">
              <a:rPr lang="zh-CN" altLang="en-US"/>
              <a:pPr>
                <a:defRPr/>
              </a:pPr>
              <a:t>2020/2/21</a:t>
            </a:fld>
            <a:endParaRPr lang="zh-CN" alt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25BEFE-48A0-4300-B15F-75F5ADFC4A9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35A3A3-81B2-4620-96A8-8C7FA03598C0}" type="datetime1">
              <a:rPr lang="zh-CN" altLang="en-US"/>
              <a:pPr>
                <a:defRPr/>
              </a:pPr>
              <a:t>2020/2/21</a:t>
            </a:fld>
            <a:endParaRPr lang="zh-CN" altLang="en-US"/>
          </a:p>
        </p:txBody>
      </p:sp>
      <p:sp>
        <p:nvSpPr>
          <p:cNvPr id="8" name="Rectangle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96D01D-27EB-47BF-A0BA-07987C2ECF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AA66DA-6972-4B8F-9C5A-A38C0B7B9CF7}" type="datetime1">
              <a:rPr lang="zh-CN" altLang="en-US"/>
              <a:pPr>
                <a:defRPr/>
              </a:pPr>
              <a:t>2020/2/21</a:t>
            </a:fld>
            <a:endParaRPr lang="zh-CN" altLang="en-US"/>
          </a:p>
        </p:txBody>
      </p:sp>
      <p:sp>
        <p:nvSpPr>
          <p:cNvPr id="4" name="Rectangle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9CCA47-D9FF-4C07-88FD-053D418915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5B4F5C-C0E4-4257-BBB7-0B0245ED5100}" type="datetime1">
              <a:rPr lang="zh-CN" altLang="en-US"/>
              <a:pPr>
                <a:defRPr/>
              </a:pPr>
              <a:t>2020/2/21</a:t>
            </a:fld>
            <a:endParaRPr lang="zh-CN" altLang="en-US"/>
          </a:p>
        </p:txBody>
      </p:sp>
      <p:sp>
        <p:nvSpPr>
          <p:cNvPr id="3" name="Rectangle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99DD7A-28FE-4083-962A-EC1238077E9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18BA9C-C91A-4417-8EB4-71D63B4303D2}" type="datetime1">
              <a:rPr lang="zh-CN" altLang="en-US"/>
              <a:pPr>
                <a:defRPr/>
              </a:pPr>
              <a:t>2020/2/21</a:t>
            </a:fld>
            <a:endParaRPr lang="zh-CN" alt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943948-6DB9-449D-851D-B22FA3D907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699343-21C7-46B6-BA78-14749814A1AC}" type="datetime1">
              <a:rPr lang="zh-CN" altLang="en-US"/>
              <a:pPr>
                <a:defRPr/>
              </a:pPr>
              <a:t>2020/2/21</a:t>
            </a:fld>
            <a:endParaRPr lang="zh-CN" alt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EF4425-1730-41EA-A714-151BE72CF6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u="none"/>
            </a:lvl1pPr>
          </a:lstStyle>
          <a:p>
            <a:pPr>
              <a:defRPr/>
            </a:pPr>
            <a:fld id="{116846F1-715E-4C07-A099-C18CD5C072BB}" type="datetime1">
              <a:rPr lang="zh-CN" altLang="en-US"/>
              <a:pPr>
                <a:defRPr/>
              </a:pPr>
              <a:t>2020/2/21</a:t>
            </a:fld>
            <a:endParaRPr lang="zh-CN" altLang="en-US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 u="none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 u="none"/>
            </a:lvl1pPr>
          </a:lstStyle>
          <a:p>
            <a:pPr>
              <a:defRPr/>
            </a:pPr>
            <a:fld id="{96F0B904-ECF7-4FE6-A862-0C8A835D96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  <p:sldLayoutId id="2147483661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042988" y="2035175"/>
            <a:ext cx="6337300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写出人物的精神</a:t>
            </a:r>
            <a:endParaRPr lang="en-US" altLang="zh-CN" sz="3600" b="1" u="none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b="1" u="none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——</a:t>
            </a:r>
            <a:r>
              <a:rPr lang="zh-CN" altLang="en-US" b="1" u="none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</a:t>
            </a:r>
            <a:r>
              <a:rPr lang="en-US" altLang="zh-CN" b="1" u="none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b="1" u="none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单元写作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4"/>
          <p:cNvSpPr>
            <a:spLocks noChangeArrowheads="1"/>
          </p:cNvSpPr>
          <p:nvPr/>
        </p:nvSpPr>
        <p:spPr bwMode="auto">
          <a:xfrm>
            <a:off x="395288" y="836613"/>
            <a:ext cx="8496300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u="none">
                <a:solidFill>
                  <a:srgbClr val="FF0000"/>
                </a:solidFill>
              </a:rPr>
              <a:t>2.</a:t>
            </a:r>
            <a:r>
              <a:rPr lang="zh-CN" altLang="en-US" sz="2800" b="1" u="none">
                <a:solidFill>
                  <a:srgbClr val="FF0000"/>
                </a:solidFill>
              </a:rPr>
              <a:t>衬托。以一些次要事物为陪衬来突出某一主要事物</a:t>
            </a:r>
            <a:r>
              <a:rPr lang="en-US" altLang="zh-CN" sz="2800" b="1" u="none">
                <a:solidFill>
                  <a:srgbClr val="FF0000"/>
                </a:solidFill>
              </a:rPr>
              <a:t>,</a:t>
            </a:r>
            <a:r>
              <a:rPr lang="zh-CN" altLang="en-US" sz="2800" b="1" u="none">
                <a:solidFill>
                  <a:srgbClr val="FF0000"/>
                </a:solidFill>
              </a:rPr>
              <a:t>常与对比一起运用。人们常说的“万绿丛中一点红”“众星捧月”</a:t>
            </a:r>
            <a:r>
              <a:rPr lang="en-US" altLang="zh-CN" sz="2800" b="1" u="none">
                <a:solidFill>
                  <a:srgbClr val="FF0000"/>
                </a:solidFill>
              </a:rPr>
              <a:t>,</a:t>
            </a:r>
            <a:r>
              <a:rPr lang="zh-CN" altLang="en-US" sz="2800" b="1" u="none">
                <a:solidFill>
                  <a:srgbClr val="FF0000"/>
                </a:solidFill>
              </a:rPr>
              <a:t>就是衬托。</a:t>
            </a:r>
          </a:p>
          <a:p>
            <a:pPr>
              <a:lnSpc>
                <a:spcPct val="110000"/>
              </a:lnSpc>
            </a:pPr>
            <a:r>
              <a:rPr lang="zh-CN" altLang="en-US" sz="2800" b="1" u="none">
                <a:solidFill>
                  <a:srgbClr val="000000"/>
                </a:solidFill>
              </a:rPr>
              <a:t>　   </a:t>
            </a:r>
            <a:r>
              <a:rPr lang="en-US" altLang="zh-CN" sz="2800" b="1" u="none">
                <a:solidFill>
                  <a:srgbClr val="000000"/>
                </a:solidFill>
              </a:rPr>
              <a:t>(1)</a:t>
            </a:r>
            <a:r>
              <a:rPr lang="zh-CN" altLang="en-US" sz="2800" b="1" u="none">
                <a:solidFill>
                  <a:srgbClr val="000000"/>
                </a:solidFill>
              </a:rPr>
              <a:t>用其他人物衬托主要人物。如</a:t>
            </a:r>
            <a:r>
              <a:rPr lang="en-US" altLang="zh-CN" sz="2800" b="1" u="none">
                <a:solidFill>
                  <a:srgbClr val="000000"/>
                </a:solidFill>
              </a:rPr>
              <a:t>《</a:t>
            </a:r>
            <a:r>
              <a:rPr lang="zh-CN" altLang="en-US" sz="2800" b="1" u="none">
                <a:solidFill>
                  <a:srgbClr val="000000"/>
                </a:solidFill>
              </a:rPr>
              <a:t>藤野先生</a:t>
            </a:r>
            <a:r>
              <a:rPr lang="en-US" altLang="zh-CN" sz="2800" b="1" u="none">
                <a:solidFill>
                  <a:srgbClr val="000000"/>
                </a:solidFill>
              </a:rPr>
              <a:t>》</a:t>
            </a:r>
            <a:r>
              <a:rPr lang="zh-CN" altLang="en-US" sz="2800" b="1" u="none">
                <a:solidFill>
                  <a:srgbClr val="000000"/>
                </a:solidFill>
              </a:rPr>
              <a:t>中用日本“爱国青年”的无理挑衅来反衬藤野先生的正直热忱、毫无民族偏见。</a:t>
            </a:r>
            <a:endParaRPr lang="zh-CN" altLang="en-US" sz="2800" b="1" u="none"/>
          </a:p>
          <a:p>
            <a:pPr>
              <a:lnSpc>
                <a:spcPct val="110000"/>
              </a:lnSpc>
            </a:pPr>
            <a:r>
              <a:rPr lang="zh-CN" altLang="en-US" sz="2800" b="1" u="none">
                <a:solidFill>
                  <a:srgbClr val="000000"/>
                </a:solidFill>
              </a:rPr>
              <a:t>　    </a:t>
            </a:r>
            <a:r>
              <a:rPr lang="en-US" altLang="zh-CN" sz="2800" b="1" u="none">
                <a:solidFill>
                  <a:srgbClr val="000000"/>
                </a:solidFill>
              </a:rPr>
              <a:t>(2)</a:t>
            </a:r>
            <a:r>
              <a:rPr lang="zh-CN" altLang="en-US" sz="2800" b="1" u="none">
                <a:solidFill>
                  <a:srgbClr val="000000"/>
                </a:solidFill>
              </a:rPr>
              <a:t>用景物描写来衬托人物性格或事件意义。如</a:t>
            </a:r>
            <a:r>
              <a:rPr lang="en-US" altLang="zh-CN" sz="2800" b="1" u="none">
                <a:solidFill>
                  <a:srgbClr val="000000"/>
                </a:solidFill>
              </a:rPr>
              <a:t>《</a:t>
            </a:r>
            <a:r>
              <a:rPr lang="zh-CN" altLang="en-US" sz="2800" b="1" u="none">
                <a:solidFill>
                  <a:srgbClr val="000000"/>
                </a:solidFill>
              </a:rPr>
              <a:t>白杨礼赞</a:t>
            </a:r>
            <a:r>
              <a:rPr lang="en-US" altLang="zh-CN" sz="2800" b="1" u="none">
                <a:solidFill>
                  <a:srgbClr val="000000"/>
                </a:solidFill>
              </a:rPr>
              <a:t>》</a:t>
            </a:r>
            <a:r>
              <a:rPr lang="zh-CN" altLang="en-US" sz="2800" b="1" u="none">
                <a:solidFill>
                  <a:srgbClr val="000000"/>
                </a:solidFill>
              </a:rPr>
              <a:t>开头描绘了黄土高原的不平凡的景象</a:t>
            </a:r>
            <a:r>
              <a:rPr lang="en-US" altLang="zh-CN" sz="2800" b="1" u="none">
                <a:solidFill>
                  <a:srgbClr val="000000"/>
                </a:solidFill>
              </a:rPr>
              <a:t>,</a:t>
            </a:r>
            <a:r>
              <a:rPr lang="zh-CN" altLang="en-US" sz="2800" b="1" u="none">
                <a:solidFill>
                  <a:srgbClr val="000000"/>
                </a:solidFill>
              </a:rPr>
              <a:t>用以衬托白杨树的不平凡。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u="none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630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u="none">
                <a:latin typeface="微软雅黑" pitchFamily="34" charset="-122"/>
                <a:ea typeface="微软雅黑" pitchFamily="34" charset="-122"/>
              </a:rPr>
              <a:t>写作指导</a:t>
            </a:r>
          </a:p>
        </p:txBody>
      </p:sp>
      <p:sp>
        <p:nvSpPr>
          <p:cNvPr id="26632" name="Rectangle 2"/>
          <p:cNvSpPr>
            <a:spLocks noChangeArrowheads="1"/>
          </p:cNvSpPr>
          <p:nvPr/>
        </p:nvSpPr>
        <p:spPr bwMode="auto">
          <a:xfrm>
            <a:off x="323850" y="1811338"/>
            <a:ext cx="8424863" cy="385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lang="en-US" altLang="zh-CN" sz="28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lang="zh-CN" altLang="en-US" sz="28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铺垫。在主要人物、事件高潮出现之前</a:t>
            </a:r>
            <a:r>
              <a:rPr lang="en-US" altLang="zh-CN" sz="28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对环境、情绪、气氛等所做的描写</a:t>
            </a:r>
            <a:r>
              <a:rPr lang="en-US" altLang="zh-CN" sz="28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借以造成一种“山雨欲来风满楼”的艺术效果</a:t>
            </a:r>
            <a:r>
              <a:rPr lang="zh-CN" altLang="en-US" sz="28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endParaRPr lang="zh-CN" altLang="en-US" sz="2800" u="none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10000"/>
              </a:lnSpc>
            </a:pPr>
            <a:r>
              <a:rPr lang="zh-CN" altLang="en-US" sz="28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如</a:t>
            </a:r>
            <a:r>
              <a:rPr lang="en-US" altLang="zh-CN" sz="28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lang="zh-CN" altLang="en-US" sz="28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荔枝蜜</a:t>
            </a:r>
            <a:r>
              <a:rPr lang="en-US" altLang="zh-CN" sz="28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lang="zh-CN" altLang="en-US" sz="28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采用了层层铺垫的写法。写荔枝林的茂盛，是为蜜蜂提供一个很好的生活环境；写荔枝蜜的甜香，是为下文赞颂蜜蜂做铺垫；写蜜蜂的辛劳，又是为赞颂劳动人民做铺垫。</a:t>
            </a:r>
            <a:endParaRPr lang="zh-CN" altLang="en-US" sz="2800" u="none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10000"/>
              </a:lnSpc>
            </a:pPr>
            <a:r>
              <a:rPr lang="zh-CN" altLang="en-US" sz="28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lang="zh-CN" altLang="en-US" sz="2800" u="none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u="none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654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u="none">
                <a:latin typeface="微软雅黑" pitchFamily="34" charset="-122"/>
                <a:ea typeface="微软雅黑" pitchFamily="34" charset="-122"/>
              </a:rPr>
              <a:t>写作指导</a:t>
            </a:r>
          </a:p>
        </p:txBody>
      </p:sp>
      <p:sp>
        <p:nvSpPr>
          <p:cNvPr id="27656" name="Rectangle 2"/>
          <p:cNvSpPr>
            <a:spLocks noChangeArrowheads="1"/>
          </p:cNvSpPr>
          <p:nvPr/>
        </p:nvSpPr>
        <p:spPr bwMode="auto">
          <a:xfrm>
            <a:off x="323850" y="941388"/>
            <a:ext cx="856932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lang="zh-CN" altLang="en-US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伏笔、照应。</a:t>
            </a:r>
          </a:p>
          <a:p>
            <a:pPr eaLnBrk="0" hangingPunct="0">
              <a:lnSpc>
                <a:spcPct val="110000"/>
              </a:lnSpc>
            </a:pP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lang="zh-CN" altLang="en-US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伏笔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实际上是一种交代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对将要出现的事件作暗示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为情节发展做铺垫。埋下伏笔后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后边一定要有照应。</a:t>
            </a:r>
            <a:endParaRPr lang="zh-CN" altLang="en-US" sz="2400" u="none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10000"/>
              </a:lnSpc>
            </a:pP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如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故乡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我”刚回到故乡时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母亲说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还有闰土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他每到我家来时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总问起你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很想见你一面。我已经将你到家的大约日期通知他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他也许就要来了。”这是一处伏笔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不仅点明了闰土和“我”的关系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而且暗示“我”将要与闰土见面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使后面闰土的出场十分自然。</a:t>
            </a:r>
            <a:endParaRPr lang="zh-CN" altLang="en-US" sz="2400" u="none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10000"/>
              </a:lnSpc>
            </a:pP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lang="zh-CN" altLang="en-US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照应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是文章前后内容上的关照呼应。方式主要有与伏笔照应、与开头或题目照应、反复照应等。照应得好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可使文章结构严谨细密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主题更加鲜明强烈。</a:t>
            </a:r>
            <a:endParaRPr lang="zh-CN" altLang="en-US" sz="2400" u="none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10000"/>
              </a:lnSpc>
            </a:pP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如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背影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一文中四次写“背影”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三次写“流泪”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反复照应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感情抒发一次比一次强烈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滚滚热泪既表达了儿子的情感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又衬托出背影形象的感人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这篇文章是情与泪的结晶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endParaRPr lang="en-US" altLang="zh-CN" sz="2400" u="none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u="none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678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u="none">
                <a:latin typeface="微软雅黑" pitchFamily="34" charset="-122"/>
                <a:ea typeface="微软雅黑" pitchFamily="34" charset="-122"/>
              </a:rPr>
              <a:t>写作指导</a:t>
            </a:r>
          </a:p>
        </p:txBody>
      </p:sp>
      <p:sp>
        <p:nvSpPr>
          <p:cNvPr id="30727" name="Rectangle 2"/>
          <p:cNvSpPr>
            <a:spLocks noChangeArrowheads="1"/>
          </p:cNvSpPr>
          <p:nvPr/>
        </p:nvSpPr>
        <p:spPr bwMode="auto">
          <a:xfrm>
            <a:off x="323850" y="1814513"/>
            <a:ext cx="8496300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5.</a:t>
            </a:r>
            <a:r>
              <a:rPr lang="zh-CN" altLang="en-US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象征。把抽象的思想感情用某一特定的具体事物来表现</a:t>
            </a:r>
            <a:r>
              <a:rPr lang="en-US" altLang="zh-CN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使之形象化</a:t>
            </a:r>
            <a:r>
              <a:rPr lang="en-US" altLang="zh-CN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使所要表达的意思更为含蓄、深刻</a:t>
            </a:r>
            <a:r>
              <a:rPr lang="en-US" altLang="zh-CN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即“寓理于物”。</a:t>
            </a:r>
          </a:p>
          <a:p>
            <a:pPr eaLnBrk="0" hangingPunct="0">
              <a:lnSpc>
                <a:spcPct val="110000"/>
              </a:lnSpc>
            </a:pP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如茅盾的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白杨礼赞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细致描写了黄土高原上白杨树枝干笔直、叶子片片向上的形象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表现了它的倔强、挺立、不屈不挠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从而象征了华北农民质朴、严肃、坚强不屈、力求上进的精神和意志。</a:t>
            </a:r>
            <a:endParaRPr lang="zh-CN" altLang="en-US" sz="2400" u="none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10000"/>
              </a:lnSpc>
            </a:pP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再如高尔基的散文诗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海燕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用象征手法构思全文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赋予高傲飞翔的海燕以革命先驱者的象征意义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使作品意义更深远。</a:t>
            </a:r>
            <a:endParaRPr lang="zh-CN" altLang="en-US" sz="2400" u="none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u="none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702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u="none">
                <a:latin typeface="微软雅黑" pitchFamily="34" charset="-122"/>
                <a:ea typeface="微软雅黑" pitchFamily="34" charset="-122"/>
              </a:rPr>
              <a:t>写作指导</a:t>
            </a:r>
          </a:p>
        </p:txBody>
      </p:sp>
      <p:sp>
        <p:nvSpPr>
          <p:cNvPr id="29703" name="Rectangle 2"/>
          <p:cNvSpPr>
            <a:spLocks noChangeArrowheads="1"/>
          </p:cNvSpPr>
          <p:nvPr/>
        </p:nvSpPr>
        <p:spPr bwMode="auto">
          <a:xfrm>
            <a:off x="250825" y="1673225"/>
            <a:ext cx="8713788" cy="392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6.</a:t>
            </a:r>
            <a:r>
              <a:rPr lang="zh-CN" altLang="en-US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夸张。一种故意“言过其实”的形象化手法</a:t>
            </a:r>
            <a:r>
              <a:rPr lang="en-US" altLang="zh-CN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可以突出人物形象</a:t>
            </a:r>
            <a:r>
              <a:rPr lang="en-US" altLang="zh-CN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强化感情。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如童话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皇帝的新装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中对皇帝形象的塑造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就采用了夸张手法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辛辣地讽刺了统治阶级的愚蠢。</a:t>
            </a:r>
            <a:endParaRPr lang="zh-CN" altLang="en-US" sz="2400" u="none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endParaRPr lang="zh-CN" altLang="en-US" sz="2400" u="none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另外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记叙文中常用的表现手法还有</a:t>
            </a:r>
            <a:r>
              <a:rPr lang="zh-CN" altLang="en-US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悬念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手法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(《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枣核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》)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、</a:t>
            </a:r>
            <a:r>
              <a:rPr lang="zh-CN" altLang="en-US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欲扬先抑手法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(《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白杨礼赞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》)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等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使文章情节曲折有致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引人入胜。</a:t>
            </a:r>
            <a:endParaRPr lang="zh-CN" altLang="en-US" sz="2400" u="none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u="none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26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u="none">
                <a:latin typeface="微软雅黑" pitchFamily="34" charset="-122"/>
                <a:ea typeface="微软雅黑" pitchFamily="34" charset="-122"/>
              </a:rPr>
              <a:t>写作指导</a:t>
            </a:r>
          </a:p>
        </p:txBody>
      </p:sp>
      <p:sp>
        <p:nvSpPr>
          <p:cNvPr id="30727" name="Rectangle 1"/>
          <p:cNvSpPr>
            <a:spLocks noChangeArrowheads="1"/>
          </p:cNvSpPr>
          <p:nvPr/>
        </p:nvSpPr>
        <p:spPr bwMode="auto">
          <a:xfrm>
            <a:off x="395288" y="1412875"/>
            <a:ext cx="799306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三、借助一些抒情议论的句子</a:t>
            </a:r>
            <a:r>
              <a:rPr lang="en-US" altLang="zh-CN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对人物的精神品质作点睛式的概括。</a:t>
            </a:r>
          </a:p>
        </p:txBody>
      </p:sp>
      <p:sp>
        <p:nvSpPr>
          <p:cNvPr id="30729" name="Rectangle 3"/>
          <p:cNvSpPr>
            <a:spLocks noChangeArrowheads="1"/>
          </p:cNvSpPr>
          <p:nvPr/>
        </p:nvSpPr>
        <p:spPr bwMode="auto">
          <a:xfrm>
            <a:off x="468313" y="2781300"/>
            <a:ext cx="8064500" cy="250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lang="zh-CN" altLang="en-US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记叙文中的议论</a:t>
            </a:r>
          </a:p>
          <a:p>
            <a:pPr eaLnBrk="0" hangingPunct="0">
              <a:lnSpc>
                <a:spcPct val="110000"/>
              </a:lnSpc>
            </a:pP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记叙文中的议论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就是作者在记叙文中对所记叙的事物发表的意见、主张或看法。在记叙文中恰当地使用议论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可以揭示客观事物的本质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使感性的知识上升到理性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使文章的主题更加鲜明、深刻。以下从三个方面具体谈一谈它们的作用。</a:t>
            </a:r>
            <a:endParaRPr lang="zh-CN" altLang="en-US" sz="2400" u="none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0730" name="Text Box 10"/>
          <p:cNvSpPr txBox="1">
            <a:spLocks noChangeArrowheads="1"/>
          </p:cNvSpPr>
          <p:nvPr/>
        </p:nvSpPr>
        <p:spPr bwMode="auto">
          <a:xfrm>
            <a:off x="3924300" y="0"/>
            <a:ext cx="42481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u="none">
                <a:solidFill>
                  <a:srgbClr val="FF0000"/>
                </a:solidFill>
              </a:rPr>
              <a:t>写出人物的精神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u="none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750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u="none">
                <a:latin typeface="微软雅黑" pitchFamily="34" charset="-122"/>
                <a:ea typeface="微软雅黑" pitchFamily="34" charset="-122"/>
              </a:rPr>
              <a:t>写作指导</a:t>
            </a:r>
          </a:p>
        </p:txBody>
      </p:sp>
      <p:sp>
        <p:nvSpPr>
          <p:cNvPr id="31751" name="Rectangle 2"/>
          <p:cNvSpPr>
            <a:spLocks noChangeArrowheads="1"/>
          </p:cNvSpPr>
          <p:nvPr/>
        </p:nvSpPr>
        <p:spPr bwMode="auto">
          <a:xfrm>
            <a:off x="250825" y="855663"/>
            <a:ext cx="8713788" cy="555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28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(1)</a:t>
            </a:r>
            <a:r>
              <a:rPr lang="zh-CN" altLang="en-US" sz="28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议论在记叙文</a:t>
            </a:r>
            <a:r>
              <a:rPr lang="zh-CN" altLang="en-US" sz="2800" b="1" u="none">
                <a:solidFill>
                  <a:srgbClr val="FF0000"/>
                </a:solidFill>
                <a:latin typeface="宋体" charset="-122"/>
                <a:cs typeface="Times New Roman" pitchFamily="18" charset="0"/>
              </a:rPr>
              <a:t>开头</a:t>
            </a:r>
            <a:r>
              <a:rPr lang="zh-CN" altLang="en-US" sz="28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的作用。</a:t>
            </a:r>
          </a:p>
          <a:p>
            <a:r>
              <a:rPr lang="zh-CN" altLang="en-US" sz="28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    这种议论起着总领全文、点明中心、引出下文的作用。</a:t>
            </a:r>
          </a:p>
          <a:p>
            <a:r>
              <a:rPr lang="en-US" altLang="zh-CN" sz="28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(2)</a:t>
            </a:r>
            <a:r>
              <a:rPr lang="zh-CN" altLang="en-US" sz="28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议论在记叙文</a:t>
            </a:r>
            <a:r>
              <a:rPr lang="zh-CN" altLang="en-US" sz="2800" b="1" u="none">
                <a:solidFill>
                  <a:srgbClr val="FF0000"/>
                </a:solidFill>
                <a:latin typeface="宋体" charset="-122"/>
                <a:cs typeface="Times New Roman" pitchFamily="18" charset="0"/>
              </a:rPr>
              <a:t>结尾</a:t>
            </a:r>
            <a:r>
              <a:rPr lang="zh-CN" altLang="en-US" sz="28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的作用。</a:t>
            </a:r>
          </a:p>
          <a:p>
            <a:pPr eaLnBrk="0" hangingPunct="0">
              <a:lnSpc>
                <a:spcPct val="110000"/>
              </a:lnSpc>
            </a:pPr>
            <a:r>
              <a:rPr lang="zh-CN" altLang="en-US" sz="28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    这种议论一般是深化文章的主题思想</a:t>
            </a:r>
            <a:r>
              <a:rPr lang="en-US" altLang="zh-CN" sz="28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,</a:t>
            </a:r>
            <a:r>
              <a:rPr lang="zh-CN" altLang="en-US" sz="28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点明和加深所叙之事或人的意义</a:t>
            </a:r>
            <a:r>
              <a:rPr lang="en-US" altLang="zh-CN" sz="28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,</a:t>
            </a:r>
            <a:r>
              <a:rPr lang="zh-CN" altLang="en-US" sz="28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起到画龙点睛的作用。也是呼应开头</a:t>
            </a:r>
            <a:r>
              <a:rPr lang="en-US" altLang="zh-CN" sz="28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,</a:t>
            </a:r>
            <a:r>
              <a:rPr lang="zh-CN" altLang="en-US" sz="28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使文章结构严谨。</a:t>
            </a:r>
          </a:p>
          <a:p>
            <a:pPr eaLnBrk="0" hangingPunct="0">
              <a:lnSpc>
                <a:spcPct val="110000"/>
              </a:lnSpc>
            </a:pPr>
            <a:r>
              <a:rPr lang="zh-CN" altLang="en-US" sz="28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    如</a:t>
            </a:r>
            <a:r>
              <a:rPr lang="en-US" altLang="zh-CN" sz="28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《</a:t>
            </a:r>
            <a:r>
              <a:rPr lang="zh-CN" altLang="en-US" sz="28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邓稼先</a:t>
            </a:r>
            <a:r>
              <a:rPr lang="en-US" altLang="zh-CN" sz="28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》</a:t>
            </a:r>
            <a:r>
              <a:rPr lang="zh-CN" altLang="en-US" sz="28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中，“邓稼先是中国几千年传统文化所孕育出来的有最高奉献精神的儿子”，“稼先为人忠诚纯正，是我最敬爱的挚友。他的无私的精神与巨大的贡献是你的也是我的永恒的骄傲”。这两句议论就深刻而准确地点出了邓稼先的精神品格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17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17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u="none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74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u="none">
                <a:latin typeface="微软雅黑" pitchFamily="34" charset="-122"/>
                <a:ea typeface="微软雅黑" pitchFamily="34" charset="-122"/>
              </a:rPr>
              <a:t>写作指导</a:t>
            </a:r>
          </a:p>
        </p:txBody>
      </p:sp>
      <p:sp>
        <p:nvSpPr>
          <p:cNvPr id="32775" name="Text Box 10"/>
          <p:cNvSpPr txBox="1">
            <a:spLocks noChangeArrowheads="1"/>
          </p:cNvSpPr>
          <p:nvPr/>
        </p:nvSpPr>
        <p:spPr bwMode="auto">
          <a:xfrm>
            <a:off x="323850" y="981075"/>
            <a:ext cx="8424863" cy="573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(3)</a:t>
            </a:r>
            <a:r>
              <a:rPr lang="zh-CN" altLang="en-US" sz="28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议论在记叙文</a:t>
            </a:r>
            <a:r>
              <a:rPr lang="zh-CN" altLang="en-US" sz="2800" b="1" u="none">
                <a:solidFill>
                  <a:srgbClr val="FF0000"/>
                </a:solidFill>
                <a:latin typeface="宋体" charset="-122"/>
                <a:cs typeface="Times New Roman" pitchFamily="18" charset="0"/>
              </a:rPr>
              <a:t>中间</a:t>
            </a:r>
            <a:r>
              <a:rPr lang="zh-CN" altLang="en-US" sz="28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的作用。</a:t>
            </a:r>
          </a:p>
          <a:p>
            <a:pPr>
              <a:lnSpc>
                <a:spcPct val="110000"/>
              </a:lnSpc>
            </a:pPr>
            <a:r>
              <a:rPr lang="zh-CN" altLang="en-US" sz="2800" u="none">
                <a:solidFill>
                  <a:srgbClr val="000000"/>
                </a:solidFill>
                <a:ea typeface="微软雅黑" pitchFamily="34" charset="-122"/>
                <a:cs typeface="Times New Roman" pitchFamily="18" charset="0"/>
              </a:rPr>
              <a:t>        </a:t>
            </a:r>
            <a:r>
              <a:rPr lang="zh-CN" altLang="en-US" sz="28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在记叙文的段与段中间穿插议论</a:t>
            </a:r>
            <a:r>
              <a:rPr lang="en-US" altLang="zh-CN" sz="28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,</a:t>
            </a:r>
            <a:r>
              <a:rPr lang="zh-CN" altLang="en-US" sz="28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起着承上启下的过渡作用。</a:t>
            </a:r>
          </a:p>
          <a:p>
            <a:pPr>
              <a:lnSpc>
                <a:spcPct val="110000"/>
              </a:lnSpc>
            </a:pPr>
            <a:r>
              <a:rPr lang="zh-CN" altLang="en-US" sz="28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    如</a:t>
            </a:r>
            <a:r>
              <a:rPr lang="en-US" altLang="zh-CN" sz="28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《</a:t>
            </a:r>
            <a:r>
              <a:rPr lang="zh-CN" altLang="en-US" sz="28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说和做</a:t>
            </a:r>
            <a:r>
              <a:rPr lang="en-US" altLang="zh-CN" sz="28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——</a:t>
            </a:r>
            <a:r>
              <a:rPr lang="zh-CN" altLang="en-US" sz="28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记闻一多先生言行片段</a:t>
            </a:r>
            <a:r>
              <a:rPr lang="en-US" altLang="zh-CN" sz="28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》</a:t>
            </a:r>
            <a:r>
              <a:rPr lang="zh-CN" altLang="en-US" sz="28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中“做了再说</a:t>
            </a:r>
            <a:r>
              <a:rPr lang="en-US" altLang="zh-CN" sz="28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,</a:t>
            </a:r>
            <a:r>
              <a:rPr lang="zh-CN" altLang="en-US" sz="28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做了不说</a:t>
            </a:r>
            <a:r>
              <a:rPr lang="en-US" altLang="zh-CN" sz="28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,</a:t>
            </a:r>
            <a:r>
              <a:rPr lang="zh-CN" altLang="en-US" sz="28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这仅是闻一多先生的一个方面</a:t>
            </a:r>
            <a:r>
              <a:rPr lang="en-US" altLang="zh-CN" sz="28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,——</a:t>
            </a:r>
            <a:r>
              <a:rPr lang="zh-CN" altLang="en-US" sz="28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作为学者的方面。闻一多先生还有另外一个方面</a:t>
            </a:r>
            <a:r>
              <a:rPr lang="en-US" altLang="zh-CN" sz="28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,——</a:t>
            </a:r>
            <a:r>
              <a:rPr lang="zh-CN" altLang="en-US" sz="28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作为革命家的方面。这个方面</a:t>
            </a:r>
            <a:r>
              <a:rPr lang="en-US" altLang="zh-CN" sz="28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,</a:t>
            </a:r>
            <a:r>
              <a:rPr lang="zh-CN" altLang="en-US" sz="28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情况就迥乎不同</a:t>
            </a:r>
            <a:r>
              <a:rPr lang="en-US" altLang="zh-CN" sz="28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,</a:t>
            </a:r>
            <a:r>
              <a:rPr lang="zh-CN" altLang="en-US" sz="28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而且一反既往了。”</a:t>
            </a:r>
            <a:r>
              <a:rPr lang="zh-CN" altLang="en-US" sz="2800" b="1" u="none">
                <a:latin typeface="宋体" charset="-122"/>
                <a:cs typeface="Times New Roman" pitchFamily="18" charset="0"/>
              </a:rPr>
              <a:t> </a:t>
            </a:r>
            <a:r>
              <a:rPr lang="zh-CN" altLang="en-US" sz="28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这段文字就起到了承上启下的作用。</a:t>
            </a:r>
          </a:p>
          <a:p>
            <a:pPr>
              <a:lnSpc>
                <a:spcPct val="110000"/>
              </a:lnSpc>
            </a:pPr>
            <a:endParaRPr lang="zh-CN" altLang="en-US" sz="2800" u="none">
              <a:ea typeface="微软雅黑" pitchFamily="34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u="none">
                <a:solidFill>
                  <a:srgbClr val="000000"/>
                </a:solidFill>
                <a:ea typeface="微软雅黑" pitchFamily="34" charset="-122"/>
              </a:rPr>
              <a:t>        </a:t>
            </a:r>
            <a:r>
              <a:rPr lang="zh-CN" altLang="en-US" sz="2800" u="none">
                <a:solidFill>
                  <a:srgbClr val="FF0000"/>
                </a:solidFill>
                <a:ea typeface="微软雅黑" pitchFamily="34" charset="-122"/>
              </a:rPr>
              <a:t>记叙文以记叙为主</a:t>
            </a:r>
            <a:r>
              <a:rPr lang="en-US" altLang="zh-CN" sz="2800" u="none">
                <a:solidFill>
                  <a:srgbClr val="FF0000"/>
                </a:solidFill>
                <a:ea typeface="微软雅黑" pitchFamily="34" charset="-122"/>
              </a:rPr>
              <a:t>,</a:t>
            </a:r>
            <a:r>
              <a:rPr lang="zh-CN" altLang="en-US" sz="2800" u="none">
                <a:solidFill>
                  <a:srgbClr val="FF0000"/>
                </a:solidFill>
                <a:ea typeface="微软雅黑" pitchFamily="34" charset="-122"/>
              </a:rPr>
              <a:t>然而若能在记叙中恰当地穿插议论</a:t>
            </a:r>
            <a:r>
              <a:rPr lang="en-US" altLang="zh-CN" sz="2800" u="none">
                <a:solidFill>
                  <a:srgbClr val="FF0000"/>
                </a:solidFill>
                <a:ea typeface="微软雅黑" pitchFamily="34" charset="-122"/>
              </a:rPr>
              <a:t>,</a:t>
            </a:r>
            <a:r>
              <a:rPr lang="zh-CN" altLang="en-US" sz="2800" u="none">
                <a:solidFill>
                  <a:srgbClr val="FF0000"/>
                </a:solidFill>
                <a:ea typeface="微软雅黑" pitchFamily="34" charset="-122"/>
              </a:rPr>
              <a:t>会使文章锦上添花。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u="none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798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u="none">
                <a:latin typeface="微软雅黑" pitchFamily="34" charset="-122"/>
                <a:ea typeface="微软雅黑" pitchFamily="34" charset="-122"/>
              </a:rPr>
              <a:t>写作指导</a:t>
            </a:r>
          </a:p>
        </p:txBody>
      </p:sp>
      <p:sp>
        <p:nvSpPr>
          <p:cNvPr id="35847" name="Rectangle 2"/>
          <p:cNvSpPr>
            <a:spLocks noChangeArrowheads="1"/>
          </p:cNvSpPr>
          <p:nvPr/>
        </p:nvSpPr>
        <p:spPr bwMode="auto">
          <a:xfrm>
            <a:off x="323850" y="1052513"/>
            <a:ext cx="8280400" cy="497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8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lang="zh-CN" altLang="en-US" sz="28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抒情在记叙文中的作用</a:t>
            </a:r>
          </a:p>
          <a:p>
            <a:pPr eaLnBrk="0" hangingPunct="0">
              <a:lnSpc>
                <a:spcPct val="110000"/>
              </a:lnSpc>
            </a:pPr>
            <a:r>
              <a:rPr lang="zh-CN" altLang="en-US" sz="20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抒情用在写人、叙事、写景散文的开头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能使文章充满抒情色彩。</a:t>
            </a:r>
            <a:endParaRPr lang="zh-CN" altLang="en-US" sz="2400" u="none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10000"/>
              </a:lnSpc>
            </a:pP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在记叙、描写中穿插几点抒情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有助于理解、理清作品的思路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增强文章意蕴。如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从百草园到三味书屋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:“Ade,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我的蟋蟀们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!Ade,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我的覆盆子们和木莲们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!”《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春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的结尾部分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春天像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春天像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春天像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</a:t>
            </a:r>
          </a:p>
          <a:p>
            <a:pPr eaLnBrk="0" hangingPunct="0">
              <a:lnSpc>
                <a:spcPct val="110000"/>
              </a:lnSpc>
            </a:pPr>
            <a:endParaRPr lang="en-US" altLang="zh-CN" sz="2400" u="none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10000"/>
              </a:lnSpc>
            </a:pP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情感的表达分为</a:t>
            </a:r>
            <a:r>
              <a:rPr lang="zh-CN" altLang="en-US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直接抒情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和</a:t>
            </a:r>
            <a:r>
              <a:rPr lang="zh-CN" altLang="en-US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间接抒情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。“直接抒情”即不加掩饰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直抒胸臆。“间接抒情”往往要化虚为实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不言情而言他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却又处处含情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隐而不发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在字里行间真情流动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往往有动人的艺术效果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这样的感情也往往更为真挚动人。</a:t>
            </a:r>
            <a:endParaRPr lang="zh-CN" altLang="en-US" sz="2400" u="none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u="none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918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u="none">
                <a:latin typeface="微软雅黑" pitchFamily="34" charset="-122"/>
                <a:ea typeface="微软雅黑" pitchFamily="34" charset="-122"/>
              </a:rPr>
              <a:t>佳作示范</a:t>
            </a:r>
          </a:p>
        </p:txBody>
      </p:sp>
      <p:sp>
        <p:nvSpPr>
          <p:cNvPr id="39944" name="Rectangle 1"/>
          <p:cNvSpPr>
            <a:spLocks noChangeArrowheads="1"/>
          </p:cNvSpPr>
          <p:nvPr/>
        </p:nvSpPr>
        <p:spPr bwMode="auto">
          <a:xfrm>
            <a:off x="539750" y="1181100"/>
            <a:ext cx="7993063" cy="502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这样的人让我尊敬</a:t>
            </a:r>
            <a:endParaRPr lang="zh-CN" altLang="en-US" sz="2400" b="1" u="none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高尚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是支持人生的力量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是坚守承诺的信念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是人性的基石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我觉得我的奶奶就拥有这些美好品质。她助人为乐、与人为善、对人友好</a:t>
            </a:r>
            <a:r>
              <a:rPr lang="en-US" altLang="zh-CN" sz="2400" u="none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r>
              <a:rPr lang="en-US" altLang="zh-CN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lang="zh-CN" altLang="en-US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议论总领全文</a:t>
            </a:r>
            <a:r>
              <a:rPr lang="en-US" altLang="zh-CN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点明中心</a:t>
            </a:r>
            <a:r>
              <a:rPr lang="en-US" altLang="zh-CN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概括人物的精神品质</a:t>
            </a:r>
            <a:r>
              <a:rPr lang="en-US" altLang="zh-CN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我的奶奶是一个普普通通的农民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她有一头花白的头发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乌黑的眉毛下面是一双炯炯有神的眼睛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个不高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身体微胖。她总是忙忙碌碌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不是喂鸡就是浇树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一刻也不休息。</a:t>
            </a:r>
            <a:r>
              <a:rPr lang="en-US" altLang="zh-CN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lang="zh-CN" altLang="en-US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外貌描写符合农民的特征</a:t>
            </a:r>
            <a:r>
              <a:rPr lang="en-US" altLang="zh-CN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反映人物的朴实。</a:t>
            </a:r>
            <a:r>
              <a:rPr lang="en-US" altLang="zh-CN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u="none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14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u="none">
                <a:latin typeface="微软雅黑" pitchFamily="34" charset="-122"/>
                <a:ea typeface="微软雅黑" pitchFamily="34" charset="-122"/>
              </a:rPr>
              <a:t>写作指导</a:t>
            </a:r>
          </a:p>
        </p:txBody>
      </p:sp>
      <p:sp>
        <p:nvSpPr>
          <p:cNvPr id="17415" name="Rectangle 1"/>
          <p:cNvSpPr>
            <a:spLocks noChangeArrowheads="1"/>
          </p:cNvSpPr>
          <p:nvPr/>
        </p:nvSpPr>
        <p:spPr bwMode="auto">
          <a:xfrm>
            <a:off x="611188" y="1341438"/>
            <a:ext cx="73802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一、抓住典型细节表现人物的精神风貌</a:t>
            </a:r>
          </a:p>
        </p:txBody>
      </p:sp>
      <p:sp>
        <p:nvSpPr>
          <p:cNvPr id="18440" name="Rectangle 3"/>
          <p:cNvSpPr>
            <a:spLocks noChangeArrowheads="1"/>
          </p:cNvSpPr>
          <p:nvPr/>
        </p:nvSpPr>
        <p:spPr bwMode="auto">
          <a:xfrm>
            <a:off x="323850" y="2205038"/>
            <a:ext cx="8353425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609600" indent="-609600">
              <a:lnSpc>
                <a:spcPct val="150000"/>
              </a:lnSpc>
              <a:buClr>
                <a:schemeClr val="tx1"/>
              </a:buClr>
              <a:buFont typeface="Wingdings" pitchFamily="2" charset="2"/>
              <a:buChar char="u"/>
            </a:pPr>
            <a:r>
              <a:rPr lang="zh-CN" altLang="en-US" sz="28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细节</a:t>
            </a:r>
            <a:r>
              <a:rPr lang="en-US" altLang="zh-CN" sz="28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指人物、景物、事件等内容的富有特色的细枝末节。它是记叙文情节的基本构成单位。</a:t>
            </a:r>
          </a:p>
          <a:p>
            <a:pPr marL="609600" indent="-609600">
              <a:lnSpc>
                <a:spcPct val="150000"/>
              </a:lnSpc>
              <a:buClr>
                <a:schemeClr val="tx1"/>
              </a:buClr>
              <a:buFont typeface="Wingdings" pitchFamily="2" charset="2"/>
              <a:buChar char="u"/>
            </a:pPr>
            <a:r>
              <a:rPr lang="zh-CN" altLang="en-US" sz="28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人物细节描写中</a:t>
            </a:r>
            <a:r>
              <a:rPr lang="en-US" altLang="zh-CN" sz="28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主要抓住</a:t>
            </a:r>
            <a:r>
              <a:rPr lang="zh-CN" altLang="en-US" sz="28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肖像、心理、动作、语言、神态</a:t>
            </a:r>
            <a:r>
              <a:rPr lang="zh-CN" altLang="en-US" sz="2800" u="none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等</a:t>
            </a:r>
            <a:r>
              <a:rPr lang="zh-CN" altLang="en-US" sz="28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细节进行描述。</a:t>
            </a:r>
            <a:endParaRPr lang="zh-CN" altLang="en-US" sz="2800" u="none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3924300" y="0"/>
            <a:ext cx="42481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u="none">
                <a:solidFill>
                  <a:srgbClr val="FF0000"/>
                </a:solidFill>
              </a:rPr>
              <a:t>写出人物的精神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4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4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u="none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942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u="none">
                <a:latin typeface="微软雅黑" pitchFamily="34" charset="-122"/>
                <a:ea typeface="微软雅黑" pitchFamily="34" charset="-122"/>
              </a:rPr>
              <a:t>佳作示范</a:t>
            </a:r>
          </a:p>
        </p:txBody>
      </p:sp>
      <p:sp>
        <p:nvSpPr>
          <p:cNvPr id="40968" name="Rectangle 1"/>
          <p:cNvSpPr>
            <a:spLocks noChangeArrowheads="1"/>
          </p:cNvSpPr>
          <p:nvPr/>
        </p:nvSpPr>
        <p:spPr bwMode="auto">
          <a:xfrm>
            <a:off x="468313" y="1412875"/>
            <a:ext cx="8424862" cy="447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4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    奶奶家屋后有几棵杏数</a:t>
            </a:r>
            <a:r>
              <a:rPr lang="en-US" altLang="zh-CN" sz="24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,</a:t>
            </a:r>
            <a:r>
              <a:rPr lang="zh-CN" altLang="en-US" sz="24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杏子熟时她总是把杏摘下来很热情地送给邻居吃</a:t>
            </a:r>
            <a:r>
              <a:rPr lang="en-US" altLang="zh-CN" sz="24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,</a:t>
            </a:r>
            <a:r>
              <a:rPr lang="zh-CN" altLang="en-US" sz="24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所以邻里关系很好。</a:t>
            </a:r>
            <a:r>
              <a:rPr lang="en-US" altLang="zh-CN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lang="zh-CN" altLang="en-US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典型的生活细节反映奶奶“与人友善”。</a:t>
            </a:r>
            <a:r>
              <a:rPr lang="en-US" altLang="zh-CN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lang="zh-CN" altLang="en-US" sz="24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有一年冬天</a:t>
            </a:r>
            <a:r>
              <a:rPr lang="en-US" altLang="zh-CN" sz="24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,</a:t>
            </a:r>
            <a:r>
              <a:rPr lang="zh-CN" altLang="en-US" sz="24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我到奶奶家去玩</a:t>
            </a:r>
            <a:r>
              <a:rPr lang="en-US" altLang="zh-CN" sz="24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,</a:t>
            </a:r>
            <a:r>
              <a:rPr lang="zh-CN" altLang="en-US" sz="24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奶奶正织着一件毛衣。我想奶奶的毛衣并不少</a:t>
            </a:r>
            <a:r>
              <a:rPr lang="en-US" altLang="zh-CN" sz="24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,</a:t>
            </a:r>
            <a:r>
              <a:rPr lang="zh-CN" altLang="en-US" sz="24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为什么还要织毛衣呢</a:t>
            </a:r>
            <a:r>
              <a:rPr lang="en-US" altLang="zh-CN" sz="24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?</a:t>
            </a:r>
            <a:r>
              <a:rPr lang="zh-CN" altLang="en-US" sz="24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一问我才知道原来奶奶在为邻居织毛衣。奶奶说</a:t>
            </a:r>
            <a:r>
              <a:rPr lang="en-US" altLang="zh-CN" sz="24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:“</a:t>
            </a:r>
            <a:r>
              <a:rPr lang="zh-CN" altLang="en-US" sz="24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邻居小芳要去读大学啦</a:t>
            </a:r>
            <a:r>
              <a:rPr lang="en-US" altLang="zh-CN" sz="24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!</a:t>
            </a:r>
            <a:r>
              <a:rPr lang="zh-CN" altLang="en-US" sz="24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亲手织一件毛衣送她</a:t>
            </a:r>
            <a:r>
              <a:rPr lang="en-US" altLang="zh-CN" sz="24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!</a:t>
            </a:r>
            <a:r>
              <a:rPr lang="zh-CN" altLang="en-US" sz="24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礼轻情意重吗</a:t>
            </a:r>
            <a:r>
              <a:rPr lang="en-US" altLang="zh-CN" sz="24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!</a:t>
            </a:r>
            <a:r>
              <a:rPr lang="zh-CN" altLang="en-US" sz="24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乖孙女</a:t>
            </a:r>
            <a:r>
              <a:rPr lang="en-US" altLang="zh-CN" sz="24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,</a:t>
            </a:r>
            <a:r>
              <a:rPr lang="zh-CN" altLang="en-US" sz="24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你也要好好学习</a:t>
            </a:r>
            <a:r>
              <a:rPr lang="en-US" altLang="zh-CN" sz="24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,</a:t>
            </a:r>
            <a:r>
              <a:rPr lang="zh-CN" altLang="en-US" sz="24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奶奶也给你织一件</a:t>
            </a:r>
            <a:r>
              <a:rPr lang="en-US" altLang="zh-CN" sz="24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!”</a:t>
            </a:r>
            <a:r>
              <a:rPr lang="zh-CN" altLang="en-US" sz="24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奶奶织完毛衣后又往袖子里塞了三百块钱</a:t>
            </a:r>
            <a:r>
              <a:rPr lang="en-US" altLang="zh-CN" sz="24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,</a:t>
            </a:r>
            <a:r>
              <a:rPr lang="zh-CN" altLang="en-US" sz="24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说</a:t>
            </a:r>
            <a:r>
              <a:rPr lang="en-US" altLang="zh-CN" sz="24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,“</a:t>
            </a:r>
            <a:r>
              <a:rPr lang="zh-CN" altLang="en-US" sz="24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邻居家挺困难的</a:t>
            </a:r>
            <a:r>
              <a:rPr lang="en-US" altLang="zh-CN" sz="24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,</a:t>
            </a:r>
            <a:r>
              <a:rPr lang="zh-CN" altLang="en-US" sz="24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供个孩子上学不容易。这钱希望能帮上一点忙</a:t>
            </a:r>
            <a:r>
              <a:rPr lang="en-US" altLang="zh-CN" sz="24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!”</a:t>
            </a:r>
            <a:r>
              <a:rPr lang="zh-CN" altLang="en-US" sz="24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这就是我的奶奶</a:t>
            </a:r>
            <a:r>
              <a:rPr lang="en-US" altLang="zh-CN" sz="24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,</a:t>
            </a:r>
            <a:r>
              <a:rPr lang="zh-CN" altLang="en-US" sz="24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乐于助人的好奶奶。</a:t>
            </a:r>
            <a:r>
              <a:rPr lang="en-US" altLang="zh-CN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此段详略得当</a:t>
            </a:r>
            <a:r>
              <a:rPr lang="en-US" altLang="zh-CN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用具体事例反映奶奶助人为乐、与人友善的品质</a:t>
            </a:r>
            <a:r>
              <a:rPr lang="en-US" altLang="zh-CN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照应第一自然段。</a:t>
            </a:r>
            <a:r>
              <a:rPr lang="en-US" altLang="zh-CN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 eaLnBrk="0" hangingPunct="0"/>
            <a:r>
              <a:rPr lang="zh-CN" altLang="en-US" sz="2400" b="1" u="none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    </a:t>
            </a:r>
            <a:endParaRPr lang="zh-CN" altLang="en-US" sz="2400" b="1" u="none">
              <a:latin typeface="宋体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u="none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966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u="none">
                <a:latin typeface="微软雅黑" pitchFamily="34" charset="-122"/>
                <a:ea typeface="微软雅黑" pitchFamily="34" charset="-122"/>
              </a:rPr>
              <a:t>佳作示范</a:t>
            </a:r>
          </a:p>
        </p:txBody>
      </p:sp>
      <p:sp>
        <p:nvSpPr>
          <p:cNvPr id="41992" name="Rectangle 1"/>
          <p:cNvSpPr>
            <a:spLocks noChangeArrowheads="1"/>
          </p:cNvSpPr>
          <p:nvPr/>
        </p:nvSpPr>
        <p:spPr bwMode="auto">
          <a:xfrm>
            <a:off x="0" y="1363663"/>
            <a:ext cx="9144000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zh-CN" altLang="en-US" sz="2400" b="1" u="none">
                <a:solidFill>
                  <a:srgbClr val="000000"/>
                </a:solidFill>
              </a:rPr>
              <a:t>       </a:t>
            </a:r>
            <a:r>
              <a:rPr lang="zh-CN" altLang="en-US" sz="2400" b="1" u="none">
                <a:solidFill>
                  <a:srgbClr val="FF0000"/>
                </a:solidFill>
              </a:rPr>
              <a:t>奶奶很“小气”。</a:t>
            </a:r>
            <a:r>
              <a:rPr lang="zh-CN" altLang="en-US" sz="2400" b="1" u="none">
                <a:solidFill>
                  <a:srgbClr val="000000"/>
                </a:solidFill>
              </a:rPr>
              <a:t>妈妈给她买的新衣服她舍不得穿</a:t>
            </a:r>
            <a:r>
              <a:rPr lang="en-US" altLang="zh-CN" sz="2400" b="1" u="none">
                <a:solidFill>
                  <a:srgbClr val="000000"/>
                </a:solidFill>
              </a:rPr>
              <a:t>,</a:t>
            </a:r>
            <a:r>
              <a:rPr lang="zh-CN" altLang="en-US" sz="2400" b="1" u="none">
                <a:solidFill>
                  <a:srgbClr val="000000"/>
                </a:solidFill>
              </a:rPr>
              <a:t>买的新助听器她舍不得戴</a:t>
            </a:r>
            <a:r>
              <a:rPr lang="en-US" altLang="zh-CN" sz="2400" b="1" u="none">
                <a:solidFill>
                  <a:srgbClr val="000000"/>
                </a:solidFill>
              </a:rPr>
              <a:t>,</a:t>
            </a:r>
            <a:r>
              <a:rPr lang="zh-CN" altLang="en-US" sz="2400" b="1" u="none">
                <a:solidFill>
                  <a:srgbClr val="000000"/>
                </a:solidFill>
              </a:rPr>
              <a:t>买的新手机她舍不得用。奶奶还总说</a:t>
            </a:r>
            <a:r>
              <a:rPr lang="en-US" altLang="zh-CN" sz="2400" b="1" u="none">
                <a:solidFill>
                  <a:srgbClr val="000000"/>
                </a:solidFill>
              </a:rPr>
              <a:t>:“</a:t>
            </a:r>
            <a:r>
              <a:rPr lang="zh-CN" altLang="en-US" sz="2400" b="1" u="none">
                <a:solidFill>
                  <a:srgbClr val="000000"/>
                </a:solidFill>
              </a:rPr>
              <a:t>我一个乡下老太太还用什么新手机</a:t>
            </a:r>
            <a:r>
              <a:rPr lang="en-US" altLang="zh-CN" sz="2400" b="1" u="none">
                <a:solidFill>
                  <a:srgbClr val="000000"/>
                </a:solidFill>
              </a:rPr>
              <a:t>?”</a:t>
            </a:r>
            <a:r>
              <a:rPr lang="zh-CN" altLang="en-US" sz="2400" b="1" u="none">
                <a:solidFill>
                  <a:srgbClr val="000000"/>
                </a:solidFill>
              </a:rPr>
              <a:t>奶奶的衣服裤子坏了她也舍不得扔。</a:t>
            </a:r>
            <a:r>
              <a:rPr lang="zh-CN" altLang="en-US" sz="2400" b="1" u="none">
                <a:solidFill>
                  <a:srgbClr val="FF0000"/>
                </a:solidFill>
                <a:cs typeface="Times New Roman" pitchFamily="18" charset="0"/>
              </a:rPr>
              <a:t>奶奶也很“大方”。</a:t>
            </a:r>
            <a:r>
              <a:rPr lang="zh-CN" altLang="en-US" sz="2400" b="1" u="none">
                <a:solidFill>
                  <a:srgbClr val="000000"/>
                </a:solidFill>
                <a:cs typeface="Times New Roman" pitchFamily="18" charset="0"/>
              </a:rPr>
              <a:t>四川地震时奶奶把平时省吃俭用攒下的</a:t>
            </a:r>
            <a:r>
              <a:rPr lang="en-US" altLang="zh-CN" sz="2400" b="1" u="none">
                <a:solidFill>
                  <a:srgbClr val="000000"/>
                </a:solidFill>
                <a:cs typeface="Times New Roman" pitchFamily="18" charset="0"/>
              </a:rPr>
              <a:t>30000</a:t>
            </a:r>
            <a:r>
              <a:rPr lang="zh-CN" altLang="en-US" sz="2400" b="1" u="none">
                <a:solidFill>
                  <a:srgbClr val="000000"/>
                </a:solidFill>
                <a:cs typeface="Times New Roman" pitchFamily="18" charset="0"/>
              </a:rPr>
              <a:t>块钱全捐啦</a:t>
            </a:r>
            <a:r>
              <a:rPr lang="en-US" altLang="zh-CN" sz="2400" b="1" u="none">
                <a:solidFill>
                  <a:srgbClr val="000000"/>
                </a:solidFill>
                <a:cs typeface="Times New Roman" pitchFamily="18" charset="0"/>
              </a:rPr>
              <a:t>,</a:t>
            </a:r>
            <a:r>
              <a:rPr lang="zh-CN" altLang="en-US" sz="2400" b="1" u="none">
                <a:solidFill>
                  <a:srgbClr val="000000"/>
                </a:solidFill>
                <a:cs typeface="Times New Roman" pitchFamily="18" charset="0"/>
              </a:rPr>
              <a:t>这虽然不是一个大数字</a:t>
            </a:r>
            <a:r>
              <a:rPr lang="en-US" altLang="zh-CN" sz="2400" b="1" u="none">
                <a:solidFill>
                  <a:srgbClr val="000000"/>
                </a:solidFill>
                <a:cs typeface="Times New Roman" pitchFamily="18" charset="0"/>
              </a:rPr>
              <a:t>,</a:t>
            </a:r>
            <a:r>
              <a:rPr lang="zh-CN" altLang="en-US" sz="2400" b="1" u="none">
                <a:solidFill>
                  <a:srgbClr val="000000"/>
                </a:solidFill>
                <a:cs typeface="Times New Roman" pitchFamily="18" charset="0"/>
              </a:rPr>
              <a:t>但对奶奶来讲</a:t>
            </a:r>
            <a:r>
              <a:rPr lang="en-US" altLang="zh-CN" sz="2400" b="1" u="none">
                <a:solidFill>
                  <a:srgbClr val="000000"/>
                </a:solidFill>
                <a:cs typeface="Times New Roman" pitchFamily="18" charset="0"/>
              </a:rPr>
              <a:t>,</a:t>
            </a:r>
            <a:r>
              <a:rPr lang="zh-CN" altLang="en-US" sz="2400" b="1" u="none">
                <a:solidFill>
                  <a:srgbClr val="000000"/>
                </a:solidFill>
                <a:cs typeface="Times New Roman" pitchFamily="18" charset="0"/>
              </a:rPr>
              <a:t>多捐一块钱</a:t>
            </a:r>
            <a:r>
              <a:rPr lang="en-US" altLang="zh-CN" sz="2400" b="1" u="none">
                <a:solidFill>
                  <a:srgbClr val="000000"/>
                </a:solidFill>
                <a:cs typeface="Times New Roman" pitchFamily="18" charset="0"/>
              </a:rPr>
              <a:t>,</a:t>
            </a:r>
            <a:r>
              <a:rPr lang="zh-CN" altLang="en-US" sz="2400" b="1" u="none">
                <a:solidFill>
                  <a:srgbClr val="000000"/>
                </a:solidFill>
                <a:cs typeface="Times New Roman" pitchFamily="18" charset="0"/>
              </a:rPr>
              <a:t>都能挽救一个生命</a:t>
            </a:r>
            <a:r>
              <a:rPr lang="en-US" altLang="zh-CN" sz="2400" b="1" u="none">
                <a:solidFill>
                  <a:srgbClr val="000000"/>
                </a:solidFill>
                <a:cs typeface="Times New Roman" pitchFamily="18" charset="0"/>
              </a:rPr>
              <a:t>!</a:t>
            </a:r>
            <a:r>
              <a:rPr lang="zh-CN" altLang="en-US" sz="2400" b="1" u="none">
                <a:solidFill>
                  <a:srgbClr val="000000"/>
                </a:solidFill>
                <a:cs typeface="Times New Roman" pitchFamily="18" charset="0"/>
              </a:rPr>
              <a:t>奶奶还经常捐钱给福利院</a:t>
            </a:r>
            <a:r>
              <a:rPr lang="en-US" altLang="zh-CN" sz="2400" b="1" u="none">
                <a:solidFill>
                  <a:srgbClr val="000000"/>
                </a:solidFill>
                <a:cs typeface="Times New Roman" pitchFamily="18" charset="0"/>
              </a:rPr>
              <a:t>,</a:t>
            </a:r>
            <a:r>
              <a:rPr lang="zh-CN" altLang="en-US" sz="2400" b="1" u="none">
                <a:solidFill>
                  <a:srgbClr val="000000"/>
                </a:solidFill>
                <a:cs typeface="Times New Roman" pitchFamily="18" charset="0"/>
              </a:rPr>
              <a:t>她说</a:t>
            </a:r>
            <a:r>
              <a:rPr lang="en-US" altLang="zh-CN" sz="2400" b="1" u="none">
                <a:solidFill>
                  <a:srgbClr val="000000"/>
                </a:solidFill>
                <a:cs typeface="Times New Roman" pitchFamily="18" charset="0"/>
              </a:rPr>
              <a:t>:“</a:t>
            </a:r>
            <a:r>
              <a:rPr lang="zh-CN" altLang="en-US" sz="2400" b="1" u="none">
                <a:solidFill>
                  <a:srgbClr val="000000"/>
                </a:solidFill>
                <a:cs typeface="Times New Roman" pitchFamily="18" charset="0"/>
              </a:rPr>
              <a:t>孩子就是祖国的花朵</a:t>
            </a:r>
            <a:r>
              <a:rPr lang="en-US" altLang="zh-CN" sz="2400" b="1" u="none">
                <a:solidFill>
                  <a:srgbClr val="000000"/>
                </a:solidFill>
                <a:cs typeface="Times New Roman" pitchFamily="18" charset="0"/>
              </a:rPr>
              <a:t>,</a:t>
            </a:r>
            <a:r>
              <a:rPr lang="zh-CN" altLang="en-US" sz="2400" b="1" u="none">
                <a:solidFill>
                  <a:srgbClr val="000000"/>
                </a:solidFill>
                <a:cs typeface="Times New Roman" pitchFamily="18" charset="0"/>
              </a:rPr>
              <a:t>要精心培育这些花朵</a:t>
            </a:r>
            <a:r>
              <a:rPr lang="en-US" altLang="zh-CN" sz="2400" b="1" u="none">
                <a:solidFill>
                  <a:srgbClr val="000000"/>
                </a:solidFill>
                <a:cs typeface="Times New Roman" pitchFamily="18" charset="0"/>
              </a:rPr>
              <a:t>!”</a:t>
            </a:r>
            <a:r>
              <a:rPr lang="zh-CN" altLang="en-US" sz="2400" b="1" u="none">
                <a:solidFill>
                  <a:srgbClr val="000000"/>
                </a:solidFill>
                <a:cs typeface="Times New Roman" pitchFamily="18" charset="0"/>
              </a:rPr>
              <a:t>还有一次</a:t>
            </a:r>
            <a:r>
              <a:rPr lang="en-US" altLang="zh-CN" sz="2400" b="1" u="none">
                <a:solidFill>
                  <a:srgbClr val="000000"/>
                </a:solidFill>
                <a:cs typeface="Times New Roman" pitchFamily="18" charset="0"/>
              </a:rPr>
              <a:t>,</a:t>
            </a:r>
            <a:r>
              <a:rPr lang="zh-CN" altLang="en-US" sz="2400" b="1" u="none">
                <a:solidFill>
                  <a:srgbClr val="000000"/>
                </a:solidFill>
                <a:cs typeface="Times New Roman" pitchFamily="18" charset="0"/>
              </a:rPr>
              <a:t>乡村修路</a:t>
            </a:r>
            <a:r>
              <a:rPr lang="en-US" altLang="zh-CN" sz="2400" b="1" u="none">
                <a:solidFill>
                  <a:srgbClr val="000000"/>
                </a:solidFill>
                <a:cs typeface="Times New Roman" pitchFamily="18" charset="0"/>
              </a:rPr>
              <a:t>,</a:t>
            </a:r>
            <a:r>
              <a:rPr lang="zh-CN" altLang="en-US" sz="2400" b="1" u="none">
                <a:solidFill>
                  <a:srgbClr val="000000"/>
                </a:solidFill>
                <a:cs typeface="Times New Roman" pitchFamily="18" charset="0"/>
              </a:rPr>
              <a:t>村长让能出钱的出钱</a:t>
            </a:r>
            <a:r>
              <a:rPr lang="en-US" altLang="zh-CN" sz="2400" b="1" u="none">
                <a:solidFill>
                  <a:srgbClr val="000000"/>
                </a:solidFill>
                <a:cs typeface="Times New Roman" pitchFamily="18" charset="0"/>
              </a:rPr>
              <a:t>,</a:t>
            </a:r>
            <a:r>
              <a:rPr lang="zh-CN" altLang="en-US" sz="2400" b="1" u="none">
                <a:solidFill>
                  <a:srgbClr val="000000"/>
                </a:solidFill>
                <a:cs typeface="Times New Roman" pitchFamily="18" charset="0"/>
              </a:rPr>
              <a:t>能出力的出力。奶奶不仅捐钱</a:t>
            </a:r>
            <a:r>
              <a:rPr lang="en-US" altLang="zh-CN" sz="2400" b="1" u="none">
                <a:solidFill>
                  <a:srgbClr val="000000"/>
                </a:solidFill>
                <a:cs typeface="Times New Roman" pitchFamily="18" charset="0"/>
              </a:rPr>
              <a:t>,</a:t>
            </a:r>
            <a:r>
              <a:rPr lang="zh-CN" altLang="en-US" sz="2400" b="1" u="none">
                <a:solidFill>
                  <a:srgbClr val="000000"/>
                </a:solidFill>
                <a:cs typeface="Times New Roman" pitchFamily="18" charset="0"/>
              </a:rPr>
              <a:t>还号召年轻的小伙子为乡村出力</a:t>
            </a:r>
            <a:r>
              <a:rPr lang="en-US" altLang="zh-CN" sz="2400" b="1" u="none">
                <a:solidFill>
                  <a:srgbClr val="000000"/>
                </a:solidFill>
                <a:cs typeface="Times New Roman" pitchFamily="18" charset="0"/>
              </a:rPr>
              <a:t>,</a:t>
            </a:r>
            <a:r>
              <a:rPr lang="zh-CN" altLang="en-US" sz="2400" b="1" u="none">
                <a:solidFill>
                  <a:srgbClr val="000000"/>
                </a:solidFill>
                <a:cs typeface="Times New Roman" pitchFamily="18" charset="0"/>
              </a:rPr>
              <a:t>这样大的工程竟然只用一个月就修好啦</a:t>
            </a:r>
            <a:r>
              <a:rPr lang="en-US" altLang="zh-CN" sz="2400" b="1" u="none">
                <a:solidFill>
                  <a:srgbClr val="000000"/>
                </a:solidFill>
                <a:cs typeface="Times New Roman" pitchFamily="18" charset="0"/>
              </a:rPr>
              <a:t>!</a:t>
            </a:r>
            <a:r>
              <a:rPr lang="zh-CN" altLang="en-US" sz="2400" b="1" u="none">
                <a:solidFill>
                  <a:srgbClr val="000000"/>
                </a:solidFill>
                <a:cs typeface="Times New Roman" pitchFamily="18" charset="0"/>
              </a:rPr>
              <a:t>大家乐得合不拢嘴</a:t>
            </a:r>
            <a:r>
              <a:rPr lang="en-US" altLang="zh-CN" sz="2400" b="1" u="none">
                <a:solidFill>
                  <a:srgbClr val="000000"/>
                </a:solidFill>
                <a:cs typeface="Times New Roman" pitchFamily="18" charset="0"/>
              </a:rPr>
              <a:t>!</a:t>
            </a:r>
            <a:r>
              <a:rPr lang="zh-CN" altLang="en-US" sz="2400" b="1" u="none">
                <a:solidFill>
                  <a:srgbClr val="000000"/>
                </a:solidFill>
                <a:cs typeface="Times New Roman" pitchFamily="18" charset="0"/>
              </a:rPr>
              <a:t>村长给奶奶颁发了“最勤劳村民”的锦旗。奶奶却说</a:t>
            </a:r>
            <a:r>
              <a:rPr lang="en-US" altLang="zh-CN" sz="2400" b="1" u="none">
                <a:solidFill>
                  <a:srgbClr val="000000"/>
                </a:solidFill>
                <a:cs typeface="Times New Roman" pitchFamily="18" charset="0"/>
              </a:rPr>
              <a:t>:“</a:t>
            </a:r>
            <a:r>
              <a:rPr lang="zh-CN" altLang="en-US" sz="2400" b="1" u="none">
                <a:solidFill>
                  <a:srgbClr val="000000"/>
                </a:solidFill>
                <a:cs typeface="Times New Roman" pitchFamily="18" charset="0"/>
              </a:rPr>
              <a:t>这是我应该做的</a:t>
            </a:r>
            <a:r>
              <a:rPr lang="en-US" altLang="zh-CN" sz="2400" b="1" u="none">
                <a:solidFill>
                  <a:srgbClr val="000000"/>
                </a:solidFill>
                <a:cs typeface="Times New Roman" pitchFamily="18" charset="0"/>
              </a:rPr>
              <a:t>,</a:t>
            </a:r>
            <a:r>
              <a:rPr lang="zh-CN" altLang="en-US" sz="2400" b="1" u="none">
                <a:solidFill>
                  <a:srgbClr val="000000"/>
                </a:solidFill>
                <a:cs typeface="Times New Roman" pitchFamily="18" charset="0"/>
              </a:rPr>
              <a:t>我们每个人都应该为家乡做出贡献</a:t>
            </a:r>
            <a:r>
              <a:rPr lang="en-US" altLang="zh-CN" sz="2400" b="1" u="none">
                <a:solidFill>
                  <a:srgbClr val="000000"/>
                </a:solidFill>
                <a:cs typeface="Times New Roman" pitchFamily="18" charset="0"/>
              </a:rPr>
              <a:t>!”</a:t>
            </a:r>
            <a:r>
              <a:rPr lang="zh-CN" altLang="en-US" sz="2400" b="1" u="none">
                <a:solidFill>
                  <a:srgbClr val="000000"/>
                </a:solidFill>
                <a:cs typeface="Times New Roman" pitchFamily="18" charset="0"/>
              </a:rPr>
              <a:t>这样朴素的话却包含着深刻的道理</a:t>
            </a:r>
            <a:r>
              <a:rPr lang="en-US" altLang="zh-CN" sz="2400" b="1" u="none">
                <a:solidFill>
                  <a:srgbClr val="000000"/>
                </a:solidFill>
                <a:cs typeface="Times New Roman" pitchFamily="18" charset="0"/>
              </a:rPr>
              <a:t>!</a:t>
            </a:r>
            <a:r>
              <a:rPr lang="zh-CN" altLang="en-US" sz="2400" b="1" u="none">
                <a:solidFill>
                  <a:srgbClr val="000000"/>
                </a:solidFill>
                <a:cs typeface="Times New Roman" pitchFamily="18" charset="0"/>
              </a:rPr>
              <a:t>奶奶</a:t>
            </a:r>
            <a:r>
              <a:rPr lang="en-US" altLang="zh-CN" sz="2400" b="1" u="none">
                <a:solidFill>
                  <a:srgbClr val="000000"/>
                </a:solidFill>
                <a:cs typeface="Times New Roman" pitchFamily="18" charset="0"/>
              </a:rPr>
              <a:t>,</a:t>
            </a:r>
            <a:r>
              <a:rPr lang="zh-CN" altLang="en-US" sz="2400" b="1" u="none">
                <a:solidFill>
                  <a:srgbClr val="000000"/>
                </a:solidFill>
                <a:cs typeface="Times New Roman" pitchFamily="18" charset="0"/>
              </a:rPr>
              <a:t>我该有多么爱您哪</a:t>
            </a:r>
            <a:r>
              <a:rPr lang="en-US" altLang="zh-CN" sz="2400" u="none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r>
              <a:rPr lang="en-US" altLang="zh-CN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lang="zh-CN" altLang="en-US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此段运用对比的手法</a:t>
            </a:r>
            <a:r>
              <a:rPr lang="en-US" altLang="zh-CN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赞扬了奶奶对自己勤俭节约、对社会对他人却慷慨大方的优秀品质</a:t>
            </a:r>
            <a:r>
              <a:rPr lang="en-US" altLang="zh-CN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有力地表现了中心。</a:t>
            </a:r>
            <a:r>
              <a:rPr lang="en-US" altLang="zh-CN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u="none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990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u="none">
                <a:latin typeface="微软雅黑" pitchFamily="34" charset="-122"/>
                <a:ea typeface="微软雅黑" pitchFamily="34" charset="-122"/>
              </a:rPr>
              <a:t>佳作示范</a:t>
            </a:r>
          </a:p>
        </p:txBody>
      </p:sp>
      <p:sp>
        <p:nvSpPr>
          <p:cNvPr id="43016" name="Rectangle 1"/>
          <p:cNvSpPr>
            <a:spLocks noChangeArrowheads="1"/>
          </p:cNvSpPr>
          <p:nvPr/>
        </p:nvSpPr>
        <p:spPr bwMode="auto">
          <a:xfrm>
            <a:off x="250825" y="1757363"/>
            <a:ext cx="8424863" cy="173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奶奶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你是一个普普通通的农民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但爱家乡、乐于助人的精神多么感人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我爱我的奶奶</a:t>
            </a:r>
            <a:r>
              <a:rPr lang="en-US" altLang="zh-CN" sz="2400" u="none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r>
              <a:rPr lang="en-US" altLang="zh-CN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lang="zh-CN" altLang="en-US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直接抒情</a:t>
            </a:r>
            <a:r>
              <a:rPr lang="en-US" altLang="zh-CN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对奶奶骨子里的优秀品质进行赞美</a:t>
            </a:r>
            <a:r>
              <a:rPr lang="en-US" altLang="zh-CN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并表明奶奶是“我们”学习的榜样</a:t>
            </a:r>
            <a:r>
              <a:rPr lang="en-US" altLang="zh-CN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深化了中心。</a:t>
            </a:r>
            <a:r>
              <a:rPr lang="en-US" altLang="zh-CN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u="none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014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u="none">
                <a:latin typeface="微软雅黑" pitchFamily="34" charset="-122"/>
                <a:ea typeface="微软雅黑" pitchFamily="34" charset="-122"/>
              </a:rPr>
              <a:t>佳作示范</a:t>
            </a:r>
          </a:p>
        </p:txBody>
      </p:sp>
      <p:sp>
        <p:nvSpPr>
          <p:cNvPr id="44040" name="Rectangle 1"/>
          <p:cNvSpPr>
            <a:spLocks noChangeArrowheads="1"/>
          </p:cNvSpPr>
          <p:nvPr/>
        </p:nvSpPr>
        <p:spPr bwMode="auto">
          <a:xfrm>
            <a:off x="468313" y="1314450"/>
            <a:ext cx="8280400" cy="447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【</a:t>
            </a:r>
            <a:r>
              <a:rPr lang="zh-CN" altLang="en-US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点评</a:t>
            </a:r>
            <a:r>
              <a:rPr lang="zh-CN" altLang="zh-CN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】</a:t>
            </a:r>
            <a:endParaRPr lang="zh-CN" altLang="en-US" sz="2400" u="none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20000"/>
              </a:lnSpc>
              <a:buFont typeface="Wingdings" pitchFamily="2" charset="2"/>
              <a:buChar char="u"/>
            </a:pP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本文优点之一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入题简洁。第一句话就直奔人物品质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从助人为乐、与人为善、对人友好三个方面高度概括了人物的品质。</a:t>
            </a:r>
            <a:endParaRPr lang="zh-CN" altLang="en-US" sz="2400" u="none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20000"/>
              </a:lnSpc>
              <a:buFont typeface="Wingdings" pitchFamily="2" charset="2"/>
              <a:buChar char="u"/>
            </a:pP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优点之二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围绕中心选材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人物特点非常鲜明。小作者围绕奶奶为升学的邻居小芳、为四川地震、为家乡修路所给予的温暖与支持等几件事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反映了人物的优秀品质。</a:t>
            </a:r>
            <a:endParaRPr lang="zh-CN" altLang="en-US" sz="2400" u="none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20000"/>
              </a:lnSpc>
              <a:buFont typeface="Wingdings" pitchFamily="2" charset="2"/>
              <a:buChar char="u"/>
            </a:pP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优点之三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运用典型的肖像、语言、动作描写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体现了人物的优秀品质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符合人物的性格特点。</a:t>
            </a:r>
            <a:endParaRPr lang="zh-CN" altLang="en-US" sz="2400" u="none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20000"/>
              </a:lnSpc>
              <a:buFont typeface="Wingdings" pitchFamily="2" charset="2"/>
              <a:buChar char="u"/>
            </a:pP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优点之四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运用对比手法描写人物、刻画性格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使形象更鲜明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感受更强烈。</a:t>
            </a:r>
            <a:endParaRPr lang="zh-CN" altLang="en-US" sz="2400" u="none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u="none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063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u="none">
                <a:latin typeface="微软雅黑" pitchFamily="34" charset="-122"/>
                <a:ea typeface="微软雅黑" pitchFamily="34" charset="-122"/>
              </a:rPr>
              <a:t>文题展示</a:t>
            </a:r>
          </a:p>
        </p:txBody>
      </p:sp>
      <p:sp>
        <p:nvSpPr>
          <p:cNvPr id="46088" name="Rectangle 2"/>
          <p:cNvSpPr>
            <a:spLocks noChangeArrowheads="1"/>
          </p:cNvSpPr>
          <p:nvPr/>
        </p:nvSpPr>
        <p:spPr bwMode="auto">
          <a:xfrm>
            <a:off x="755650" y="1360488"/>
            <a:ext cx="7416800" cy="447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609600" indent="-609600">
              <a:lnSpc>
                <a:spcPct val="150000"/>
              </a:lnSpc>
              <a:buFontTx/>
              <a:buAutoNum type="arabicPeriod"/>
            </a:pP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</a:t>
            </a:r>
            <a:r>
              <a:rPr lang="zh-CN" altLang="en-US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“我的好朋友”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为题，写一篇以记人为主的文章，不少于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600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字。</a:t>
            </a:r>
          </a:p>
          <a:p>
            <a:pPr marL="609600" indent="-609600">
              <a:lnSpc>
                <a:spcPct val="150000"/>
              </a:lnSpc>
              <a:buFontTx/>
              <a:buAutoNum type="arabicPeriod"/>
            </a:pP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生活中我们会遇到各种各样的人，有的让你尊敬，有的让你佩服，有的让你感动，有的让你叹息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</a:t>
            </a:r>
            <a:r>
              <a:rPr lang="zh-CN" altLang="en-US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“这样的人让我</a:t>
            </a:r>
            <a:r>
              <a:rPr lang="zh-CN" altLang="en-US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＿＿</a:t>
            </a:r>
            <a:r>
              <a:rPr lang="zh-CN" altLang="en-US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”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为题，写一篇作文，不少于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600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字。</a:t>
            </a:r>
          </a:p>
          <a:p>
            <a:pPr marL="609600" indent="-609600">
              <a:lnSpc>
                <a:spcPct val="150000"/>
              </a:lnSpc>
              <a:buFontTx/>
              <a:buAutoNum type="arabicPeriod"/>
            </a:pP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</a:t>
            </a:r>
            <a:r>
              <a:rPr lang="zh-CN" altLang="en-US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“争论”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为题，写一篇作文，描摹争论中人们的不同表现。不少于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600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字。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60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460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460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u="none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087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u="none">
                <a:latin typeface="微软雅黑" pitchFamily="34" charset="-122"/>
                <a:ea typeface="微软雅黑" pitchFamily="34" charset="-122"/>
              </a:rPr>
              <a:t>思路点拨</a:t>
            </a:r>
          </a:p>
        </p:txBody>
      </p:sp>
      <p:sp>
        <p:nvSpPr>
          <p:cNvPr id="36871" name="Rectangle 3"/>
          <p:cNvSpPr>
            <a:spLocks noChangeArrowheads="1"/>
          </p:cNvSpPr>
          <p:nvPr/>
        </p:nvSpPr>
        <p:spPr bwMode="auto">
          <a:xfrm>
            <a:off x="250825" y="995363"/>
            <a:ext cx="8497888" cy="502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以“我的好朋友”为例</a:t>
            </a:r>
            <a:r>
              <a:rPr lang="en-US" altLang="zh-CN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进行思路点拨。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第一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首先确定好朋友的性格、精神或气质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运用议论的语句加以概括。</a:t>
            </a:r>
            <a:endParaRPr lang="zh-CN" altLang="en-US" sz="2400" u="none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第二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抓住人物的典型细节来表现人物的特征。人物肖像必须符合年龄、性格特征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典型事例必须体现精神品质。要选取最能反映人物身份与性格的特征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捕捉最能表现人物内心情感与个性特征的瞬间画面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而不要面面俱到。</a:t>
            </a:r>
            <a:endParaRPr lang="zh-CN" altLang="en-US" sz="2400" u="none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第三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精选写作手法和修辞手法，表现人物的思想本质和性格特征。</a:t>
            </a:r>
            <a:endParaRPr lang="zh-CN" altLang="en-US" sz="2400" u="none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68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68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68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u="none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38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u="none">
                <a:latin typeface="微软雅黑" pitchFamily="34" charset="-122"/>
                <a:ea typeface="微软雅黑" pitchFamily="34" charset="-122"/>
              </a:rPr>
              <a:t>写作指导</a:t>
            </a:r>
          </a:p>
        </p:txBody>
      </p:sp>
      <p:sp>
        <p:nvSpPr>
          <p:cNvPr id="19463" name="Rectangle 1"/>
          <p:cNvSpPr>
            <a:spLocks noChangeArrowheads="1"/>
          </p:cNvSpPr>
          <p:nvPr/>
        </p:nvSpPr>
        <p:spPr bwMode="auto">
          <a:xfrm>
            <a:off x="179388" y="981075"/>
            <a:ext cx="8964612" cy="169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lang="zh-CN" altLang="en-US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肖像细节描写。</a:t>
            </a:r>
          </a:p>
          <a:p>
            <a:pPr eaLnBrk="0" hangingPunct="0">
              <a:lnSpc>
                <a:spcPct val="110000"/>
              </a:lnSpc>
            </a:pPr>
            <a:r>
              <a:rPr lang="zh-CN" altLang="en-US" sz="2400" u="none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肖像描写的作用不止在于画出这个人的外部面貌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更是为了以形传神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通过人物的外部特征揭示性格特点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表现人物的身份、性格和生活际遇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endParaRPr lang="zh-CN" altLang="en-US" sz="2400" u="none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9465" name="Rectangle 1"/>
          <p:cNvSpPr>
            <a:spLocks noChangeArrowheads="1"/>
          </p:cNvSpPr>
          <p:nvPr/>
        </p:nvSpPr>
        <p:spPr bwMode="auto">
          <a:xfrm>
            <a:off x="250825" y="2781300"/>
            <a:ext cx="8569325" cy="370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(1)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黄里带白的脸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瘦得教人担心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头上直竖着寸把长的头发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牙黄羽纱的长衫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隶体“一”字的胡须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左手捏着一支黄色烟嘴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安烟的一头已经熏黑了。</a:t>
            </a:r>
            <a:endParaRPr lang="zh-CN" altLang="en-US" sz="2400" u="none"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lnSpc>
                <a:spcPct val="110000"/>
              </a:lnSpc>
            </a:pP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鲁迅</a:t>
            </a:r>
            <a:r>
              <a:rPr lang="en-US" altLang="zh-CN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身体瘦弱、精神矍铄、意志顽强。</a:t>
            </a:r>
          </a:p>
          <a:p>
            <a:pPr eaLnBrk="0" hangingPunct="0">
              <a:lnSpc>
                <a:spcPct val="110000"/>
              </a:lnSpc>
            </a:pP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(2)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她微笑的时候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那黑得像黑樱桃的眼珠儿睁得圆圆的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闪出一种难以形容的愉快的光芒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在笑容里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快活地露出坚固的雪白的牙齿。虽然黑黑的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两颊有许多皱纹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但整个面孔仍然显得年轻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明朗。</a:t>
            </a:r>
            <a:endParaRPr lang="zh-CN" altLang="en-US" sz="2400" u="none"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lnSpc>
                <a:spcPct val="110000"/>
              </a:lnSpc>
            </a:pP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外祖母</a:t>
            </a:r>
            <a:r>
              <a:rPr lang="en-US" altLang="zh-CN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开朗的性格</a:t>
            </a:r>
            <a:r>
              <a:rPr lang="en-US" altLang="zh-CN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年轻、明朗的心态。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u="none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2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u="none">
                <a:latin typeface="微软雅黑" pitchFamily="34" charset="-122"/>
                <a:ea typeface="微软雅黑" pitchFamily="34" charset="-122"/>
              </a:rPr>
              <a:t>写作指导</a:t>
            </a:r>
          </a:p>
        </p:txBody>
      </p:sp>
      <p:sp>
        <p:nvSpPr>
          <p:cNvPr id="21511" name="Rectangle 2"/>
          <p:cNvSpPr>
            <a:spLocks noChangeArrowheads="1"/>
          </p:cNvSpPr>
          <p:nvPr/>
        </p:nvSpPr>
        <p:spPr bwMode="auto">
          <a:xfrm>
            <a:off x="684213" y="1144588"/>
            <a:ext cx="7594600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lang="zh-CN" altLang="en-US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语言细节描写。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r>
              <a:rPr lang="zh-CN" altLang="en-US" sz="2400" u="none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老舍说</a:t>
            </a:r>
            <a:r>
              <a:rPr lang="en-US" altLang="zh-CN" sz="2400" u="none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lang="zh-CN" altLang="en-US" sz="2400" u="none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对话就是人物的性格等等的自我介绍。”语言描写是对人物独白和对话的描写</a:t>
            </a:r>
            <a:r>
              <a:rPr lang="en-US" altLang="zh-CN" sz="2400" u="none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俗话说言如其人</a:t>
            </a:r>
            <a:r>
              <a:rPr lang="en-US" altLang="zh-CN" sz="2400" u="none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又说言为心声</a:t>
            </a:r>
            <a:r>
              <a:rPr lang="en-US" altLang="zh-CN" sz="2400" u="none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什么人说什么话。我们也常说</a:t>
            </a:r>
            <a:r>
              <a:rPr lang="en-US" altLang="zh-CN" sz="2400" u="none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对一个人要听其言观其行</a:t>
            </a:r>
            <a:r>
              <a:rPr lang="en-US" altLang="zh-CN" sz="2400" u="none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说的就是一个人的语言能够反映一个人的精神世界。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u="none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486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u="none">
                <a:latin typeface="微软雅黑" pitchFamily="34" charset="-122"/>
                <a:ea typeface="微软雅黑" pitchFamily="34" charset="-122"/>
              </a:rPr>
              <a:t>写作指导</a:t>
            </a:r>
          </a:p>
        </p:txBody>
      </p:sp>
      <p:sp>
        <p:nvSpPr>
          <p:cNvPr id="20487" name="Rectangle 2"/>
          <p:cNvSpPr>
            <a:spLocks noChangeArrowheads="1"/>
          </p:cNvSpPr>
          <p:nvPr/>
        </p:nvSpPr>
        <p:spPr bwMode="auto">
          <a:xfrm>
            <a:off x="755650" y="1636713"/>
            <a:ext cx="7488238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lang="zh-CN" altLang="en-US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行动细节描写。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r>
              <a:rPr lang="zh-CN" altLang="en-US" sz="2400" u="none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行动描写是表现人物的重要手段</a:t>
            </a:r>
            <a:r>
              <a:rPr lang="en-US" altLang="zh-CN" sz="2400" u="none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能够淋漓尽致地展示个性形象</a:t>
            </a:r>
            <a:r>
              <a:rPr lang="en-US" altLang="zh-CN" sz="2400" u="none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而且引人入胜。年轻人之所以喜欢看武打小说</a:t>
            </a:r>
            <a:r>
              <a:rPr lang="en-US" altLang="zh-CN" sz="2400" u="none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很重要的原因就是动作吸引人。</a:t>
            </a:r>
            <a:r>
              <a:rPr lang="en-US" altLang="zh-CN" sz="2400" u="none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lang="zh-CN" altLang="en-US" sz="2400" u="none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水浒</a:t>
            </a:r>
            <a:r>
              <a:rPr lang="en-US" altLang="zh-CN" sz="2400" u="none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lang="zh-CN" altLang="en-US" sz="2400" u="none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中的主要人物性格各异</a:t>
            </a:r>
            <a:r>
              <a:rPr lang="en-US" altLang="zh-CN" sz="2400" u="none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主要是作者对他们进行了各具特点的行动描写。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u="none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0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u="none">
                <a:latin typeface="微软雅黑" pitchFamily="34" charset="-122"/>
                <a:ea typeface="微软雅黑" pitchFamily="34" charset="-122"/>
              </a:rPr>
              <a:t>写作指导</a:t>
            </a: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611188" y="1700213"/>
            <a:ext cx="7488237" cy="272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lang="zh-CN" altLang="en-US" sz="2400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心理细节描写。</a:t>
            </a:r>
          </a:p>
          <a:p>
            <a:pPr eaLnBrk="0" hangingPunct="0">
              <a:lnSpc>
                <a:spcPct val="120000"/>
              </a:lnSpc>
            </a:pP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心理活动能够反映人物的性格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能够把人物的内心世界展现在读者面前。要设身处地地推测人物的内心所想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把自己当作具有所写人物的个性特征的“他”。只有把人物的心理活动写得细腻而真切、生动而传神</a:t>
            </a:r>
            <a:r>
              <a:rPr lang="en-US" altLang="zh-CN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才能突出人物的精神世界。</a:t>
            </a:r>
            <a:endParaRPr lang="zh-CN" altLang="en-US" sz="2400" u="none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531" name="任意多边形 6"/>
          <p:cNvGrpSpPr>
            <a:grpSpLocks/>
          </p:cNvGrpSpPr>
          <p:nvPr/>
        </p:nvGrpSpPr>
        <p:grpSpPr bwMode="auto">
          <a:xfrm>
            <a:off x="611188" y="0"/>
            <a:ext cx="2414587" cy="798513"/>
            <a:chOff x="691" y="61"/>
            <a:chExt cx="1521" cy="503"/>
          </a:xfrm>
        </p:grpSpPr>
        <p:pic>
          <p:nvPicPr>
            <p:cNvPr id="22535" name="任意多边形 6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91" y="61"/>
              <a:ext cx="1521" cy="5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36" name="Text Box 4"/>
            <p:cNvSpPr txBox="1">
              <a:spLocks noChangeArrowheads="1"/>
            </p:cNvSpPr>
            <p:nvPr/>
          </p:nvSpPr>
          <p:spPr bwMode="auto">
            <a:xfrm rot="10800000">
              <a:off x="748" y="119"/>
              <a:ext cx="1387" cy="3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10800000" lIns="51435" tIns="25718" rIns="51435" bIns="25718" anchor="ctr"/>
            <a:lstStyle/>
            <a:p>
              <a:pPr algn="ctr"/>
              <a:endParaRPr lang="en-US" altLang="zh-CN" sz="2800" b="1" u="none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2532" name="TextBox 7"/>
          <p:cNvSpPr txBox="1">
            <a:spLocks noChangeArrowheads="1"/>
          </p:cNvSpPr>
          <p:nvPr/>
        </p:nvSpPr>
        <p:spPr bwMode="auto">
          <a:xfrm>
            <a:off x="1116013" y="188913"/>
            <a:ext cx="16065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u="none">
                <a:latin typeface="微软雅黑" pitchFamily="34" charset="-122"/>
                <a:ea typeface="微软雅黑" pitchFamily="34" charset="-122"/>
              </a:rPr>
              <a:t>写作指导</a:t>
            </a:r>
          </a:p>
        </p:txBody>
      </p:sp>
      <p:sp>
        <p:nvSpPr>
          <p:cNvPr id="22533" name="Rectangle 1"/>
          <p:cNvSpPr>
            <a:spLocks noChangeArrowheads="1"/>
          </p:cNvSpPr>
          <p:nvPr/>
        </p:nvSpPr>
        <p:spPr bwMode="auto">
          <a:xfrm>
            <a:off x="611188" y="1341438"/>
            <a:ext cx="70929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二、借助一些写作手法加以突出、强调</a:t>
            </a:r>
          </a:p>
        </p:txBody>
      </p:sp>
      <p:sp>
        <p:nvSpPr>
          <p:cNvPr id="24582" name="Rectangle 2"/>
          <p:cNvSpPr>
            <a:spLocks noChangeArrowheads="1"/>
          </p:cNvSpPr>
          <p:nvPr/>
        </p:nvSpPr>
        <p:spPr bwMode="auto">
          <a:xfrm>
            <a:off x="539750" y="1916113"/>
            <a:ext cx="8424863" cy="329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常见写作方法、表现手法有</a:t>
            </a:r>
            <a:r>
              <a:rPr lang="en-US" altLang="zh-CN" sz="2800" b="1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lang="en-US" altLang="zh-CN" sz="2800" b="1" u="none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联想、想象、象征、托物言志、比较、对比、衬托、反衬、烘托、以小见大、借景抒情</a:t>
            </a:r>
            <a:r>
              <a:rPr lang="en-US" altLang="zh-CN" sz="2800" b="1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lang="zh-CN" altLang="en-US" sz="2800" b="1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情景交融</a:t>
            </a:r>
            <a:r>
              <a:rPr lang="en-US" altLang="zh-CN" sz="2800" b="1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lang="zh-CN" altLang="en-US" sz="2800" b="1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、伏笔和铺垫、前后照应</a:t>
            </a:r>
            <a:r>
              <a:rPr lang="en-US" altLang="zh-CN" sz="2800" b="1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lang="zh-CN" altLang="en-US" sz="2800" b="1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呼应</a:t>
            </a:r>
            <a:r>
              <a:rPr lang="en-US" altLang="zh-CN" sz="2800" b="1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lang="zh-CN" altLang="en-US" sz="2800" b="1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、正面</a:t>
            </a:r>
            <a:r>
              <a:rPr lang="en-US" altLang="zh-CN" sz="2800" b="1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lang="zh-CN" altLang="en-US" sz="2800" b="1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侧面</a:t>
            </a:r>
            <a:r>
              <a:rPr lang="en-US" altLang="zh-CN" sz="2800" b="1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lang="zh-CN" altLang="en-US" sz="2800" b="1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描写、欲扬先抑、欲抑先扬。</a:t>
            </a:r>
            <a:endParaRPr lang="zh-CN" altLang="en-US" sz="2800" b="1" u="none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2538" name="Text Box 10"/>
          <p:cNvSpPr txBox="1">
            <a:spLocks noChangeArrowheads="1"/>
          </p:cNvSpPr>
          <p:nvPr/>
        </p:nvSpPr>
        <p:spPr bwMode="auto">
          <a:xfrm>
            <a:off x="3924300" y="0"/>
            <a:ext cx="42481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u="none">
                <a:solidFill>
                  <a:srgbClr val="FF0000"/>
                </a:solidFill>
              </a:rPr>
              <a:t>写出人物的精神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45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4"/>
          <p:cNvSpPr>
            <a:spLocks noChangeArrowheads="1"/>
          </p:cNvSpPr>
          <p:nvPr/>
        </p:nvSpPr>
        <p:spPr bwMode="auto">
          <a:xfrm>
            <a:off x="395288" y="1412875"/>
            <a:ext cx="8424862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u="none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800" b="1" u="none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对比。把两种对应的事物对照比较</a:t>
            </a:r>
            <a:r>
              <a:rPr lang="en-US" altLang="zh-CN" sz="2800" b="1" u="none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800" b="1" u="none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使形象更鲜明</a:t>
            </a:r>
            <a:r>
              <a:rPr lang="en-US" altLang="zh-CN" sz="2800" b="1" u="none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800" b="1" u="none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感受更强烈。</a:t>
            </a:r>
          </a:p>
          <a:p>
            <a:pPr>
              <a:lnSpc>
                <a:spcPct val="110000"/>
              </a:lnSpc>
            </a:pPr>
            <a:r>
              <a:rPr lang="zh-CN" altLang="en-US" sz="2800" u="none">
                <a:solidFill>
                  <a:srgbClr val="000000"/>
                </a:solidFill>
              </a:rPr>
              <a:t>　    </a:t>
            </a:r>
            <a:r>
              <a:rPr lang="en-US" altLang="zh-CN" sz="2800" b="1" u="none">
                <a:solidFill>
                  <a:srgbClr val="000000"/>
                </a:solidFill>
              </a:rPr>
              <a:t>(1)</a:t>
            </a:r>
            <a:r>
              <a:rPr lang="zh-CN" altLang="en-US" sz="2800" b="1" u="none">
                <a:solidFill>
                  <a:srgbClr val="000000"/>
                </a:solidFill>
              </a:rPr>
              <a:t>运用对比手法描写人物</a:t>
            </a:r>
            <a:r>
              <a:rPr lang="en-US" altLang="zh-CN" sz="2800" b="1" u="none">
                <a:solidFill>
                  <a:srgbClr val="000000"/>
                </a:solidFill>
              </a:rPr>
              <a:t>,</a:t>
            </a:r>
            <a:r>
              <a:rPr lang="zh-CN" altLang="en-US" sz="2800" b="1" u="none">
                <a:solidFill>
                  <a:srgbClr val="000000"/>
                </a:solidFill>
              </a:rPr>
              <a:t>刻画性格。</a:t>
            </a:r>
            <a:endParaRPr lang="zh-CN" altLang="en-US" sz="2800" b="1" u="none"/>
          </a:p>
          <a:p>
            <a:pPr>
              <a:lnSpc>
                <a:spcPct val="110000"/>
              </a:lnSpc>
            </a:pPr>
            <a:r>
              <a:rPr lang="zh-CN" altLang="en-US" sz="2800" b="1" u="none">
                <a:solidFill>
                  <a:srgbClr val="000000"/>
                </a:solidFill>
              </a:rPr>
              <a:t>　    如</a:t>
            </a:r>
            <a:r>
              <a:rPr lang="en-US" altLang="zh-CN" sz="2800" b="1" u="none">
                <a:solidFill>
                  <a:srgbClr val="000000"/>
                </a:solidFill>
              </a:rPr>
              <a:t>《</a:t>
            </a:r>
            <a:r>
              <a:rPr lang="zh-CN" altLang="en-US" sz="2800" b="1" u="none">
                <a:solidFill>
                  <a:srgbClr val="000000"/>
                </a:solidFill>
              </a:rPr>
              <a:t>邓稼先</a:t>
            </a:r>
            <a:r>
              <a:rPr lang="en-US" altLang="zh-CN" sz="2800" b="1" u="none">
                <a:solidFill>
                  <a:srgbClr val="000000"/>
                </a:solidFill>
              </a:rPr>
              <a:t>》</a:t>
            </a:r>
            <a:r>
              <a:rPr lang="zh-CN" altLang="en-US" sz="2800" b="1" u="none">
                <a:solidFill>
                  <a:srgbClr val="000000"/>
                </a:solidFill>
              </a:rPr>
              <a:t>一文，将邓稼先与美国“原子弹之父”奥本海默进行对比，鲜明地表现了邓稼先忠厚朴实的气质和毫无私心、甘于奉献的品格。</a:t>
            </a:r>
            <a:endParaRPr lang="zh-CN" altLang="en-US" sz="2800" b="1" u="none"/>
          </a:p>
          <a:p>
            <a:pPr>
              <a:lnSpc>
                <a:spcPct val="110000"/>
              </a:lnSpc>
            </a:pPr>
            <a:r>
              <a:rPr lang="zh-CN" altLang="en-US" sz="2800" b="1" u="none">
                <a:solidFill>
                  <a:srgbClr val="000000"/>
                </a:solidFill>
              </a:rPr>
              <a:t>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579" name="任意多边形 6"/>
          <p:cNvGrpSpPr>
            <a:grpSpLocks/>
          </p:cNvGrpSpPr>
          <p:nvPr/>
        </p:nvGrpSpPr>
        <p:grpSpPr bwMode="auto">
          <a:xfrm>
            <a:off x="323850" y="260350"/>
            <a:ext cx="2414588" cy="798513"/>
            <a:chOff x="691" y="61"/>
            <a:chExt cx="1521" cy="503"/>
          </a:xfrm>
        </p:grpSpPr>
        <p:pic>
          <p:nvPicPr>
            <p:cNvPr id="24582" name="任意多边形 6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91" y="61"/>
              <a:ext cx="1521" cy="5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83" name="Text Box 4"/>
            <p:cNvSpPr txBox="1">
              <a:spLocks noChangeArrowheads="1"/>
            </p:cNvSpPr>
            <p:nvPr/>
          </p:nvSpPr>
          <p:spPr bwMode="auto">
            <a:xfrm rot="10800000">
              <a:off x="748" y="119"/>
              <a:ext cx="1387" cy="3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10800000" lIns="51435" tIns="25718" rIns="51435" bIns="25718" anchor="ctr"/>
            <a:lstStyle/>
            <a:p>
              <a:pPr algn="ctr"/>
              <a:endParaRPr lang="en-US" altLang="zh-CN" sz="2800" b="1" u="none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4580" name="TextBox 7"/>
          <p:cNvSpPr txBox="1">
            <a:spLocks noChangeArrowheads="1"/>
          </p:cNvSpPr>
          <p:nvPr/>
        </p:nvSpPr>
        <p:spPr bwMode="auto">
          <a:xfrm>
            <a:off x="630238" y="352425"/>
            <a:ext cx="16065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u="none">
                <a:latin typeface="微软雅黑" pitchFamily="34" charset="-122"/>
                <a:ea typeface="微软雅黑" pitchFamily="34" charset="-122"/>
              </a:rPr>
              <a:t>写作指导</a:t>
            </a:r>
          </a:p>
        </p:txBody>
      </p:sp>
      <p:sp>
        <p:nvSpPr>
          <p:cNvPr id="26629" name="Rectangle 2"/>
          <p:cNvSpPr>
            <a:spLocks noChangeArrowheads="1"/>
          </p:cNvSpPr>
          <p:nvPr/>
        </p:nvSpPr>
        <p:spPr bwMode="auto">
          <a:xfrm>
            <a:off x="611188" y="1949450"/>
            <a:ext cx="8137525" cy="297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u="none">
                <a:solidFill>
                  <a:srgbClr val="000000"/>
                </a:solidFill>
                <a:cs typeface="Times New Roman" pitchFamily="18" charset="0"/>
              </a:rPr>
              <a:t>(2)</a:t>
            </a:r>
            <a:r>
              <a:rPr lang="zh-CN" altLang="en-US" sz="2800" b="1" u="none">
                <a:solidFill>
                  <a:srgbClr val="000000"/>
                </a:solidFill>
                <a:cs typeface="Times New Roman" pitchFamily="18" charset="0"/>
              </a:rPr>
              <a:t>运用对比手法</a:t>
            </a:r>
            <a:r>
              <a:rPr lang="en-US" altLang="zh-CN" sz="2800" b="1" u="none">
                <a:solidFill>
                  <a:srgbClr val="000000"/>
                </a:solidFill>
                <a:cs typeface="Times New Roman" pitchFamily="18" charset="0"/>
              </a:rPr>
              <a:t>,</a:t>
            </a:r>
            <a:r>
              <a:rPr lang="zh-CN" altLang="en-US" sz="2800" b="1" u="none">
                <a:solidFill>
                  <a:srgbClr val="000000"/>
                </a:solidFill>
                <a:cs typeface="Times New Roman" pitchFamily="18" charset="0"/>
              </a:rPr>
              <a:t>描摹景物</a:t>
            </a:r>
            <a:r>
              <a:rPr lang="en-US" altLang="zh-CN" sz="2800" b="1" u="none">
                <a:solidFill>
                  <a:srgbClr val="000000"/>
                </a:solidFill>
                <a:cs typeface="Times New Roman" pitchFamily="18" charset="0"/>
              </a:rPr>
              <a:t>,</a:t>
            </a:r>
            <a:r>
              <a:rPr lang="zh-CN" altLang="en-US" sz="2800" b="1" u="none">
                <a:solidFill>
                  <a:srgbClr val="000000"/>
                </a:solidFill>
                <a:cs typeface="Times New Roman" pitchFamily="18" charset="0"/>
              </a:rPr>
              <a:t>抒发感情。</a:t>
            </a:r>
          </a:p>
          <a:p>
            <a:pPr eaLnBrk="0" hangingPunct="0">
              <a:lnSpc>
                <a:spcPct val="110000"/>
              </a:lnSpc>
            </a:pPr>
            <a:r>
              <a:rPr lang="zh-CN" altLang="en-US" u="none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r>
              <a:rPr lang="zh-CN" altLang="en-US" sz="2800" b="1" u="none">
                <a:solidFill>
                  <a:srgbClr val="000000"/>
                </a:solidFill>
                <a:cs typeface="Times New Roman" pitchFamily="18" charset="0"/>
              </a:rPr>
              <a:t>如鲁迅的</a:t>
            </a:r>
            <a:r>
              <a:rPr lang="en-US" altLang="zh-CN" sz="2800" b="1" u="none">
                <a:solidFill>
                  <a:srgbClr val="000000"/>
                </a:solidFill>
                <a:cs typeface="Times New Roman" pitchFamily="18" charset="0"/>
              </a:rPr>
              <a:t>《</a:t>
            </a:r>
            <a:r>
              <a:rPr lang="zh-CN" altLang="en-US" sz="2800" b="1" u="none">
                <a:solidFill>
                  <a:srgbClr val="000000"/>
                </a:solidFill>
                <a:cs typeface="Times New Roman" pitchFamily="18" charset="0"/>
              </a:rPr>
              <a:t>从百草园到三味书屋</a:t>
            </a:r>
            <a:r>
              <a:rPr lang="en-US" altLang="zh-CN" sz="2800" b="1" u="none">
                <a:solidFill>
                  <a:srgbClr val="000000"/>
                </a:solidFill>
                <a:cs typeface="Times New Roman" pitchFamily="18" charset="0"/>
              </a:rPr>
              <a:t>》</a:t>
            </a:r>
            <a:r>
              <a:rPr lang="zh-CN" altLang="en-US" sz="2800" b="1" u="none">
                <a:solidFill>
                  <a:srgbClr val="000000"/>
                </a:solidFill>
                <a:cs typeface="Times New Roman" pitchFamily="18" charset="0"/>
              </a:rPr>
              <a:t>，前边描写了百草园景色，这是一片生机盎然的自由天地，少年时“我”的欣喜之情跃然纸上，这里的景物描写与充满枯燥乏味气息的“三味书屋”形成了鲜明对比，“我”对“三味书屋”的厌倦之情也自然流露出来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F0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3816</Words>
  <Application>Kingsoft Office WPP</Application>
  <PresentationFormat>全屏显示(4:3)</PresentationFormat>
  <Paragraphs>106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演示文稿设计模板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Calibri</vt:lpstr>
      <vt:lpstr>微软雅黑</vt:lpstr>
      <vt:lpstr>Times New Roman</vt:lpstr>
      <vt:lpstr>Wingdings</vt:lpstr>
      <vt:lpstr>黑体</vt:lpstr>
      <vt:lpstr>默认设计模板</vt:lpstr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Windows 用户</cp:lastModifiedBy>
  <cp:revision>92</cp:revision>
  <dcterms:created xsi:type="dcterms:W3CDTF">2015-11-21T07:20:00Z</dcterms:created>
  <dcterms:modified xsi:type="dcterms:W3CDTF">2020-02-21T02:15:21Z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