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7"/>
    <p:sldId id="271" r:id="rId18"/>
    <p:sldId id="272" r:id="rId19"/>
    <p:sldId id="273" r:id="rId20"/>
    <p:sldId id="315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357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</p:sldIdLst>
  <p:sldSz cx="12192000" cy="6858000"/>
  <p:notesSz cx="6858000" cy="9144000"/>
  <p:custDataLst>
    <p:tags r:id="rId6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1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7" Type="http://schemas.openxmlformats.org/officeDocument/2006/relationships/tags" Target="tags/tag2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18434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ctr" anchorCtr="0"/>
          <a:p>
            <a:pPr lvl="0" eaLnBrk="1" hangingPunct="1"/>
            <a:endParaRPr lang="zh-TW" altLang="en-US" sz="1000" dirty="0">
              <a:ea typeface="DFKai-SB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4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ctr" anchorCtr="0"/>
          <a:p>
            <a:pPr lvl="0" eaLnBrk="1" hangingPunct="1"/>
            <a:endParaRPr lang="zh-TW" altLang="en-US" sz="1000" dirty="0">
              <a:ea typeface="DFKai-SB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19920000">
            <a:off x="1814195" y="2449195"/>
            <a:ext cx="95294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赵生勤老师课件</a:t>
            </a:r>
            <a:endParaRPr lang="zh-CN" altLang="en-US" sz="9600" b="1">
              <a:solidFill>
                <a:schemeClr val="accent5">
                  <a:lumMod val="20000"/>
                  <a:lumOff val="8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5.jpeg"/><Relationship Id="rId1" Type="http://schemas.openxmlformats.org/officeDocument/2006/relationships/hyperlink" Target="http://www.guilinblog.com/u/hui59/archives/2006/7585.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wmf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3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openxmlformats.org/officeDocument/2006/relationships/hyperlink" Target="http://baike.baidu.com/view/2685860.htm" TargetMode="External"/><Relationship Id="rId2" Type="http://schemas.openxmlformats.org/officeDocument/2006/relationships/hyperlink" Target="http://baike.baidu.com/view/67798.htm" TargetMode="External"/><Relationship Id="rId1" Type="http://schemas.openxmlformats.org/officeDocument/2006/relationships/hyperlink" Target="http://baike.baidu.com/view/656.htm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hyperlink" Target="http://www.guilinblog.com/u/hui59/archives/2006/7585.html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4.bin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3481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" y="102235"/>
            <a:ext cx="12001500" cy="6652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框 34818"/>
          <p:cNvSpPr txBox="1"/>
          <p:nvPr/>
        </p:nvSpPr>
        <p:spPr>
          <a:xfrm>
            <a:off x="1485265" y="766445"/>
            <a:ext cx="9565005" cy="3769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39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琵琶行</a:t>
            </a:r>
            <a:endParaRPr lang="zh-CN" altLang="en-US" sz="239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8023" y="4662170"/>
            <a:ext cx="3539490" cy="14452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8800" b="1" dirty="0">
                <a:solidFill>
                  <a:srgbClr val="FFFF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白居易</a:t>
            </a:r>
            <a:endParaRPr lang="zh-CN" altLang="en-US" sz="8800" b="1" dirty="0">
              <a:solidFill>
                <a:srgbClr val="FFFF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44780" y="198120"/>
            <a:ext cx="7833995" cy="6462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b="1">
                <a:solidFill>
                  <a:srgbClr val="3333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en-US" altLang="zh-CN" b="1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zh-CN" b="1">
                <a:latin typeface="华文中宋" panose="02010600040101010101" pitchFamily="2" charset="-122"/>
                <a:ea typeface="华文中宋" panose="02010600040101010101" pitchFamily="2" charset="-122"/>
              </a:rPr>
              <a:t>浔阳江头夜送客，枫叶荻花秋瑟瑟。主人下马客在船，举酒欲饮无管弦。醉不成欢惨将别，别时茫茫江浸月。</a:t>
            </a:r>
            <a:endParaRPr lang="zh-CN" altLang="zh-CN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zh-CN" b="1">
                <a:latin typeface="华文中宋" panose="02010600040101010101" pitchFamily="2" charset="-122"/>
                <a:ea typeface="华文中宋" panose="02010600040101010101" pitchFamily="2" charset="-122"/>
              </a:rPr>
              <a:t>      忽闻水上琵琶声，主人忘归客不发。寻声暗问弹者谁？琵琶声停欲语迟。移船相近邀相见，添酒回灯重开宴。千呼万唤始出来，犹抱琵琶半遮面。转轴拨弦三两声，未成曲调先有情。弦弦掩抑声声思，似诉平生不得志。低眉信手续续弹，说尽心中无限事。轻拢慢捻抹复挑，初为霓裳后六幺。大弦嘈嘈如急雨，小弦切切如私语。嘈嘈切切错杂弹，大珠小珠落玉盘。间关莺语花底滑，幽咽泉流冰下难。冰泉冷涩弦凝绝，凝绝不通声暂歇。别有幽愁暗恨生，此时无声胜有声。银瓶乍破水浆迸，铁骑突出刀枪鸣。曲终收拨当心画，四弦一声如裂帛。东船西舫悄无言，唯见江心秋月白。</a:t>
            </a:r>
            <a:endParaRPr lang="zh-CN" altLang="zh-CN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zh-CN" b="1">
                <a:latin typeface="华文中宋" panose="02010600040101010101" pitchFamily="2" charset="-122"/>
                <a:ea typeface="华文中宋" panose="02010600040101010101" pitchFamily="2" charset="-122"/>
              </a:rPr>
              <a:t>      沉吟放拨插弦中，整顿衣裳起敛容。自言本是京城女，家在虾蟆陵下住。十三学得琵琶成，名属教坊第一部。曲罢曾教善才服，妆成每被秋娘妒。五陵年少争缠头，一曲红绡不知数。钿头银篦击节碎，血色罗裙翻酒污。今年欢笑复明年，秋月春风等闲度。弟走从军阿姨死，暮去朝来颜色故。门前冷落鞍马稀，老大嫁作商人妇。商人重利轻别离，前月浮梁买茶去。去来江口守空船，绕船月明江水寒。夜深忽梦少年事，梦啼妆泪红阑干。</a:t>
            </a:r>
            <a:endParaRPr lang="zh-CN" altLang="zh-CN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zh-CN" b="1">
                <a:latin typeface="华文中宋" panose="02010600040101010101" pitchFamily="2" charset="-122"/>
                <a:ea typeface="华文中宋" panose="02010600040101010101" pitchFamily="2" charset="-122"/>
              </a:rPr>
              <a:t>      我闻琵琶已叹息，又闻此语重唧唧。同是天涯沦落人，相逢何必曾相识！我从去年辞帝京，谪居卧病浔阳城。浔阳地僻无音乐，终岁不闻丝竹声。住近湓江地低湿，黄芦苦竹绕宅生。其间旦暮闻何物？杜鹃啼血猿哀鸣。春江花朝秋月夜，往往取酒还独倾。岂无山歌与村笛？呕哑嘲哳难为听。今夜闻君琵琶语，如听仙乐耳暂明。莫辞更坐弹一曲，为君翻作《琵琶行》。</a:t>
            </a:r>
            <a:endParaRPr lang="zh-CN" altLang="zh-CN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zh-CN" b="1">
                <a:latin typeface="华文中宋" panose="02010600040101010101" pitchFamily="2" charset="-122"/>
                <a:ea typeface="华文中宋" panose="02010600040101010101" pitchFamily="2" charset="-122"/>
              </a:rPr>
              <a:t>      感我此言良久立，却坐促弦弦转急。凄凄不似向前声，满座重闻皆掩泣。座中泣下谁最多？江州司马青衫湿。</a:t>
            </a:r>
            <a:endParaRPr lang="zh-CN" altLang="zh-CN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8812530" y="198120"/>
            <a:ext cx="3117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琵  琶  行  </a:t>
            </a:r>
            <a:r>
              <a:rPr lang="zh-CN" altLang="en-US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1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白居易</a:t>
            </a:r>
            <a:endParaRPr lang="zh-CN" altLang="en-US" sz="16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 Box 3"/>
          <p:cNvSpPr txBox="1"/>
          <p:nvPr/>
        </p:nvSpPr>
        <p:spPr>
          <a:xfrm>
            <a:off x="2804160" y="5358130"/>
            <a:ext cx="6031230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4000" b="1" noProof="1" dirty="0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r>
              <a:rPr lang="zh-CN" altLang="en-US" sz="4000" b="1" noProof="1" dirty="0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第一段：江头送客</a:t>
            </a:r>
            <a:r>
              <a:rPr lang="zh-CN" altLang="en-US" sz="4000" b="1" noProof="1">
                <a:solidFill>
                  <a:srgbClr val="261AC8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共离愁</a:t>
            </a:r>
            <a:endParaRPr lang="zh-CN" altLang="en-US" sz="4000" b="1" noProof="1" dirty="0">
              <a:solidFill>
                <a:srgbClr val="261AC8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3314" name="文本框 2"/>
          <p:cNvSpPr txBox="1"/>
          <p:nvPr/>
        </p:nvSpPr>
        <p:spPr>
          <a:xfrm>
            <a:off x="510540" y="1146810"/>
            <a:ext cx="1136396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浔阳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江头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夜送客，枫叶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荻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(dí)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花秋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瑟瑟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主人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下马客在船，举酒欲饮无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管弦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。醉不成欢惨将别，别时茫茫江浸月。</a:t>
            </a:r>
            <a:endParaRPr lang="zh-CN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31410" y="227330"/>
            <a:ext cx="25222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疏通课文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30500" y="23641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江边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62120" y="1282065"/>
            <a:ext cx="59861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多年生草本植物，形状像芦苇，生长在水边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3630" y="2273935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形容微风吹动的声音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85425" y="227393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白居易自指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36005" y="3495675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指音乐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61180" y="3945890"/>
            <a:ext cx="75133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管，萧、笛之类的管乐。弦，琴、瑟、琵琶之类的弦乐</a:t>
            </a:r>
            <a:endParaRPr lang="zh-CN" altLang="en-US" sz="2400" b="1">
              <a:solidFill>
                <a:srgbClr val="26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314" grpId="0"/>
      <p:bldP spid="14337" grpId="0" animBg="1"/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4210" y="1330325"/>
            <a:ext cx="1092327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3333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</a:t>
            </a:r>
            <a:r>
              <a:rPr lang="zh-CN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秋夜我到浔阳江头送一位归客，冷风吹着枫叶和芦花秋声瑟瑟。我和客人下马在船上饯别设宴，举起酒杯要饮却无助兴的音乐。酒喝得不痛快更伤心将要分别，临别时夜茫茫江水倒映着明月。</a:t>
            </a:r>
            <a:endParaRPr lang="zh-CN" altLang="zh-CN" sz="40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362" name="文本框 2"/>
          <p:cNvSpPr txBox="1"/>
          <p:nvPr/>
        </p:nvSpPr>
        <p:spPr>
          <a:xfrm>
            <a:off x="5228590" y="442595"/>
            <a:ext cx="17348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6290" name="Text Box 2"/>
          <p:cNvSpPr txBox="1"/>
          <p:nvPr/>
        </p:nvSpPr>
        <p:spPr>
          <a:xfrm>
            <a:off x="974725" y="1666875"/>
            <a:ext cx="39071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浔阳江头夜送客，枫叶荻花</a:t>
            </a: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秋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瑟瑟。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主人下马客在船，举酒欲饮无管弦。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醉不成欢</a:t>
            </a: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惨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将别，别时茫茫江浸月。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6291" name="Text Box 3"/>
          <p:cNvSpPr txBox="1"/>
          <p:nvPr/>
        </p:nvSpPr>
        <p:spPr>
          <a:xfrm>
            <a:off x="5501005" y="1905000"/>
            <a:ext cx="57264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SzTx/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环境描写：渲染悲凉气氛， 奠定全诗基调。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6292" name="Text Box 4"/>
          <p:cNvSpPr txBox="1"/>
          <p:nvPr/>
        </p:nvSpPr>
        <p:spPr>
          <a:xfrm>
            <a:off x="5593398" y="2984500"/>
            <a:ext cx="18669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互 文</a:t>
            </a:r>
            <a:r>
              <a:rPr lang="zh-CN" altLang="en-US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endParaRPr lang="zh-CN" altLang="en-US" sz="3200" b="1" dirty="0">
              <a:solidFill>
                <a:srgbClr val="3333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7412" name="WordArt 5"/>
          <p:cNvSpPr>
            <a:spLocks noTextEdit="1"/>
          </p:cNvSpPr>
          <p:nvPr/>
        </p:nvSpPr>
        <p:spPr>
          <a:xfrm>
            <a:off x="3167063" y="436563"/>
            <a:ext cx="5562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3600" b="1">
              <a:solidFill>
                <a:srgbClr val="FF00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2251710" y="3288665"/>
            <a:ext cx="1896745" cy="152400"/>
            <a:chOff x="768" y="2064"/>
            <a:chExt cx="1104" cy="96"/>
          </a:xfrm>
        </p:grpSpPr>
        <p:sp>
          <p:nvSpPr>
            <p:cNvPr id="17414" name="AutoShape 10"/>
            <p:cNvSpPr/>
            <p:nvPr/>
          </p:nvSpPr>
          <p:spPr>
            <a:xfrm>
              <a:off x="768" y="2064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17415" name="AutoShape 11"/>
            <p:cNvSpPr/>
            <p:nvPr/>
          </p:nvSpPr>
          <p:spPr>
            <a:xfrm>
              <a:off x="1008" y="2064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17416" name="AutoShape 12"/>
            <p:cNvSpPr/>
            <p:nvPr/>
          </p:nvSpPr>
          <p:spPr>
            <a:xfrm>
              <a:off x="1536" y="2064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17417" name="AutoShape 13"/>
            <p:cNvSpPr/>
            <p:nvPr/>
          </p:nvSpPr>
          <p:spPr>
            <a:xfrm>
              <a:off x="1776" y="2064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</p:grpSp>
      <p:sp>
        <p:nvSpPr>
          <p:cNvPr id="16396" name="AutoShape 15"/>
          <p:cNvSpPr/>
          <p:nvPr/>
        </p:nvSpPr>
        <p:spPr>
          <a:xfrm>
            <a:off x="5041265" y="1905000"/>
            <a:ext cx="126365" cy="845185"/>
          </a:xfrm>
          <a:prstGeom prst="rightBrace">
            <a:avLst>
              <a:gd name="adj1" fmla="val 24967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396305" name="Text Box 17"/>
          <p:cNvSpPr txBox="1"/>
          <p:nvPr/>
        </p:nvSpPr>
        <p:spPr>
          <a:xfrm>
            <a:off x="5500688" y="3998595"/>
            <a:ext cx="5010150" cy="58356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“惨”！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（离愁、沦落）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7420" name="图片 32772" descr="1230235746">
            <a:hlinkClick r:id="rId1"/>
          </p:cNvPr>
          <p:cNvPicPr>
            <a:picLocks noChangeAspect="1"/>
          </p:cNvPicPr>
          <p:nvPr/>
        </p:nvPicPr>
        <p:blipFill>
          <a:blip r:embed="rId2">
            <a:lum bright="17993" contrast="35999"/>
          </a:blip>
          <a:stretch>
            <a:fillRect/>
          </a:stretch>
        </p:blipFill>
        <p:spPr>
          <a:xfrm>
            <a:off x="6591300" y="5093335"/>
            <a:ext cx="5178425" cy="1668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39608" y="5619115"/>
            <a:ext cx="42519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SzTx/>
            </a:pP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诗人、客人：离愁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48614" y="422593"/>
            <a:ext cx="373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4000" b="1" noProof="1">
                <a:solidFill>
                  <a:srgbClr val="FF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江头送客共离愁</a:t>
            </a:r>
            <a:endParaRPr lang="zh-CN" altLang="en-US" sz="4000" b="1" noProof="1">
              <a:solidFill>
                <a:srgbClr val="FF00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6" name="AutoShape 16"/>
          <p:cNvSpPr/>
          <p:nvPr/>
        </p:nvSpPr>
        <p:spPr>
          <a:xfrm>
            <a:off x="5041900" y="3931285"/>
            <a:ext cx="125730" cy="918210"/>
          </a:xfrm>
          <a:prstGeom prst="rightBrace">
            <a:avLst>
              <a:gd name="adj1" fmla="val 82747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6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6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6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6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6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6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6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6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6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6290" grpId="0"/>
      <p:bldP spid="396291" grpId="0"/>
      <p:bldP spid="396292" grpId="0"/>
      <p:bldP spid="396305" grpId="0"/>
      <p:bldP spid="5" grpId="0"/>
      <p:bldP spid="16396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Rectangle 3"/>
          <p:cNvSpPr>
            <a:spLocks noGrp="1" noRot="1"/>
          </p:cNvSpPr>
          <p:nvPr>
            <p:ph type="body" idx="4294967295"/>
          </p:nvPr>
        </p:nvSpPr>
        <p:spPr>
          <a:xfrm>
            <a:off x="941070" y="2942590"/>
            <a:ext cx="10725785" cy="2978150"/>
          </a:xfrm>
        </p:spPr>
        <p:txBody>
          <a:bodyPr vert="horz" wrap="square" lIns="91440" tIns="45720" rIns="91440" bIns="45720" anchor="t" anchorCtr="0">
            <a:normAutofit lnSpcReduction="10000"/>
          </a:bodyPr>
          <a:p>
            <a:pPr eaLnBrk="1" hangingPunct="1">
              <a:lnSpc>
                <a:spcPct val="17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作者在这一段浓墨重彩地描写了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琵琶女的出场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弹奏情形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乐声变化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弹奏效果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请同学们分别找出相关诗句。</a:t>
            </a:r>
            <a:endParaRPr lang="en-US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434" name="Text Box 4"/>
          <p:cNvSpPr txBox="1"/>
          <p:nvPr/>
        </p:nvSpPr>
        <p:spPr>
          <a:xfrm>
            <a:off x="4194175" y="688975"/>
            <a:ext cx="4195763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第二段</a:t>
            </a:r>
            <a:endParaRPr lang="zh-CN" altLang="en-US" sz="4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江心聆听琵琶曲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459" name="图片 229381" descr="3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12725"/>
            <a:ext cx="2212975" cy="1779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224257" descr="FD00419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0543" y="212725"/>
            <a:ext cx="2246312" cy="1919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9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9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37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39">
                                            <p:txEl>
                                              <p:charRg st="37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9">
                                            <p:txEl>
                                              <p:charRg st="37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339">
                                            <p:txEl>
                                              <p:charRg st="37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184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99"/>
          <p:cNvSpPr txBox="1"/>
          <p:nvPr/>
        </p:nvSpPr>
        <p:spPr>
          <a:xfrm>
            <a:off x="230505" y="147955"/>
            <a:ext cx="1173162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忽闻水上琵琶声，主人忘归客不发。寻声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暗问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弹者谁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琵琶声停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欲语迟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。移船相近邀相见，添酒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回灯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重开宴。千呼万唤始出来，犹抱琵琶半遮面。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转轴拨弦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三两声，未成曲调先有情。弦弦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掩抑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声声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，似诉平生不得志。低眉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信手</a:t>
            </a:r>
            <a:r>
              <a:rPr lang="zh-CN" altLang="zh-CN" sz="4000" b="1" u="sng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续续</a:t>
            </a:r>
            <a:r>
              <a:rPr lang="zh-CN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弹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，说尽心中无限事。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轻拢慢捻抹复挑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，初为《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霓裳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》后《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六幺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》。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（未完）</a:t>
            </a: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4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34930" y="89979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低声询问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26435" y="1810385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将要回答，又有些迟疑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88930" y="181038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重新掌灯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0505" y="3456940"/>
            <a:ext cx="4764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拧转弦轴，拨动弦丝。指调弦校音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29015" y="345694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声音低沉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36530" y="345694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深长的情思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2270" y="438086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随手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33210" y="438086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连续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0505" y="5250815"/>
            <a:ext cx="59861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轻轻地拢，慢慢地捻，一会儿抹，一会儿挑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5540" y="4354195"/>
            <a:ext cx="3237230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26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拢，扣弦。捻，揉弦。</a:t>
            </a:r>
            <a:endParaRPr lang="zh-CN" altLang="en-US" sz="2400" b="1">
              <a:solidFill>
                <a:srgbClr val="26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78000" y="5779135"/>
            <a:ext cx="4153535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26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抹，顺手下拨。挑，反手回拨</a:t>
            </a:r>
            <a:endParaRPr lang="zh-CN" altLang="en-US" sz="2400" b="1">
              <a:solidFill>
                <a:srgbClr val="26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63665" y="5318760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即《霓裳羽衣曲》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37040" y="5318760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即《六幺令》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2" grpId="0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1"/>
          <p:cNvSpPr txBox="1"/>
          <p:nvPr/>
        </p:nvSpPr>
        <p:spPr>
          <a:xfrm>
            <a:off x="255905" y="158750"/>
            <a:ext cx="116166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zh-CN" sz="4000" b="1" u="sng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大弦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嘈嘈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如急雨，</a:t>
            </a:r>
            <a:r>
              <a:rPr lang="zh-CN" altLang="zh-CN" sz="40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小弦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切切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如私语。嘈嘈切切错杂弹，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大珠小珠落玉盘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间关莺语花底滑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幽咽泉流冰下难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冰泉冷涩弦凝绝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凝绝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不通声暂歇。别有幽愁暗恨生，此时无声胜有声。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银瓶乍破水浆迸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铁骑突出刀枪鸣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曲终收拨当心画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四弦一声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如裂帛。东船西</a:t>
            </a:r>
            <a:r>
              <a:rPr lang="zh-CN" altLang="zh-CN" sz="4000" b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舫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悄无言，唯见江心秋月白。</a:t>
            </a:r>
            <a:endParaRPr lang="zh-CN" altLang="zh-CN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文本框 2"/>
          <p:cNvSpPr txBox="1"/>
          <p:nvPr/>
        </p:nvSpPr>
        <p:spPr>
          <a:xfrm>
            <a:off x="2892108" y="5582285"/>
            <a:ext cx="48831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船</a:t>
            </a:r>
            <a:endParaRPr lang="zh-CN" altLang="zh-CN" sz="2400" b="1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510" y="0"/>
            <a:ext cx="3237230" cy="5340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指琵琶四根弦中的粗弦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9980" y="1028700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形容声音沉重舒长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51300" y="7366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指琵琶上的细弦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66970" y="1028700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形容声音轻细急促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9485" y="1884045"/>
            <a:ext cx="38481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分别比喻乐声的重浊和清脆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2870" y="1899285"/>
            <a:ext cx="4458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像黄莺在花下啼叫一样婉转流利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51670" y="1976120"/>
            <a:ext cx="247459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000" b="1">
                <a:solidFill>
                  <a:srgbClr val="26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间关，形容鸟鸣婉转</a:t>
            </a:r>
            <a:endParaRPr lang="zh-CN" altLang="en-US" sz="2000" b="1">
              <a:solidFill>
                <a:srgbClr val="26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72730" y="1028700"/>
            <a:ext cx="41535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像幽咽的泉水在冰下艰难流过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69985" y="97790"/>
            <a:ext cx="29838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>
                <a:solidFill>
                  <a:srgbClr val="26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幽咽，形容乐声梗塞不畅</a:t>
            </a:r>
            <a:endParaRPr lang="zh-CN" altLang="en-US" sz="2000" b="1">
              <a:solidFill>
                <a:srgbClr val="26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9485" y="2828290"/>
            <a:ext cx="7207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像冰下的泉水又冷又涩不能畅流，弦似乎凝结不动了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59295" y="3724910"/>
            <a:ext cx="4458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像银瓶突然破裂，水浆迸射一样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3510" y="4627880"/>
            <a:ext cx="4458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像铁骑突然冲出，刀枪齐鸣一般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07585" y="4627880"/>
            <a:ext cx="3359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0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乐曲终了，用拨子在琵琶的中间部位划过四弦</a:t>
            </a:r>
            <a:endParaRPr lang="zh-CN" altLang="en-US" sz="20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71840" y="4689475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四根弦同时发声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20795" y="3816985"/>
            <a:ext cx="32385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000" b="1">
                <a:solidFill>
                  <a:srgbClr val="26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拨，拨子，弹奏弦乐的用具</a:t>
            </a:r>
            <a:endParaRPr lang="zh-CN" altLang="en-US" sz="2000" b="1">
              <a:solidFill>
                <a:srgbClr val="26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45940" y="5789930"/>
            <a:ext cx="5900420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000" b="1" dirty="0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第二段：江心聆听琵琶曲</a:t>
            </a:r>
            <a:endParaRPr lang="zh-CN" altLang="en-US" sz="4000" b="1" dirty="0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9" grpId="0" animBg="1"/>
      <p:bldP spid="2" grpId="0"/>
      <p:bldP spid="3" grpId="0"/>
      <p:bldP spid="4" grpId="0"/>
      <p:bldP spid="5" grpId="0"/>
      <p:bldP spid="6" grpId="0"/>
      <p:bldP spid="7" grpId="0"/>
      <p:bldP spid="10" grpId="0"/>
      <p:bldP spid="9" grpId="0"/>
      <p:bldP spid="11" grpId="0"/>
      <p:bldP spid="12" grpId="0"/>
      <p:bldP spid="13" grpId="0"/>
      <p:bldP spid="14" grpId="0"/>
      <p:bldP spid="16" grpId="0"/>
      <p:bldP spid="18" grpId="0"/>
      <p:bldP spid="184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6535" y="751205"/>
            <a:ext cx="11758930" cy="59004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rgbClr val="3333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忽听得江面上传来琵琶清脆声；我忘却了回归客人也不想动身。寻着声源探问弹琵琶的是何人？琵琶停了许久却迟迟没有动静。我们移船靠近邀请她出来相见；叫下人添酒回灯重新摆起酒宴。千呼万唤她才缓缓地走出来，怀里还抱着琵琶半遮着脸面。转紧琴轴拨动琴弦试弹了几声；尚未成曲调那形态就非常有情。弦弦凄楚悲切声音隐含着沉思；似乎在诉说着她平生的不得志；她低着头随手连续地弹个不停；用琴声把心中无限的往事说尽。轻轻地拢，慢慢地捻，一会儿抹，一会儿挑。初弹《霓裳羽衣曲》接着再弹《六幺》。大弦浑宏悠长嘈嘈如暴风骤雨；小弦和缓幽细切切如有人私语。嘈嘈声切切声互为交错地弹奏；就像大珠小珠一串串掉落玉盘。琵琶声一会儿像花底下宛转流畅的鸟鸣声，一会儿又像水在冰下流动受阻艰涩低沉、呜咽断续的声音。好像水泉冷涩琵琶声开始凝结，凝结而不通畅声音渐渐地中断。像另有一种愁思幽恨暗暗滋生；此时闷闷无声却比有声更动人。突然间好像银瓶撞破水浆四溅；又好像铁甲骑兵厮杀刀枪齐鸣。一曲终了她对准琴弦中心划拨；四弦一声轰鸣好像撕裂了布帛。东船西舫人们都静悄悄地聆听；只见江心之中映着白白秋月影。</a:t>
            </a:r>
            <a:endParaRPr lang="zh-CN" altLang="zh-CN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506" name="文本框 2"/>
          <p:cNvSpPr txBox="1"/>
          <p:nvPr/>
        </p:nvSpPr>
        <p:spPr>
          <a:xfrm>
            <a:off x="5172075" y="44450"/>
            <a:ext cx="18478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charRg st="0" end="48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charRg st="0" end="48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0" end="4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77565" y="499110"/>
            <a:ext cx="577786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第二段：江心聆听琵琶曲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6860" y="1967865"/>
            <a:ext cx="354965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琵琶女的出场</a:t>
            </a:r>
            <a:endParaRPr lang="zh-CN" altLang="en-US" sz="40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endParaRPr lang="zh-CN" altLang="en-US" sz="40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r>
              <a:rPr lang="zh-CN" altLang="en-US" sz="4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琵琶女的形象</a:t>
            </a:r>
            <a:endParaRPr lang="zh-CN" altLang="en-US" sz="40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endParaRPr lang="zh-CN" altLang="en-US" sz="40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r>
              <a:rPr lang="zh-CN" altLang="en-US" sz="4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琵琶女的弹奏</a:t>
            </a:r>
            <a:endParaRPr lang="zh-CN" altLang="en-US" sz="40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70575" y="2076450"/>
            <a:ext cx="41078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noProof="0">
                <a:solidFill>
                  <a:srgbClr val="261AC8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矛盾 含羞 复杂的心情</a:t>
            </a:r>
            <a:endParaRPr lang="zh-CN" altLang="en-US" sz="3200" b="1" noProof="0">
              <a:solidFill>
                <a:srgbClr val="261AC8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70575" y="2893695"/>
            <a:ext cx="43211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举止端庄，神态含羞，似有满腹辛酸心事。</a:t>
            </a:r>
            <a:endParaRPr lang="zh-CN" altLang="en-US" sz="3200" b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66815" y="4203700"/>
            <a:ext cx="20262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弹奏情形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乐声变化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微软雅黑" panose="020B0503020204020204" charset="-122"/>
                <a:sym typeface="+mn-ea"/>
              </a:rPr>
              <a:t>弹奏效果</a:t>
            </a:r>
            <a:endParaRPr lang="zh-CN" altLang="en-US" sz="3200" b="1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AutoShape 16"/>
          <p:cNvSpPr/>
          <p:nvPr/>
        </p:nvSpPr>
        <p:spPr>
          <a:xfrm flipH="1">
            <a:off x="5870575" y="4352290"/>
            <a:ext cx="169545" cy="1270000"/>
          </a:xfrm>
          <a:prstGeom prst="rightBrace">
            <a:avLst>
              <a:gd name="adj1" fmla="val 82747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/>
          <p:nvPr/>
        </p:nvSpPr>
        <p:spPr>
          <a:xfrm>
            <a:off x="4594860" y="5753735"/>
            <a:ext cx="1228725" cy="64135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D1D1F0"/>
                </a:solidFill>
              </a14:hiddenFill>
            </a:ext>
          </a:extLst>
        </p:spPr>
        <p:txBody>
          <a:bodyPr wrap="none" anchor="ctr" anchorCtr="0"/>
          <a:p>
            <a:pPr algn="dist"/>
            <a:r>
              <a:rPr lang="zh-CN" altLang="en-US" sz="4000" b="1" dirty="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形象</a:t>
            </a:r>
            <a:endParaRPr lang="zh-CN" altLang="en-US" sz="4000" b="1" dirty="0">
              <a:solidFill>
                <a:srgbClr val="FF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2530" name="Picture 3" descr="千呼万唤始出来，犹抱琵琶半遮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" y="101600"/>
            <a:ext cx="3881120" cy="6639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6437313" y="101600"/>
            <a:ext cx="2819400" cy="685800"/>
          </a:xfrm>
          <a:prstGeom prst="rect">
            <a:avLst/>
          </a:prstGeom>
          <a:solidFill>
            <a:srgbClr val="FFFF66"/>
          </a:solidFill>
          <a:ln w="9525">
            <a:solidFill>
              <a:srgbClr val="99CC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琵琶女出场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4594860" y="2675255"/>
            <a:ext cx="719582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2800" kern="1200" cap="none" spc="0" normalizeH="0" baseline="0" noProof="0">
                <a:solidFill>
                  <a:srgbClr val="26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</a:t>
            </a:r>
            <a:r>
              <a:rPr kumimoji="0" lang="zh-CN" altLang="en-US" sz="2800" b="1" kern="1200" cap="none" spc="0" normalizeH="0" baseline="0" noProof="0">
                <a:solidFill>
                  <a:srgbClr val="26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、“寻”、“问”</a:t>
            </a:r>
            <a:r>
              <a:rPr kumimoji="0" lang="en-US" altLang="zh-CN" sz="2800" b="1" kern="1200" cap="none" spc="0" normalizeH="0" baseline="0" noProof="0">
                <a:solidFill>
                  <a:srgbClr val="26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……</a:t>
            </a:r>
            <a:r>
              <a:rPr kumimoji="0" lang="zh-CN" altLang="en-US" sz="2800" b="1" kern="1200" cap="none" spc="0" normalizeH="0" baseline="0" noProof="0">
                <a:solidFill>
                  <a:srgbClr val="261A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这一系列的动词，从中可以看出作者心情如何？</a:t>
            </a:r>
            <a:endParaRPr kumimoji="0" lang="zh-CN" altLang="en-US" sz="2800" b="1" kern="1200" cap="none" spc="0" normalizeH="0" baseline="0" noProof="0">
              <a:solidFill>
                <a:srgbClr val="261AC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5207318" y="3636010"/>
            <a:ext cx="23202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急切、欣喜。</a:t>
            </a:r>
            <a:endParaRPr kumimoji="0" lang="zh-CN" altLang="en-US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4594860" y="4168775"/>
            <a:ext cx="6993255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2800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</a:t>
            </a:r>
            <a:r>
              <a:rPr kumimoji="0" lang="zh-CN" altLang="en-US" sz="2800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</a:t>
            </a:r>
            <a:r>
              <a:rPr kumimoji="0" lang="zh-CN" altLang="en-US" sz="2800" b="1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琵琶女为何“千呼万唤始出来，犹抱琵琶半遮面</a:t>
            </a:r>
            <a:r>
              <a:rPr kumimoji="0" lang="en-US" altLang="zh-CN" sz="2800" b="1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”</a:t>
            </a:r>
            <a:r>
              <a:rPr kumimoji="0" lang="zh-CN" altLang="en-US" sz="2800" b="1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？</a:t>
            </a:r>
            <a:endParaRPr kumimoji="0" lang="zh-CN" altLang="en-US" sz="2800" b="1" kern="1200" cap="none" spc="0" normalizeH="0" baseline="0" noProof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5207635" y="5140960"/>
            <a:ext cx="4049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矛盾 含羞 复杂的心情</a:t>
            </a:r>
            <a:endParaRPr kumimoji="0" lang="zh-CN" altLang="en-US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1283" name="Text Box 19"/>
          <p:cNvSpPr txBox="1"/>
          <p:nvPr/>
        </p:nvSpPr>
        <p:spPr>
          <a:xfrm>
            <a:off x="6235065" y="5662930"/>
            <a:ext cx="53530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举止端庄，神态含羞，似有满腹辛酸心事。</a:t>
            </a:r>
            <a:r>
              <a:rPr lang="zh-CN" altLang="en-US" sz="3200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endParaRPr lang="zh-CN" altLang="en-US" sz="3200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0445" y="869950"/>
            <a:ext cx="6522720" cy="1722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4800" b="1" u="sng" baseline="-2000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寻</a:t>
            </a:r>
            <a:r>
              <a:rPr lang="zh-CN" altLang="en-US" sz="4800" b="1" baseline="-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声暗</a:t>
            </a:r>
            <a:r>
              <a:rPr lang="zh-CN" altLang="en-US" sz="4800" b="1" u="sng" baseline="-2000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问</a:t>
            </a:r>
            <a:r>
              <a:rPr lang="zh-CN" altLang="en-US" sz="4800" b="1" baseline="-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弹者谁？琵琶声</a:t>
            </a:r>
            <a:r>
              <a:rPr lang="zh-CN" altLang="en-US" sz="4800" b="1" u="sng" baseline="-2000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停</a:t>
            </a:r>
            <a:r>
              <a:rPr lang="zh-CN" altLang="en-US" sz="4800" b="1" baseline="-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欲语迟。</a:t>
            </a:r>
            <a:endParaRPr lang="zh-CN" altLang="en-US" sz="4800" b="1" baseline="-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4800" b="1" u="sng" baseline="-2000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移</a:t>
            </a:r>
            <a:r>
              <a:rPr lang="zh-CN" altLang="en-US" sz="4800" b="1" baseline="-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船相近</a:t>
            </a:r>
            <a:r>
              <a:rPr lang="zh-CN" altLang="en-US" sz="4800" b="1" u="sng" baseline="-2000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邀</a:t>
            </a:r>
            <a:r>
              <a:rPr lang="zh-CN" altLang="en-US" sz="4800" b="1" baseline="-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相见，</a:t>
            </a:r>
            <a:r>
              <a:rPr lang="zh-CN" altLang="en-US" sz="4800" b="1" u="sng" baseline="-2000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</a:t>
            </a:r>
            <a:r>
              <a:rPr lang="zh-CN" altLang="en-US" sz="4800" b="1" baseline="-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酒</a:t>
            </a:r>
            <a:r>
              <a:rPr lang="zh-CN" altLang="en-US" sz="4800" b="1" u="sng" baseline="-2000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回</a:t>
            </a:r>
            <a:r>
              <a:rPr lang="zh-CN" altLang="en-US" sz="4800" b="1" baseline="-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灯重开宴。</a:t>
            </a:r>
            <a:endParaRPr lang="zh-CN" altLang="en-US" sz="4800" b="1" baseline="-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4800" b="1" baseline="-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千</a:t>
            </a:r>
            <a:r>
              <a:rPr lang="zh-CN" altLang="en-US" sz="4800" b="1" u="sng" baseline="-2000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呼</a:t>
            </a:r>
            <a:r>
              <a:rPr lang="zh-CN" altLang="en-US" sz="4800" b="1" baseline="-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万</a:t>
            </a:r>
            <a:r>
              <a:rPr lang="zh-CN" altLang="en-US" sz="4800" b="1" u="sng" baseline="-2000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唤</a:t>
            </a:r>
            <a:r>
              <a:rPr lang="zh-CN" altLang="en-US" sz="4800" b="1" baseline="-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始出来，犹</a:t>
            </a:r>
            <a:r>
              <a:rPr lang="zh-CN" altLang="en-US" sz="4800" b="1" u="sng" baseline="-2000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抱</a:t>
            </a:r>
            <a:r>
              <a:rPr lang="zh-CN" altLang="en-US" sz="4800" b="1" baseline="-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琵琶半遮面。</a:t>
            </a:r>
            <a:endParaRPr lang="zh-CN" altLang="en-US" sz="4800" b="1" baseline="-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/>
      <p:bldP spid="11278" grpId="0" bldLvl="0" animBg="1"/>
      <p:bldP spid="11279" grpId="0" bldLvl="0" animBg="1"/>
      <p:bldP spid="11280" grpId="0" bldLvl="0" animBg="1"/>
      <p:bldP spid="11281" grpId="0" bldLvl="0" animBg="1"/>
      <p:bldP spid="11282" grpId="0" bldLvl="0" animBg="1"/>
      <p:bldP spid="11283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6145" name="文本框 99"/>
          <p:cNvSpPr txBox="1"/>
          <p:nvPr/>
        </p:nvSpPr>
        <p:spPr>
          <a:xfrm>
            <a:off x="2492375" y="654050"/>
            <a:ext cx="7543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 sz="3200" b="1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4098" name="文本框 2"/>
          <p:cNvSpPr txBox="1"/>
          <p:nvPr/>
        </p:nvSpPr>
        <p:spPr>
          <a:xfrm>
            <a:off x="1615440" y="447675"/>
            <a:ext cx="9297035" cy="572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</a:t>
            </a:r>
            <a:r>
              <a:rPr lang="zh-CN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1、把握诗歌基本内容，了解白居易和琵琶女两人身世的相似性；</a:t>
            </a:r>
            <a:endParaRPr lang="zh-CN" altLang="zh-CN" sz="40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2、掌握诗歌的表达技巧，把握诗人的情感变化；</a:t>
            </a:r>
            <a:endParaRPr lang="zh-CN" altLang="zh-CN" sz="40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3、欣赏诗中描写音乐的语言艺术；</a:t>
            </a:r>
            <a:endParaRPr lang="zh-CN" altLang="zh-CN" sz="40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4786630" y="188595"/>
            <a:ext cx="2386965" cy="644525"/>
          </a:xfrm>
        </p:spPr>
        <p:txBody>
          <a:bodyPr vert="horz" wrap="square" lIns="91440" tIns="45720" rIns="91440" bIns="45720" anchor="ctr" anchorCtr="0">
            <a:normAutofit fontScale="90000"/>
          </a:bodyPr>
          <a:p>
            <a:pPr algn="l" eaLnBrk="1" hangingPunct="1">
              <a:lnSpc>
                <a:spcPct val="11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弹奏情形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03145" y="1056005"/>
            <a:ext cx="9339580" cy="2084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转轴拨弦三两声，未成曲调先有情。 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algn="l"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弦弦掩抑声声思，似诉平生不得志。 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algn="l"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低眉信手续续弹，说尽心中无限事。 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algn="l"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轻拢慢捻抹复挑，初为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霓裳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后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六幺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5370" y="3509645"/>
            <a:ext cx="10313670" cy="2748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eaLnBrk="1" hangingPunct="1">
              <a:lnSpc>
                <a:spcPct val="120000"/>
              </a:lnSpc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3600" b="1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调弦定音，非同凡响，声中含情；信手续弹，声声含悲，心事无限；弹奏名曲，技艺高超。尽管没有具体描写乐声，却为下面具体描写乐声做好了铺垫。</a:t>
            </a:r>
            <a:endParaRPr lang="zh-CN" altLang="en-US" sz="3600" b="1" dirty="0">
              <a:solidFill>
                <a:srgbClr val="0070C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7" name="AutoShape 16"/>
          <p:cNvSpPr/>
          <p:nvPr/>
        </p:nvSpPr>
        <p:spPr>
          <a:xfrm flipH="1">
            <a:off x="1870710" y="1169670"/>
            <a:ext cx="197485" cy="1856105"/>
          </a:xfrm>
          <a:prstGeom prst="rightBrace">
            <a:avLst>
              <a:gd name="adj1" fmla="val 82747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9970" y="1128395"/>
            <a:ext cx="60579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highlight>
                  <a:srgbClr val="FFFF00"/>
                </a:highlight>
              </a:rPr>
              <a:t>前奏曲</a:t>
            </a:r>
            <a:endParaRPr lang="zh-CN" altLang="en-US" sz="4000" b="1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2" grpId="0"/>
      <p:bldP spid="3" grpId="0"/>
      <p:bldP spid="7" grpId="0" bldLvl="0" animBg="1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4901565" y="335280"/>
            <a:ext cx="2389505" cy="674370"/>
          </a:xfrm>
        </p:spPr>
        <p:txBody>
          <a:bodyPr vert="horz" wrap="square" lIns="91440" tIns="45720" rIns="91440" bIns="45720" anchor="ctr" anchorCtr="0">
            <a:normAutofit fontScale="90000"/>
          </a:bodyPr>
          <a:p>
            <a:pPr algn="l" eaLnBrk="1" hangingPunct="1">
              <a:lnSpc>
                <a:spcPct val="10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乐声变化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1895" y="1113155"/>
            <a:ext cx="7654925" cy="513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大弦嘈嘈如急雨，小弦切切如私语。 </a:t>
            </a:r>
            <a:b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</a:b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嘈嘈切切错杂弹，大珠小珠落玉盘。 </a:t>
            </a:r>
            <a:b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</a:b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间关莺语花底滑，幽咽泉流冰下难。 </a:t>
            </a:r>
            <a:b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</a:b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冰泉冷涩弦凝绝，凝绝不通声暂歇。 </a:t>
            </a:r>
            <a:b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</a:b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别有幽情暗恨生，此时无声胜有声。 </a:t>
            </a:r>
            <a:b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</a:b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银瓶乍破水浆迸，铁骑突出刀枪鸣。 </a:t>
            </a:r>
            <a:b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</a:b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曲终收拨当心画，四弦一声如裂帛。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7" name="AutoShape 16"/>
          <p:cNvSpPr/>
          <p:nvPr/>
        </p:nvSpPr>
        <p:spPr>
          <a:xfrm>
            <a:off x="8695055" y="1477010"/>
            <a:ext cx="151765" cy="1020445"/>
          </a:xfrm>
          <a:prstGeom prst="rightBrace">
            <a:avLst>
              <a:gd name="adj1" fmla="val 82747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3" name="AutoShape 16"/>
          <p:cNvSpPr/>
          <p:nvPr/>
        </p:nvSpPr>
        <p:spPr>
          <a:xfrm>
            <a:off x="8695055" y="2766695"/>
            <a:ext cx="151765" cy="1769745"/>
          </a:xfrm>
          <a:prstGeom prst="rightBrace">
            <a:avLst>
              <a:gd name="adj1" fmla="val 82747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4" name="AutoShape 16"/>
          <p:cNvSpPr/>
          <p:nvPr/>
        </p:nvSpPr>
        <p:spPr>
          <a:xfrm>
            <a:off x="8694420" y="4966970"/>
            <a:ext cx="152400" cy="1098550"/>
          </a:xfrm>
          <a:prstGeom prst="rightBrace">
            <a:avLst>
              <a:gd name="adj1" fmla="val 82747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31325" y="1633855"/>
            <a:ext cx="18599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highlight>
                  <a:srgbClr val="FFFF00"/>
                </a:highlight>
              </a:rPr>
              <a:t>欢乐曲</a:t>
            </a:r>
            <a:endParaRPr lang="zh-CN" altLang="en-US" sz="4000" b="1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1325" y="3326130"/>
            <a:ext cx="18599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highlight>
                  <a:srgbClr val="FFFF00"/>
                </a:highlight>
              </a:rPr>
              <a:t>沉思曲</a:t>
            </a:r>
            <a:endParaRPr lang="zh-CN" altLang="en-US" sz="4000" b="1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1325" y="5163185"/>
            <a:ext cx="18599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highlight>
                  <a:srgbClr val="FFFF00"/>
                </a:highlight>
              </a:rPr>
              <a:t>悲愤曲</a:t>
            </a:r>
            <a:endParaRPr lang="zh-CN" altLang="en-US" sz="4000" b="1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2" grpId="0"/>
      <p:bldP spid="7" grpId="0" bldLvl="0" animBg="1"/>
      <p:bldP spid="3" grpId="0" bldLvl="0" animBg="1"/>
      <p:bldP spid="4" grpId="0" bldLvl="0" animBg="1"/>
      <p:bldP spid="5" grpId="0"/>
      <p:bldP spid="6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6625" name="Object 2"/>
          <p:cNvGraphicFramePr>
            <a:graphicFrameLocks noChangeAspect="1"/>
          </p:cNvGraphicFramePr>
          <p:nvPr/>
        </p:nvGraphicFramePr>
        <p:xfrm>
          <a:off x="241300" y="398780"/>
          <a:ext cx="1311275" cy="6200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286000" imgH="1958340" progId="MS_ClipArt_Gallery.2">
                  <p:embed/>
                </p:oleObj>
              </mc:Choice>
              <mc:Fallback>
                <p:oleObj name="" r:id="rId1" imgW="2286000" imgH="1958340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1300" y="398780"/>
                        <a:ext cx="1311275" cy="62001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5274945" y="368935"/>
            <a:ext cx="486664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弹奏效果 ：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余音绕梁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2061845" y="2058035"/>
            <a:ext cx="9648190" cy="4411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用悄寂无声的环境来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衬托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演奏的效果，乐声已停，然而余音绕梁，经久不息，人们还久久沉醉在音乐创造的氛围中。“悄无言”的寂静，实则是充满了感情的时刻，听众的忘情和如痴如醉的神情，从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侧面烘托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出琵琶女技艺的高超绝妙。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18840" y="1202690"/>
            <a:ext cx="7315200" cy="6311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5400" b="1" baseline="-200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东船西舫悄无言，唯见江心秋月白。</a:t>
            </a:r>
            <a:endParaRPr kumimoji="0" lang="zh-CN" altLang="en-US" sz="5400" b="1" kern="1200" cap="none" spc="0" normalizeH="0" baseline="-200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5" grpId="0" bldLvl="0" animBg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96290" name="Text Box 2"/>
          <p:cNvSpPr txBox="1"/>
          <p:nvPr/>
        </p:nvSpPr>
        <p:spPr>
          <a:xfrm>
            <a:off x="5087938" y="3130550"/>
            <a:ext cx="398938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忽闻水上琵琶声，主人忘归客不发。</a:t>
            </a:r>
            <a:endParaRPr lang="zh-CN" altLang="en-US" sz="4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343535" y="2851785"/>
            <a:ext cx="3770630" cy="829945"/>
          </a:xfrm>
          <a:prstGeom prst="rect">
            <a:avLst/>
          </a:prstGeom>
          <a:gradFill rotWithShape="0">
            <a:gsLst>
              <a:gs pos="0">
                <a:srgbClr val="009900"/>
              </a:gs>
              <a:gs pos="100000">
                <a:srgbClr val="004700"/>
              </a:gs>
            </a:gsLst>
            <a:lin ang="5400000" scaled="1"/>
            <a:tileRect/>
          </a:gradFill>
          <a:ln w="127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noProof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第一次演奏：</a:t>
            </a:r>
            <a:endParaRPr lang="zh-CN" altLang="en-US" sz="4800" b="1" noProof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6306" name="AutoShape 18"/>
          <p:cNvSpPr/>
          <p:nvPr/>
        </p:nvSpPr>
        <p:spPr>
          <a:xfrm>
            <a:off x="3432175" y="4964113"/>
            <a:ext cx="1071563" cy="242887"/>
          </a:xfrm>
          <a:prstGeom prst="notchedRightArrow">
            <a:avLst>
              <a:gd name="adj1" fmla="val 50000"/>
              <a:gd name="adj2" fmla="val 99510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396307" name="Text Box 19"/>
          <p:cNvSpPr txBox="1"/>
          <p:nvPr/>
        </p:nvSpPr>
        <p:spPr>
          <a:xfrm>
            <a:off x="4835525" y="4732338"/>
            <a:ext cx="4826000" cy="70675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侧面烘托：音乐的美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6308" name="Rectangle 20"/>
          <p:cNvSpPr>
            <a:spLocks noChangeArrowheads="1"/>
          </p:cNvSpPr>
          <p:nvPr/>
        </p:nvSpPr>
        <p:spPr bwMode="auto">
          <a:xfrm>
            <a:off x="2127250" y="5614988"/>
            <a:ext cx="7808913" cy="685800"/>
          </a:xfrm>
          <a:prstGeom prst="rect">
            <a:avLst/>
          </a:prstGeom>
          <a:noFill/>
          <a:ln>
            <a:solidFill>
              <a:srgbClr val="0033CC"/>
            </a:solidFill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7030A0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琵琶女</a:t>
            </a:r>
            <a:r>
              <a:rPr kumimoji="1" lang="zh-CN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：</a:t>
            </a:r>
            <a:r>
              <a:rPr kumimoji="1" lang="zh-CN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寂寞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  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诗人、客人：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离愁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7654" name="文本框 3"/>
          <p:cNvSpPr txBox="1"/>
          <p:nvPr/>
        </p:nvSpPr>
        <p:spPr>
          <a:xfrm>
            <a:off x="5418138" y="2206625"/>
            <a:ext cx="3659187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初闻琵琶遇知音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60675" y="266700"/>
            <a:ext cx="5888990" cy="593725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赏析描写乐声变化的诗句</a:t>
            </a:r>
            <a:endParaRPr kumimoji="0" lang="zh-CN" altLang="en-US" sz="4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orient="vert" idx="1"/>
          </p:nvPr>
        </p:nvSpPr>
        <p:spPr>
          <a:xfrm>
            <a:off x="2255838" y="1176338"/>
            <a:ext cx="7680325" cy="728663"/>
          </a:xfrm>
        </p:spPr>
        <p:txBody>
          <a:bodyPr vert="horz" wrap="square" lIns="91440" tIns="45720" rIns="91440" bIns="45720" numCol="1" anchor="t" anchorCtr="0" compatLnSpc="1"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作者是如何描摹乐声的变化的？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758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6758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6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6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6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6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6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6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6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96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96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96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963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96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963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96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963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96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963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963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6290" grpId="0"/>
      <p:bldP spid="17414" grpId="0" bldLvl="0" animBg="1"/>
      <p:bldP spid="396306" grpId="0" bldLvl="0" animBg="1"/>
      <p:bldP spid="396307" grpId="0"/>
      <p:bldP spid="396308" grpId="0" bldLvl="0" animBg="1"/>
      <p:bldP spid="67586" grpId="0"/>
      <p:bldP spid="2765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9697" name="Picture 2" descr="YUQ0001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070" y="114300"/>
            <a:ext cx="1392238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3144838" y="127000"/>
            <a:ext cx="1706880" cy="70675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40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第二曲</a:t>
            </a:r>
            <a:endParaRPr kumimoji="0" lang="zh-CN" altLang="en-US" sz="40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3492" name="Text Box 4"/>
          <p:cNvSpPr txBox="1"/>
          <p:nvPr/>
        </p:nvSpPr>
        <p:spPr>
          <a:xfrm>
            <a:off x="2579688" y="1549400"/>
            <a:ext cx="24320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b="1" dirty="0">
                <a:solidFill>
                  <a:srgbClr val="FF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序曲（初弹）：</a:t>
            </a:r>
            <a:endParaRPr lang="zh-CN" altLang="en-US" b="1" dirty="0">
              <a:solidFill>
                <a:srgbClr val="FF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b="1" dirty="0">
              <a:solidFill>
                <a:srgbClr val="FF00FF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rgbClr val="FF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开始：</a:t>
            </a:r>
            <a:endParaRPr lang="zh-CN" altLang="en-US" b="1" dirty="0">
              <a:solidFill>
                <a:srgbClr val="FF00FF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endParaRPr lang="zh-CN" altLang="en-US" b="1" dirty="0">
              <a:solidFill>
                <a:srgbClr val="FF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b="1" dirty="0">
              <a:solidFill>
                <a:srgbClr val="FF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b="1" dirty="0">
                <a:solidFill>
                  <a:srgbClr val="FF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过渡：</a:t>
            </a:r>
            <a:endParaRPr lang="zh-CN" altLang="en-US" b="1" dirty="0">
              <a:solidFill>
                <a:srgbClr val="FF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b="1" dirty="0">
                <a:solidFill>
                  <a:srgbClr val="FF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发展：</a:t>
            </a:r>
            <a:endParaRPr lang="zh-CN" altLang="en-US" b="1" dirty="0">
              <a:solidFill>
                <a:srgbClr val="FF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b="1" dirty="0">
              <a:solidFill>
                <a:srgbClr val="FF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b="1" dirty="0">
                <a:solidFill>
                  <a:srgbClr val="FF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高潮：</a:t>
            </a:r>
            <a:endParaRPr lang="zh-CN" altLang="en-US" b="1" dirty="0">
              <a:solidFill>
                <a:srgbClr val="FF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b="1" dirty="0">
                <a:solidFill>
                  <a:srgbClr val="FF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尾声：</a:t>
            </a:r>
            <a:endParaRPr lang="zh-CN" altLang="en-US" b="1" dirty="0">
              <a:solidFill>
                <a:srgbClr val="FF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3493" name="Text Box 5"/>
          <p:cNvSpPr txBox="1"/>
          <p:nvPr/>
        </p:nvSpPr>
        <p:spPr>
          <a:xfrm>
            <a:off x="4706938" y="1574800"/>
            <a:ext cx="24815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转、拨、掩抑、思、诉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495" name="Text Box 7"/>
          <p:cNvSpPr txBox="1"/>
          <p:nvPr/>
        </p:nvSpPr>
        <p:spPr>
          <a:xfrm>
            <a:off x="3449638" y="2286000"/>
            <a:ext cx="20193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大弦</a:t>
            </a:r>
            <a:r>
              <a:rPr lang="en-US" altLang="zh-CN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—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嘈嘈</a:t>
            </a:r>
            <a:r>
              <a:rPr lang="en-US" altLang="zh-CN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—</a:t>
            </a:r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急雨</a:t>
            </a:r>
            <a:endParaRPr lang="zh-CN" altLang="en-US" b="1" dirty="0">
              <a:solidFill>
                <a:srgbClr val="0000CC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496" name="Text Box 8"/>
          <p:cNvSpPr txBox="1"/>
          <p:nvPr/>
        </p:nvSpPr>
        <p:spPr>
          <a:xfrm>
            <a:off x="3449638" y="2667000"/>
            <a:ext cx="20193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小弦</a:t>
            </a:r>
            <a:r>
              <a:rPr lang="en-US" altLang="zh-CN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—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切切</a:t>
            </a:r>
            <a:r>
              <a:rPr lang="en-US" altLang="zh-CN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—</a:t>
            </a:r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私语</a:t>
            </a:r>
            <a:endParaRPr lang="zh-CN" altLang="en-US" b="1" dirty="0">
              <a:solidFill>
                <a:srgbClr val="0000CC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497" name="Text Box 9"/>
          <p:cNvSpPr txBox="1"/>
          <p:nvPr/>
        </p:nvSpPr>
        <p:spPr>
          <a:xfrm>
            <a:off x="3449638" y="3048000"/>
            <a:ext cx="179197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错杂弹、</a:t>
            </a:r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落玉盘</a:t>
            </a:r>
            <a:endParaRPr lang="zh-CN" altLang="en-US" b="1" dirty="0">
              <a:solidFill>
                <a:srgbClr val="0000CC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498" name="Text Box 10"/>
          <p:cNvSpPr txBox="1"/>
          <p:nvPr/>
        </p:nvSpPr>
        <p:spPr>
          <a:xfrm>
            <a:off x="3548063" y="3429000"/>
            <a:ext cx="11010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间关</a:t>
            </a:r>
            <a:r>
              <a:rPr lang="en-US" altLang="zh-CN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—</a:t>
            </a:r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滑</a:t>
            </a:r>
            <a:endParaRPr lang="zh-CN" altLang="en-US" b="1" dirty="0">
              <a:solidFill>
                <a:srgbClr val="0000CC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499" name="Text Box 11"/>
          <p:cNvSpPr txBox="1"/>
          <p:nvPr/>
        </p:nvSpPr>
        <p:spPr>
          <a:xfrm>
            <a:off x="5270500" y="3429000"/>
            <a:ext cx="11010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幽咽</a:t>
            </a:r>
            <a:r>
              <a:rPr lang="en-US" altLang="zh-CN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—</a:t>
            </a:r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难</a:t>
            </a:r>
            <a:endParaRPr lang="zh-CN" altLang="en-US" b="1" dirty="0">
              <a:solidFill>
                <a:srgbClr val="0000CC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00" name="Text Box 12"/>
          <p:cNvSpPr txBox="1"/>
          <p:nvPr/>
        </p:nvSpPr>
        <p:spPr>
          <a:xfrm>
            <a:off x="3449638" y="3810000"/>
            <a:ext cx="13309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冷涩</a:t>
            </a:r>
            <a:r>
              <a:rPr lang="en-US" altLang="zh-CN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—</a:t>
            </a:r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凝绝</a:t>
            </a:r>
            <a:endParaRPr lang="zh-CN" altLang="en-US" b="1" dirty="0">
              <a:solidFill>
                <a:srgbClr val="0000CC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01" name="Text Box 13"/>
          <p:cNvSpPr txBox="1"/>
          <p:nvPr/>
        </p:nvSpPr>
        <p:spPr>
          <a:xfrm>
            <a:off x="5270500" y="3810000"/>
            <a:ext cx="13309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不通</a:t>
            </a:r>
            <a:r>
              <a:rPr lang="en-US" altLang="zh-CN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—</a:t>
            </a:r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暂歇</a:t>
            </a:r>
            <a:endParaRPr lang="zh-CN" altLang="en-US" b="1" dirty="0">
              <a:solidFill>
                <a:srgbClr val="0000CC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02" name="Text Box 14"/>
          <p:cNvSpPr txBox="1"/>
          <p:nvPr/>
        </p:nvSpPr>
        <p:spPr>
          <a:xfrm>
            <a:off x="3449638" y="4454525"/>
            <a:ext cx="1919287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银瓶</a:t>
            </a:r>
            <a:r>
              <a:rPr lang="en-US" altLang="zh-CN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-</a:t>
            </a:r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乍破</a:t>
            </a:r>
            <a:r>
              <a:rPr lang="en-US" altLang="zh-CN" b="1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-</a:t>
            </a:r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迸</a:t>
            </a:r>
            <a:endParaRPr lang="zh-CN" altLang="en-US" b="1" dirty="0">
              <a:solidFill>
                <a:srgbClr val="0000CC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03" name="Text Box 15"/>
          <p:cNvSpPr txBox="1"/>
          <p:nvPr/>
        </p:nvSpPr>
        <p:spPr>
          <a:xfrm>
            <a:off x="5340350" y="4454525"/>
            <a:ext cx="1919288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铁骑</a:t>
            </a:r>
            <a:r>
              <a:rPr lang="en-US" altLang="zh-CN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-</a:t>
            </a:r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突出</a:t>
            </a:r>
            <a:r>
              <a:rPr lang="en-US" altLang="zh-CN" b="1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-</a:t>
            </a:r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鸣</a:t>
            </a:r>
            <a:endParaRPr lang="zh-CN" altLang="en-US" b="1" dirty="0">
              <a:solidFill>
                <a:srgbClr val="0000CC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04" name="Text Box 16"/>
          <p:cNvSpPr txBox="1"/>
          <p:nvPr/>
        </p:nvSpPr>
        <p:spPr>
          <a:xfrm>
            <a:off x="3460750" y="4911725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收拨、划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05" name="Text Box 17"/>
          <p:cNvSpPr txBox="1"/>
          <p:nvPr/>
        </p:nvSpPr>
        <p:spPr>
          <a:xfrm>
            <a:off x="5111750" y="4911725"/>
            <a:ext cx="13322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一声、裂帛</a:t>
            </a:r>
            <a:endParaRPr lang="zh-CN" altLang="en-US" b="1" dirty="0">
              <a:solidFill>
                <a:srgbClr val="0000CC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06" name="Text Box 18"/>
          <p:cNvSpPr txBox="1"/>
          <p:nvPr/>
        </p:nvSpPr>
        <p:spPr>
          <a:xfrm>
            <a:off x="4681538" y="5368925"/>
            <a:ext cx="8724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秋月白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11" name="Text Box 23"/>
          <p:cNvSpPr txBox="1"/>
          <p:nvPr/>
        </p:nvSpPr>
        <p:spPr>
          <a:xfrm>
            <a:off x="1421765" y="1812290"/>
            <a:ext cx="736600" cy="375412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t" anchorCtr="0">
            <a:spAutoFit/>
          </a:bodyPr>
          <a:p>
            <a:r>
              <a:rPr lang="en-US" altLang="zh-CN" sz="3600" b="1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霓裳</a:t>
            </a:r>
            <a:r>
              <a:rPr lang="en-US" altLang="zh-CN" sz="3600" b="1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》《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六幺</a:t>
            </a:r>
            <a:r>
              <a:rPr lang="en-US" altLang="zh-CN" sz="3600" b="1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endParaRPr lang="en-US" altLang="zh-CN" sz="3600" b="1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3512" name="Text Box 24"/>
          <p:cNvSpPr txBox="1"/>
          <p:nvPr/>
        </p:nvSpPr>
        <p:spPr>
          <a:xfrm>
            <a:off x="3598863" y="1965325"/>
            <a:ext cx="450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（低眉信手续续弹，说尽心中无限事）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3513" name="Text Box 25"/>
          <p:cNvSpPr txBox="1"/>
          <p:nvPr/>
        </p:nvSpPr>
        <p:spPr>
          <a:xfrm>
            <a:off x="2687638" y="990600"/>
            <a:ext cx="74723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过程        场景               特点      方法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9716" name="Text Box 27"/>
          <p:cNvSpPr txBox="1"/>
          <p:nvPr/>
        </p:nvSpPr>
        <p:spPr>
          <a:xfrm>
            <a:off x="7624763" y="9144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9717" name="Text Box 28"/>
          <p:cNvSpPr txBox="1"/>
          <p:nvPr/>
        </p:nvSpPr>
        <p:spPr>
          <a:xfrm>
            <a:off x="9361488" y="9144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17" name="AutoShape 29"/>
          <p:cNvSpPr/>
          <p:nvPr/>
        </p:nvSpPr>
        <p:spPr>
          <a:xfrm>
            <a:off x="2435225" y="1670050"/>
            <a:ext cx="144463" cy="4127500"/>
          </a:xfrm>
          <a:prstGeom prst="leftBrace">
            <a:avLst>
              <a:gd name="adj1" fmla="val 234919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18" name="Text Box 30"/>
          <p:cNvSpPr txBox="1"/>
          <p:nvPr/>
        </p:nvSpPr>
        <p:spPr>
          <a:xfrm>
            <a:off x="7183438" y="2230438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浊杂粗重</a:t>
            </a:r>
            <a:endParaRPr lang="zh-CN" altLang="en-US" b="1" dirty="0">
              <a:solidFill>
                <a:srgbClr val="FF00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19" name="Text Box 31"/>
          <p:cNvSpPr txBox="1"/>
          <p:nvPr/>
        </p:nvSpPr>
        <p:spPr>
          <a:xfrm>
            <a:off x="7183438" y="2687638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轻细凄切</a:t>
            </a:r>
            <a:endParaRPr lang="zh-CN" altLang="en-US" b="1" dirty="0">
              <a:solidFill>
                <a:srgbClr val="FF00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20" name="Text Box 32"/>
          <p:cNvSpPr txBox="1"/>
          <p:nvPr/>
        </p:nvSpPr>
        <p:spPr>
          <a:xfrm>
            <a:off x="7183438" y="3124200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清脆圆润</a:t>
            </a:r>
            <a:endParaRPr lang="zh-CN" altLang="en-US" b="1" dirty="0">
              <a:solidFill>
                <a:srgbClr val="FF00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21" name="Text Box 33"/>
          <p:cNvSpPr txBox="1"/>
          <p:nvPr/>
        </p:nvSpPr>
        <p:spPr>
          <a:xfrm>
            <a:off x="7189788" y="3505200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婉转凝咽</a:t>
            </a:r>
            <a:endParaRPr lang="zh-CN" altLang="en-US" b="1" dirty="0">
              <a:solidFill>
                <a:srgbClr val="FF00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22" name="Text Box 34"/>
          <p:cNvSpPr txBox="1"/>
          <p:nvPr/>
        </p:nvSpPr>
        <p:spPr>
          <a:xfrm>
            <a:off x="7189788" y="3810000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声弦暂歇</a:t>
            </a:r>
            <a:endParaRPr lang="zh-CN" altLang="en-US" b="1" dirty="0">
              <a:solidFill>
                <a:srgbClr val="FF00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23" name="Text Box 35"/>
          <p:cNvSpPr txBox="1"/>
          <p:nvPr/>
        </p:nvSpPr>
        <p:spPr>
          <a:xfrm>
            <a:off x="7189788" y="4454525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雄浑激昂</a:t>
            </a:r>
            <a:endParaRPr lang="zh-CN" altLang="en-US" b="1" dirty="0">
              <a:solidFill>
                <a:srgbClr val="FF00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24" name="Text Box 36"/>
          <p:cNvSpPr txBox="1"/>
          <p:nvPr/>
        </p:nvSpPr>
        <p:spPr>
          <a:xfrm>
            <a:off x="7283450" y="4911725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清脆尖利</a:t>
            </a:r>
            <a:endParaRPr lang="zh-CN" altLang="en-US" b="1" dirty="0">
              <a:solidFill>
                <a:srgbClr val="FF00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25" name="Text Box 37"/>
          <p:cNvSpPr txBox="1"/>
          <p:nvPr/>
        </p:nvSpPr>
        <p:spPr>
          <a:xfrm>
            <a:off x="5811838" y="5368925"/>
            <a:ext cx="225171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戛然而止、余音绕梁</a:t>
            </a:r>
            <a:endParaRPr lang="zh-CN" altLang="en-US" b="1" dirty="0">
              <a:solidFill>
                <a:srgbClr val="0000CC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26" name="Text Box 38"/>
          <p:cNvSpPr txBox="1"/>
          <p:nvPr/>
        </p:nvSpPr>
        <p:spPr>
          <a:xfrm>
            <a:off x="8936038" y="1905000"/>
            <a:ext cx="14160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以议评声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527" name="Text Box 39"/>
          <p:cNvSpPr txBox="1"/>
          <p:nvPr/>
        </p:nvSpPr>
        <p:spPr>
          <a:xfrm>
            <a:off x="8936038" y="2438400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以喻摹声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528" name="Text Box 40"/>
          <p:cNvSpPr txBox="1"/>
          <p:nvPr/>
        </p:nvSpPr>
        <p:spPr>
          <a:xfrm>
            <a:off x="8967788" y="2971800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以形绘声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529" name="Text Box 41"/>
          <p:cNvSpPr txBox="1"/>
          <p:nvPr/>
        </p:nvSpPr>
        <p:spPr>
          <a:xfrm>
            <a:off x="9216708" y="5737225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以人衬声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530" name="Text Box 42"/>
          <p:cNvSpPr txBox="1"/>
          <p:nvPr/>
        </p:nvSpPr>
        <p:spPr>
          <a:xfrm>
            <a:off x="9216708" y="6111875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以景托声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531" name="AutoShape 43"/>
          <p:cNvSpPr/>
          <p:nvPr/>
        </p:nvSpPr>
        <p:spPr>
          <a:xfrm>
            <a:off x="8904288" y="1844675"/>
            <a:ext cx="1447800" cy="2286000"/>
          </a:xfrm>
          <a:prstGeom prst="downArrowCallout">
            <a:avLst>
              <a:gd name="adj1" fmla="val 25000"/>
              <a:gd name="adj2" fmla="val 25000"/>
              <a:gd name="adj3" fmla="val 26250"/>
              <a:gd name="adj4" fmla="val 66667"/>
            </a:avLst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32" name="AutoShape 44"/>
          <p:cNvSpPr/>
          <p:nvPr/>
        </p:nvSpPr>
        <p:spPr>
          <a:xfrm>
            <a:off x="9120188" y="5157788"/>
            <a:ext cx="1295400" cy="1447800"/>
          </a:xfrm>
          <a:prstGeom prst="upArrowCallout">
            <a:avLst>
              <a:gd name="adj1" fmla="val 25000"/>
              <a:gd name="adj2" fmla="val 25000"/>
              <a:gd name="adj3" fmla="val 18503"/>
              <a:gd name="adj4" fmla="val 66667"/>
            </a:avLst>
          </a:prstGeom>
          <a:noFill/>
          <a:ln w="2857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33" name="Text Box 45"/>
          <p:cNvSpPr txBox="1"/>
          <p:nvPr/>
        </p:nvSpPr>
        <p:spPr>
          <a:xfrm>
            <a:off x="9240838" y="4114800"/>
            <a:ext cx="640080" cy="3683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0000CC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直写</a:t>
            </a:r>
            <a:endParaRPr lang="zh-CN" altLang="en-US" dirty="0">
              <a:solidFill>
                <a:srgbClr val="0000CC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63534" name="Text Box 46"/>
          <p:cNvSpPr txBox="1"/>
          <p:nvPr/>
        </p:nvSpPr>
        <p:spPr>
          <a:xfrm>
            <a:off x="9240838" y="4724400"/>
            <a:ext cx="640080" cy="3683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0000CC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间写</a:t>
            </a:r>
            <a:endParaRPr lang="zh-CN" altLang="en-US" dirty="0">
              <a:solidFill>
                <a:srgbClr val="0000CC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63536" name="Text Box 48"/>
          <p:cNvSpPr txBox="1"/>
          <p:nvPr/>
        </p:nvSpPr>
        <p:spPr>
          <a:xfrm>
            <a:off x="6126163" y="168275"/>
            <a:ext cx="3845560" cy="64516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雄浑、激昂、大气</a:t>
            </a:r>
            <a:endParaRPr lang="zh-CN" altLang="en-US" sz="36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3537" name="AutoShape 49"/>
          <p:cNvSpPr/>
          <p:nvPr/>
        </p:nvSpPr>
        <p:spPr>
          <a:xfrm>
            <a:off x="5126038" y="228600"/>
            <a:ext cx="685800" cy="533400"/>
          </a:xfrm>
          <a:prstGeom prst="rightArrow">
            <a:avLst>
              <a:gd name="adj1" fmla="val 50000"/>
              <a:gd name="adj2" fmla="val 32000"/>
            </a:avLst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39" name="Text Box 51"/>
          <p:cNvSpPr txBox="1"/>
          <p:nvPr/>
        </p:nvSpPr>
        <p:spPr>
          <a:xfrm>
            <a:off x="3449638" y="5368925"/>
            <a:ext cx="8724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悄无言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3541" name="Text Box 53"/>
          <p:cNvSpPr txBox="1">
            <a:spLocks noChangeArrowheads="1"/>
          </p:cNvSpPr>
          <p:nvPr/>
        </p:nvSpPr>
        <p:spPr bwMode="auto">
          <a:xfrm>
            <a:off x="2687638" y="5826125"/>
            <a:ext cx="6357938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点评：泼墨如水、气势恢弘、不同凡响。</a:t>
            </a:r>
            <a:endParaRPr kumimoji="0" lang="zh-CN" altLang="en-US" sz="28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3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5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5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51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51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349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49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351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351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351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3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3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3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3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3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3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349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349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349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349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3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3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3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350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350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35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35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35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350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350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35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35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35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350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350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3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3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3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3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3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500"/>
                            </p:stCondLst>
                            <p:childTnLst>
                              <p:par>
                                <p:cTn id="1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353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353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350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350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352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352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000"/>
                            </p:stCondLst>
                            <p:childTnLst>
                              <p:par>
                                <p:cTn id="1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35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35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35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35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35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35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35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35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35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35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35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9000"/>
                            </p:stCondLst>
                            <p:childTnLst>
                              <p:par>
                                <p:cTn id="1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35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635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63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3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6352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6352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63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63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500"/>
                            </p:stCondLst>
                            <p:childTnLst>
                              <p:par>
                                <p:cTn id="1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6352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6352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6353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6353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63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63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63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63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63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63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63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63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63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63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ldLvl="0" animBg="1"/>
      <p:bldP spid="63496" grpId="0"/>
      <p:bldP spid="63497" grpId="0"/>
      <p:bldP spid="63501" grpId="0"/>
      <p:bldP spid="63503" grpId="0"/>
      <p:bldP spid="63505" grpId="0"/>
      <p:bldP spid="63511" grpId="0" bldLvl="0" animBg="1"/>
      <p:bldP spid="63517" grpId="0" bldLvl="0" animBg="1"/>
      <p:bldP spid="63519" grpId="0"/>
      <p:bldP spid="63520" grpId="0"/>
      <p:bldP spid="63521" grpId="0"/>
      <p:bldP spid="63524" grpId="0"/>
      <p:bldP spid="63527" grpId="0"/>
      <p:bldP spid="63531" grpId="0" bldLvl="0" animBg="1"/>
      <p:bldP spid="63532" grpId="0" bldLvl="0" animBg="1"/>
      <p:bldP spid="63534" grpId="0" bldLvl="0" animBg="1"/>
      <p:bldP spid="63536" grpId="0" bldLvl="0" animBg="1"/>
      <p:bldP spid="63537" grpId="0" bldLvl="0" animBg="1"/>
      <p:bldP spid="63533" grpId="0" bldLvl="0" animBg="1"/>
      <p:bldP spid="63492" grpId="0"/>
      <p:bldP spid="6349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828800" y="1524000"/>
            <a:ext cx="5105400" cy="5077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转轴拨弦三两声，未成曲调先有情。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弦弦掩抑声声思，似诉平生不得意。低眉信手续续弹，说尽心中无限事。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轻拢慢捻抹复挑，初为霓裳后六幺。大弦嘈嘈如急雨，小弦切切如私语。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嘈嘈切切错杂弹，大珠小珠落玉盘。间关莺语花底滑，幽咽泉流冰下难。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冰泉冷涩弦凝绝，凝绝不通声暂歇。别有幽愁暗恨生，此时无声胜有声。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银瓶乍破水浆迸，铁骑突出刀枪鸣。曲终收拨当心画，四弦一声如裂帛。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86410" y="609600"/>
            <a:ext cx="1140841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此文中，白居易对音乐的描绘可谓绝唱，除大量的使用“比喻”的修辞方法，你能找出其他的描绘方法？</a:t>
            </a:r>
            <a:endParaRPr kumimoji="0" lang="zh-CN" altLang="en-US" sz="2800" b="1" kern="1200" cap="none" spc="0" normalizeH="0" baseline="0" noProof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1905000" y="3810000"/>
            <a:ext cx="4648200" cy="2743200"/>
            <a:chOff x="0" y="0"/>
            <a:chExt cx="2928" cy="1728"/>
          </a:xfrm>
        </p:grpSpPr>
        <p:sp>
          <p:nvSpPr>
            <p:cNvPr id="30724" name="Line 6"/>
            <p:cNvSpPr/>
            <p:nvPr/>
          </p:nvSpPr>
          <p:spPr>
            <a:xfrm>
              <a:off x="816" y="0"/>
              <a:ext cx="5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0725" name="Line 7"/>
            <p:cNvSpPr/>
            <p:nvPr/>
          </p:nvSpPr>
          <p:spPr>
            <a:xfrm>
              <a:off x="2304" y="0"/>
              <a:ext cx="5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0726" name="Line 8"/>
            <p:cNvSpPr/>
            <p:nvPr/>
          </p:nvSpPr>
          <p:spPr>
            <a:xfrm>
              <a:off x="0" y="576"/>
              <a:ext cx="29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0727" name="Line 9"/>
            <p:cNvSpPr/>
            <p:nvPr/>
          </p:nvSpPr>
          <p:spPr>
            <a:xfrm>
              <a:off x="1536" y="336"/>
              <a:ext cx="1344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0728" name="Line 10"/>
            <p:cNvSpPr/>
            <p:nvPr/>
          </p:nvSpPr>
          <p:spPr>
            <a:xfrm>
              <a:off x="0" y="1488"/>
              <a:ext cx="29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0729" name="Line 11"/>
            <p:cNvSpPr/>
            <p:nvPr/>
          </p:nvSpPr>
          <p:spPr>
            <a:xfrm>
              <a:off x="2304" y="1728"/>
              <a:ext cx="5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7092950" y="1733550"/>
            <a:ext cx="4417695" cy="953135"/>
          </a:xfrm>
          <a:prstGeom prst="rect">
            <a:avLst/>
          </a:prstGeom>
          <a:noFill/>
          <a:ln w="12700">
            <a:solidFill>
              <a:srgbClr val="FF33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一：大量运用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比喻。(划线处)</a:t>
            </a:r>
            <a:endParaRPr kumimoji="0" lang="zh-CN" altLang="en-US" sz="2800" b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7092950" y="3168015"/>
            <a:ext cx="4256405" cy="521970"/>
          </a:xfrm>
          <a:prstGeom prst="rect">
            <a:avLst/>
          </a:prstGeom>
          <a:noFill/>
          <a:ln w="12700">
            <a:solidFill>
              <a:srgbClr val="FF33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二：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叠词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传神。（椭圆处）</a:t>
            </a:r>
            <a:endParaRPr kumimoji="0" lang="zh-CN" altLang="en-US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7092950" y="4093845"/>
            <a:ext cx="4257040" cy="953135"/>
          </a:xfrm>
          <a:prstGeom prst="rect">
            <a:avLst/>
          </a:prstGeom>
          <a:noFill/>
          <a:ln w="12700">
            <a:solidFill>
              <a:srgbClr val="FF33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三：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叙议结合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，曲中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含情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。（方框处）</a:t>
            </a:r>
            <a:endParaRPr kumimoji="0" lang="zh-CN" altLang="en-US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grpSp>
        <p:nvGrpSpPr>
          <p:cNvPr id="3" name="Group 15"/>
          <p:cNvGrpSpPr/>
          <p:nvPr/>
        </p:nvGrpSpPr>
        <p:grpSpPr>
          <a:xfrm>
            <a:off x="1905000" y="3352800"/>
            <a:ext cx="3657600" cy="990600"/>
            <a:chOff x="0" y="0"/>
            <a:chExt cx="2304" cy="624"/>
          </a:xfrm>
        </p:grpSpPr>
        <p:sp>
          <p:nvSpPr>
            <p:cNvPr id="30734" name="Oval 16"/>
            <p:cNvSpPr/>
            <p:nvPr/>
          </p:nvSpPr>
          <p:spPr>
            <a:xfrm>
              <a:off x="384" y="0"/>
              <a:ext cx="432" cy="288"/>
            </a:xfrm>
            <a:prstGeom prst="ellipse">
              <a:avLst/>
            </a:prstGeom>
            <a:noFill/>
            <a:ln w="28575" cap="flat" cmpd="sng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35" name="Oval 17"/>
            <p:cNvSpPr/>
            <p:nvPr/>
          </p:nvSpPr>
          <p:spPr>
            <a:xfrm>
              <a:off x="1872" y="0"/>
              <a:ext cx="432" cy="288"/>
            </a:xfrm>
            <a:prstGeom prst="ellipse">
              <a:avLst/>
            </a:prstGeom>
            <a:noFill/>
            <a:ln w="28575" cap="flat" cmpd="sng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36" name="Oval 18"/>
            <p:cNvSpPr/>
            <p:nvPr/>
          </p:nvSpPr>
          <p:spPr>
            <a:xfrm>
              <a:off x="0" y="336"/>
              <a:ext cx="816" cy="288"/>
            </a:xfrm>
            <a:prstGeom prst="ellipse">
              <a:avLst/>
            </a:prstGeom>
            <a:noFill/>
            <a:ln w="28575" cap="flat" cmpd="sng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307" name="Rectangle 19"/>
          <p:cNvSpPr/>
          <p:nvPr/>
        </p:nvSpPr>
        <p:spPr>
          <a:xfrm>
            <a:off x="1828800" y="4876800"/>
            <a:ext cx="4800600" cy="762000"/>
          </a:xfrm>
          <a:prstGeom prst="rect">
            <a:avLst/>
          </a:prstGeom>
          <a:noFill/>
          <a:ln w="3810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solidFill>
                <a:srgbClr val="008000"/>
              </a:solidFill>
              <a:latin typeface="Times New Roman" panose="02020603050405020304" pitchFamily="18" charset="0"/>
              <a:ea typeface="PMingLiU" pitchFamily="18" charset="-120"/>
            </a:endParaRPr>
          </a:p>
        </p:txBody>
      </p:sp>
      <p:sp>
        <p:nvSpPr>
          <p:cNvPr id="12308" name="Rectangle 20"/>
          <p:cNvSpPr>
            <a:spLocks noChangeArrowheads="1"/>
          </p:cNvSpPr>
          <p:nvPr/>
        </p:nvSpPr>
        <p:spPr bwMode="auto">
          <a:xfrm>
            <a:off x="4752975" y="103188"/>
            <a:ext cx="2457450" cy="506413"/>
          </a:xfrm>
          <a:prstGeom prst="rect">
            <a:avLst/>
          </a:prstGeom>
          <a:solidFill>
            <a:srgbClr val="FFFF66"/>
          </a:solidFill>
          <a:ln w="9525">
            <a:solidFill>
              <a:srgbClr val="99CC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琵琶女弹奏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7092950" y="5450840"/>
            <a:ext cx="3968115" cy="521970"/>
          </a:xfrm>
          <a:prstGeom prst="rect">
            <a:avLst/>
          </a:prstGeom>
          <a:noFill/>
          <a:ln w="12700">
            <a:solidFill>
              <a:srgbClr val="FF33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四：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正面、侧面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结合。</a:t>
            </a:r>
            <a:endParaRPr kumimoji="0" lang="zh-CN" altLang="en-US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300" grpId="0" bldLvl="0" animBg="1"/>
      <p:bldP spid="12301" grpId="0" bldLvl="0" animBg="1"/>
      <p:bldP spid="12302" grpId="0" bldLvl="0" animBg="1"/>
      <p:bldP spid="12307" grpId="0" bldLvl="0" animBg="1"/>
      <p:bldP spid="12308" grpId="0" bldLvl="0" animBg="1"/>
      <p:bldP spid="12309" grpId="0" bldLvl="0" animBg="1"/>
      <p:bldP spid="1229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5"/>
          <p:cNvSpPr txBox="1"/>
          <p:nvPr/>
        </p:nvSpPr>
        <p:spPr>
          <a:xfrm>
            <a:off x="2590800" y="255588"/>
            <a:ext cx="754380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                     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第三段：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歌女倾诉身世苦</a:t>
            </a:r>
            <a:endParaRPr lang="en-US" altLang="zh-CN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这一段使用了什么样的手法？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46" name="TextBox 2"/>
          <p:cNvSpPr txBox="1"/>
          <p:nvPr/>
        </p:nvSpPr>
        <p:spPr>
          <a:xfrm>
            <a:off x="2590800" y="3962400"/>
            <a:ext cx="54864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0484" name="TextBox 3"/>
          <p:cNvSpPr txBox="1"/>
          <p:nvPr/>
        </p:nvSpPr>
        <p:spPr>
          <a:xfrm>
            <a:off x="2679700" y="2889250"/>
            <a:ext cx="6540500" cy="3332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70000"/>
              </a:lnSpc>
            </a:pP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对比</a:t>
            </a:r>
            <a:endParaRPr lang="en-US" altLang="zh-CN" sz="4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</a:pPr>
            <a:endParaRPr lang="zh-CN" altLang="en-US" sz="36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当年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：  年轻美貌     争先追逐  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    人妒人捧     年年欢笑       </a:t>
            </a:r>
            <a:endParaRPr lang="en-US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</a:pPr>
            <a:endParaRPr lang="zh-CN" altLang="en-US" sz="36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今年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： 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年长色衰     门前冷落      </a:t>
            </a:r>
            <a:endParaRPr lang="zh-CN" altLang="en-US" sz="36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委身贾人     独守空船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8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charRg st="28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charRg st="28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99"/>
          <p:cNvSpPr txBox="1"/>
          <p:nvPr/>
        </p:nvSpPr>
        <p:spPr>
          <a:xfrm>
            <a:off x="246380" y="0"/>
            <a:ext cx="11699875" cy="5852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沉吟放拨插弦中，整顿衣裳起</a:t>
            </a:r>
            <a:r>
              <a:rPr lang="zh-CN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敛容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。自言本是京城女，家在</a:t>
            </a:r>
            <a:r>
              <a:rPr lang="zh-CN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虾</a:t>
            </a:r>
            <a:r>
              <a:rPr lang="en-US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(há)</a:t>
            </a:r>
            <a:r>
              <a:rPr lang="zh-CN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蟆陵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下住。十三学得琵琶成，名属</a:t>
            </a:r>
            <a:r>
              <a:rPr lang="zh-CN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教坊</a:t>
            </a:r>
            <a:r>
              <a:rPr lang="zh-CN" altLang="zh-CN" sz="3600" b="1" u="sng">
                <a:solidFill>
                  <a:srgbClr val="261AC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第一部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。曲罢曾教善才服，妆成每被</a:t>
            </a:r>
            <a:r>
              <a:rPr lang="zh-CN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秋娘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妒。</a:t>
            </a:r>
            <a:r>
              <a:rPr lang="zh-CN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五陵年少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争</a:t>
            </a:r>
            <a:r>
              <a:rPr lang="zh-CN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缠头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，一曲红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绡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不知数。</a:t>
            </a:r>
            <a:r>
              <a:rPr lang="zh-CN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钿</a:t>
            </a:r>
            <a:r>
              <a:rPr lang="en-US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(diàn)</a:t>
            </a:r>
            <a:r>
              <a:rPr lang="zh-CN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头银篦</a:t>
            </a:r>
            <a:r>
              <a:rPr lang="zh-CN" altLang="zh-CN" sz="3600" b="1" u="sng">
                <a:solidFill>
                  <a:srgbClr val="261AC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击节碎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，血色罗裙</a:t>
            </a:r>
            <a:r>
              <a:rPr lang="zh-CN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翻酒污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。今年欢笑复明年，秋月春风</a:t>
            </a:r>
            <a:r>
              <a:rPr lang="zh-CN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等闲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度。弟走从军阿姨死，暮去朝来</a:t>
            </a:r>
            <a:r>
              <a:rPr lang="zh-CN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颜色故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。门前冷落鞍马稀，</a:t>
            </a:r>
            <a:r>
              <a:rPr lang="zh-CN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老大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嫁作商人妇。商人重利轻别离，前月</a:t>
            </a:r>
            <a:r>
              <a:rPr lang="zh-CN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浮梁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买茶去。</a:t>
            </a:r>
            <a:r>
              <a:rPr lang="zh-CN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去来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江口守空船，绕船月明江水寒。夜深忽梦少年事，</a:t>
            </a:r>
            <a:r>
              <a:rPr lang="zh-CN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梦啼妆泪红阑干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31840" y="605155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显出端庄的脸色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9790" y="1280795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地名，在长安城东南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98970" y="1317625"/>
            <a:ext cx="3542665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古时管理宫廷音乐的官署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02625" y="636270"/>
            <a:ext cx="37477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第一队，是教坊中最优秀的一队</a:t>
            </a:r>
            <a:endParaRPr lang="zh-CN" altLang="en-US" sz="20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52875" y="2000885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唐代歌仗常用的名字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98970" y="2023745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指京城富家豪族子弟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005" y="2093595"/>
            <a:ext cx="3912870" cy="312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zh-CN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缠头：</a:t>
            </a:r>
            <a:r>
              <a:rPr lang="zh-CN" altLang="en-US" b="1">
                <a:solidFill>
                  <a:srgbClr val="26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古代对歌仗舞女打赏用的锦帛</a:t>
            </a:r>
            <a:endParaRPr lang="zh-CN" altLang="en-US" b="1">
              <a:solidFill>
                <a:srgbClr val="26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6380" y="269621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轻薄的生丝织品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79470" y="2757805"/>
            <a:ext cx="29838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上端镶着花钿的银质发篦</a:t>
            </a:r>
            <a:endParaRPr lang="zh-CN" altLang="en-US" sz="20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10020" y="2766695"/>
            <a:ext cx="331533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(随着音乐）打拍子时敲碎了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54895" y="2757805"/>
            <a:ext cx="196532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泼翻了酒被沾污</a:t>
            </a:r>
            <a:endParaRPr lang="zh-CN" altLang="en-US" sz="20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35220" y="3472815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平常，随随便便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62355" y="4221480"/>
            <a:ext cx="27292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0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容貌衰老。</a:t>
            </a:r>
            <a:r>
              <a:rPr lang="zh-CN" altLang="en-US" sz="2000" b="1">
                <a:solidFill>
                  <a:srgbClr val="26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故，旧、老</a:t>
            </a:r>
            <a:endParaRPr lang="zh-CN" altLang="en-US" sz="2000" b="1">
              <a:solidFill>
                <a:srgbClr val="26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98005" y="419100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年纪大了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67305" y="4944745"/>
            <a:ext cx="29838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地名，在今江西景德镇北</a:t>
            </a:r>
            <a:endParaRPr lang="zh-CN" altLang="en-US" sz="20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63335" y="4944745"/>
            <a:ext cx="3237865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70000"/>
              </a:lnSpc>
            </a:pPr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走了以后。</a:t>
            </a:r>
            <a:r>
              <a:rPr lang="zh-CN" altLang="en-US" sz="2000" b="1">
                <a:solidFill>
                  <a:srgbClr val="26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来，语气助词</a:t>
            </a:r>
            <a:endParaRPr lang="zh-CN" altLang="en-US" sz="2000" b="1">
              <a:solidFill>
                <a:srgbClr val="26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86555" y="5676900"/>
            <a:ext cx="654875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从梦中哭醒，搭了胭脂粉的脸上流满了一道道红色的泪痕</a:t>
            </a:r>
            <a:endParaRPr lang="zh-CN" altLang="en-US" sz="20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36800" y="6075680"/>
            <a:ext cx="541401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第三段：歌女倾诉身世苦</a:t>
            </a:r>
            <a:endParaRPr lang="zh-CN" altLang="en-US" sz="3600" b="1" dirty="0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20" grpId="0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16890" y="829310"/>
            <a:ext cx="11322685" cy="5851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>
                <a:solidFill>
                  <a:srgbClr val="3333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她沉吟着收起拨片插在琴弦中；整顿衣裳依然显出庄重的颜容。她说我原是京城负有盛名的歌女；老家住在长安城东南的虾蟆陵。弹奏琵琶技艺十三岁就已学成；教坊乐团第一队中列有我姓名。每曲弹罢都令艺术大师们叹服；每次妆成都被同行歌妓们嫉妒。京都豪富子弟争先恐后来献彩；弹完一曲收来的红绡不知其数。钿头银篦打节拍常常断裂粉碎；红色罗裙被酒渍染污也不后悔。年复一年都在欢笑打闹中度过；秋去春来美好的时光白白消磨。兄弟从军姊妹死家道已经破败；暮去朝来我也渐渐地年老色衰。门前车马减少光顾者落落稀稀；青春已逝我只得嫁给商人为妻。商人重利不重情常常轻易别离；上个月他去浮梁做茶叶的生意。他去了留下我在江口孤守空船；秋月与我作伴绕舱的秋水凄寒。更深夜阑常梦少年时作乐狂欢；梦中哭醒涕泪纵横污损了粉颜。</a:t>
            </a:r>
            <a:endParaRPr lang="zh-CN" altLang="zh-CN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2770" name="文本框 2"/>
          <p:cNvSpPr txBox="1"/>
          <p:nvPr/>
        </p:nvSpPr>
        <p:spPr>
          <a:xfrm>
            <a:off x="5398135" y="122555"/>
            <a:ext cx="15601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charRg st="0" end="34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charRg st="0" end="34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0" end="3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7485" y="137795"/>
            <a:ext cx="3025140" cy="65252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84550" y="977900"/>
            <a:ext cx="666877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微软雅黑" panose="020B0503020204020204" charset="-122"/>
                <a:sym typeface="+mn-ea"/>
              </a:rPr>
              <a:t>自言本是京城女，家在虾蟆陵下住。</a:t>
            </a:r>
            <a:endParaRPr lang="zh-CN" altLang="zh-CN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微软雅黑" panose="020B0503020204020204" charset="-122"/>
                <a:sym typeface="+mn-ea"/>
              </a:rPr>
              <a:t>十三学得琵琶成，名属教坊第一部。</a:t>
            </a:r>
            <a:endParaRPr lang="zh-CN" altLang="zh-CN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微软雅黑" panose="020B0503020204020204" charset="-122"/>
                <a:sym typeface="+mn-ea"/>
              </a:rPr>
              <a:t>曲罢曾教善才服，妆成每被秋娘妒。</a:t>
            </a:r>
            <a:endParaRPr lang="zh-CN" altLang="zh-CN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微软雅黑" panose="020B0503020204020204" charset="-122"/>
                <a:sym typeface="+mn-ea"/>
              </a:rPr>
              <a:t>五陵年少争缠头，一曲红绡不知数。</a:t>
            </a:r>
            <a:endParaRPr lang="zh-CN" altLang="zh-CN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微软雅黑" panose="020B0503020204020204" charset="-122"/>
                <a:sym typeface="+mn-ea"/>
              </a:rPr>
              <a:t>钿头银篦击节碎，血色罗裙翻酒污。</a:t>
            </a:r>
            <a:endParaRPr lang="zh-CN" altLang="zh-CN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微软雅黑" panose="020B0503020204020204" charset="-122"/>
                <a:sym typeface="+mn-ea"/>
              </a:rPr>
              <a:t>今年欢笑复明年，秋月春风等闲度。</a:t>
            </a:r>
            <a:endParaRPr lang="zh-CN" altLang="zh-CN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微软雅黑" panose="020B0503020204020204" charset="-122"/>
                <a:sym typeface="+mn-ea"/>
              </a:rPr>
              <a:t>弟走从军阿姨死，暮去朝来颜色故。</a:t>
            </a:r>
            <a:endParaRPr lang="zh-CN" altLang="zh-CN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微软雅黑" panose="020B0503020204020204" charset="-122"/>
                <a:sym typeface="+mn-ea"/>
              </a:rPr>
              <a:t>门前冷落鞍马稀，老大嫁作商人妇。</a:t>
            </a:r>
            <a:endParaRPr lang="zh-CN" altLang="zh-CN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微软雅黑" panose="020B0503020204020204" charset="-122"/>
                <a:sym typeface="+mn-ea"/>
              </a:rPr>
              <a:t>商人重利轻别离，前月浮梁买茶去。</a:t>
            </a:r>
            <a:endParaRPr lang="zh-CN" altLang="zh-CN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微软雅黑" panose="020B0503020204020204" charset="-122"/>
                <a:sym typeface="+mn-ea"/>
              </a:rPr>
              <a:t>去来江口守空船，绕船月明江水寒。</a:t>
            </a:r>
            <a:endParaRPr lang="zh-CN" altLang="zh-CN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微软雅黑" panose="020B0503020204020204" charset="-122"/>
                <a:sym typeface="+mn-ea"/>
              </a:rPr>
              <a:t>夜深忽梦少年事，梦啼妆泪红阑干。</a:t>
            </a:r>
            <a:endParaRPr lang="zh-CN" altLang="zh-CN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56225" y="137795"/>
            <a:ext cx="373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歌女倾诉身世苦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AutoShape 16"/>
          <p:cNvSpPr/>
          <p:nvPr/>
        </p:nvSpPr>
        <p:spPr>
          <a:xfrm>
            <a:off x="10039350" y="5447030"/>
            <a:ext cx="142875" cy="820420"/>
          </a:xfrm>
          <a:prstGeom prst="rightBrace">
            <a:avLst>
              <a:gd name="adj1" fmla="val 82747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" name="AutoShape 16"/>
          <p:cNvSpPr/>
          <p:nvPr/>
        </p:nvSpPr>
        <p:spPr>
          <a:xfrm>
            <a:off x="10053320" y="4062730"/>
            <a:ext cx="151765" cy="1248410"/>
          </a:xfrm>
          <a:prstGeom prst="rightBrace">
            <a:avLst>
              <a:gd name="adj1" fmla="val 82747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7" name="AutoShape 16"/>
          <p:cNvSpPr/>
          <p:nvPr/>
        </p:nvSpPr>
        <p:spPr>
          <a:xfrm>
            <a:off x="10053320" y="1123950"/>
            <a:ext cx="128905" cy="2684145"/>
          </a:xfrm>
          <a:prstGeom prst="rightBrace">
            <a:avLst>
              <a:gd name="adj1" fmla="val 82747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90505" y="2205355"/>
            <a:ext cx="1619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</a:rPr>
              <a:t>少年欢乐</a:t>
            </a:r>
            <a:endParaRPr lang="zh-CN" altLang="en-US" sz="2800" b="1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90505" y="4425950"/>
            <a:ext cx="1626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</a:rPr>
              <a:t>晚年沦落</a:t>
            </a:r>
            <a:endParaRPr lang="zh-CN" altLang="en-US" sz="2800" b="1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90505" y="5596255"/>
            <a:ext cx="1689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</a:rPr>
              <a:t>悲苦心境</a:t>
            </a:r>
            <a:endParaRPr lang="zh-CN" altLang="en-US" sz="2800" b="1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4" grpId="0"/>
      <p:bldP spid="3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 Box 2"/>
          <p:cNvSpPr txBox="1"/>
          <p:nvPr/>
        </p:nvSpPr>
        <p:spPr>
          <a:xfrm>
            <a:off x="3535045" y="59690"/>
            <a:ext cx="838898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白居易</a:t>
            </a:r>
            <a:r>
              <a:rPr lang="zh-CN" altLang="en-US" sz="24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(772--846)</a:t>
            </a:r>
            <a:r>
              <a:rPr lang="zh-CN" altLang="en-US" sz="20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字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乐天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，自号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香山居士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，是杜甫之后，唐朝的又一杰出的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现实主义诗人、文学家、新乐府运动的倡导者。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他主张“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文章合为时而著，歌诗合为事而作。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”并将这一主张付诸自己的诗歌创作实践。他的早期政治诗广泛而深刻地反映了当时的社会矛盾，寄予了人民苦难的深切同情。代表作：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《琵琶行》《长恨歌》《卖炭翁》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等 </a:t>
            </a:r>
            <a:r>
              <a:rPr lang="zh-CN" altLang="en-US" sz="20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他的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  <a:hlinkClick r:id="rId1"/>
              </a:rPr>
              <a:t>诗歌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题材广泛，形式多样，语言平易通俗，被称为“老妪能解”白居易每做一首诗都念给不识字的老婆婆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不断地修改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,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直到她能听懂才把诗定稿，有“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  <a:hlinkClick r:id="rId2"/>
              </a:rPr>
              <a:t>诗魔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”和“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  <a:hlinkClick r:id="rId3"/>
              </a:rPr>
              <a:t>诗王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”之称。官至翰林学士、左赞善大夫陪太子读书的闲职。</a:t>
            </a:r>
            <a:endParaRPr lang="zh-CN" altLang="en-US" sz="3200" b="1" dirty="0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75" y="1161415"/>
            <a:ext cx="3069590" cy="5428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1"/>
          <p:cNvSpPr txBox="1"/>
          <p:nvPr/>
        </p:nvSpPr>
        <p:spPr>
          <a:xfrm>
            <a:off x="608648" y="242253"/>
            <a:ext cx="2489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1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99"/>
          <p:cNvSpPr txBox="1"/>
          <p:nvPr/>
        </p:nvSpPr>
        <p:spPr>
          <a:xfrm>
            <a:off x="471170" y="429895"/>
            <a:ext cx="11229975" cy="6092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zh-CN" sz="40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思考1：诗人塑造了一个怎样的琵琶女形象？为什么要着力刻画这一形象？</a:t>
            </a:r>
            <a:endParaRPr lang="zh-CN" altLang="zh-CN" sz="4000" b="1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     琵琶女年轻时曾是京城名噪一时的歌女，色艺双绝，生活充满了欢乐。待到年老色衰，又值社会发生动乱，不得已嫁作“商人妇”，过着凄惨的生活。诗人着力刻画琵琶女的目的只是为了更好地抒写自己的“同是天涯沦落人”之恨。</a:t>
            </a:r>
            <a:endParaRPr lang="zh-CN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charRg st="3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8673">
                                            <p:txEl>
                                              <p:charRg st="3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673">
                                            <p:txEl>
                                              <p:charRg st="3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99"/>
          <p:cNvSpPr txBox="1"/>
          <p:nvPr/>
        </p:nvSpPr>
        <p:spPr>
          <a:xfrm>
            <a:off x="443230" y="379730"/>
            <a:ext cx="11326495" cy="6047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zh-CN" sz="40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思考2、诗人为何认为自己和琵琶女是“同是天涯沦落人，相逢何必曾相识”他们同在何处？</a:t>
            </a:r>
            <a:endParaRPr lang="zh-CN" altLang="zh-CN" sz="4000" b="1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zh-CN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都来自京都  “本是京城女”和“去年辞帝京”。</a:t>
            </a:r>
            <a:endParaRPr lang="zh-CN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②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皆有出色才华     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名满京都的艺人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和“ 才华横溢的诗人”。</a:t>
            </a:r>
            <a:endParaRPr lang="zh-CN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③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如今都落泊失意    “因年长色衰而嫁商人”和“ 因直言进谏而遭贬谪”所以诗人才发出“同是天涯沦落人，相逢何必曾相识”共鸣。</a:t>
            </a:r>
            <a:endParaRPr lang="zh-CN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charRg st="43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9697">
                                            <p:txEl>
                                              <p:charRg st="43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9697">
                                            <p:txEl>
                                              <p:charRg st="43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charRg st="69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697">
                                            <p:txEl>
                                              <p:charRg st="69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697">
                                            <p:txEl>
                                              <p:charRg st="69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charRg st="104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9697">
                                            <p:txEl>
                                              <p:charRg st="104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9697">
                                            <p:txEl>
                                              <p:charRg st="104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3567430" y="2161223"/>
            <a:ext cx="5056188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相似的人生遭遇</a:t>
            </a:r>
            <a:endParaRPr lang="zh-CN" altLang="en-US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2163" name="Rectangle 3"/>
          <p:cNvSpPr>
            <a:spLocks noGrp="1" noRot="1"/>
          </p:cNvSpPr>
          <p:nvPr>
            <p:ph type="body" idx="4294967295"/>
          </p:nvPr>
        </p:nvSpPr>
        <p:spPr>
          <a:xfrm>
            <a:off x="985520" y="3304540"/>
            <a:ext cx="10541000" cy="3215640"/>
          </a:xfrm>
        </p:spPr>
        <p:txBody>
          <a:bodyPr vert="horz" wrap="square" lIns="91440" tIns="45720" rIns="91440" bIns="45720" anchor="t">
            <a:noAutofit/>
          </a:bodyPr>
          <a:p>
            <a:pPr marL="0" indent="0" eaLnBrk="1" fontAlgn="base" hangingPunct="1">
              <a:buNone/>
            </a:pPr>
            <a:r>
              <a:rPr lang="en-US" altLang="zh-CN" sz="3600" strike="noStrike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          </a:t>
            </a:r>
            <a:r>
              <a:rPr lang="en-US" altLang="zh-CN" sz="3600" b="1" strike="noStrike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3600" b="1" strike="noStrike" noProof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琵琶女 </a:t>
            </a:r>
            <a:r>
              <a:rPr lang="zh-CN" altLang="en-US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         </a:t>
            </a:r>
            <a:r>
              <a:rPr lang="zh-CN" altLang="en-US" sz="3600" b="1" strike="noStrike" noProof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白居易</a:t>
            </a:r>
            <a:endParaRPr lang="zh-CN" altLang="en-US" sz="36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eaLnBrk="1" fontAlgn="base" hangingPunct="1">
              <a:buNone/>
            </a:pPr>
            <a:r>
              <a:rPr lang="zh-CN" altLang="en-US" sz="3600" b="1" strike="noStrike" noProof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来自京都</a:t>
            </a:r>
            <a:r>
              <a:rPr lang="zh-CN" altLang="en-US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自言本是京城女  </a:t>
            </a:r>
            <a:r>
              <a:rPr lang="en-US" altLang="zh-CN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</a:t>
            </a:r>
            <a:r>
              <a:rPr lang="zh-CN" altLang="en-US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我从去年辞帝京</a:t>
            </a:r>
            <a:endParaRPr lang="zh-CN" altLang="en-US" sz="36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eaLnBrk="1" fontAlgn="base" hangingPunct="1">
              <a:buNone/>
            </a:pPr>
            <a:r>
              <a:rPr lang="zh-CN" altLang="en-US" sz="3600" b="1" strike="noStrike" noProof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才华出众</a:t>
            </a:r>
            <a:r>
              <a:rPr lang="zh-CN" altLang="en-US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名扬京都女艺人  </a:t>
            </a:r>
            <a:r>
              <a:rPr lang="en-US" altLang="zh-CN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</a:t>
            </a:r>
            <a:r>
              <a:rPr lang="zh-CN" altLang="en-US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才气横溢大诗人</a:t>
            </a:r>
            <a:endParaRPr lang="zh-CN" altLang="en-US" sz="36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eaLnBrk="1" fontAlgn="base" hangingPunct="1">
              <a:buNone/>
            </a:pPr>
            <a:r>
              <a:rPr lang="zh-CN" altLang="en-US" sz="3600" b="1" strike="noStrike" noProof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落泊失意</a:t>
            </a:r>
            <a:r>
              <a:rPr lang="zh-CN" altLang="en-US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年长色衰嫁商人   </a:t>
            </a:r>
            <a:r>
              <a:rPr lang="en-US" altLang="zh-CN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</a:t>
            </a:r>
            <a:r>
              <a:rPr lang="zh-CN" altLang="en-US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直言进谏贬江州</a:t>
            </a:r>
            <a:endParaRPr lang="en-US" altLang="zh-CN" sz="3600" b="1" strike="noStrike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eaLnBrk="1" fontAlgn="base" hangingPunct="1">
              <a:buNone/>
            </a:pPr>
            <a:r>
              <a:rPr lang="en-US" altLang="zh-CN" sz="3600" b="1" strike="noStrike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                                  </a:t>
            </a:r>
            <a:r>
              <a:rPr lang="zh-CN" altLang="en-US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（谪居卧病浔阳城）</a:t>
            </a:r>
            <a:endParaRPr lang="zh-CN" altLang="en-US" sz="36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5843" name="Text Box 6"/>
          <p:cNvSpPr txBox="1"/>
          <p:nvPr/>
        </p:nvSpPr>
        <p:spPr>
          <a:xfrm>
            <a:off x="3886200" y="377825"/>
            <a:ext cx="4278313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           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第四段</a:t>
            </a:r>
            <a:r>
              <a:rPr lang="zh-CN" altLang="en-US" sz="4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4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同病相怜伤迁谪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2163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2163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44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2163">
                                            <p:txEl>
                                              <p:charRg st="44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2163">
                                            <p:txEl>
                                              <p:charRg st="44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71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2163">
                                            <p:txEl>
                                              <p:charRg st="71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2163">
                                            <p:txEl>
                                              <p:charRg st="71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98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2163">
                                            <p:txEl>
                                              <p:charRg st="98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92163">
                                            <p:txEl>
                                              <p:charRg st="98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126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2163">
                                            <p:txEl>
                                              <p:charRg st="126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2163">
                                            <p:txEl>
                                              <p:charRg st="126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58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99"/>
          <p:cNvSpPr txBox="1"/>
          <p:nvPr/>
        </p:nvSpPr>
        <p:spPr>
          <a:xfrm>
            <a:off x="232410" y="121920"/>
            <a:ext cx="1172718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我闻琵琶已叹息，又闻此语</a:t>
            </a:r>
            <a:r>
              <a:rPr lang="zh-CN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唧唧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。同是天涯沦落人，相逢何必曾相识！我从去年辞帝京，谪居卧病浔阳城。浔阳地僻无音乐，终岁不闻丝竹声。住近湓江地低湿，黄芦苦竹绕宅生。其间旦暮闻何物？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杜鹃啼血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猿哀鸣。春江花朝秋月夜，往往取酒还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独倾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。岂无山歌与村笛，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呕哑</a:t>
            </a:r>
            <a:r>
              <a:rPr lang="en-US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(ōu yā)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嘲哳</a:t>
            </a:r>
            <a:r>
              <a:rPr lang="en-US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(zhāo zhā)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难为听。今夜闻君</a:t>
            </a:r>
            <a:r>
              <a:rPr lang="zh-CN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琵琶语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，如听仙乐耳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暂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明。莫辞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坐弹一曲，为君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翻作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《琵琶行》。</a:t>
            </a:r>
            <a:endParaRPr lang="zh-CN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50915" y="766763"/>
            <a:ext cx="196532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0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重新，重又之意</a:t>
            </a:r>
            <a:endParaRPr lang="zh-CN" altLang="zh-CN" sz="2000" b="1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38345" y="5148580"/>
            <a:ext cx="34772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0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琵琶声，琵琶所弹奏的乐曲。</a:t>
            </a:r>
            <a:endParaRPr lang="zh-CN" altLang="zh-CN" sz="2000" b="1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3420" y="70548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叹息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5005" y="3675380"/>
            <a:ext cx="45116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传说杜鹃鸟啼叫时，嘴里会淌出血来。</a:t>
            </a:r>
            <a:endParaRPr lang="zh-CN" altLang="en-US" sz="20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93545" y="2938145"/>
            <a:ext cx="247459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000" b="1">
                <a:solidFill>
                  <a:srgbClr val="26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形容杜鹃啼声的悲切</a:t>
            </a:r>
            <a:endParaRPr lang="zh-CN" altLang="en-US" sz="2000" b="1">
              <a:solidFill>
                <a:srgbClr val="26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5005" y="435038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独自饮酒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16240" y="4350385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指声音嘈杂刺耳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77985" y="5148580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忽然，一下子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20165" y="6002020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再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78530" y="6002020"/>
            <a:ext cx="2962910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70000"/>
              </a:lnSpc>
            </a:pPr>
            <a:r>
              <a:rPr lang="en-US" altLang="zh-CN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              </a:t>
            </a:r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写作。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26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翻，按曲调写作歌词</a:t>
            </a:r>
            <a:endParaRPr lang="zh-CN" altLang="en-US" sz="2400" b="1">
              <a:solidFill>
                <a:srgbClr val="26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15735" y="6075680"/>
            <a:ext cx="5443855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第四段：同病相怜伤迁谪</a:t>
            </a:r>
            <a:endParaRPr lang="zh-CN" altLang="en-US" sz="3600" b="1" dirty="0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17" grpId="0" animBg="1"/>
      <p:bldP spid="2" grpId="0"/>
      <p:bldP spid="7" grpId="0"/>
      <p:bldP spid="8" grpId="0"/>
      <p:bldP spid="9" grpId="0"/>
      <p:bldP spid="10" grpId="0"/>
      <p:bldP spid="11" grpId="0"/>
      <p:bldP spid="5" grpId="0"/>
      <p:bldP spid="12" grpId="0"/>
      <p:bldP spid="15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3370" y="814070"/>
            <a:ext cx="11605260" cy="60439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zh-CN" sz="3200" b="1">
                <a:solidFill>
                  <a:srgbClr val="3333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我听琵琶的悲泣早已摇头叹息；又听到她这番诉说更叫我悲凄。我们俩同是天涯沦落的可悲人；今日相逢何必问是否曾经相识！自从去年我离开繁华长安京城；被贬居住在浔阳江畔常常卧病。浔阳这地方荒凉偏僻没有音乐；一年到头听不到管弦的乐器声。住在湓江这个低洼潮湿的地方；第宅周围黄芦和苦竹缭绕丛生。在这里早晚能听到的是什么呢？尽是杜鹃猿猴那些悲凄的哀鸣。春江花朝秋江月夜那样好光景；也无可奈何常常取酒独酌独饮。难道这里就没有山歌和村笛吗？只是那音调嘶哑粗涩实在难听。今晚我听你弹奏琵琶诉说衷情，就像听到仙乐眼也亮来耳也明。请你不要推辞坐下来再弹一曲；我要为你创作一首新诗《琵琶行》。</a:t>
            </a:r>
            <a:endParaRPr lang="zh-CN" altLang="zh-CN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7890" name="文本框 2"/>
          <p:cNvSpPr txBox="1"/>
          <p:nvPr/>
        </p:nvSpPr>
        <p:spPr>
          <a:xfrm>
            <a:off x="5288598" y="163195"/>
            <a:ext cx="16144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charRg st="0" end="29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charRg st="0" end="29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0" end="2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Oval 4"/>
          <p:cNvSpPr/>
          <p:nvPr/>
        </p:nvSpPr>
        <p:spPr>
          <a:xfrm>
            <a:off x="1301115" y="4978400"/>
            <a:ext cx="2438400" cy="990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99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琵琶女</a:t>
            </a:r>
            <a:endParaRPr lang="zh-CN" altLang="en-US" sz="4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174" name="AutoShape 6"/>
          <p:cNvSpPr/>
          <p:nvPr/>
        </p:nvSpPr>
        <p:spPr>
          <a:xfrm>
            <a:off x="4495800" y="4787900"/>
            <a:ext cx="3200400" cy="1371600"/>
          </a:xfrm>
          <a:prstGeom prst="leftRightArrow">
            <a:avLst>
              <a:gd name="adj1" fmla="val 50000"/>
              <a:gd name="adj2" fmla="val 46407"/>
            </a:avLst>
          </a:prstGeom>
          <a:solidFill>
            <a:schemeClr val="accent1"/>
          </a:solidFill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同是天涯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沦落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176" name="Oval 8"/>
          <p:cNvSpPr/>
          <p:nvPr/>
        </p:nvSpPr>
        <p:spPr>
          <a:xfrm>
            <a:off x="8604885" y="4876800"/>
            <a:ext cx="2362200" cy="990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99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白居易</a:t>
            </a:r>
            <a:endParaRPr lang="zh-CN" altLang="en-US" sz="4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2775" name="Text Box 9"/>
          <p:cNvSpPr txBox="1"/>
          <p:nvPr/>
        </p:nvSpPr>
        <p:spPr>
          <a:xfrm>
            <a:off x="761365" y="2154555"/>
            <a:ext cx="1088644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思考：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为什么诗人会同一个从未谋面的下等歌妓产生共鸣呢</a:t>
            </a: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？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请划出文中相关的句子并进行概括。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0" name="Text Box 7"/>
          <p:cNvSpPr txBox="1"/>
          <p:nvPr/>
        </p:nvSpPr>
        <p:spPr>
          <a:xfrm>
            <a:off x="4191000" y="452438"/>
            <a:ext cx="401320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      </a:t>
            </a:r>
            <a:r>
              <a:rPr lang="en-US" altLang="zh-CN" sz="4000" b="1" dirty="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第五段：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重闻琵琶青衫湿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2775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2775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7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7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bldLvl="0" animBg="1"/>
      <p:bldP spid="7176" grpId="0" bldLvl="0" animBg="1"/>
      <p:bldP spid="389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99"/>
          <p:cNvSpPr txBox="1"/>
          <p:nvPr/>
        </p:nvSpPr>
        <p:spPr>
          <a:xfrm>
            <a:off x="591820" y="304165"/>
            <a:ext cx="1100899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感我此言良久立，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却坐</a:t>
            </a:r>
            <a:r>
              <a:rPr lang="zh-CN" altLang="zh-CN" sz="4000" b="1" u="sng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促弦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弦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急。凄凄不似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向前</a:t>
            </a:r>
            <a:r>
              <a:rPr lang="zh-CN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，满座重闻皆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掩泣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。座中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泣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下谁最多？江州司马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青衫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湿。</a:t>
            </a:r>
            <a:endParaRPr lang="en-US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0967" name="图片 32772" descr="1230235746">
            <a:hlinkClick r:id="rId1"/>
          </p:cNvPr>
          <p:cNvPicPr>
            <a:picLocks noChangeAspect="1"/>
          </p:cNvPicPr>
          <p:nvPr/>
        </p:nvPicPr>
        <p:blipFill>
          <a:blip r:embed="rId2">
            <a:lum bright="17993" contrast="35999"/>
          </a:blip>
          <a:stretch>
            <a:fillRect/>
          </a:stretch>
        </p:blipFill>
        <p:spPr>
          <a:xfrm>
            <a:off x="6431280" y="4832985"/>
            <a:ext cx="5415280" cy="1950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321175" y="1275715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回到（原处）坐下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47535" y="127571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把琴弦拧紧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26660" y="303530"/>
            <a:ext cx="140462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26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却，退回</a:t>
            </a:r>
            <a:endParaRPr lang="zh-CN" altLang="en-US" sz="2400" b="1">
              <a:solidFill>
                <a:srgbClr val="26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63055" y="303530"/>
            <a:ext cx="1710055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26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促，紧、迫</a:t>
            </a:r>
            <a:endParaRPr lang="zh-CN" altLang="en-US" sz="2400" b="1">
              <a:solidFill>
                <a:srgbClr val="26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73110" y="22923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更加，越发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8730" y="223520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以前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42915" y="223520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掩面哭泣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48320" y="223520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眼泪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18235" y="3194685"/>
            <a:ext cx="4764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黑色单衣。唐代官职低的服色为青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80970" y="3982720"/>
            <a:ext cx="5976620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第五段：重闻琵琶青衫湿</a:t>
            </a:r>
            <a:endParaRPr lang="zh-CN" altLang="en-US" sz="4000" b="1" dirty="0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pic>
        <p:nvPicPr>
          <p:cNvPr id="3073" name="图片 34817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10" y="4832985"/>
            <a:ext cx="6186170" cy="19500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17" grpId="0" animBg="1"/>
      <p:bldP spid="2" grpId="0"/>
      <p:bldP spid="9" grpId="0"/>
      <p:bldP spid="8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32485" y="1558925"/>
            <a:ext cx="1052830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3333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en-US" altLang="zh-CN" b="1">
                <a:latin typeface="华文中宋" panose="02010600040101010101" pitchFamily="2" charset="-122"/>
                <a:ea typeface="华文中宋" panose="02010600040101010101" pitchFamily="2" charset="-122"/>
              </a:rPr>
              <a:t>        </a:t>
            </a:r>
            <a:r>
              <a:rPr lang="zh-CN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被我的话所感动她站立了好久；回身坐下再转紧琴弦拨出急声。凄凄切切不再像刚才那种声音；在座的人重听都掩面哭泣不停。要问在座之中谁流的眼泪最多？我江州司马泪水湿透青衫衣襟！</a:t>
            </a:r>
            <a:endParaRPr lang="zh-CN" altLang="zh-CN" sz="40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0962" name="文本框 2"/>
          <p:cNvSpPr txBox="1"/>
          <p:nvPr/>
        </p:nvSpPr>
        <p:spPr>
          <a:xfrm>
            <a:off x="4910138" y="490538"/>
            <a:ext cx="237172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96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Rectangle 2"/>
          <p:cNvSpPr>
            <a:spLocks noGrp="1"/>
          </p:cNvSpPr>
          <p:nvPr>
            <p:ph type="title" idx="4294967295"/>
          </p:nvPr>
        </p:nvSpPr>
        <p:spPr>
          <a:xfrm>
            <a:off x="2894965" y="330518"/>
            <a:ext cx="8229600" cy="792162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同是天涯</a:t>
            </a:r>
            <a:r>
              <a:rPr lang="zh-CN" altLang="en-US" sz="4000" b="1" dirty="0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沦落</a:t>
            </a: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人(</a:t>
            </a:r>
            <a:r>
              <a:rPr lang="zh-CN" altLang="en-US" sz="40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两条线索一明一暗</a:t>
            </a: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endParaRPr lang="zh-CN" altLang="en-US" sz="40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3010" name="Text Box 3"/>
          <p:cNvSpPr txBox="1"/>
          <p:nvPr/>
        </p:nvSpPr>
        <p:spPr>
          <a:xfrm>
            <a:off x="2590800" y="1371600"/>
            <a:ext cx="1752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4822190" y="1300480"/>
            <a:ext cx="24384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琵琶女(明) 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5221605" y="1953260"/>
            <a:ext cx="1143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京倡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5222875" y="3335020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商妇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8319135" y="1295400"/>
            <a:ext cx="2671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白居易（暗）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200" name="Rectangle 8"/>
          <p:cNvSpPr/>
          <p:nvPr/>
        </p:nvSpPr>
        <p:spPr>
          <a:xfrm>
            <a:off x="9467850" y="1992472"/>
            <a:ext cx="9613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京官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Text Box 9"/>
          <p:cNvSpPr txBox="1"/>
          <p:nvPr/>
        </p:nvSpPr>
        <p:spPr>
          <a:xfrm>
            <a:off x="9541510" y="3244850"/>
            <a:ext cx="1028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谪官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Text Box 10"/>
          <p:cNvSpPr txBox="1"/>
          <p:nvPr/>
        </p:nvSpPr>
        <p:spPr>
          <a:xfrm>
            <a:off x="7167245" y="3273425"/>
            <a:ext cx="1447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琵琶声</a:t>
            </a:r>
            <a:r>
              <a:rPr lang="zh-CN" altLang="en-US" sz="2000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203" name="AutoShape 11"/>
          <p:cNvSpPr/>
          <p:nvPr/>
        </p:nvSpPr>
        <p:spPr>
          <a:xfrm>
            <a:off x="6368415" y="3556000"/>
            <a:ext cx="609600" cy="76200"/>
          </a:xfrm>
          <a:prstGeom prst="leftRightArrow">
            <a:avLst>
              <a:gd name="adj1" fmla="val 50000"/>
              <a:gd name="adj2" fmla="val 16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AutoShape 12"/>
          <p:cNvSpPr/>
          <p:nvPr/>
        </p:nvSpPr>
        <p:spPr>
          <a:xfrm>
            <a:off x="8804275" y="3505200"/>
            <a:ext cx="609600" cy="76200"/>
          </a:xfrm>
          <a:prstGeom prst="leftRightArrow">
            <a:avLst>
              <a:gd name="adj1" fmla="val 50000"/>
              <a:gd name="adj2" fmla="val 16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5" name="Text Box 13"/>
          <p:cNvSpPr txBox="1"/>
          <p:nvPr/>
        </p:nvSpPr>
        <p:spPr>
          <a:xfrm>
            <a:off x="6474460" y="4378960"/>
            <a:ext cx="395478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同是天涯沦落人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相逢何必曾相识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40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主旨句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206" name="AutoShape 14"/>
          <p:cNvSpPr/>
          <p:nvPr/>
        </p:nvSpPr>
        <p:spPr>
          <a:xfrm>
            <a:off x="5552440" y="2475230"/>
            <a:ext cx="152400" cy="762000"/>
          </a:xfrm>
          <a:prstGeom prst="down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7" name="AutoShape 15"/>
          <p:cNvSpPr/>
          <p:nvPr/>
        </p:nvSpPr>
        <p:spPr>
          <a:xfrm>
            <a:off x="9979660" y="2482850"/>
            <a:ext cx="152400" cy="762000"/>
          </a:xfrm>
          <a:prstGeom prst="down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8" name="Text Box 16"/>
          <p:cNvSpPr txBox="1"/>
          <p:nvPr/>
        </p:nvSpPr>
        <p:spPr>
          <a:xfrm>
            <a:off x="5818505" y="2566670"/>
            <a:ext cx="7620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怨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9" name="Text Box 17"/>
          <p:cNvSpPr txBox="1"/>
          <p:nvPr/>
        </p:nvSpPr>
        <p:spPr>
          <a:xfrm>
            <a:off x="9464675" y="2566670"/>
            <a:ext cx="3810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恨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3025" name="Object 18"/>
          <p:cNvGraphicFramePr>
            <a:graphicFrameLocks noGrp="1" noChangeAspect="1"/>
          </p:cNvGraphicFramePr>
          <p:nvPr>
            <p:ph idx="4294967295"/>
          </p:nvPr>
        </p:nvGraphicFramePr>
        <p:xfrm>
          <a:off x="222250" y="1294765"/>
          <a:ext cx="4320540" cy="5330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2286000" imgH="1958340" progId="MS_ClipArt_Gallery.2">
                  <p:embed/>
                </p:oleObj>
              </mc:Choice>
              <mc:Fallback>
                <p:oleObj name="" r:id="rId1" imgW="2286000" imgH="1958340" progId="MS_ClipArt_Gallery.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2250" y="1294765"/>
                        <a:ext cx="4320540" cy="533019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65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15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650"/>
                            </p:stCondLst>
                            <p:childTnLst>
                              <p:par>
                                <p:cTn id="8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  <p:bldP spid="8199" grpId="0"/>
      <p:bldP spid="8200" grpId="0"/>
      <p:bldP spid="8201" grpId="0"/>
      <p:bldP spid="8202" grpId="0"/>
      <p:bldP spid="8203" grpId="0" bldLvl="0" animBg="1"/>
      <p:bldP spid="8204" grpId="0" bldLvl="0" animBg="1"/>
      <p:bldP spid="8205" grpId="0"/>
      <p:bldP spid="8206" grpId="0" bldLvl="0" animBg="1"/>
      <p:bldP spid="8207" grpId="0" bldLvl="0" animBg="1"/>
      <p:bldP spid="8208" grpId="0"/>
      <p:bldP spid="8209" grpId="0"/>
      <p:bldP spid="4403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9385" y="811530"/>
            <a:ext cx="11873230" cy="6054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en-US" altLang="zh-CN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同是天涯沦落人,相逢何必曾相识。</a:t>
            </a:r>
            <a:r>
              <a:rPr lang="en-US" altLang="zh-CN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endParaRPr lang="en-US" altLang="zh-CN" sz="36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en-US" altLang="zh-CN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2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大意是满腔幽愤沦落天涯的共同命运,表达同病相怜互相慰藉。</a:t>
            </a:r>
            <a:endParaRPr lang="zh-CN" altLang="en-US" sz="3200" b="1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这两句写出了自己与琵琶女之间身世的共同点“同是天涯沦落人”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。他们之间虽然出身、经历有很大的不同，但是也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有相似之处：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一个“本是京城女”，一个“去年辞帝京”,都是从京都长安来到遥远地僻的江州；一个是名满京都的名艺人，一个是才华横溢的大诗人，都有出类拔萃的才能；一个因年长色衰而嫁商人，一个因直言进谏而遭贬滴，都有由荣至衰的不幸遗遇,都同样怀着满腹的“幽愁暗恨”，过着冷落凄清的寂寞生活。正因为如此,诗人写琵琶女高超的技艺，正是为了通过表现琵琶女的悲凉身世唤起人们对琵琶女的同情，而诗人写琵琶女的悲凉身世，又是为了表现自己政治上的失意，抒发郁积心中的左迁之愁、贬谪之恨。这正是作者的写作动机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这两句是全诗的主题所在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0150" y="104775"/>
            <a:ext cx="2266950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名句赏析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4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charRg st="24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charRg st="24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9" end="3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charRg st="59" end="3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charRg st="59" end="3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Rectangle 2"/>
          <p:cNvSpPr>
            <a:spLocks noGrp="1"/>
          </p:cNvSpPr>
          <p:nvPr>
            <p:ph type="title"/>
          </p:nvPr>
        </p:nvSpPr>
        <p:spPr>
          <a:xfrm>
            <a:off x="5018405" y="86995"/>
            <a:ext cx="2416810" cy="727075"/>
          </a:xfrm>
        </p:spPr>
        <p:txBody>
          <a:bodyPr vert="horz" wrap="square" lIns="91440" tIns="45720" rIns="91440" bIns="45720" anchor="ctr" anchorCtr="0">
            <a:normAutofit fontScale="90000"/>
          </a:bodyPr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写作背景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3710" y="814070"/>
            <a:ext cx="11245215" cy="6043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元和十年，平卢节度使李师道派人杀了宰相武元衡，向中央政权示威，白居易认为这是重大“国耻”。激于义愤，他率先上疏“急请捕贼，以雪国耻”。但都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被权贵们加上“越职奏事”的罪名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，又造谣诬蔑说，白居易母亲因看花坠井而死，而白居易却作赏花诗，新井诗，“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有伤明教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”，于是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贬为江州刺史，继而又贬为江州司马（九品小官）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。白居易获罪的</a:t>
            </a:r>
            <a:r>
              <a:rPr lang="zh-CN" altLang="en-US" sz="3200" b="1" dirty="0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真正原因主要是他写的针砭时弊的讽谕诗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，正如他自己所说，“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始得名于文章，终得罪于文章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”。对于这次遭贬，诗人既感伤又愤慨。到江州后一年的生活更使他感受到社会世态炎凉，他有满腔的怨愤无处倾诉。</a:t>
            </a:r>
            <a:r>
              <a:rPr lang="zh-CN" altLang="en-US" sz="3200" b="1" dirty="0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这首诗是诗人贬职到江州的第二年（元和十一年）秋天写的，当时诗人</a:t>
            </a:r>
            <a:r>
              <a:rPr lang="en-US" altLang="zh-CN" sz="32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45</a:t>
            </a:r>
            <a:r>
              <a:rPr lang="zh-CN" altLang="en-US" sz="3200" b="1" dirty="0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岁。</a:t>
            </a:r>
            <a:endParaRPr lang="zh-CN" altLang="en-US" sz="3200" b="1" dirty="0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Rectangle 2"/>
          <p:cNvSpPr>
            <a:spLocks noGrp="1"/>
          </p:cNvSpPr>
          <p:nvPr>
            <p:ph type="title"/>
          </p:nvPr>
        </p:nvSpPr>
        <p:spPr>
          <a:xfrm>
            <a:off x="1202690" y="260350"/>
            <a:ext cx="6742113" cy="94456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诗人为何“泪湿青衫”？</a:t>
            </a:r>
            <a:r>
              <a:rPr lang="zh-CN" altLang="en-US" sz="48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784860" y="1205230"/>
            <a:ext cx="11002645" cy="4429125"/>
          </a:xfrm>
        </p:spPr>
        <p:txBody>
          <a:bodyPr vert="horz" wrap="square" lIns="91440" tIns="45720" rIns="91440" bIns="45720" anchor="t" anchorCtr="0">
            <a:noAutofit/>
          </a:bodyPr>
          <a:p>
            <a:pPr marL="0" indent="0" eaLnBrk="1" hangingPunct="1">
              <a:lnSpc>
                <a:spcPct val="110000"/>
              </a:lnSpc>
              <a:buNone/>
            </a:pPr>
            <a:r>
              <a:rPr lang="en-US" altLang="zh-CN" sz="3600" b="1" dirty="0"/>
              <a:t>   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诗人由琵琶女的倾诉，想到自己的被贬，既悲琵琶女的悲凉身世，又悲自己的谪居荒僻之地。人悲，己怜，“同是天涯沦落人”。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伤人，更伤己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，两重感伤交融一体，积累沉淀，诗人怎不悲怆满怀，泪洒青衫？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这“泪”，既是对被压迫妇女的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同情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，又是对当时社会抛弃人才的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控诉</a:t>
            </a:r>
            <a:r>
              <a:rPr lang="zh-CN" altLang="en-US" sz="36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36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2078990" y="5762625"/>
            <a:ext cx="69926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青衫湿</a:t>
            </a:r>
            <a:r>
              <a:rPr lang="zh-CN" altLang="en-US" sz="40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——同是天涯沦落人</a:t>
            </a:r>
            <a:r>
              <a:rPr lang="zh-CN" altLang="en-US" sz="4000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000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387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387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01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387">
                                            <p:txEl>
                                              <p:charRg st="101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387">
                                            <p:txEl>
                                              <p:charRg st="101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  <p:bldP spid="16389" grpId="1"/>
      <p:bldP spid="16387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4817" name="Text Box 2"/>
          <p:cNvSpPr>
            <a:spLocks noGrp="1"/>
          </p:cNvSpPr>
          <p:nvPr>
            <p:ph type="body" idx="4294967295"/>
          </p:nvPr>
        </p:nvSpPr>
        <p:spPr>
          <a:xfrm>
            <a:off x="2155825" y="1552575"/>
            <a:ext cx="7997825" cy="452755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1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同忆京城，天涯人对天涯人；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同叹年华付流水，苦情人对苦情人；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同感处境悲凉，断肠人对断肠人；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同滴辛酸泪，流泪人对流泪人；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同泄音乐情，知音人对知音人；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同望天涯明月，寂寞人对寂寞人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endParaRPr lang="en-US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4034" name="WordArt 3"/>
          <p:cNvSpPr>
            <a:spLocks noTextEdit="1"/>
          </p:cNvSpPr>
          <p:nvPr/>
        </p:nvSpPr>
        <p:spPr>
          <a:xfrm rot="5400000">
            <a:off x="2416175" y="-561975"/>
            <a:ext cx="1401763" cy="282733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6778"/>
              </a:avLst>
            </a:prstTxWarp>
            <a:normAutofit/>
          </a:bodyPr>
          <a:p>
            <a:pPr algn="ctr" fontAlgn="base"/>
            <a:endParaRPr lang="zh-CN" altLang="en-US" sz="3600" i="1" strike="noStrike" noProof="1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63440" y="345439"/>
            <a:ext cx="216027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000" b="1" noProof="1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共  鸣</a:t>
            </a:r>
            <a:endParaRPr lang="zh-CN" altLang="en-US" sz="6000" b="1" noProof="1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1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817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17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817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charRg st="31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17">
                                            <p:txEl>
                                              <p:charRg st="31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17">
                                            <p:txEl>
                                              <p:charRg st="31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817">
                                            <p:txEl>
                                              <p:charRg st="31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charRg st="4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817">
                                            <p:txEl>
                                              <p:charRg st="4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17">
                                            <p:txEl>
                                              <p:charRg st="4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817">
                                            <p:txEl>
                                              <p:charRg st="47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charRg st="6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17">
                                            <p:txEl>
                                              <p:charRg st="6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817">
                                            <p:txEl>
                                              <p:charRg st="6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817">
                                            <p:txEl>
                                              <p:charRg st="62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charRg st="7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817">
                                            <p:txEl>
                                              <p:charRg st="7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817">
                                            <p:txEl>
                                              <p:charRg st="7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817">
                                            <p:txEl>
                                              <p:charRg st="77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 uiExpand="1" build="p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WordArt 2" descr="纸袋"/>
          <p:cNvSpPr/>
          <p:nvPr/>
        </p:nvSpPr>
        <p:spPr>
          <a:xfrm>
            <a:off x="2438400" y="457200"/>
            <a:ext cx="6858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/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dist="563969" dir="14049730" sx="125000" sy="125000" algn="tl" rotWithShape="0">
                  <a:srgbClr val="C7DFD3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663575" y="1673225"/>
            <a:ext cx="1099058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  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琵琶女是一个</a:t>
            </a:r>
            <a:r>
              <a:rPr lang="zh-CN" altLang="en-US" sz="40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才貌双全，但在封建社会中被摧残、被侮辱的歌女形象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。琵琶女对自己的凄凉遭遇、对人情冷暖、世态炎凉，表示了积聚已久的愤懑之情，对世人的重色轻才和丈夫的重利寡情提出了强烈控诉。   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9148" y="541655"/>
            <a:ext cx="633666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4400" b="1" noProof="1"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33CC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琵琶女是怎样一个形象？</a:t>
            </a:r>
            <a:endParaRPr lang="zh-CN" altLang="en-US" sz="4400" b="1" noProof="1"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33CC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Rectangle 2"/>
          <p:cNvSpPr>
            <a:spLocks noGrp="1"/>
          </p:cNvSpPr>
          <p:nvPr>
            <p:ph type="title"/>
          </p:nvPr>
        </p:nvSpPr>
        <p:spPr>
          <a:xfrm>
            <a:off x="4759960" y="352425"/>
            <a:ext cx="2672080" cy="879475"/>
          </a:xfrm>
        </p:spPr>
        <p:txBody>
          <a:bodyPr vert="horz" wrap="square" lIns="91440" tIns="45720" rIns="91440" bIns="45720" anchor="ctr" anchorCtr="0"/>
          <a:p>
            <a:pPr eaLnBrk="1" hangingPunct="1">
              <a:lnSpc>
                <a:spcPct val="11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写作技巧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914" name="Rectangle 3"/>
          <p:cNvSpPr>
            <a:spLocks noGrp="1"/>
          </p:cNvSpPr>
          <p:nvPr>
            <p:ph idx="1"/>
          </p:nvPr>
        </p:nvSpPr>
        <p:spPr>
          <a:xfrm>
            <a:off x="1165225" y="1440180"/>
            <a:ext cx="10197465" cy="4803775"/>
          </a:xfrm>
        </p:spPr>
        <p:txBody>
          <a:bodyPr vert="horz" wrap="square" lIns="91440" tIns="45720" rIns="91440" bIns="45720" anchor="t" anchorCtr="0">
            <a:noAutofit/>
          </a:bodyPr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1、大量运用</a:t>
            </a:r>
            <a:r>
              <a:rPr lang="zh-CN" altLang="en-US" sz="40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比喻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，化抽象无形为具体可感。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2、</a:t>
            </a:r>
            <a:r>
              <a:rPr lang="zh-CN" altLang="en-US" sz="40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正面描摹与侧面烘托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相结合。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3、巧用</a:t>
            </a:r>
            <a:r>
              <a:rPr lang="zh-CN" altLang="en-US" sz="40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叠词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，使音节悦耳动听富有节奏感。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4、</a:t>
            </a:r>
            <a:r>
              <a:rPr lang="zh-CN" altLang="en-US" sz="40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借景抒情、情景交融，抒情色彩浓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厚。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5、结构严谨，一明一暗，</a:t>
            </a:r>
            <a:r>
              <a:rPr lang="zh-CN" altLang="en-US" sz="40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两条线索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运行。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4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4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914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3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914">
                                            <p:txEl>
                                              <p:charRg st="3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914">
                                            <p:txEl>
                                              <p:charRg st="3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914">
                                            <p:txEl>
                                              <p:charRg st="37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58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914">
                                            <p:txEl>
                                              <p:charRg st="58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914">
                                            <p:txEl>
                                              <p:charRg st="58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914">
                                            <p:txEl>
                                              <p:charRg st="58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78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914">
                                            <p:txEl>
                                              <p:charRg st="78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914">
                                            <p:txEl>
                                              <p:charRg st="78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8914">
                                            <p:txEl>
                                              <p:charRg st="78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8129" name="Rectangle 2"/>
          <p:cNvSpPr>
            <a:spLocks noGrp="1"/>
          </p:cNvSpPr>
          <p:nvPr>
            <p:ph type="title" idx="4294967295"/>
          </p:nvPr>
        </p:nvSpPr>
        <p:spPr>
          <a:xfrm>
            <a:off x="394970" y="256540"/>
            <a:ext cx="11188065" cy="1772920"/>
          </a:xfrm>
        </p:spPr>
        <p:txBody>
          <a:bodyPr vert="horz" wrap="square" lIns="91440" tIns="45720" rIns="91440" bIns="45720" anchor="ctr" anchorCtr="0"/>
          <a:p>
            <a:pPr algn="l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诗歌往往少不了风物的描写，本诗歌前后有五处风物描写。这些描写有什么作用呢？</a:t>
            </a:r>
            <a:r>
              <a:rPr lang="zh-CN" altLang="en-US" sz="3600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endParaRPr lang="zh-CN" altLang="en-US" sz="3600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1643380" y="2300288"/>
            <a:ext cx="4102100" cy="39789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“浔阳江头夜送客，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枫叶荻花秋瑟瑟”</a:t>
            </a:r>
            <a:endParaRPr lang="zh-CN" altLang="en-US" sz="3200" b="1" dirty="0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“别时茫茫江浸月”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“唯见江心秋月白”</a:t>
            </a:r>
            <a:endParaRPr lang="zh-CN" altLang="en-US" sz="3200" b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“绕船明月江水寒”</a:t>
            </a:r>
            <a:r>
              <a:rPr lang="zh-CN" altLang="en-US" sz="3200" b="1" dirty="0">
                <a:solidFill>
                  <a:srgbClr val="00CC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200" b="1" dirty="0">
              <a:solidFill>
                <a:srgbClr val="00CC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“黄芦苦竹绕宅生”</a:t>
            </a:r>
            <a:endParaRPr lang="zh-CN" altLang="en-US" sz="32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“杜鹃啼血猿哀鸣”</a:t>
            </a:r>
            <a:endParaRPr lang="zh-CN" altLang="en-US" sz="32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6356350" y="2554288"/>
            <a:ext cx="21336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凄凉愁惨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6532245" y="3360103"/>
            <a:ext cx="20574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离愁别绪 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6064250" y="3945255"/>
            <a:ext cx="44577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寂静 ，烘托了音乐效果</a:t>
            </a:r>
            <a:r>
              <a:rPr lang="zh-CN" altLang="en-US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346" name="Text Box 10"/>
          <p:cNvSpPr txBox="1"/>
          <p:nvPr/>
        </p:nvSpPr>
        <p:spPr>
          <a:xfrm>
            <a:off x="6010275" y="4528820"/>
            <a:ext cx="44561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琵琶女冷落凄凉的心情</a:t>
            </a:r>
            <a:r>
              <a:rPr lang="zh-CN" altLang="en-US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348" name="Text Box 12"/>
          <p:cNvSpPr txBox="1"/>
          <p:nvPr/>
        </p:nvSpPr>
        <p:spPr>
          <a:xfrm>
            <a:off x="6120130" y="5697220"/>
            <a:ext cx="43465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诗人被贬后的孤寂悲凉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2" grpId="0"/>
      <p:bldP spid="14344" grpId="0"/>
      <p:bldP spid="14346" grpId="0"/>
      <p:bldP spid="14348" grpId="0"/>
      <p:bldP spid="4812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Rectangle 2"/>
          <p:cNvSpPr>
            <a:spLocks noGrp="1"/>
          </p:cNvSpPr>
          <p:nvPr>
            <p:ph type="title" idx="4294967295"/>
          </p:nvPr>
        </p:nvSpPr>
        <p:spPr>
          <a:xfrm>
            <a:off x="5181600" y="317500"/>
            <a:ext cx="1828800" cy="811530"/>
          </a:xfrm>
        </p:spPr>
        <p:txBody>
          <a:bodyPr vert="horz" wrap="square" lIns="91440" tIns="45720" rIns="91440" bIns="45720" anchor="ctr" anchorCtr="0">
            <a:normAutofit fontScale="90000"/>
          </a:bodyPr>
          <a:p>
            <a:pPr eaLnBrk="1" hangingPunct="1">
              <a:lnSpc>
                <a:spcPct val="100000"/>
              </a:lnSpc>
            </a:pP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主  题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5635" y="1225550"/>
            <a:ext cx="10920730" cy="513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30000"/>
              </a:lnSpc>
              <a:buNone/>
            </a:pPr>
            <a:r>
              <a:rPr lang="en-US" altLang="zh-CN" sz="360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《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琵琶行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是一首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歌行体的长篇叙事诗，颇富抒情色彩，它是白居易感伤诗的代表作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。鉴赏诗歌要准确而深入把握艺术形象。长篇叙事诗多通过人物的塑造来表现主题。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</a:t>
            </a:r>
            <a:r>
              <a:rPr lang="en-US" altLang="zh-CN" sz="3600" b="1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琵琶行</a:t>
            </a:r>
            <a:r>
              <a:rPr lang="en-US" altLang="zh-CN" sz="3600" b="1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主要叙述了诗人与一飘泊江湖的长安歌伎邂逅相遇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并被其琵琶声和凄苦身世感动的故事，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表达了诗人“谪居卧病”的凄凉心境。</a:t>
            </a:r>
            <a:endParaRPr lang="zh-CN" altLang="en-US" sz="36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3195" y="857250"/>
            <a:ext cx="1186561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zh-CN"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秋夜我到浔阳江头送一位归客，冷风吹着枫叶和芦花秋声瑟瑟。我和客人下马在船上饯别设宴，举起酒杯要饮却无助兴的音乐。酒喝得不痛快更伤心将要分别，临别时夜茫茫江水倒映着明月。</a:t>
            </a:r>
            <a:endParaRPr lang="zh-CN" altLang="zh-CN" sz="24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zh-CN"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en-US" altLang="zh-CN"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zh-CN"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忽听得江面上传来琵琶清脆声；我忘却了回归客人也不想动身。寻着声源探问弹琵琶的是何人？琵琶停了许久却迟迟没有动静。我们移船靠近邀请她出来相见；叫下人添酒回灯重新摆起酒宴。千呼万唤她才缓缓地走出来，怀里还抱着琵琶半遮着脸面。转紧琴轴拨动琴弦试弹了几声；尚未成曲调那形态就非常有情。弦弦凄楚悲切声音隐含着沉思；似乎在诉说着她平生的不得志；她低着头随手连续地弹个不停；用琴声把心中无限的往事说尽。轻轻地拢，慢慢地捻，一会儿抹，一会儿挑。初弹《霓裳羽衣曲》接着再弹《六幺》。大弦浑宏悠长嘈嘈如暴风骤雨；小弦和缓幽细切切如有人私语。嘈嘈声切切声互为交错地弹奏；就像大珠小珠一串串掉落玉盘。琵琶声一会儿像花底下宛转流畅的鸟鸣声，一会儿又像水在冰下流动受阻艰涩低沉、呜咽断续的声音。好像水泉冷涩琵琶声开始凝结，凝结而不通畅声音渐渐地中断。像另有一种愁思幽恨暗暗滋生；此时闷闷无声却比有声更动人。突然间好像银瓶撞破水浆四溅；又好像铁甲骑兵厮杀刀枪齐鸣。一曲终了她对准琴弦中心划拨；四弦一声轰鸣好像撕裂了布帛。东船西舫人们都静悄悄地聆听；只见江心之中映着白白秋月影。</a:t>
            </a:r>
            <a:endParaRPr lang="zh-CN" altLang="zh-CN" sz="24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5403215" y="147955"/>
            <a:ext cx="13855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文</a:t>
            </a:r>
            <a:endParaRPr lang="zh-CN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915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8755" y="123825"/>
            <a:ext cx="11793855" cy="6734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zh-CN"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她沉吟着收起拨片插在琴弦中；整顿衣裳依然显出庄重的颜容。她说我原是京城负有盛名的歌女；老家住在长安城东南的虾蟆陵。弹奏琵琶技艺十三岁就已学成；教坊乐团第一队中列有我姓名。每曲弹罢都令艺术大师们叹服；每次妆成都被同行歌妓们嫉妒。京都豪富子弟争先恐后来献彩；弹完一曲收来的红绡不知其数。钿头银篦打节拍常常断裂粉碎；红色罗裙被酒渍染污也不后悔。年复一年都在欢笑打闹中度过；秋去春来美好的时光白白消磨。兄弟从军姊妹死家道已经破败；暮去朝来我也渐渐地年老色衰。门前车马减少光顾者落落稀稀；青春已逝我只得嫁给商人为妻。商人重利不重情常常轻易别离；上个月他去浮梁做茶叶的生意。他去了留下我在江口孤守空船；秋月与我作伴绕舱的秋水凄寒。更深夜阑常梦少年时作乐狂欢；梦中哭醒涕泪纵横污损了粉颜。</a:t>
            </a:r>
            <a:endParaRPr lang="zh-CN" altLang="zh-CN" sz="24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我听琵琶的悲泣早已摇头叹息；又听到她这番诉说更叫我悲凄。我们俩同是天涯沦落的可悲人；今日相逢何必问是否曾经相识！自从去年我离开繁华长安京城；被贬居住在浔阳江畔常常卧病。浔阳这地方荒凉偏僻没有音乐；一年到头听不到管弦的乐器声。住在湓江这个低洼潮湿的地方；第宅周围黄芦和苦竹缭绕丛生。在这里早晚能听到的是什么呢？尽是杜鹃猿猴那些悲凄的哀鸣。春江花朝秋江月夜那样好光景；也无可奈何常常取酒独酌独饮。难道这里就没有山歌和村笛吗？只是那音调嘶哑粗涩实在难听。今晚我听你弹奏琵琶诉说衷情，就像听到仙乐眼也亮来耳也明。请你不要推辞坐下来再弹一曲；我要为你创作一首新诗《琵琶行》。</a:t>
            </a:r>
            <a:endParaRPr lang="zh-CN" altLang="zh-CN" sz="24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2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被我的话所感动她站立了好久；回身坐下再转紧琴弦拨出急声。凄凄切切不再像刚才那种声音；在座的人重听都掩面哭泣不停。要问在座之中谁流的眼泪最多？我江州司马泪水湿透青衫衣襟！</a:t>
            </a:r>
            <a:endParaRPr lang="zh-CN" altLang="zh-CN" sz="24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51201" name="Rectangle 2"/>
          <p:cNvSpPr>
            <a:spLocks noGrp="1"/>
          </p:cNvSpPr>
          <p:nvPr>
            <p:ph type="title"/>
          </p:nvPr>
        </p:nvSpPr>
        <p:spPr>
          <a:xfrm>
            <a:off x="4902200" y="479425"/>
            <a:ext cx="2415540" cy="733425"/>
          </a:xfrm>
        </p:spPr>
        <p:txBody>
          <a:bodyPr vert="horz" wrap="square" lIns="91440" tIns="45720" rIns="91440" bIns="45720" anchor="ctr" anchorCtr="0">
            <a:normAutofit fontScale="90000"/>
          </a:bodyPr>
          <a:p>
            <a:pPr algn="l">
              <a:lnSpc>
                <a:spcPct val="11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思考问题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986" name="Rectangle 3"/>
          <p:cNvSpPr>
            <a:spLocks noGrp="1"/>
          </p:cNvSpPr>
          <p:nvPr>
            <p:ph idx="1"/>
          </p:nvPr>
        </p:nvSpPr>
        <p:spPr>
          <a:xfrm>
            <a:off x="1098550" y="1395095"/>
            <a:ext cx="10342245" cy="4959350"/>
          </a:xfrm>
        </p:spPr>
        <p:txBody>
          <a:bodyPr vert="horz" wrap="square" lIns="91440" tIns="45720" rIns="91440" bIns="45720" anchor="t">
            <a:normAutofit fontScale="90000"/>
          </a:bodyPr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1" i="0" u="none" strike="noStrike" kern="0" cap="none" spc="0" normalizeH="0" baseline="0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</a:t>
            </a:r>
            <a:r>
              <a:rPr kumimoji="0" lang="zh-CN" altLang="en-US" sz="4000" b="1" i="0" u="none" strike="noStrike" kern="0" cap="none" spc="0" normalizeH="0" baseline="0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、本首诗说的是一个什么样的故事</a:t>
            </a:r>
            <a:endParaRPr kumimoji="0" lang="zh-CN" altLang="en-US" sz="40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1" i="0" u="none" strike="noStrike" kern="0" cap="none" spc="0" normalizeH="0" baseline="0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</a:t>
            </a:r>
            <a:r>
              <a:rPr kumimoji="0" lang="zh-CN" altLang="en-US" sz="4000" b="1" i="0" u="none" strike="noStrike" kern="0" cap="none" spc="0" normalizeH="0" baseline="0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、本首诗的线索是什么？</a:t>
            </a:r>
            <a:endParaRPr kumimoji="0" lang="en-US" altLang="zh-CN" sz="4000" b="1" i="0" u="none" strike="noStrike" kern="0" cap="none" spc="0" normalizeH="0" baseline="0" noProof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1" i="0" u="none" strike="noStrike" kern="0" cap="none" spc="0" normalizeH="0" baseline="0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kumimoji="0" lang="zh-CN" altLang="en-US" sz="4000" b="1" i="0" u="none" strike="noStrike" kern="0" cap="none" spc="0" normalizeH="0" baseline="0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、本首诗的主旨句是什么？</a:t>
            </a:r>
            <a:endParaRPr kumimoji="0" lang="zh-CN" altLang="en-US" sz="40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1" i="0" u="none" strike="noStrike" kern="0" cap="none" spc="0" normalizeH="0" baseline="0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</a:t>
            </a:r>
            <a:r>
              <a:rPr kumimoji="0" lang="zh-CN" altLang="en-US" sz="4000" b="1" i="0" u="none" strike="noStrike" kern="0" cap="none" spc="0" normalizeH="0" baseline="0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、用一句七言诗句概括各个诗节的主要内容</a:t>
            </a:r>
            <a:endParaRPr kumimoji="0" lang="en-US" altLang="zh-CN" sz="4000" b="1" i="0" u="none" strike="noStrike" kern="0" cap="none" spc="0" normalizeH="0" baseline="0" noProof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1" i="0" u="none" strike="noStrike" kern="0" cap="none" spc="0" normalizeH="0" baseline="0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</a:t>
            </a:r>
            <a:r>
              <a:rPr kumimoji="0" lang="zh-CN" altLang="en-US" sz="4000" b="1" i="0" u="none" strike="noStrike" kern="0" cap="none" spc="0" normalizeH="0" baseline="0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、思考：诗中几次写到听弹琵琶？ </a:t>
            </a:r>
            <a:endParaRPr kumimoji="0" lang="zh-CN" altLang="en-US" sz="4000" b="1" i="0" u="none" strike="noStrike" kern="0" cap="none" spc="0" normalizeH="0" baseline="0" noProof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0" cap="none" spc="0" normalizeH="0" baseline="0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      （用原诗句回答）</a:t>
            </a:r>
            <a:endParaRPr kumimoji="0" lang="en-US" altLang="zh-CN" sz="4000" b="1" i="0" u="none" strike="noStrike" kern="0" cap="none" spc="0" normalizeH="0" baseline="0" noProof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en-US" altLang="zh-CN" sz="4000" b="1" i="0" u="none" strike="noStrike" kern="0" cap="none" spc="0" normalizeH="0" baseline="0" noProof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98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98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98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charRg st="1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986">
                                            <p:txEl>
                                              <p:charRg st="1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986">
                                            <p:txEl>
                                              <p:charRg st="1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986">
                                            <p:txEl>
                                              <p:charRg st="17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charRg st="3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986">
                                            <p:txEl>
                                              <p:charRg st="3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986">
                                            <p:txEl>
                                              <p:charRg st="3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986">
                                            <p:txEl>
                                              <p:charRg st="3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charRg st="44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986">
                                            <p:txEl>
                                              <p:charRg st="44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986">
                                            <p:txEl>
                                              <p:charRg st="44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986">
                                            <p:txEl>
                                              <p:charRg st="44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charRg st="65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986">
                                            <p:txEl>
                                              <p:charRg st="65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986">
                                            <p:txEl>
                                              <p:charRg st="65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986">
                                            <p:txEl>
                                              <p:charRg st="65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charRg st="83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986">
                                            <p:txEl>
                                              <p:charRg st="83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986">
                                            <p:txEl>
                                              <p:charRg st="83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986">
                                            <p:txEl>
                                              <p:charRg st="83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54273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4017963" y="465138"/>
            <a:ext cx="4156075" cy="731837"/>
          </a:xfrm>
        </p:spPr>
        <p:txBody>
          <a:bodyPr vert="horz" wrap="square" lIns="91440" tIns="45720" rIns="91440" bIns="45720" anchor="ctr" anchorCtr="0">
            <a:normAutofit fontScale="90000"/>
          </a:bodyPr>
          <a:p>
            <a:pPr algn="l" eaLnBrk="1" hangingPunct="1">
              <a:lnSpc>
                <a:spcPct val="10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三次写听弹琵琶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7" name="Rectangle 3"/>
          <p:cNvSpPr>
            <a:spLocks noGrp="1" noRot="1"/>
          </p:cNvSpPr>
          <p:nvPr>
            <p:ph type="body" idx="4294967295"/>
          </p:nvPr>
        </p:nvSpPr>
        <p:spPr>
          <a:xfrm>
            <a:off x="2100580" y="1443355"/>
            <a:ext cx="8455660" cy="4817745"/>
          </a:xfrm>
        </p:spPr>
        <p:txBody>
          <a:bodyPr vert="horz" wrap="square" lIns="91440" tIns="45720" rIns="91440" bIns="45720" anchor="t" anchorCtr="0">
            <a:normAutofit lnSpcReduction="10000"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一闻琵琶（第一段）</a:t>
            </a:r>
            <a:endParaRPr lang="en-US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忽闻水上琵琶声，主人忘归客不发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;</a:t>
            </a:r>
            <a:endParaRPr lang="en-US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再闻琵琶（第二段） </a:t>
            </a:r>
            <a:endParaRPr lang="en-US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东船西舫悄无声，唯见江心秋月白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;</a:t>
            </a:r>
            <a:endParaRPr lang="en-US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三闻琵琶（第五段）</a:t>
            </a:r>
            <a:endParaRPr lang="en-US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座中泣下谁最多，江州司马青衫湿。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1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1747">
                                            <p:txEl>
                                              <p:charRg st="1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28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1747">
                                            <p:txEl>
                                              <p:charRg st="28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3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31747">
                                            <p:txEl>
                                              <p:charRg st="39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5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31747">
                                            <p:txEl>
                                              <p:charRg st="56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66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1747">
                                            <p:txEl>
                                              <p:charRg st="66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 Box 2"/>
          <p:cNvSpPr txBox="1"/>
          <p:nvPr/>
        </p:nvSpPr>
        <p:spPr>
          <a:xfrm>
            <a:off x="8531860" y="2514600"/>
            <a:ext cx="459740" cy="3810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endParaRPr lang="zh-TW" altLang="en-US" dirty="0">
              <a:latin typeface="Times New Roman" panose="02020603050405020304" pitchFamily="18" charset="0"/>
              <a:ea typeface="PMingLiU" pitchFamily="18" charset="-120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6148705" y="229870"/>
            <a:ext cx="187642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歌   行</a:t>
            </a:r>
            <a:endParaRPr kumimoji="0" lang="zh-CN" altLang="en-US" sz="40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232660" y="936625"/>
            <a:ext cx="9490710" cy="5852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spcBef>
                <a:spcPct val="50000"/>
              </a:spcBef>
              <a:buClrTx/>
              <a:buSzTx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         </a:t>
            </a:r>
            <a:r>
              <a:rPr kumimoji="0" lang="zh-CN" altLang="en-US" sz="3600" b="1" kern="1200" cap="none" spc="0" normalizeH="0" baseline="0" noProof="0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歌、行、引是古代歌曲的三种形式，后成为乐府诗歌的一种体裁</a:t>
            </a:r>
            <a:r>
              <a:rPr kumimoji="0" lang="zh-CN" altLang="en-US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。三者虽名称不同，实则大同小异，</a:t>
            </a:r>
            <a:r>
              <a:rPr kumimoji="0" lang="zh-CN" altLang="en-US" sz="3600" b="1" kern="1200" cap="none" spc="0" normalizeH="0" baseline="0" noProof="0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常统称“歌行”。</a:t>
            </a:r>
            <a:r>
              <a:rPr kumimoji="0" lang="zh-CN" altLang="en-US" sz="3600" b="1" kern="1200" cap="none" spc="0" normalizeH="0" baseline="0" noProof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是一种具有铺叙记事性质的歌辞。</a:t>
            </a:r>
            <a:r>
              <a:rPr kumimoji="0" lang="zh-CN" altLang="en-US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其音节、格律一般比较自由，形式都采用五言、七言、杂言的古体，富于变化。</a:t>
            </a:r>
            <a:r>
              <a:rPr lang="zh-CN" altLang="en-US" sz="3600" b="1" noProof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《琵琶行》原作《琵琶引》。</a:t>
            </a:r>
            <a:r>
              <a:rPr kumimoji="0" lang="zh-CN" altLang="en-US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本诗是一篇</a:t>
            </a:r>
            <a:r>
              <a:rPr kumimoji="0" lang="zh-CN" altLang="en-US" sz="3600" b="1" kern="1200" cap="none" spc="0" normalizeH="0" baseline="0" noProof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抒情色彩很浓的长篇</a:t>
            </a:r>
            <a:r>
              <a:rPr kumimoji="0" lang="zh-CN" altLang="en-US" sz="36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叙事诗</a:t>
            </a:r>
            <a:r>
              <a:rPr kumimoji="0" lang="zh-CN" altLang="en-US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</a:t>
            </a:r>
            <a:r>
              <a:rPr lang="zh-CN" altLang="en-US" sz="3600" b="1" noProof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白居易还有《长恨歌》。</a:t>
            </a:r>
            <a:endParaRPr kumimoji="0" lang="zh-CN" altLang="en-US" sz="3600" b="1" kern="1200" cap="none" spc="0" normalizeH="0" baseline="0" noProof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graphicFrame>
        <p:nvGraphicFramePr>
          <p:cNvPr id="9220" name="Object 5"/>
          <p:cNvGraphicFramePr>
            <a:graphicFrameLocks noGrp="1" noChangeAspect="1"/>
          </p:cNvGraphicFramePr>
          <p:nvPr>
            <p:ph/>
          </p:nvPr>
        </p:nvGraphicFramePr>
        <p:xfrm>
          <a:off x="485775" y="441325"/>
          <a:ext cx="1383030" cy="6068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286000" imgH="1958340" progId="MS_ClipArt_Gallery.2">
                  <p:embed/>
                </p:oleObj>
              </mc:Choice>
              <mc:Fallback>
                <p:oleObj name="" r:id="rId1" imgW="2286000" imgH="1958340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5775" y="441325"/>
                        <a:ext cx="1383030" cy="606869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4">
                                            <p:txEl>
                                              <p:charRg st="0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4">
                                            <p:txEl>
                                              <p:charRg st="0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4">
                                            <p:txEl>
                                              <p:charRg st="0" end="1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749425" y="1125538"/>
            <a:ext cx="5105400" cy="54463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转轴拨弦三两声，未成曲调先有情。弦弦掩抑声声思，似诉平生不得意。低眉信手续续弹，说尽心中无限事。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轻拢慢捻抹复挑，初为霓裳后六幺。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大弦嘈嘈如急雨，小弦切切如私语。嘈嘈切切错杂弹，大珠小珠落玉盘。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间关莺语花底滑，幽咽泉流冰下难。冰泉冷涩弦凝绝，凝绝不通声暂歇。别有幽愁暗恨生，此时无声胜有声。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银瓶乍破水浆迸，铁骑突出刀枪鸣。曲终收拨当心画，四弦一声如裂帛。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东船西舫悄无言，唯见江心秋月白。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4463" y="185738"/>
            <a:ext cx="42830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音乐的旋律及情感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81825" y="1441450"/>
            <a:ext cx="954088" cy="521970"/>
          </a:xfrm>
          <a:prstGeom prst="rect">
            <a:avLst/>
          </a:prstGeom>
          <a:noFill/>
          <a:ln w="2857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序曲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81825" y="2347913"/>
            <a:ext cx="985838" cy="521970"/>
          </a:xfrm>
          <a:prstGeom prst="rect">
            <a:avLst/>
          </a:prstGeom>
          <a:noFill/>
          <a:ln w="2857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总写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1825" y="3038475"/>
            <a:ext cx="981075" cy="779780"/>
          </a:xfrm>
          <a:prstGeom prst="rect">
            <a:avLst/>
          </a:prstGeom>
          <a:noFill/>
          <a:ln w="2857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第一乐段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4838" y="4024313"/>
            <a:ext cx="981075" cy="779780"/>
          </a:xfrm>
          <a:prstGeom prst="rect">
            <a:avLst/>
          </a:prstGeom>
          <a:noFill/>
          <a:ln w="2857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第二乐段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81825" y="5135563"/>
            <a:ext cx="930275" cy="779780"/>
          </a:xfrm>
          <a:prstGeom prst="rect">
            <a:avLst/>
          </a:prstGeom>
          <a:noFill/>
          <a:ln w="2857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第三乐段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54838" y="6049963"/>
            <a:ext cx="973137" cy="521970"/>
          </a:xfrm>
          <a:prstGeom prst="rect">
            <a:avLst/>
          </a:prstGeom>
          <a:noFill/>
          <a:ln w="2857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余韵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89975" y="1233488"/>
            <a:ext cx="908050" cy="521970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 noProof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悲情</a:t>
            </a:r>
            <a:endParaRPr lang="zh-CN" altLang="en-US" sz="2800" b="1" noProof="1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13775" y="3297238"/>
            <a:ext cx="903288" cy="521970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 noProof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欢快</a:t>
            </a:r>
            <a:endParaRPr lang="zh-CN" altLang="en-US" sz="2800" b="1" noProof="1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15363" y="4422775"/>
            <a:ext cx="901700" cy="521970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 noProof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幽怨</a:t>
            </a:r>
            <a:endParaRPr lang="zh-CN" altLang="en-US" sz="2800" b="1" noProof="1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94725" y="5524500"/>
            <a:ext cx="922338" cy="521970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 noProof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悲愤</a:t>
            </a:r>
            <a:endParaRPr lang="zh-CN" altLang="en-US" sz="2800" b="1" noProof="1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05800" y="1755775"/>
            <a:ext cx="16430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未成曲调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64525" y="2870200"/>
            <a:ext cx="16843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急切愉快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86750" y="3900488"/>
            <a:ext cx="1641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婉转凝滞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05800" y="5064125"/>
            <a:ext cx="1676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激越雄壮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396" name="AutoShape 15"/>
          <p:cNvSpPr/>
          <p:nvPr/>
        </p:nvSpPr>
        <p:spPr>
          <a:xfrm>
            <a:off x="6675438" y="1268413"/>
            <a:ext cx="147637" cy="869950"/>
          </a:xfrm>
          <a:prstGeom prst="rightBrace">
            <a:avLst>
              <a:gd name="adj1" fmla="val 24988"/>
              <a:gd name="adj2" fmla="val 50000"/>
            </a:avLst>
          </a:prstGeom>
          <a:noFill/>
          <a:ln w="28575" cap="flat" cmpd="sng">
            <a:solidFill>
              <a:srgbClr val="0033CC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9" name="AutoShape 15"/>
          <p:cNvSpPr/>
          <p:nvPr/>
        </p:nvSpPr>
        <p:spPr>
          <a:xfrm>
            <a:off x="6675438" y="3106738"/>
            <a:ext cx="179387" cy="611187"/>
          </a:xfrm>
          <a:prstGeom prst="rightBrace">
            <a:avLst>
              <a:gd name="adj1" fmla="val 25048"/>
              <a:gd name="adj2" fmla="val 50000"/>
            </a:avLst>
          </a:prstGeom>
          <a:noFill/>
          <a:ln w="28575" cap="flat" cmpd="sng">
            <a:solidFill>
              <a:srgbClr val="0033CC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0" name="AutoShape 15"/>
          <p:cNvSpPr/>
          <p:nvPr/>
        </p:nvSpPr>
        <p:spPr>
          <a:xfrm>
            <a:off x="6680200" y="4024313"/>
            <a:ext cx="147638" cy="871537"/>
          </a:xfrm>
          <a:prstGeom prst="rightBrace">
            <a:avLst>
              <a:gd name="adj1" fmla="val 25033"/>
              <a:gd name="adj2" fmla="val 50000"/>
            </a:avLst>
          </a:prstGeom>
          <a:noFill/>
          <a:ln w="28575" cap="flat" cmpd="sng">
            <a:solidFill>
              <a:srgbClr val="0033CC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1" name="AutoShape 15"/>
          <p:cNvSpPr/>
          <p:nvPr/>
        </p:nvSpPr>
        <p:spPr>
          <a:xfrm>
            <a:off x="6707188" y="5243513"/>
            <a:ext cx="147637" cy="671512"/>
          </a:xfrm>
          <a:prstGeom prst="rightBrace">
            <a:avLst>
              <a:gd name="adj1" fmla="val 25016"/>
              <a:gd name="adj2" fmla="val 50000"/>
            </a:avLst>
          </a:prstGeom>
          <a:noFill/>
          <a:ln w="28575" cap="flat" cmpd="sng">
            <a:solidFill>
              <a:srgbClr val="0033CC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/>
      <p:bldP spid="16396" grpId="0" bldLvl="0" animBg="1"/>
      <p:bldP spid="19" grpId="0" bldLvl="0" animBg="1"/>
      <p:bldP spid="20" grpId="0" bldLvl="0" animBg="1"/>
      <p:bldP spid="21" grpId="0" bldLvl="0" animBg="1"/>
      <p:bldP spid="4" grpId="0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/>
      <p:bldP spid="16" grpId="0"/>
      <p:bldP spid="17" grpId="0"/>
      <p:bldP spid="1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774825" y="892175"/>
            <a:ext cx="5675313" cy="57772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转轴拨弦三两声，未成曲调先有情。弦弦掩抑声声思，似诉平生不得意。低眉信手续续弹，说尽心中无限事。轻拢慢捻抹复挑，初为霓裳后六幺。大弦嘈嘈如急雨，小弦切切如私语。嘈嘈切切错杂弹，大珠小珠落玉盘。间关莺语花底滑，幽咽泉流冰下难。冰泉冷涩弦凝绝，凝绝不通声暂歇。别有幽愁暗恨生，此时无声胜有声。银瓶乍破水浆迸，铁骑突出刀枪鸣。曲终收拨当心画，四弦一声如裂帛。东船西舫悄无言，唯见江心秋月白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8156575" y="2035175"/>
            <a:ext cx="1597025" cy="52197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      喻</a:t>
            </a:r>
            <a:endParaRPr kumimoji="0" lang="zh-CN" altLang="en-US" sz="28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8145463" y="3009900"/>
            <a:ext cx="1597025" cy="52197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叠      音</a:t>
            </a:r>
            <a:endParaRPr kumimoji="0" lang="zh-CN" altLang="en-US" sz="2800" b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8208963" y="5791200"/>
            <a:ext cx="1619250" cy="52197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叙议结合</a:t>
            </a:r>
            <a:endParaRPr kumimoji="0" lang="zh-CN" altLang="en-US" sz="28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307" name="Rectangle 19"/>
          <p:cNvSpPr/>
          <p:nvPr/>
        </p:nvSpPr>
        <p:spPr>
          <a:xfrm>
            <a:off x="1774825" y="4321175"/>
            <a:ext cx="5580063" cy="901700"/>
          </a:xfrm>
          <a:prstGeom prst="rect">
            <a:avLst/>
          </a:prstGeom>
          <a:noFill/>
          <a:ln w="3810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solidFill>
                <a:srgbClr val="008000"/>
              </a:solidFill>
              <a:latin typeface="Times New Roman" panose="02020603050405020304" pitchFamily="18" charset="0"/>
              <a:ea typeface="PMingLiU" pitchFamily="18" charset="-120"/>
            </a:endParaRP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8145463" y="3962400"/>
            <a:ext cx="1746250" cy="52197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侧面描写</a:t>
            </a:r>
            <a:endParaRPr kumimoji="0" lang="zh-CN" altLang="en-US" sz="28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43400" y="184150"/>
            <a:ext cx="380206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音乐描摹的方法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Line 8"/>
          <p:cNvSpPr/>
          <p:nvPr/>
        </p:nvSpPr>
        <p:spPr>
          <a:xfrm>
            <a:off x="1905000" y="1354138"/>
            <a:ext cx="2438400" cy="1587"/>
          </a:xfrm>
          <a:prstGeom prst="line">
            <a:avLst/>
          </a:prstGeom>
          <a:ln w="381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Line 8"/>
          <p:cNvSpPr/>
          <p:nvPr/>
        </p:nvSpPr>
        <p:spPr>
          <a:xfrm flipV="1">
            <a:off x="1905000" y="2781300"/>
            <a:ext cx="2438400" cy="50800"/>
          </a:xfrm>
          <a:prstGeom prst="line">
            <a:avLst/>
          </a:prstGeom>
          <a:ln w="381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Line 8"/>
          <p:cNvSpPr/>
          <p:nvPr/>
        </p:nvSpPr>
        <p:spPr>
          <a:xfrm flipV="1">
            <a:off x="1905000" y="2308225"/>
            <a:ext cx="2438400" cy="0"/>
          </a:xfrm>
          <a:prstGeom prst="line">
            <a:avLst/>
          </a:prstGeom>
          <a:ln w="381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" name="Line 8"/>
          <p:cNvSpPr/>
          <p:nvPr/>
        </p:nvSpPr>
        <p:spPr>
          <a:xfrm flipV="1">
            <a:off x="1905000" y="6045200"/>
            <a:ext cx="2438400" cy="12700"/>
          </a:xfrm>
          <a:prstGeom prst="line">
            <a:avLst/>
          </a:prstGeom>
          <a:ln w="381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" name="Oval 17"/>
          <p:cNvSpPr/>
          <p:nvPr/>
        </p:nvSpPr>
        <p:spPr>
          <a:xfrm>
            <a:off x="1774825" y="3289300"/>
            <a:ext cx="1543050" cy="509588"/>
          </a:xfrm>
          <a:prstGeom prst="ellipse">
            <a:avLst/>
          </a:prstGeom>
          <a:noFill/>
          <a:ln w="28575" cap="flat" cmpd="sng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Oval 17"/>
          <p:cNvSpPr/>
          <p:nvPr/>
        </p:nvSpPr>
        <p:spPr>
          <a:xfrm>
            <a:off x="5345113" y="2832100"/>
            <a:ext cx="869950" cy="457200"/>
          </a:xfrm>
          <a:prstGeom prst="ellipse">
            <a:avLst/>
          </a:prstGeom>
          <a:noFill/>
          <a:ln w="28575" cap="flat" cmpd="sng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Oval 17"/>
          <p:cNvSpPr/>
          <p:nvPr/>
        </p:nvSpPr>
        <p:spPr>
          <a:xfrm>
            <a:off x="2513013" y="2832100"/>
            <a:ext cx="804862" cy="457200"/>
          </a:xfrm>
          <a:prstGeom prst="ellipse">
            <a:avLst/>
          </a:prstGeom>
          <a:noFill/>
          <a:ln w="28575" cap="flat" cmpd="sng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Oval 17"/>
          <p:cNvSpPr/>
          <p:nvPr/>
        </p:nvSpPr>
        <p:spPr>
          <a:xfrm>
            <a:off x="6526213" y="2374900"/>
            <a:ext cx="712787" cy="457200"/>
          </a:xfrm>
          <a:prstGeom prst="ellipse">
            <a:avLst/>
          </a:prstGeom>
          <a:noFill/>
          <a:ln w="2857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Oval 17"/>
          <p:cNvSpPr/>
          <p:nvPr/>
        </p:nvSpPr>
        <p:spPr>
          <a:xfrm>
            <a:off x="5437188" y="2374900"/>
            <a:ext cx="777875" cy="457200"/>
          </a:xfrm>
          <a:prstGeom prst="ellipse">
            <a:avLst/>
          </a:prstGeom>
          <a:noFill/>
          <a:ln w="2857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Line 8"/>
          <p:cNvSpPr/>
          <p:nvPr/>
        </p:nvSpPr>
        <p:spPr>
          <a:xfrm flipV="1">
            <a:off x="4800600" y="3773488"/>
            <a:ext cx="2438400" cy="12700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" name="Line 8"/>
          <p:cNvSpPr/>
          <p:nvPr/>
        </p:nvSpPr>
        <p:spPr>
          <a:xfrm flipV="1">
            <a:off x="1905000" y="4216400"/>
            <a:ext cx="2438400" cy="12700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" name="Line 8"/>
          <p:cNvSpPr/>
          <p:nvPr/>
        </p:nvSpPr>
        <p:spPr>
          <a:xfrm flipV="1">
            <a:off x="4800600" y="4203700"/>
            <a:ext cx="2438400" cy="12700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" name="Line 8"/>
          <p:cNvSpPr/>
          <p:nvPr/>
        </p:nvSpPr>
        <p:spPr>
          <a:xfrm flipV="1">
            <a:off x="1905000" y="5624513"/>
            <a:ext cx="2438400" cy="12700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" name="Line 8"/>
          <p:cNvSpPr/>
          <p:nvPr/>
        </p:nvSpPr>
        <p:spPr>
          <a:xfrm flipV="1">
            <a:off x="4800600" y="5611813"/>
            <a:ext cx="2438400" cy="12700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" name="Line 8"/>
          <p:cNvSpPr/>
          <p:nvPr/>
        </p:nvSpPr>
        <p:spPr>
          <a:xfrm flipV="1">
            <a:off x="6215063" y="6057900"/>
            <a:ext cx="982662" cy="12700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" name="Line 8"/>
          <p:cNvSpPr/>
          <p:nvPr/>
        </p:nvSpPr>
        <p:spPr>
          <a:xfrm flipV="1">
            <a:off x="3362325" y="3263900"/>
            <a:ext cx="981075" cy="12700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" name="Line 8"/>
          <p:cNvSpPr/>
          <p:nvPr/>
        </p:nvSpPr>
        <p:spPr>
          <a:xfrm flipV="1">
            <a:off x="6215063" y="3276600"/>
            <a:ext cx="982662" cy="12700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" name="Line 8"/>
          <p:cNvSpPr/>
          <p:nvPr/>
        </p:nvSpPr>
        <p:spPr>
          <a:xfrm flipV="1">
            <a:off x="8229600" y="4470400"/>
            <a:ext cx="1501775" cy="12700"/>
          </a:xfrm>
          <a:prstGeom prst="line">
            <a:avLst/>
          </a:prstGeom>
          <a:ln w="381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" name="Line 8"/>
          <p:cNvSpPr/>
          <p:nvPr/>
        </p:nvSpPr>
        <p:spPr>
          <a:xfrm flipV="1">
            <a:off x="1905000" y="5118100"/>
            <a:ext cx="2439988" cy="12700"/>
          </a:xfrm>
          <a:prstGeom prst="line">
            <a:avLst/>
          </a:prstGeom>
          <a:ln w="381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" name="Line 8"/>
          <p:cNvSpPr/>
          <p:nvPr/>
        </p:nvSpPr>
        <p:spPr>
          <a:xfrm flipV="1">
            <a:off x="4757738" y="5130800"/>
            <a:ext cx="2439987" cy="12700"/>
          </a:xfrm>
          <a:prstGeom prst="line">
            <a:avLst/>
          </a:prstGeom>
          <a:ln w="381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" name="Line 8"/>
          <p:cNvSpPr/>
          <p:nvPr/>
        </p:nvSpPr>
        <p:spPr>
          <a:xfrm flipV="1">
            <a:off x="4757738" y="6529388"/>
            <a:ext cx="2439987" cy="12700"/>
          </a:xfrm>
          <a:prstGeom prst="line">
            <a:avLst/>
          </a:prstGeom>
          <a:ln w="381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" name="Line 8"/>
          <p:cNvSpPr/>
          <p:nvPr/>
        </p:nvSpPr>
        <p:spPr>
          <a:xfrm flipV="1">
            <a:off x="1905000" y="6529388"/>
            <a:ext cx="2438400" cy="12700"/>
          </a:xfrm>
          <a:prstGeom prst="line">
            <a:avLst/>
          </a:prstGeom>
          <a:ln w="381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" name="Rectangle 19"/>
          <p:cNvSpPr/>
          <p:nvPr/>
        </p:nvSpPr>
        <p:spPr>
          <a:xfrm>
            <a:off x="8215313" y="5849938"/>
            <a:ext cx="1617662" cy="428625"/>
          </a:xfrm>
          <a:prstGeom prst="rect">
            <a:avLst/>
          </a:prstGeom>
          <a:noFill/>
          <a:ln w="3810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solidFill>
                <a:srgbClr val="008000"/>
              </a:solidFill>
              <a:latin typeface="Times New Roman" panose="02020603050405020304" pitchFamily="18" charset="0"/>
              <a:ea typeface="PMingLiU" pitchFamily="18" charset="-12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145463" y="1208088"/>
            <a:ext cx="17573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动作神态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56575" y="4864100"/>
            <a:ext cx="1574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曲      目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Oval 17"/>
          <p:cNvSpPr/>
          <p:nvPr/>
        </p:nvSpPr>
        <p:spPr>
          <a:xfrm>
            <a:off x="8145463" y="4816475"/>
            <a:ext cx="1597025" cy="615950"/>
          </a:xfrm>
          <a:prstGeom prst="ellipse">
            <a:avLst/>
          </a:prstGeom>
          <a:noFill/>
          <a:ln w="2857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Oval 17"/>
          <p:cNvSpPr/>
          <p:nvPr/>
        </p:nvSpPr>
        <p:spPr>
          <a:xfrm>
            <a:off x="8067675" y="2952750"/>
            <a:ext cx="1752600" cy="661988"/>
          </a:xfrm>
          <a:prstGeom prst="ellipse">
            <a:avLst/>
          </a:prstGeom>
          <a:noFill/>
          <a:ln w="28575" cap="flat" cmpd="sng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Line 8"/>
          <p:cNvSpPr/>
          <p:nvPr/>
        </p:nvSpPr>
        <p:spPr>
          <a:xfrm flipV="1">
            <a:off x="8167688" y="2555875"/>
            <a:ext cx="1576387" cy="12700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" name="Line 8"/>
          <p:cNvSpPr/>
          <p:nvPr/>
        </p:nvSpPr>
        <p:spPr>
          <a:xfrm>
            <a:off x="8215313" y="1728788"/>
            <a:ext cx="1435100" cy="1587"/>
          </a:xfrm>
          <a:prstGeom prst="line">
            <a:avLst/>
          </a:prstGeom>
          <a:ln w="381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000"/>
                            </p:stCondLst>
                            <p:childTnLst>
                              <p:par>
                                <p:cTn id="1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0"/>
                            </p:stCondLst>
                            <p:childTnLst>
                              <p:par>
                                <p:cTn id="1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6000"/>
                            </p:stCondLst>
                            <p:childTnLst>
                              <p:par>
                                <p:cTn id="14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000"/>
                            </p:stCondLst>
                            <p:childTnLst>
                              <p:par>
                                <p:cTn id="1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000"/>
                            </p:stCondLst>
                            <p:childTnLst>
                              <p:par>
                                <p:cTn id="1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"/>
                            </p:stCondLst>
                            <p:childTnLst>
                              <p:par>
                                <p:cTn id="18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000"/>
                            </p:stCondLst>
                            <p:childTnLst>
                              <p:par>
                                <p:cTn id="18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000"/>
                            </p:stCondLst>
                            <p:childTnLst>
                              <p:par>
                                <p:cTn id="1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000"/>
                            </p:stCondLst>
                            <p:childTnLst>
                              <p:par>
                                <p:cTn id="20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291" grpId="0" bldLvl="0" animBg="1"/>
      <p:bldP spid="28" grpId="0"/>
      <p:bldP spid="12300" grpId="0" bldLvl="0" animBg="1"/>
      <p:bldP spid="12301" grpId="0" bldLvl="0" animBg="1"/>
      <p:bldP spid="31" grpId="0" bldLvl="0" animBg="1"/>
      <p:bldP spid="12309" grpId="0" bldLvl="0" animBg="1"/>
      <p:bldP spid="29" grpId="0"/>
      <p:bldP spid="30" grpId="0" bldLvl="0" animBg="1"/>
      <p:bldP spid="12302" grpId="0" bldLvl="0" animBg="1"/>
      <p:bldP spid="27" grpId="0" bldLvl="0" animBg="1"/>
      <p:bldP spid="11" grpId="0" bldLvl="0" animBg="1"/>
      <p:bldP spid="10" grpId="0" bldLvl="0" animBg="1"/>
      <p:bldP spid="9" grpId="0" bldLvl="0" animBg="1"/>
      <p:bldP spid="13" grpId="0" bldLvl="0" animBg="1"/>
      <p:bldP spid="12" grpId="0" bldLvl="0" animBg="1"/>
      <p:bldP spid="12307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508375" y="277813"/>
            <a:ext cx="596106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音乐描摹方法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的效果探讨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6285" y="1036320"/>
            <a:ext cx="83502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6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、如此细腻的动作神态描写有什么好处？</a:t>
            </a:r>
            <a:endParaRPr lang="zh-CN" altLang="en-US" sz="3600" b="1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05100" y="1731963"/>
            <a:ext cx="3181350" cy="245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noProof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  <a:sym typeface="+mn-ea"/>
              </a:rPr>
              <a:t>转轴拨弦三两声低眉信手续续弹轻拢慢捻抹复挑曲终收拨当心画</a:t>
            </a:r>
            <a:endParaRPr lang="zh-CN" altLang="en-US" sz="3200" b="1" noProof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9" name="AutoShape 15"/>
          <p:cNvSpPr/>
          <p:nvPr/>
        </p:nvSpPr>
        <p:spPr>
          <a:xfrm>
            <a:off x="5799138" y="2012950"/>
            <a:ext cx="179387" cy="781050"/>
          </a:xfrm>
          <a:prstGeom prst="rightBrace">
            <a:avLst>
              <a:gd name="adj1" fmla="val 25015"/>
              <a:gd name="adj2" fmla="val 50000"/>
            </a:avLst>
          </a:prstGeom>
          <a:noFill/>
          <a:ln w="28575" cap="flat" cmpd="sng">
            <a:solidFill>
              <a:srgbClr val="0033CC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69038" y="1927225"/>
            <a:ext cx="2700337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弹奏前试弦调音的动作和神态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62700" y="3003550"/>
            <a:ext cx="2038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弹奏的动作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64288" y="3524250"/>
            <a:ext cx="20367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结尾的动作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6285" y="4288790"/>
            <a:ext cx="10951210" cy="22517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①交代了音乐的层次，从而更好地引导读者领会音乐；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②表现了歌女技艺的熟练高超；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③作者高度的音乐修养。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22" grpId="0"/>
      <p:bldP spid="19" grpId="0" bldLvl="0" animBg="1"/>
      <p:bldP spid="5" grpId="0"/>
      <p:bldP spid="6" grpId="0"/>
      <p:bldP spid="7" grpId="0"/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24878" y="333375"/>
            <a:ext cx="64185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6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、运用比喻描写有什么好处？</a:t>
            </a:r>
            <a:endParaRPr lang="zh-CN" altLang="en-US" sz="3600" b="1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84070" y="878205"/>
            <a:ext cx="790003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  <a:sym typeface="+mn-ea"/>
              </a:rPr>
              <a:t>大弦嘈嘈如急雨，小弦切切如私语</a:t>
            </a:r>
            <a:endParaRPr lang="zh-CN" altLang="en-US" sz="3200" b="1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  <a:sym typeface="+mn-ea"/>
              </a:rPr>
              <a:t>大珠小珠落玉盘</a:t>
            </a:r>
            <a:endParaRPr lang="zh-CN" altLang="en-US" sz="3200" b="1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  <a:sym typeface="+mn-ea"/>
              </a:rPr>
              <a:t>间关莺语花底滑，幽咽泉流冰下难</a:t>
            </a:r>
            <a:endParaRPr lang="zh-CN" altLang="en-US" sz="3200" b="1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  <a:sym typeface="+mn-ea"/>
              </a:rPr>
              <a:t>银瓶乍破水浆迸，铁骑突出刀枪鸣</a:t>
            </a:r>
            <a:endParaRPr lang="zh-CN" altLang="en-US" sz="3200" b="1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  <a:sym typeface="+mn-ea"/>
              </a:rPr>
              <a:t>四弦一声如裂帛</a:t>
            </a:r>
            <a:endParaRPr lang="zh-CN" altLang="en-US" sz="3200" b="1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38780" y="1619885"/>
            <a:ext cx="5215890" cy="386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乐声的粗重、轻快、急切轻快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38780" y="2242185"/>
            <a:ext cx="5676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大小珍珠错落敲击玉盘，和谐急切清脆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38780" y="2938780"/>
            <a:ext cx="7044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形容旋律的婉转流畅，形容乐声由流畅变为冷涩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38780" y="3761105"/>
            <a:ext cx="8227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形容琵琶声在沉咽暂歇后，忽然又爆发出激越雄壮的乐声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87440" y="4123690"/>
            <a:ext cx="2799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形容声音的清厉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0415" y="4583430"/>
            <a:ext cx="1087247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①写出音乐的特色与变化。用这些具体的现实生活中听到过的声音和形象比拟描绘乐声。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②把抽象无形的音乐刻画成有形可感的实体。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③还能体会出弹奏者的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有情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43635" y="557530"/>
            <a:ext cx="71151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0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40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、运用叠音词语有什么好处？</a:t>
            </a:r>
            <a:endParaRPr lang="zh-CN" altLang="en-US" sz="4000" b="1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9520" y="1513205"/>
            <a:ext cx="10234930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直接模拟声音，或者诗句增加音乐性和节奏感，加强了音乐悦耳动听和韵律节奏。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3635" y="3302000"/>
            <a:ext cx="71151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0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40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、运用侧面描写有什么好处？</a:t>
            </a:r>
            <a:endParaRPr lang="zh-CN" altLang="en-US" sz="4000" b="1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3000" y="4463415"/>
            <a:ext cx="10331450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把音乐效果和环境气氛、人物感情结合起来写，共同烘托出一个音乐的世界。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3481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" y="104140"/>
            <a:ext cx="11941810" cy="6649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708785" y="828675"/>
            <a:ext cx="9053830" cy="520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16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基础知识</a:t>
            </a:r>
            <a:endParaRPr lang="zh-CN" altLang="en-US" sz="166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16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归纳</a:t>
            </a:r>
            <a:endParaRPr lang="zh-CN" altLang="en-US" sz="166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Text Box 6"/>
          <p:cNvSpPr txBox="1"/>
          <p:nvPr/>
        </p:nvSpPr>
        <p:spPr>
          <a:xfrm>
            <a:off x="4756150" y="41275"/>
            <a:ext cx="25034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一词多义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274" name="Text Box 7"/>
          <p:cNvSpPr txBox="1"/>
          <p:nvPr/>
        </p:nvSpPr>
        <p:spPr>
          <a:xfrm>
            <a:off x="519430" y="861378"/>
            <a:ext cx="4824413" cy="5750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言：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①东船西舫悄无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言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②感斯人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言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③凡六百一十六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言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④自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言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本是京城女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命：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①遂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命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酒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②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命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曰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琵琶行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数：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①使轻弹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数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曲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②一曲红绡不知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数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是：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是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夕始觉有迁谪意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②自言本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是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京城女  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2229" name="矩形 52228"/>
          <p:cNvSpPr/>
          <p:nvPr/>
        </p:nvSpPr>
        <p:spPr>
          <a:xfrm>
            <a:off x="5344160" y="748030"/>
            <a:ext cx="5734050" cy="5923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    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（名词，说话的声音）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（名词，话）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（名词，字）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（动词，说）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（动词，叫，吩咐，命令）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（动词，取名）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（数词，几，表示不确实的数目）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（名词，数量）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（指示代词，这，此）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（动词，是）</a:t>
            </a:r>
            <a:endParaRPr lang="zh-CN" altLang="en-US" sz="28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1444" name="矩形 52252"/>
          <p:cNvSpPr/>
          <p:nvPr/>
        </p:nvSpPr>
        <p:spPr>
          <a:xfrm>
            <a:off x="5638800" y="5257800"/>
            <a:ext cx="309880" cy="3371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1600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1445" name="矩形 52254"/>
          <p:cNvSpPr/>
          <p:nvPr/>
        </p:nvSpPr>
        <p:spPr>
          <a:xfrm>
            <a:off x="5562600" y="5638800"/>
            <a:ext cx="309880" cy="3371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1600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1446" name="矩形 52256"/>
          <p:cNvSpPr/>
          <p:nvPr/>
        </p:nvSpPr>
        <p:spPr>
          <a:xfrm>
            <a:off x="5562600" y="6010275"/>
            <a:ext cx="309880" cy="3371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1600" b="1" dirty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  <p:bldP spid="54274" grpId="0"/>
      <p:bldP spid="5324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Rectangle 4"/>
          <p:cNvSpPr/>
          <p:nvPr/>
        </p:nvSpPr>
        <p:spPr>
          <a:xfrm>
            <a:off x="602933" y="429260"/>
            <a:ext cx="5654675" cy="6000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为：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①因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为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长句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②初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为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霓裳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后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六幺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endParaRPr lang="en-US" altLang="zh-CN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③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为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君翻作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琵琶行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语：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①琵琶声停欲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语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迟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②今年闻君琵琶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语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轻：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轻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拢慢捻抹复挑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②商人重利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轻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别离 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暂：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①凝绝不通声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暂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歇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②如听仙乐耳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暂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明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泣：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①满座重闻皆掩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泣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②座中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泣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下谁最多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拨：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①转轴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拨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弦三两声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②曲终收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拨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当心画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3252" name="矩形 53251"/>
          <p:cNvSpPr/>
          <p:nvPr/>
        </p:nvSpPr>
        <p:spPr>
          <a:xfrm>
            <a:off x="6823075" y="181928"/>
            <a:ext cx="4264025" cy="6246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（动词，写，创作）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（动词，弹奏）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（介词，替，给）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（动词，说话，回答） （名词，曲）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（形容词，轻轻）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（动词，轻视）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（副词，短暂）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（副词，暂时，忽然）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（动词，哭泣）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（名词，眼泪）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（动词，拨动）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（名词，拨子）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7" grpId="0"/>
      <p:bldP spid="5325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3758" y="181928"/>
            <a:ext cx="5910262" cy="649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转：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①却坐促弦弦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转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急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②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转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徙于各地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③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转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轴拨弦三两声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辞：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①我从去年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辞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帝京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②莫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辞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更坐弹一曲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乍：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①银瓶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乍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破水浆迸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②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乍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暖还寒时候，最难将息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于：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①尝学琵琶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于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穆、曹二善才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②转徙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于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江湖间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然：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①曲罢悯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然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②非刘豫州莫可当曹者，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  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然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豫州新败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③成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然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之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50673" y="182563"/>
            <a:ext cx="5030787" cy="649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（副词，更，越）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（动词，辗转）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（动词，转动）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（离开）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（推辞）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（忽然）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（刚刚）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（向）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en-US" altLang="zh-CN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（在）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（形容词词尾，</a:t>
            </a:r>
            <a:r>
              <a:rPr lang="en-US" altLang="zh-CN" sz="32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…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的样子）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（连词，可是、但是）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（动词，认为是这样）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2" name="Text Box 6"/>
          <p:cNvSpPr txBox="1"/>
          <p:nvPr/>
        </p:nvSpPr>
        <p:spPr>
          <a:xfrm>
            <a:off x="4876800" y="116205"/>
            <a:ext cx="23291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词类活用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298" name="Text Box 7"/>
          <p:cNvSpPr txBox="1"/>
          <p:nvPr/>
        </p:nvSpPr>
        <p:spPr>
          <a:xfrm>
            <a:off x="744220" y="802005"/>
            <a:ext cx="4487545" cy="1468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闻舟中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夜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弹琵琶者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遂命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酒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商人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重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利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轻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别离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5299" name="Text Box 9"/>
          <p:cNvSpPr txBox="1"/>
          <p:nvPr/>
        </p:nvSpPr>
        <p:spPr>
          <a:xfrm>
            <a:off x="4876800" y="2427605"/>
            <a:ext cx="28219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特殊句式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6" name="Text Box 10"/>
          <p:cNvSpPr txBox="1"/>
          <p:nvPr/>
        </p:nvSpPr>
        <p:spPr>
          <a:xfrm>
            <a:off x="744220" y="3230245"/>
            <a:ext cx="10813415" cy="3388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状语后置句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尝学琵琶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于穆、曹二善才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被动句   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感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斯人言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省略句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（吾）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送客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（于）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口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问其人，本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（是）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长安倡女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使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（之）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快弹数曲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感斯人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（之）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言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沉吟放拨插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（于）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弦中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5301" name="矩形 54278"/>
          <p:cNvSpPr/>
          <p:nvPr/>
        </p:nvSpPr>
        <p:spPr>
          <a:xfrm>
            <a:off x="5648960" y="617220"/>
            <a:ext cx="6297930" cy="1714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（时间名词作状语，在夜里）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（名词用作动词，摆酒）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（形容词用作动词，重视，轻视）</a:t>
            </a:r>
            <a:endParaRPr lang="zh-CN" altLang="en-US" sz="32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34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34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301" grpId="0"/>
      <p:bldP spid="14346" grpId="0"/>
      <p:bldP spid="552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38914"/>
          <p:cNvSpPr>
            <a:spLocks noGrp="1" noRot="1"/>
          </p:cNvSpPr>
          <p:nvPr>
            <p:ph type="title"/>
          </p:nvPr>
        </p:nvSpPr>
        <p:spPr>
          <a:xfrm>
            <a:off x="5186045" y="141605"/>
            <a:ext cx="1950720" cy="732790"/>
          </a:xfrm>
        </p:spPr>
        <p:txBody>
          <a:bodyPr anchor="ctr" anchorCtr="0">
            <a:noAutofit/>
          </a:bodyPr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正字音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763270" y="757555"/>
            <a:ext cx="1102995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予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yú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倡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ch</a:t>
            </a:r>
            <a:r>
              <a:rPr lang="en-US" altLang="en-US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ā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ng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女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贾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gǔ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 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荻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dí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铮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zhēng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悯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mǐn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徙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xǐ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浔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阳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xún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捻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niǎn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抹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mǒ</a:t>
            </a:r>
            <a:r>
              <a:rPr lang="en-US" altLang="zh-CN" sz="4000" b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挑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(tiǎo</a:t>
            </a:r>
            <a:r>
              <a:rPr lang="en-US" altLang="zh-CN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 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幺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</a:t>
            </a:r>
            <a:r>
              <a:rPr lang="en-US" altLang="en-US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ā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舫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en-US" altLang="en-US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ǎ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ng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教坊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en-US" altLang="en-US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á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ng</a:t>
            </a:r>
            <a:r>
              <a:rPr lang="en-US" altLang="zh-CN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   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红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绡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xiāo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谪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居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zhé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独倾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huán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间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jiān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呕哑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ōu </a:t>
            </a:r>
            <a:r>
              <a:rPr lang="zh-CN" altLang="zh-CN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yā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嘲哳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(zhāo  zhā</a:t>
            </a:r>
            <a:r>
              <a:rPr lang="en-US" altLang="zh-CN" sz="4000" b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霓裳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ní  cháng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钿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头银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篦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 err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diàn  bì</a:t>
            </a:r>
            <a:r>
              <a:rPr lang="zh-CN" altLang="en-US" sz="4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8916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56321" name="Text Box 5"/>
          <p:cNvSpPr txBox="1"/>
          <p:nvPr/>
        </p:nvSpPr>
        <p:spPr>
          <a:xfrm>
            <a:off x="3016250" y="361950"/>
            <a:ext cx="64547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找出诗歌中和序呼应的地方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942" name="Text Box 6"/>
          <p:cNvSpPr txBox="1"/>
          <p:nvPr/>
        </p:nvSpPr>
        <p:spPr>
          <a:xfrm>
            <a:off x="462915" y="1590040"/>
            <a:ext cx="5824855" cy="33407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、“明年秋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…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铮铮然有京都声”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、“问其人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…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转徙于江湖间”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、“予出官二年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…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是夕始觉有迁谪意”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944" name="AutoShape 8"/>
          <p:cNvSpPr/>
          <p:nvPr/>
        </p:nvSpPr>
        <p:spPr>
          <a:xfrm>
            <a:off x="7023100" y="1844675"/>
            <a:ext cx="728663" cy="317500"/>
          </a:xfrm>
          <a:prstGeom prst="rightArrow">
            <a:avLst>
              <a:gd name="adj1" fmla="val 50000"/>
              <a:gd name="adj2" fmla="val 50033"/>
            </a:avLst>
          </a:prstGeom>
          <a:solidFill>
            <a:schemeClr val="accent1"/>
          </a:solidFill>
          <a:ln w="9525" cap="flat" cmpd="sng">
            <a:solidFill>
              <a:srgbClr val="F6311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39945" name="Text Box 9"/>
          <p:cNvSpPr txBox="1"/>
          <p:nvPr/>
        </p:nvSpPr>
        <p:spPr>
          <a:xfrm>
            <a:off x="7752080" y="1711008"/>
            <a:ext cx="1743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22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第一段</a:t>
            </a:r>
            <a:endParaRPr lang="zh-CN" altLang="en-US" sz="3200" b="1" dirty="0">
              <a:solidFill>
                <a:srgbClr val="00222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5541" name="Text Box 10"/>
          <p:cNvSpPr txBox="1"/>
          <p:nvPr/>
        </p:nvSpPr>
        <p:spPr>
          <a:xfrm>
            <a:off x="6311900" y="3213100"/>
            <a:ext cx="1439863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39947" name="AutoShape 11"/>
          <p:cNvSpPr/>
          <p:nvPr/>
        </p:nvSpPr>
        <p:spPr>
          <a:xfrm>
            <a:off x="6913563" y="2831465"/>
            <a:ext cx="838200" cy="336550"/>
          </a:xfrm>
          <a:prstGeom prst="rightArrow">
            <a:avLst>
              <a:gd name="adj1" fmla="val 50000"/>
              <a:gd name="adj2" fmla="val 50030"/>
            </a:avLst>
          </a:prstGeom>
          <a:solidFill>
            <a:schemeClr val="accent1"/>
          </a:solidFill>
          <a:ln w="9525" cap="flat" cmpd="sng">
            <a:solidFill>
              <a:srgbClr val="F6311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5543" name="Text Box 12"/>
          <p:cNvSpPr txBox="1"/>
          <p:nvPr/>
        </p:nvSpPr>
        <p:spPr>
          <a:xfrm>
            <a:off x="6527800" y="4930775"/>
            <a:ext cx="18002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39949" name="AutoShape 13"/>
          <p:cNvSpPr/>
          <p:nvPr/>
        </p:nvSpPr>
        <p:spPr>
          <a:xfrm>
            <a:off x="6902768" y="4205288"/>
            <a:ext cx="849312" cy="341312"/>
          </a:xfrm>
          <a:prstGeom prst="rightArrow">
            <a:avLst>
              <a:gd name="adj1" fmla="val 50000"/>
              <a:gd name="adj2" fmla="val 50020"/>
            </a:avLst>
          </a:prstGeom>
          <a:solidFill>
            <a:schemeClr val="accent1"/>
          </a:solidFill>
          <a:ln w="9525" cap="flat" cmpd="sng">
            <a:solidFill>
              <a:srgbClr val="F6311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39950" name="Text Box 14"/>
          <p:cNvSpPr txBox="1"/>
          <p:nvPr/>
        </p:nvSpPr>
        <p:spPr>
          <a:xfrm>
            <a:off x="7752080" y="2629535"/>
            <a:ext cx="23288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22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第二、三段</a:t>
            </a:r>
            <a:endParaRPr lang="zh-CN" altLang="en-US" sz="3200" b="1" dirty="0">
              <a:solidFill>
                <a:srgbClr val="00222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951" name="Text Box 15"/>
          <p:cNvSpPr txBox="1"/>
          <p:nvPr/>
        </p:nvSpPr>
        <p:spPr>
          <a:xfrm>
            <a:off x="7752080" y="4084003"/>
            <a:ext cx="15367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22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第四段</a:t>
            </a:r>
            <a:endParaRPr lang="zh-CN" altLang="en-US" sz="3200" b="1" dirty="0">
              <a:solidFill>
                <a:srgbClr val="00222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4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4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95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95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5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5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4" grpId="0" bldLvl="0" animBg="1"/>
      <p:bldP spid="39947" grpId="0" bldLvl="0" animBg="1"/>
      <p:bldP spid="39949" grpId="0" bldLvl="0" animBg="1"/>
      <p:bldP spid="39942" grpId="0"/>
      <p:bldP spid="563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48129"/>
          <p:cNvSpPr>
            <a:spLocks noGrp="1" noRot="1"/>
          </p:cNvSpPr>
          <p:nvPr>
            <p:ph type="title"/>
          </p:nvPr>
        </p:nvSpPr>
        <p:spPr>
          <a:xfrm>
            <a:off x="4956175" y="209550"/>
            <a:ext cx="4549775" cy="844550"/>
          </a:xfrm>
        </p:spPr>
        <p:txBody>
          <a:bodyPr anchor="ctr" anchorCtr="0"/>
          <a:p>
            <a:pPr algn="dist">
              <a:lnSpc>
                <a:spcPct val="10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理清全诗结构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131" name="文本框 48130"/>
          <p:cNvSpPr txBox="1"/>
          <p:nvPr/>
        </p:nvSpPr>
        <p:spPr>
          <a:xfrm>
            <a:off x="3852863" y="1230313"/>
            <a:ext cx="4191000" cy="64516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、江头送客共离愁</a:t>
            </a:r>
            <a:endParaRPr lang="zh-CN" altLang="en-US" sz="36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8132" name="文本框 48131"/>
          <p:cNvSpPr txBox="1"/>
          <p:nvPr/>
        </p:nvSpPr>
        <p:spPr>
          <a:xfrm>
            <a:off x="3852863" y="2244725"/>
            <a:ext cx="4484687" cy="64516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、江上聆听琵琶曲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8133" name="文本框 48132"/>
          <p:cNvSpPr txBox="1"/>
          <p:nvPr/>
        </p:nvSpPr>
        <p:spPr>
          <a:xfrm>
            <a:off x="3905250" y="3878263"/>
            <a:ext cx="4233863" cy="70675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0033CC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3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、歌女倾诉身世苦</a:t>
            </a:r>
            <a:endParaRPr lang="zh-CN" altLang="en-US" sz="36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8134" name="文本框 48133"/>
          <p:cNvSpPr txBox="1"/>
          <p:nvPr/>
        </p:nvSpPr>
        <p:spPr>
          <a:xfrm>
            <a:off x="3867150" y="4806950"/>
            <a:ext cx="4595813" cy="64516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、同病相怜伤迁谪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8135" name="文本框 48134"/>
          <p:cNvSpPr txBox="1"/>
          <p:nvPr/>
        </p:nvSpPr>
        <p:spPr>
          <a:xfrm>
            <a:off x="3867150" y="5688013"/>
            <a:ext cx="4397375" cy="64516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、重闻琵琶青衫湿</a:t>
            </a:r>
            <a:endParaRPr lang="zh-CN" altLang="en-US" sz="3600" b="1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8136" name="左大括号 48135"/>
          <p:cNvSpPr/>
          <p:nvPr/>
        </p:nvSpPr>
        <p:spPr>
          <a:xfrm>
            <a:off x="8247380" y="1905635"/>
            <a:ext cx="215900" cy="1439863"/>
          </a:xfrm>
          <a:prstGeom prst="leftBrace">
            <a:avLst>
              <a:gd name="adj1" fmla="val 64375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48137" name="左大括号 48136"/>
          <p:cNvSpPr/>
          <p:nvPr/>
        </p:nvSpPr>
        <p:spPr>
          <a:xfrm>
            <a:off x="8245793" y="3581400"/>
            <a:ext cx="217487" cy="1225550"/>
          </a:xfrm>
          <a:prstGeom prst="leftBrace">
            <a:avLst>
              <a:gd name="adj1" fmla="val 44715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48138" name="文本框 48137"/>
          <p:cNvSpPr txBox="1"/>
          <p:nvPr/>
        </p:nvSpPr>
        <p:spPr>
          <a:xfrm>
            <a:off x="8628380" y="1841500"/>
            <a:ext cx="2132330" cy="156845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邀见歌女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演奏名曲听者陶醉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8141" name="文本框 48140"/>
          <p:cNvSpPr txBox="1"/>
          <p:nvPr/>
        </p:nvSpPr>
        <p:spPr>
          <a:xfrm>
            <a:off x="8663305" y="3409950"/>
            <a:ext cx="1993900" cy="156845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少年欢乐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晚年沦落悲苦心境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255" name="文本框 48143"/>
          <p:cNvSpPr txBox="1"/>
          <p:nvPr/>
        </p:nvSpPr>
        <p:spPr>
          <a:xfrm>
            <a:off x="2533650" y="2987675"/>
            <a:ext cx="798195" cy="1696085"/>
          </a:xfrm>
          <a:prstGeom prst="rect">
            <a:avLst/>
          </a:prstGeom>
          <a:noFill/>
          <a:ln w="12700">
            <a:noFill/>
          </a:ln>
        </p:spPr>
        <p:txBody>
          <a:bodyPr vert="eaVert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琵琶行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56" name="左大括号 48144"/>
          <p:cNvSpPr/>
          <p:nvPr/>
        </p:nvSpPr>
        <p:spPr>
          <a:xfrm>
            <a:off x="3419475" y="1577975"/>
            <a:ext cx="247650" cy="4514850"/>
          </a:xfrm>
          <a:prstGeom prst="leftBrace">
            <a:avLst>
              <a:gd name="adj1" fmla="val 88875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graphicFrame>
        <p:nvGraphicFramePr>
          <p:cNvPr id="11277" name="内容占位符 48145"/>
          <p:cNvGraphicFramePr>
            <a:graphicFrameLocks noGrp="1"/>
          </p:cNvGraphicFramePr>
          <p:nvPr>
            <p:ph idx="1"/>
          </p:nvPr>
        </p:nvGraphicFramePr>
        <p:xfrm>
          <a:off x="495300" y="382905"/>
          <a:ext cx="2063750" cy="5951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2286000" imgH="1958340" progId="MS_ClipArt_Gallery.2">
                  <p:embed/>
                </p:oleObj>
              </mc:Choice>
              <mc:Fallback>
                <p:oleObj name="" r:id="rId1" imgW="2286000" imgH="1958340" progId="MS_ClipArt_Gallery.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5300" y="382905"/>
                        <a:ext cx="2063750" cy="595122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5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500"/>
                            </p:stCondLst>
                            <p:childTnLst>
                              <p:par>
                                <p:cTn id="6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  <p:bldP spid="48133" grpId="0"/>
      <p:bldP spid="48134" grpId="0"/>
      <p:bldP spid="48135" grpId="0"/>
      <p:bldP spid="48138" grpId="0"/>
      <p:bldP spid="48141" grpId="0"/>
      <p:bldP spid="10241" grpId="0"/>
      <p:bldP spid="10255" grpId="0"/>
      <p:bldP spid="1025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2" descr="ppx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680" y="303530"/>
            <a:ext cx="4475480" cy="6356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文本框 1"/>
          <p:cNvSpPr txBox="1"/>
          <p:nvPr/>
        </p:nvSpPr>
        <p:spPr>
          <a:xfrm>
            <a:off x="5310505" y="303530"/>
            <a:ext cx="6243955" cy="5939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90000"/>
              </a:lnSpc>
            </a:pPr>
            <a:r>
              <a:rPr lang="en-US" altLang="zh-CN" sz="4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在正文前面，作者有一段小序。交代 </a:t>
            </a:r>
            <a:r>
              <a:rPr lang="zh-CN" altLang="en-US" sz="40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时间、</a:t>
            </a:r>
            <a:r>
              <a:rPr lang="zh-CN" altLang="en-US" sz="40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地点、人物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和</a:t>
            </a:r>
            <a:r>
              <a:rPr lang="zh-CN" altLang="en-US" sz="40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40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故事概况，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说明写作的原因，并为全诗定下了 </a:t>
            </a:r>
            <a:r>
              <a:rPr lang="zh-CN" altLang="en-US" sz="40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凄切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的感情基调。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99"/>
          <p:cNvSpPr txBox="1"/>
          <p:nvPr/>
        </p:nvSpPr>
        <p:spPr>
          <a:xfrm>
            <a:off x="348615" y="121285"/>
            <a:ext cx="1162558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元和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十年，予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左迁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九江郡</a:t>
            </a:r>
            <a:r>
              <a:rPr lang="zh-CN" altLang="zh-CN" sz="4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司马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明年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秋，送客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湓（</a:t>
            </a:r>
            <a:r>
              <a:rPr lang="en-US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pén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）浦口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，闻舟中夜弹琵琶</a:t>
            </a:r>
            <a:r>
              <a:rPr lang="zh-CN" altLang="zh-CN" sz="4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者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，听其音，</a:t>
            </a:r>
            <a:r>
              <a:rPr lang="zh-CN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铮铮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然有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京都声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。问其人，本长安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倡女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，尝学琵琶于穆、曹二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善才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，年长色衰，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委身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贾</a:t>
            </a:r>
            <a:r>
              <a:rPr lang="en-US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(gǔ)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妇。遂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命酒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，使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快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弹数曲。曲罢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悯然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，自叙少小时欢乐事，今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漂沦</a:t>
            </a:r>
            <a:r>
              <a:rPr lang="zh-CN" altLang="zh-CN" sz="4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憔悴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转徙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于江湖间。予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出官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二年，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恬然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自安，感</a:t>
            </a:r>
            <a:r>
              <a:rPr lang="zh-CN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斯人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言，</a:t>
            </a:r>
            <a:r>
              <a:rPr lang="zh-CN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是夕始觉有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迁谪</a:t>
            </a:r>
            <a:r>
              <a:rPr lang="zh-CN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意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zh-CN" sz="4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因</a:t>
            </a:r>
            <a:r>
              <a:rPr lang="zh-CN" altLang="zh-CN" sz="4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长句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，歌以赠之，</a:t>
            </a:r>
            <a:r>
              <a:rPr lang="zh-CN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凡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六百一十六</a:t>
            </a:r>
            <a:r>
              <a:rPr lang="zh-CN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言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命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曰《琵琶行》。</a:t>
            </a:r>
            <a:endParaRPr lang="zh-CN" altLang="zh-CN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67" name="文本框 3"/>
          <p:cNvSpPr txBox="1"/>
          <p:nvPr/>
        </p:nvSpPr>
        <p:spPr>
          <a:xfrm>
            <a:off x="8679498" y="818833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第二年</a:t>
            </a:r>
            <a:endParaRPr lang="zh-CN" altLang="zh-CN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8" name="文本框 4"/>
          <p:cNvSpPr txBox="1"/>
          <p:nvPr/>
        </p:nvSpPr>
        <p:spPr>
          <a:xfrm>
            <a:off x="6004560" y="1582103"/>
            <a:ext cx="303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 ……的人，表判断。</a:t>
            </a:r>
            <a:endParaRPr lang="zh-CN" altLang="zh-CN" sz="2400" b="1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9" name="文本框 5"/>
          <p:cNvSpPr txBox="1"/>
          <p:nvPr/>
        </p:nvSpPr>
        <p:spPr>
          <a:xfrm>
            <a:off x="10058400" y="1582103"/>
            <a:ext cx="20154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形容弦声清脆</a:t>
            </a:r>
            <a:endParaRPr lang="zh-CN" altLang="zh-CN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0" name="文本框 6"/>
          <p:cNvSpPr txBox="1"/>
          <p:nvPr/>
        </p:nvSpPr>
        <p:spPr>
          <a:xfrm>
            <a:off x="5442268" y="2370455"/>
            <a:ext cx="41535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“倡”通“娼”。这里指歌女</a:t>
            </a:r>
            <a:endParaRPr lang="zh-CN" altLang="zh-CN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2" name="文本框 8"/>
          <p:cNvSpPr txBox="1"/>
          <p:nvPr/>
        </p:nvSpPr>
        <p:spPr>
          <a:xfrm>
            <a:off x="1888173" y="4749800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脸色黄瘦</a:t>
            </a:r>
            <a:endParaRPr lang="zh-CN" altLang="zh-CN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3" name="文本框 9"/>
          <p:cNvSpPr txBox="1"/>
          <p:nvPr/>
        </p:nvSpPr>
        <p:spPr>
          <a:xfrm>
            <a:off x="3302000" y="4772025"/>
            <a:ext cx="354266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不断转换地方，迁移居处</a:t>
            </a:r>
            <a:endParaRPr lang="zh-CN" altLang="zh-CN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5" name="文本框 11"/>
          <p:cNvSpPr txBox="1"/>
          <p:nvPr/>
        </p:nvSpPr>
        <p:spPr>
          <a:xfrm>
            <a:off x="901383" y="5584190"/>
            <a:ext cx="26263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这个人，指琵琶女</a:t>
            </a:r>
            <a:endParaRPr lang="zh-CN" altLang="zh-CN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8" name="文本框 14"/>
          <p:cNvSpPr txBox="1"/>
          <p:nvPr/>
        </p:nvSpPr>
        <p:spPr>
          <a:xfrm>
            <a:off x="2298383" y="633730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共计</a:t>
            </a:r>
            <a:endParaRPr lang="zh-CN" altLang="zh-CN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9" name="文本框 15"/>
          <p:cNvSpPr txBox="1"/>
          <p:nvPr/>
        </p:nvSpPr>
        <p:spPr>
          <a:xfrm>
            <a:off x="5544185" y="6454775"/>
            <a:ext cx="460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字</a:t>
            </a:r>
            <a:endParaRPr lang="zh-CN" altLang="zh-CN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80" name="文本框 16"/>
          <p:cNvSpPr txBox="1"/>
          <p:nvPr/>
        </p:nvSpPr>
        <p:spPr>
          <a:xfrm>
            <a:off x="6172518" y="6396355"/>
            <a:ext cx="17100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命名，题名</a:t>
            </a:r>
            <a:endParaRPr lang="zh-CN" altLang="zh-CN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5" name="文本框 17"/>
          <p:cNvSpPr txBox="1"/>
          <p:nvPr/>
        </p:nvSpPr>
        <p:spPr>
          <a:xfrm>
            <a:off x="0" y="121285"/>
            <a:ext cx="125920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ED3D7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小序</a:t>
            </a:r>
            <a:endParaRPr lang="zh-CN" altLang="en-US" sz="4000" b="1" dirty="0">
              <a:solidFill>
                <a:srgbClr val="FF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1700" y="828040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唐宪宗的年号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32530" y="81915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贬官、降职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42585" y="838835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唐代称为江州或浔阳郡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64325" y="27940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州刺史的副职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8615" y="1582420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湓江流入长江的地方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5310" y="2398395"/>
            <a:ext cx="4458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指唐代京城长安流行的乐曲声调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3201670"/>
            <a:ext cx="41535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当时对技艺高超的乐师的称呼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41110" y="321119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托身，嫁人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79815" y="321119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商人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8615" y="400494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叫人摆酒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07920" y="395986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畅快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36895" y="403479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忧郁的样子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3870" y="474980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漂泊流落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05595" y="6413500"/>
            <a:ext cx="24752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b="1">
                <a:solidFill>
                  <a:srgbClr val="0033CC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因，连词，于是，就。</a:t>
            </a:r>
            <a:endParaRPr lang="zh-CN" altLang="zh-CN" sz="1800" b="1">
              <a:solidFill>
                <a:srgbClr val="0033CC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26605" y="4753610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京官贬岀往地方任职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96120" y="400304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宁静安适的样子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42585" y="5584190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官吏因罪降职并流放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802370" y="558355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创作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40900" y="563562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6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指七言诗</a:t>
            </a:r>
            <a:endParaRPr lang="zh-CN" altLang="en-US" sz="2400" b="1">
              <a:solidFill>
                <a:srgbClr val="26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5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5" grpId="0" bldLvl="0" animBg="1"/>
      <p:bldP spid="12289" grpId="0"/>
      <p:bldP spid="4" grpId="0"/>
      <p:bldP spid="5" grpId="0"/>
      <p:bldP spid="6" grpId="0"/>
      <p:bldP spid="7" grpId="0"/>
      <p:bldP spid="11267" grpId="0"/>
      <p:bldP spid="8" grpId="0"/>
      <p:bldP spid="11268" grpId="0"/>
      <p:bldP spid="11269" grpId="0"/>
      <p:bldP spid="9" grpId="0"/>
      <p:bldP spid="11270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1272" grpId="0"/>
      <p:bldP spid="11273" grpId="0"/>
      <p:bldP spid="19" grpId="0"/>
      <p:bldP spid="20" grpId="0"/>
      <p:bldP spid="11275" grpId="0"/>
      <p:bldP spid="21" grpId="0"/>
      <p:bldP spid="22" grpId="0"/>
      <p:bldP spid="23" grpId="0"/>
      <p:bldP spid="17" grpId="0"/>
      <p:bldP spid="11278" grpId="0"/>
      <p:bldP spid="11279" grpId="0"/>
      <p:bldP spid="11280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4200,&quot;width&quot;:3675}"/>
</p:tagLst>
</file>

<file path=ppt/tags/tag2.xml><?xml version="1.0" encoding="utf-8"?>
<p:tagLst xmlns:p="http://schemas.openxmlformats.org/presentationml/2006/main">
  <p:tag name="COMMONDATA" val="eyJoZGlkIjoiMzJlZWU4ODA4ZjYyMTJiOTk1MWZhZTYyMDM2Y2UwND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12399</Words>
  <Application>WPS 演示</Application>
  <PresentationFormat>宽屏</PresentationFormat>
  <Paragraphs>896</Paragraphs>
  <Slides>60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60</vt:i4>
      </vt:variant>
    </vt:vector>
  </HeadingPairs>
  <TitlesOfParts>
    <vt:vector size="85" baseType="lpstr">
      <vt:lpstr>Arial</vt:lpstr>
      <vt:lpstr>宋体</vt:lpstr>
      <vt:lpstr>Wingdings</vt:lpstr>
      <vt:lpstr>华文行楷</vt:lpstr>
      <vt:lpstr>隶书</vt:lpstr>
      <vt:lpstr>微软雅黑</vt:lpstr>
      <vt:lpstr>华文中宋</vt:lpstr>
      <vt:lpstr>Times New Roman</vt:lpstr>
      <vt:lpstr>PMingLiU</vt:lpstr>
      <vt:lpstr>华文新魏</vt:lpstr>
      <vt:lpstr>楷体_GB2312</vt:lpstr>
      <vt:lpstr>新宋体</vt:lpstr>
      <vt:lpstr>Arial Unicode MS</vt:lpstr>
      <vt:lpstr>Calibri</vt:lpstr>
      <vt:lpstr>DFKai-SB</vt:lpstr>
      <vt:lpstr>华文细黑</vt:lpstr>
      <vt:lpstr>仿宋_GB2312</vt:lpstr>
      <vt:lpstr>MingLiU-ExtB</vt:lpstr>
      <vt:lpstr>Segoe Print</vt:lpstr>
      <vt:lpstr>仿宋</vt:lpstr>
      <vt:lpstr>Office 主题</vt:lpstr>
      <vt:lpstr>MS_ClipArt_Gallery.2</vt:lpstr>
      <vt:lpstr>MS_ClipArt_Gallery.2</vt:lpstr>
      <vt:lpstr>MS_ClipArt_Gallery.2</vt:lpstr>
      <vt:lpstr>MS_ClipArt_Gallery.2</vt:lpstr>
      <vt:lpstr>PowerPoint 演示文稿</vt:lpstr>
      <vt:lpstr>PowerPoint 演示文稿</vt:lpstr>
      <vt:lpstr>PowerPoint 演示文稿</vt:lpstr>
      <vt:lpstr>写作背景</vt:lpstr>
      <vt:lpstr>PowerPoint 演示文稿</vt:lpstr>
      <vt:lpstr>正字音</vt:lpstr>
      <vt:lpstr>理清全诗结构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弹奏情形</vt:lpstr>
      <vt:lpstr>乐声变化</vt:lpstr>
      <vt:lpstr>PowerPoint 演示文稿</vt:lpstr>
      <vt:lpstr>赏析描写乐声变化的诗句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相似的人生遭遇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同是天涯沦落人(两条线索一明一暗)</vt:lpstr>
      <vt:lpstr>PowerPoint 演示文稿</vt:lpstr>
      <vt:lpstr>诗人为何“泪湿青衫”？ </vt:lpstr>
      <vt:lpstr>PowerPoint 演示文稿</vt:lpstr>
      <vt:lpstr>PowerPoint 演示文稿</vt:lpstr>
      <vt:lpstr>写作技巧</vt:lpstr>
      <vt:lpstr>诗歌往往少不了风物的描写，本诗歌前后有五处风物描写。这些描写有什么作用呢？ </vt:lpstr>
      <vt:lpstr>主  题</vt:lpstr>
      <vt:lpstr>PowerPoint 演示文稿</vt:lpstr>
      <vt:lpstr>PowerPoint 演示文稿</vt:lpstr>
      <vt:lpstr>思考问题</vt:lpstr>
      <vt:lpstr>三次写听弹琵琶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ASUS</dc:creator>
  <cp:lastModifiedBy>赵生勤  高中语文  潇洒走一回</cp:lastModifiedBy>
  <cp:revision>12</cp:revision>
  <dcterms:created xsi:type="dcterms:W3CDTF">2022-01-11T11:26:00Z</dcterms:created>
  <dcterms:modified xsi:type="dcterms:W3CDTF">2022-09-18T12:41:35Z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7F138B3E4CB943A29212E4AA8275A7DE</vt:lpwstr>
  </property>
  <property fmtid="{D5CDD505-2E9C-101B-9397-08002B2CF9AE}" pid="3" name="KSOProductBuildVer">
    <vt:lpwstr>2052-11.1.0.12358</vt:lpwstr>
  </property>
</Properties>
</file>