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3"/>
  </p:notesMasterIdLst>
  <p:sldIdLst>
    <p:sldId id="257" r:id="rId3"/>
    <p:sldId id="258" r:id="rId4"/>
    <p:sldId id="256" r:id="rId5"/>
    <p:sldId id="259" r:id="rId6"/>
    <p:sldId id="266" r:id="rId7"/>
    <p:sldId id="267" r:id="rId8"/>
    <p:sldId id="260" r:id="rId9"/>
    <p:sldId id="261" r:id="rId10"/>
    <p:sldId id="262" r:id="rId11"/>
    <p:sldId id="263" r:id="rId12"/>
    <p:sldId id="264" r:id="rId13"/>
    <p:sldId id="265" r:id="rId14"/>
    <p:sldId id="268" r:id="rId15"/>
    <p:sldId id="269" r:id="rId16"/>
    <p:sldId id="270" r:id="rId17"/>
    <p:sldId id="271" r:id="rId18"/>
    <p:sldId id="272" r:id="rId19"/>
    <p:sldId id="273" r:id="rId20"/>
    <p:sldId id="274" r:id="rId21"/>
    <p:sldId id="329" r:id="rId22"/>
    <p:sldId id="276" r:id="rId23"/>
    <p:sldId id="277" r:id="rId24"/>
    <p:sldId id="278" r:id="rId25"/>
    <p:sldId id="279" r:id="rId26"/>
    <p:sldId id="280" r:id="rId27"/>
    <p:sldId id="438" r:id="rId28"/>
    <p:sldId id="282" r:id="rId29"/>
    <p:sldId id="283" r:id="rId30"/>
    <p:sldId id="284" r:id="rId31"/>
    <p:sldId id="285" r:id="rId32"/>
    <p:sldId id="286" r:id="rId33"/>
    <p:sldId id="287" r:id="rId34"/>
    <p:sldId id="288" r:id="rId35"/>
    <p:sldId id="486" r:id="rId36"/>
    <p:sldId id="290" r:id="rId37"/>
    <p:sldId id="487" r:id="rId38"/>
    <p:sldId id="292" r:id="rId39"/>
    <p:sldId id="293" r:id="rId40"/>
    <p:sldId id="294" r:id="rId41"/>
    <p:sldId id="295" r:id="rId42"/>
    <p:sldId id="296" r:id="rId43"/>
    <p:sldId id="297" r:id="rId44"/>
    <p:sldId id="298" r:id="rId45"/>
    <p:sldId id="488" r:id="rId46"/>
    <p:sldId id="300" r:id="rId47"/>
    <p:sldId id="301" r:id="rId48"/>
    <p:sldId id="302" r:id="rId49"/>
    <p:sldId id="303" r:id="rId50"/>
    <p:sldId id="304" r:id="rId51"/>
    <p:sldId id="305" r:id="rId52"/>
    <p:sldId id="306" r:id="rId53"/>
    <p:sldId id="307" r:id="rId54"/>
    <p:sldId id="309" r:id="rId55"/>
    <p:sldId id="310" r:id="rId56"/>
    <p:sldId id="311" r:id="rId57"/>
    <p:sldId id="312" r:id="rId58"/>
    <p:sldId id="313" r:id="rId59"/>
    <p:sldId id="314" r:id="rId60"/>
    <p:sldId id="315" r:id="rId61"/>
    <p:sldId id="316" r:id="rId62"/>
    <p:sldId id="317" r:id="rId63"/>
    <p:sldId id="318" r:id="rId64"/>
    <p:sldId id="319" r:id="rId65"/>
    <p:sldId id="321" r:id="rId66"/>
    <p:sldId id="322" r:id="rId67"/>
    <p:sldId id="323" r:id="rId68"/>
    <p:sldId id="324" r:id="rId69"/>
    <p:sldId id="325" r:id="rId70"/>
    <p:sldId id="326" r:id="rId71"/>
    <p:sldId id="327" r:id="rId7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1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notesMaster" Target="notesMasters/notesMaster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19740000">
            <a:off x="1690370" y="2451735"/>
            <a:ext cx="8811260"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rPr>
              <a:t>赵生勤老师课件</a:t>
            </a:r>
            <a:endPar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24.jpeg"/><Relationship Id="rId6" Type="http://schemas.openxmlformats.org/officeDocument/2006/relationships/image" Target="../media/image23.jpeg"/><Relationship Id="rId5" Type="http://schemas.openxmlformats.org/officeDocument/2006/relationships/hyperlink" Target="http://www.tuzhan.com/html/200603/f4d2514710bc24a5b95a8d2b75e8a1fd.html" TargetMode="External"/><Relationship Id="rId4" Type="http://schemas.openxmlformats.org/officeDocument/2006/relationships/image" Target="../media/image22.jpeg"/><Relationship Id="rId3" Type="http://schemas.openxmlformats.org/officeDocument/2006/relationships/hyperlink" Target="http://www.clj6.com/web/in2.asp" TargetMode="External"/><Relationship Id="rId2" Type="http://schemas.openxmlformats.org/officeDocument/2006/relationships/image" Target="../media/image21.jpeg"/><Relationship Id="rId1" Type="http://schemas.openxmlformats.org/officeDocument/2006/relationships/hyperlink" Target="http://www.zgshj.com/Artist/H/2005/caixiang.htm" TargetMode="Externa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jpeg"/><Relationship Id="rId2" Type="http://schemas.openxmlformats.org/officeDocument/2006/relationships/hyperlink" Target="http://mag163.com/food/ShowArticle.asp?ArticleID=66" TargetMode="External"/><Relationship Id="rId1" Type="http://schemas.openxmlformats.org/officeDocument/2006/relationships/image" Target="../media/image25.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9.emf"/><Relationship Id="rId4" Type="http://schemas.openxmlformats.org/officeDocument/2006/relationships/image" Target="../media/image8.jpeg"/><Relationship Id="rId3" Type="http://schemas.openxmlformats.org/officeDocument/2006/relationships/hyperlink" Target="http://59.82.67.15:8090/EduResource/ResourcePlay.php?ResourceID=1000100018166&amp;NodeID=2621" TargetMode="External"/><Relationship Id="rId2" Type="http://schemas.openxmlformats.org/officeDocument/2006/relationships/image" Target="../media/image7.jpeg"/><Relationship Id="rId1" Type="http://schemas.openxmlformats.org/officeDocument/2006/relationships/hyperlink" Target="http://www.duhaibing.com/shufa/song/huangtingjian.htm" TargetMode="Externa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emf"/></Relationships>
</file>

<file path=ppt/slides/_rels/slide9.xml.rels><?xml version="1.0" encoding="UTF-8" standalone="yes"?>
<Relationships xmlns="http://schemas.openxmlformats.org/package/2006/relationships"><Relationship Id="rId9" Type="http://schemas.openxmlformats.org/officeDocument/2006/relationships/hyperlink" Target="http://202.121.80.13/wxzl/gdwx/mzmj/sd_oyx.htm" TargetMode="External"/><Relationship Id="rId8" Type="http://schemas.openxmlformats.org/officeDocument/2006/relationships/image" Target="../media/image15.jpeg"/><Relationship Id="rId7" Type="http://schemas.openxmlformats.org/officeDocument/2006/relationships/hyperlink" Target="http://baike.baidu.com/lemma-php/dispose/view.php/7500.html" TargetMode="External"/><Relationship Id="rId6" Type="http://schemas.openxmlformats.org/officeDocument/2006/relationships/image" Target="../media/image8.jpeg"/><Relationship Id="rId5" Type="http://schemas.openxmlformats.org/officeDocument/2006/relationships/hyperlink" Target="http://59.82.67.15:8090/EduResource/ResourcePlay.php?ResourceID=1000100018166&amp;NodeID=2621" TargetMode="External"/><Relationship Id="rId4" Type="http://schemas.openxmlformats.org/officeDocument/2006/relationships/image" Target="../media/image14.jpeg"/><Relationship Id="rId3" Type="http://schemas.openxmlformats.org/officeDocument/2006/relationships/hyperlink" Target="http://www.tjjy.com.cn/swin2000/gzdata/chinese/Senior_Chinese_V2/Unit_05/Lesson_17/HTML/gc2305171.htm" TargetMode="External"/><Relationship Id="rId2" Type="http://schemas.openxmlformats.org/officeDocument/2006/relationships/image" Target="../media/image13.jpeg"/><Relationship Id="rId18" Type="http://schemas.openxmlformats.org/officeDocument/2006/relationships/slideLayout" Target="../slideLayouts/slideLayout7.xml"/><Relationship Id="rId17" Type="http://schemas.openxmlformats.org/officeDocument/2006/relationships/image" Target="../media/image20.emf"/><Relationship Id="rId16" Type="http://schemas.openxmlformats.org/officeDocument/2006/relationships/image" Target="../media/image19.jpeg"/><Relationship Id="rId15" Type="http://schemas.openxmlformats.org/officeDocument/2006/relationships/hyperlink" Target="http://cathay.ce.cn/song/rw/200607/08/t20060708_7653535.shtml" TargetMode="External"/><Relationship Id="rId14" Type="http://schemas.openxmlformats.org/officeDocument/2006/relationships/image" Target="../media/image18.jpeg"/><Relationship Id="rId13" Type="http://schemas.openxmlformats.org/officeDocument/2006/relationships/hyperlink" Target="http://fo.wuys.com/lit/pic/013.asp" TargetMode="External"/><Relationship Id="rId12" Type="http://schemas.openxmlformats.org/officeDocument/2006/relationships/image" Target="../media/image17.jpeg"/><Relationship Id="rId11" Type="http://schemas.openxmlformats.org/officeDocument/2006/relationships/hyperlink" Target="http://book.sohu.com/20060215/n241833785.shtml" TargetMode="External"/><Relationship Id="rId10" Type="http://schemas.openxmlformats.org/officeDocument/2006/relationships/image" Target="../media/image16.jpeg"/><Relationship Id="rId1" Type="http://schemas.openxmlformats.org/officeDocument/2006/relationships/hyperlink" Target="http://bbs.tianjia.cn/view/32027.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Picture 2" descr="20028142275021546"/>
          <p:cNvPicPr>
            <a:picLocks noChangeAspect="1"/>
          </p:cNvPicPr>
          <p:nvPr/>
        </p:nvPicPr>
        <p:blipFill>
          <a:blip r:embed="rId1"/>
          <a:stretch>
            <a:fillRect/>
          </a:stretch>
        </p:blipFill>
        <p:spPr>
          <a:xfrm>
            <a:off x="2590800" y="0"/>
            <a:ext cx="6388100" cy="6858000"/>
          </a:xfrm>
          <a:prstGeom prst="rect">
            <a:avLst/>
          </a:prstGeom>
          <a:noFill/>
          <a:ln w="9525">
            <a:noFill/>
          </a:ln>
        </p:spPr>
      </p:pic>
      <p:pic>
        <p:nvPicPr>
          <p:cNvPr id="208899" name="Picture 3" descr="图片3"/>
          <p:cNvPicPr>
            <a:picLocks noChangeAspect="1"/>
          </p:cNvPicPr>
          <p:nvPr/>
        </p:nvPicPr>
        <p:blipFill>
          <a:blip r:embed="rId2"/>
          <a:stretch>
            <a:fillRect/>
          </a:stretch>
        </p:blipFill>
        <p:spPr>
          <a:xfrm>
            <a:off x="97155" y="102235"/>
            <a:ext cx="11968480" cy="6654165"/>
          </a:xfrm>
          <a:prstGeom prst="rect">
            <a:avLst/>
          </a:prstGeom>
          <a:noFill/>
          <a:ln w="9525">
            <a:noFill/>
          </a:ln>
        </p:spPr>
      </p:pic>
      <p:sp>
        <p:nvSpPr>
          <p:cNvPr id="2" name="文本框 1"/>
          <p:cNvSpPr txBox="1"/>
          <p:nvPr/>
        </p:nvSpPr>
        <p:spPr>
          <a:xfrm>
            <a:off x="1959293" y="1179195"/>
            <a:ext cx="8582660" cy="2646045"/>
          </a:xfrm>
          <a:prstGeom prst="rect">
            <a:avLst/>
          </a:prstGeom>
          <a:noFill/>
          <a:ln w="9525">
            <a:noFill/>
          </a:ln>
        </p:spPr>
        <p:txBody>
          <a:bodyPr wrap="none" anchor="t" anchorCtr="0">
            <a:spAutoFit/>
          </a:bodyPr>
          <a:p>
            <a:r>
              <a:rPr lang="zh-CN" altLang="en-US" sz="16600" b="1" dirty="0">
                <a:solidFill>
                  <a:srgbClr val="FF0000"/>
                </a:solidFill>
                <a:latin typeface="华文行楷" panose="02010800040101010101" pitchFamily="2" charset="-122"/>
                <a:ea typeface="华文行楷" panose="02010800040101010101" pitchFamily="2" charset="-122"/>
              </a:rPr>
              <a:t>赤  壁  赋</a:t>
            </a:r>
            <a:endParaRPr lang="zh-CN" altLang="en-US" sz="16600" b="1" dirty="0">
              <a:solidFill>
                <a:srgbClr val="FF0000"/>
              </a:solidFill>
              <a:latin typeface="华文行楷" panose="02010800040101010101" pitchFamily="2" charset="-122"/>
              <a:ea typeface="华文行楷" panose="02010800040101010101" pitchFamily="2" charset="-122"/>
            </a:endParaRPr>
          </a:p>
        </p:txBody>
      </p:sp>
      <p:sp>
        <p:nvSpPr>
          <p:cNvPr id="3" name="文本框 2"/>
          <p:cNvSpPr txBox="1"/>
          <p:nvPr/>
        </p:nvSpPr>
        <p:spPr>
          <a:xfrm>
            <a:off x="5141913" y="4587875"/>
            <a:ext cx="2217420" cy="1322070"/>
          </a:xfrm>
          <a:prstGeom prst="rect">
            <a:avLst/>
          </a:prstGeom>
          <a:noFill/>
          <a:ln w="9525">
            <a:noFill/>
          </a:ln>
        </p:spPr>
        <p:txBody>
          <a:bodyPr wrap="none" anchor="t" anchorCtr="0">
            <a:spAutoFit/>
          </a:bodyPr>
          <a:p>
            <a:r>
              <a:rPr lang="zh-CN" altLang="en-US" sz="8000" b="1" dirty="0">
                <a:solidFill>
                  <a:srgbClr val="000099"/>
                </a:solidFill>
                <a:latin typeface="华文行楷" panose="02010800040101010101" pitchFamily="2" charset="-122"/>
                <a:ea typeface="华文行楷" panose="02010800040101010101" pitchFamily="2" charset="-122"/>
                <a:sym typeface="华文楷体" panose="02010600040101010101" pitchFamily="2" charset="-122"/>
              </a:rPr>
              <a:t>苏轼</a:t>
            </a:r>
            <a:endParaRPr lang="zh-CN" altLang="en-US" sz="8000" b="1" dirty="0">
              <a:solidFill>
                <a:srgbClr val="000099"/>
              </a:solidFill>
              <a:latin typeface="华文行楷" panose="02010800040101010101" pitchFamily="2" charset="-122"/>
              <a:ea typeface="华文行楷" panose="02010800040101010101" pitchFamily="2" charset="-122"/>
              <a:sym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08899"/>
                                        </p:tgtEl>
                                        <p:attrNameLst>
                                          <p:attrName>style.visibility</p:attrName>
                                        </p:attrNameLst>
                                      </p:cBhvr>
                                      <p:to>
                                        <p:strVal val="visible"/>
                                      </p:to>
                                    </p:set>
                                    <p:anim calcmode="lin" valueType="num">
                                      <p:cBhvr>
                                        <p:cTn id="7" dur="1000" fill="hold"/>
                                        <p:tgtEl>
                                          <p:spTgt spid="208899"/>
                                        </p:tgtEl>
                                        <p:attrNameLst>
                                          <p:attrName>ppt_w</p:attrName>
                                        </p:attrNameLst>
                                      </p:cBhvr>
                                      <p:tavLst>
                                        <p:tav tm="0">
                                          <p:val>
                                            <p:strVal val="#ppt_w*0.70"/>
                                          </p:val>
                                        </p:tav>
                                        <p:tav tm="100000">
                                          <p:val>
                                            <p:strVal val="#ppt_w"/>
                                          </p:val>
                                        </p:tav>
                                      </p:tavLst>
                                    </p:anim>
                                    <p:anim calcmode="lin" valueType="num">
                                      <p:cBhvr>
                                        <p:cTn id="8" dur="1000" fill="hold"/>
                                        <p:tgtEl>
                                          <p:spTgt spid="208899"/>
                                        </p:tgtEl>
                                        <p:attrNameLst>
                                          <p:attrName>ppt_h</p:attrName>
                                        </p:attrNameLst>
                                      </p:cBhvr>
                                      <p:tavLst>
                                        <p:tav tm="0">
                                          <p:val>
                                            <p:strVal val="#ppt_h"/>
                                          </p:val>
                                        </p:tav>
                                        <p:tav tm="100000">
                                          <p:val>
                                            <p:strVal val="#ppt_h"/>
                                          </p:val>
                                        </p:tav>
                                      </p:tavLst>
                                    </p:anim>
                                    <p:animEffect transition="in" filter="fade">
                                      <p:cBhvr>
                                        <p:cTn id="9" dur="1000"/>
                                        <p:tgtEl>
                                          <p:spTgt spid="208899"/>
                                        </p:tgtEl>
                                      </p:cBhvr>
                                    </p:animEffect>
                                  </p:childTnLst>
                                </p:cTn>
                              </p:par>
                            </p:childTnLst>
                          </p:cTn>
                        </p:par>
                        <p:par>
                          <p:cTn id="10" fill="hold">
                            <p:stCondLst>
                              <p:cond delay="1000"/>
                            </p:stCondLst>
                            <p:childTnLst>
                              <p:par>
                                <p:cTn id="11" presetID="23" presetClass="entr" presetSubtype="16" fill="hold" nodeType="afterEffect">
                                  <p:stCondLst>
                                    <p:cond delay="0"/>
                                  </p:stCondLst>
                                  <p:childTnLst>
                                    <p:set>
                                      <p:cBhvr>
                                        <p:cTn id="12" dur="1000" fill="hold">
                                          <p:stCondLst>
                                            <p:cond delay="0"/>
                                          </p:stCondLst>
                                        </p:cTn>
                                        <p:tgtEl>
                                          <p:spTgt spid="2">
                                            <p:txEl>
                                              <p:charRg st="0" end="8"/>
                                            </p:txEl>
                                          </p:spTgt>
                                        </p:tgtEl>
                                        <p:attrNameLst>
                                          <p:attrName>style.visibility</p:attrName>
                                        </p:attrNameLst>
                                      </p:cBhvr>
                                      <p:to>
                                        <p:strVal val="visible"/>
                                      </p:to>
                                    </p:set>
                                    <p:anim calcmode="lin" valueType="num">
                                      <p:cBhvr>
                                        <p:cTn id="13" dur="1000" fill="hold"/>
                                        <p:tgtEl>
                                          <p:spTgt spid="2">
                                            <p:txEl>
                                              <p:charRg st="0" end="8"/>
                                            </p:txEl>
                                          </p:spTgt>
                                        </p:tgtEl>
                                        <p:attrNameLst>
                                          <p:attrName>ppt_w</p:attrName>
                                        </p:attrNameLst>
                                      </p:cBhvr>
                                      <p:tavLst>
                                        <p:tav tm="0">
                                          <p:val>
                                            <p:fltVal val="0.000000"/>
                                          </p:val>
                                        </p:tav>
                                        <p:tav tm="100000">
                                          <p:val>
                                            <p:strVal val="#ppt_w"/>
                                          </p:val>
                                        </p:tav>
                                      </p:tavLst>
                                    </p:anim>
                                    <p:anim calcmode="lin" valueType="num">
                                      <p:cBhvr>
                                        <p:cTn id="14" dur="1000" fill="hold"/>
                                        <p:tgtEl>
                                          <p:spTgt spid="2">
                                            <p:txEl>
                                              <p:charRg st="0" end="8"/>
                                            </p:txEl>
                                          </p:spTgt>
                                        </p:tgtEl>
                                        <p:attrNameLst>
                                          <p:attrName>ppt_h</p:attrName>
                                        </p:attrNameLst>
                                      </p:cBhvr>
                                      <p:tavLst>
                                        <p:tav tm="0">
                                          <p:val>
                                            <p:fltVal val="0.000000"/>
                                          </p:val>
                                        </p:tav>
                                        <p:tav tm="100000">
                                          <p:val>
                                            <p:strVal val="#ppt_h"/>
                                          </p:val>
                                        </p:tav>
                                      </p:tavLst>
                                    </p:anim>
                                  </p:childTnLst>
                                </p:cTn>
                              </p:par>
                              <p:par>
                                <p:cTn id="15" presetID="23" presetClass="entr" presetSubtype="16" fill="hold" nodeType="withEffect">
                                  <p:stCondLst>
                                    <p:cond delay="0"/>
                                  </p:stCondLst>
                                  <p:childTnLst>
                                    <p:set>
                                      <p:cBhvr>
                                        <p:cTn id="16" dur="1000" fill="hold">
                                          <p:stCondLst>
                                            <p:cond delay="0"/>
                                          </p:stCondLst>
                                        </p:cTn>
                                        <p:tgtEl>
                                          <p:spTgt spid="3">
                                            <p:txEl>
                                              <p:charRg st="0" end="3"/>
                                            </p:txEl>
                                          </p:spTgt>
                                        </p:tgtEl>
                                        <p:attrNameLst>
                                          <p:attrName>style.visibility</p:attrName>
                                        </p:attrNameLst>
                                      </p:cBhvr>
                                      <p:to>
                                        <p:strVal val="visible"/>
                                      </p:to>
                                    </p:set>
                                    <p:anim calcmode="lin" valueType="num">
                                      <p:cBhvr>
                                        <p:cTn id="17" dur="1000" fill="hold"/>
                                        <p:tgtEl>
                                          <p:spTgt spid="3">
                                            <p:txEl>
                                              <p:charRg st="0" end="3"/>
                                            </p:txEl>
                                          </p:spTgt>
                                        </p:tgtEl>
                                        <p:attrNameLst>
                                          <p:attrName>ppt_w</p:attrName>
                                        </p:attrNameLst>
                                      </p:cBhvr>
                                      <p:tavLst>
                                        <p:tav tm="0">
                                          <p:val>
                                            <p:fltVal val="0.000000"/>
                                          </p:val>
                                        </p:tav>
                                        <p:tav tm="100000">
                                          <p:val>
                                            <p:strVal val="#ppt_w"/>
                                          </p:val>
                                        </p:tav>
                                      </p:tavLst>
                                    </p:anim>
                                    <p:anim calcmode="lin" valueType="num">
                                      <p:cBhvr>
                                        <p:cTn id="18" dur="1000" fill="hold"/>
                                        <p:tgtEl>
                                          <p:spTgt spid="3">
                                            <p:txEl>
                                              <p:charRg st="0" end="3"/>
                                            </p:txEl>
                                          </p:spTgt>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Picture 2" descr="20050525170558320">
            <a:hlinkClick r:id="rId1"/>
          </p:cNvPr>
          <p:cNvPicPr>
            <a:picLocks noChangeAspect="1"/>
          </p:cNvPicPr>
          <p:nvPr/>
        </p:nvPicPr>
        <p:blipFill>
          <a:blip r:embed="rId2"/>
          <a:stretch>
            <a:fillRect/>
          </a:stretch>
        </p:blipFill>
        <p:spPr>
          <a:xfrm>
            <a:off x="9418320" y="970280"/>
            <a:ext cx="2458085" cy="4916805"/>
          </a:xfrm>
          <a:prstGeom prst="rect">
            <a:avLst/>
          </a:prstGeom>
          <a:noFill/>
          <a:ln w="9525" cap="flat" cmpd="sng">
            <a:solidFill>
              <a:schemeClr val="bg1"/>
            </a:solidFill>
            <a:prstDash val="solid"/>
            <a:miter/>
            <a:headEnd type="none" w="med" len="med"/>
            <a:tailEnd type="none" w="med" len="med"/>
          </a:ln>
        </p:spPr>
      </p:pic>
      <p:pic>
        <p:nvPicPr>
          <p:cNvPr id="19458" name="Picture 3" descr="WXG0112030201">
            <a:hlinkClick r:id="rId3"/>
          </p:cNvPr>
          <p:cNvPicPr>
            <a:picLocks noChangeAspect="1"/>
          </p:cNvPicPr>
          <p:nvPr/>
        </p:nvPicPr>
        <p:blipFill>
          <a:blip r:embed="rId4"/>
          <a:stretch>
            <a:fillRect/>
          </a:stretch>
        </p:blipFill>
        <p:spPr>
          <a:xfrm>
            <a:off x="3293745" y="970915"/>
            <a:ext cx="2609850" cy="4916805"/>
          </a:xfrm>
          <a:prstGeom prst="rect">
            <a:avLst/>
          </a:prstGeom>
          <a:noFill/>
          <a:ln w="9525" cap="flat" cmpd="sng">
            <a:solidFill>
              <a:schemeClr val="bg1"/>
            </a:solidFill>
            <a:prstDash val="solid"/>
            <a:miter/>
            <a:headEnd type="none" w="med" len="med"/>
            <a:tailEnd type="none" w="med" len="med"/>
          </a:ln>
        </p:spPr>
      </p:pic>
      <p:pic>
        <p:nvPicPr>
          <p:cNvPr id="19459" name="Picture 4" descr="1a171a80884ddbf6ff5aca9df9c0e477_m">
            <a:hlinkClick r:id="rId5"/>
          </p:cNvPr>
          <p:cNvPicPr>
            <a:picLocks noChangeAspect="1"/>
          </p:cNvPicPr>
          <p:nvPr/>
        </p:nvPicPr>
        <p:blipFill>
          <a:blip r:embed="rId6"/>
          <a:stretch>
            <a:fillRect/>
          </a:stretch>
        </p:blipFill>
        <p:spPr>
          <a:xfrm>
            <a:off x="6161405" y="970280"/>
            <a:ext cx="2821940" cy="4916805"/>
          </a:xfrm>
          <a:prstGeom prst="rect">
            <a:avLst/>
          </a:prstGeom>
          <a:noFill/>
          <a:ln w="9525" cap="flat" cmpd="sng">
            <a:solidFill>
              <a:schemeClr val="bg1"/>
            </a:solidFill>
            <a:prstDash val="solid"/>
            <a:miter/>
            <a:headEnd type="none" w="med" len="med"/>
            <a:tailEnd type="none" w="med" len="med"/>
          </a:ln>
        </p:spPr>
      </p:pic>
      <p:pic>
        <p:nvPicPr>
          <p:cNvPr id="19460" name="Picture 5" descr="gail239"/>
          <p:cNvPicPr>
            <a:picLocks noChangeAspect="1"/>
          </p:cNvPicPr>
          <p:nvPr/>
        </p:nvPicPr>
        <p:blipFill>
          <a:blip r:embed="rId7"/>
          <a:stretch>
            <a:fillRect/>
          </a:stretch>
        </p:blipFill>
        <p:spPr>
          <a:xfrm>
            <a:off x="427355" y="970915"/>
            <a:ext cx="2608580" cy="4916805"/>
          </a:xfrm>
          <a:prstGeom prst="rect">
            <a:avLst/>
          </a:prstGeom>
          <a:noFill/>
          <a:ln w="9525" cap="flat" cmpd="sng">
            <a:solidFill>
              <a:schemeClr val="bg1"/>
            </a:solidFill>
            <a:prstDash val="solid"/>
            <a:miter/>
            <a:headEnd type="none" w="med" len="med"/>
            <a:tailEnd type="none" w="med" len="med"/>
          </a:ln>
        </p:spPr>
      </p:pic>
      <p:sp>
        <p:nvSpPr>
          <p:cNvPr id="18437" name="Text Box 6"/>
          <p:cNvSpPr txBox="1"/>
          <p:nvPr/>
        </p:nvSpPr>
        <p:spPr>
          <a:xfrm>
            <a:off x="10239375" y="6129338"/>
            <a:ext cx="1033463" cy="583565"/>
          </a:xfrm>
          <a:prstGeom prst="rect">
            <a:avLst/>
          </a:prstGeom>
          <a:noFill/>
          <a:ln w="9525">
            <a:noFill/>
          </a:ln>
        </p:spPr>
        <p:txBody>
          <a:bodyPr wrap="square" anchor="t" anchorCtr="0">
            <a:spAutoFit/>
          </a:bodyPr>
          <a:p>
            <a:pPr>
              <a:spcBef>
                <a:spcPct val="50000"/>
              </a:spcBef>
            </a:pPr>
            <a:r>
              <a:rPr lang="zh-CN" altLang="en-US" sz="3200" b="1" dirty="0">
                <a:solidFill>
                  <a:srgbClr val="660033"/>
                </a:solidFill>
                <a:latin typeface="华文中宋" panose="02010600040101010101" pitchFamily="2" charset="-122"/>
                <a:ea typeface="华文中宋" panose="02010600040101010101" pitchFamily="2" charset="-122"/>
              </a:rPr>
              <a:t>蔡襄</a:t>
            </a:r>
            <a:endParaRPr lang="zh-CN" altLang="en-US" sz="3200" b="1" dirty="0">
              <a:solidFill>
                <a:srgbClr val="660033"/>
              </a:solidFill>
              <a:latin typeface="华文中宋" panose="02010600040101010101" pitchFamily="2" charset="-122"/>
              <a:ea typeface="华文中宋" panose="02010600040101010101" pitchFamily="2" charset="-122"/>
            </a:endParaRPr>
          </a:p>
        </p:txBody>
      </p:sp>
      <p:sp>
        <p:nvSpPr>
          <p:cNvPr id="18438" name="Text Box 7"/>
          <p:cNvSpPr txBox="1"/>
          <p:nvPr/>
        </p:nvSpPr>
        <p:spPr>
          <a:xfrm>
            <a:off x="3837305" y="6129338"/>
            <a:ext cx="1522413" cy="583565"/>
          </a:xfrm>
          <a:prstGeom prst="rect">
            <a:avLst/>
          </a:prstGeom>
          <a:noFill/>
          <a:ln w="9525">
            <a:noFill/>
          </a:ln>
        </p:spPr>
        <p:txBody>
          <a:bodyPr wrap="square" anchor="t" anchorCtr="0">
            <a:spAutoFit/>
          </a:bodyPr>
          <a:p>
            <a:pPr>
              <a:spcBef>
                <a:spcPct val="50000"/>
              </a:spcBef>
            </a:pPr>
            <a:r>
              <a:rPr lang="zh-CN" altLang="en-US" sz="3200" b="1" dirty="0">
                <a:solidFill>
                  <a:srgbClr val="660033"/>
                </a:solidFill>
                <a:latin typeface="华文中宋" panose="02010600040101010101" pitchFamily="2" charset="-122"/>
                <a:ea typeface="华文中宋" panose="02010600040101010101" pitchFamily="2" charset="-122"/>
              </a:rPr>
              <a:t>黄庭坚</a:t>
            </a:r>
            <a:endParaRPr lang="zh-CN" altLang="en-US" sz="3200" b="1" dirty="0">
              <a:solidFill>
                <a:srgbClr val="660033"/>
              </a:solidFill>
              <a:latin typeface="华文中宋" panose="02010600040101010101" pitchFamily="2" charset="-122"/>
              <a:ea typeface="华文中宋" panose="02010600040101010101" pitchFamily="2" charset="-122"/>
            </a:endParaRPr>
          </a:p>
        </p:txBody>
      </p:sp>
      <p:sp>
        <p:nvSpPr>
          <p:cNvPr id="18439" name="Text Box 8"/>
          <p:cNvSpPr txBox="1"/>
          <p:nvPr/>
        </p:nvSpPr>
        <p:spPr>
          <a:xfrm>
            <a:off x="6874510" y="6129338"/>
            <a:ext cx="1185863" cy="583565"/>
          </a:xfrm>
          <a:prstGeom prst="rect">
            <a:avLst/>
          </a:prstGeom>
          <a:noFill/>
          <a:ln w="9525">
            <a:noFill/>
          </a:ln>
        </p:spPr>
        <p:txBody>
          <a:bodyPr wrap="square" anchor="t" anchorCtr="0">
            <a:spAutoFit/>
          </a:bodyPr>
          <a:p>
            <a:pPr>
              <a:spcBef>
                <a:spcPct val="50000"/>
              </a:spcBef>
            </a:pPr>
            <a:r>
              <a:rPr lang="zh-CN" altLang="en-US" sz="3200" b="1" dirty="0">
                <a:solidFill>
                  <a:srgbClr val="660033"/>
                </a:solidFill>
                <a:latin typeface="华文中宋" panose="02010600040101010101" pitchFamily="2" charset="-122"/>
                <a:ea typeface="华文中宋" panose="02010600040101010101" pitchFamily="2" charset="-122"/>
              </a:rPr>
              <a:t>米芾</a:t>
            </a:r>
            <a:endParaRPr lang="zh-CN" altLang="en-US" sz="3200" b="1" dirty="0">
              <a:solidFill>
                <a:srgbClr val="660033"/>
              </a:solidFill>
              <a:latin typeface="华文中宋" panose="02010600040101010101" pitchFamily="2" charset="-122"/>
              <a:ea typeface="华文中宋" panose="02010600040101010101" pitchFamily="2" charset="-122"/>
            </a:endParaRPr>
          </a:p>
        </p:txBody>
      </p:sp>
      <p:sp>
        <p:nvSpPr>
          <p:cNvPr id="18440" name="Text Box 9"/>
          <p:cNvSpPr txBox="1"/>
          <p:nvPr/>
        </p:nvSpPr>
        <p:spPr>
          <a:xfrm>
            <a:off x="1031875" y="6129338"/>
            <a:ext cx="1085850" cy="583565"/>
          </a:xfrm>
          <a:prstGeom prst="rect">
            <a:avLst/>
          </a:prstGeom>
          <a:noFill/>
          <a:ln w="9525">
            <a:noFill/>
          </a:ln>
        </p:spPr>
        <p:txBody>
          <a:bodyPr wrap="square" anchor="t" anchorCtr="0">
            <a:spAutoFit/>
          </a:bodyPr>
          <a:p>
            <a:pPr>
              <a:spcBef>
                <a:spcPct val="50000"/>
              </a:spcBef>
            </a:pPr>
            <a:r>
              <a:rPr lang="zh-CN" altLang="en-US" sz="3200" b="1" dirty="0">
                <a:solidFill>
                  <a:srgbClr val="660033"/>
                </a:solidFill>
                <a:latin typeface="华文中宋" panose="02010600040101010101" pitchFamily="2" charset="-122"/>
                <a:ea typeface="华文中宋" panose="02010600040101010101" pitchFamily="2" charset="-122"/>
              </a:rPr>
              <a:t>苏轼</a:t>
            </a:r>
            <a:endParaRPr lang="zh-CN" altLang="en-US" sz="3200" b="1" dirty="0">
              <a:solidFill>
                <a:srgbClr val="660033"/>
              </a:solidFill>
              <a:latin typeface="华文中宋" panose="02010600040101010101" pitchFamily="2" charset="-122"/>
              <a:ea typeface="华文中宋" panose="02010600040101010101" pitchFamily="2" charset="-122"/>
            </a:endParaRPr>
          </a:p>
        </p:txBody>
      </p:sp>
      <p:sp>
        <p:nvSpPr>
          <p:cNvPr id="18441" name="WordArt 10"/>
          <p:cNvSpPr/>
          <p:nvPr/>
        </p:nvSpPr>
        <p:spPr>
          <a:xfrm>
            <a:off x="2846388" y="5530850"/>
            <a:ext cx="5976938" cy="598488"/>
          </a:xfrm>
          <a:prstGeom prst="rect">
            <a:avLst/>
          </a:prstGeom>
        </p:spPr>
        <p:txBody>
          <a:bodyPr wrap="none" fromWordArt="1">
            <a:prstTxWarp prst="textPlain">
              <a:avLst>
                <a:gd name="adj" fmla="val 50000"/>
              </a:avLst>
            </a:prstTxWarp>
            <a:normAutofit fontScale="90000" lnSpcReduction="20000"/>
          </a:bodyPr>
          <a:p>
            <a:pPr algn="ctr" fontAlgn="base"/>
            <a:endParaRPr lang="zh-CN" altLang="en-US" sz="3600" b="1" strike="noStrike" noProof="1">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9466" name="文本框 1"/>
          <p:cNvSpPr txBox="1"/>
          <p:nvPr/>
        </p:nvSpPr>
        <p:spPr>
          <a:xfrm>
            <a:off x="4180840" y="142875"/>
            <a:ext cx="3309620" cy="768350"/>
          </a:xfrm>
          <a:prstGeom prst="rect">
            <a:avLst/>
          </a:prstGeom>
          <a:noFill/>
          <a:ln w="9525">
            <a:noFill/>
          </a:ln>
        </p:spPr>
        <p:txBody>
          <a:bodyPr wrap="none" anchor="t" anchorCtr="0">
            <a:spAutoFit/>
          </a:bodyPr>
          <a:p>
            <a:pPr algn="ctr"/>
            <a:r>
              <a:rPr lang="zh-CN" altLang="en-US" sz="4400" b="1">
                <a:solidFill>
                  <a:srgbClr val="FF0000"/>
                </a:solidFill>
                <a:latin typeface="微软雅黑" panose="020B0503020204020204" charset="-122"/>
                <a:ea typeface="微软雅黑" panose="020B0503020204020204" charset="-122"/>
              </a:rPr>
              <a:t>书法  宋四家</a:t>
            </a:r>
            <a:endParaRPr lang="zh-CN" altLang="en-US" sz="4400" b="1">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9466"/>
                                        </p:tgtEl>
                                        <p:attrNameLst>
                                          <p:attrName>style.visibility</p:attrName>
                                        </p:attrNameLst>
                                      </p:cBhvr>
                                      <p:to>
                                        <p:strVal val="visible"/>
                                      </p:to>
                                    </p:set>
                                    <p:anim calcmode="lin" valueType="num">
                                      <p:cBhvr>
                                        <p:cTn id="7" dur="1000" fill="hold"/>
                                        <p:tgtEl>
                                          <p:spTgt spid="19466"/>
                                        </p:tgtEl>
                                        <p:attrNameLst>
                                          <p:attrName>ppt_w</p:attrName>
                                        </p:attrNameLst>
                                      </p:cBhvr>
                                      <p:tavLst>
                                        <p:tav tm="0">
                                          <p:val>
                                            <p:strVal val="#ppt_w*0.70"/>
                                          </p:val>
                                        </p:tav>
                                        <p:tav tm="100000">
                                          <p:val>
                                            <p:strVal val="#ppt_w"/>
                                          </p:val>
                                        </p:tav>
                                      </p:tavLst>
                                    </p:anim>
                                    <p:anim calcmode="lin" valueType="num">
                                      <p:cBhvr>
                                        <p:cTn id="8" dur="1000" fill="hold"/>
                                        <p:tgtEl>
                                          <p:spTgt spid="19466"/>
                                        </p:tgtEl>
                                        <p:attrNameLst>
                                          <p:attrName>ppt_h</p:attrName>
                                        </p:attrNameLst>
                                      </p:cBhvr>
                                      <p:tavLst>
                                        <p:tav tm="0">
                                          <p:val>
                                            <p:strVal val="#ppt_h"/>
                                          </p:val>
                                        </p:tav>
                                        <p:tav tm="100000">
                                          <p:val>
                                            <p:strVal val="#ppt_h"/>
                                          </p:val>
                                        </p:tav>
                                      </p:tavLst>
                                    </p:anim>
                                    <p:animEffect transition="in" filter="fade">
                                      <p:cBhvr>
                                        <p:cTn id="9" dur="1000"/>
                                        <p:tgtEl>
                                          <p:spTgt spid="19466"/>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9460"/>
                                        </p:tgtEl>
                                        <p:attrNameLst>
                                          <p:attrName>style.visibility</p:attrName>
                                        </p:attrNameLst>
                                      </p:cBhvr>
                                      <p:to>
                                        <p:strVal val="visible"/>
                                      </p:to>
                                    </p:set>
                                    <p:anim calcmode="lin" valueType="num">
                                      <p:cBhvr additive="base">
                                        <p:cTn id="13" dur="500" fill="hold"/>
                                        <p:tgtEl>
                                          <p:spTgt spid="19460"/>
                                        </p:tgtEl>
                                        <p:attrNameLst>
                                          <p:attrName>ppt_x</p:attrName>
                                        </p:attrNameLst>
                                      </p:cBhvr>
                                      <p:tavLst>
                                        <p:tav tm="0">
                                          <p:val>
                                            <p:strVal val="#ppt_x"/>
                                          </p:val>
                                        </p:tav>
                                        <p:tav tm="100000">
                                          <p:val>
                                            <p:strVal val="#ppt_x"/>
                                          </p:val>
                                        </p:tav>
                                      </p:tavLst>
                                    </p:anim>
                                    <p:anim calcmode="lin" valueType="num">
                                      <p:cBhvr additive="base">
                                        <p:cTn id="14" dur="500" fill="hold"/>
                                        <p:tgtEl>
                                          <p:spTgt spid="1946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8440">
                                            <p:txEl>
                                              <p:charRg st="0" end="3"/>
                                            </p:txEl>
                                          </p:spTgt>
                                        </p:tgtEl>
                                        <p:attrNameLst>
                                          <p:attrName>style.visibility</p:attrName>
                                        </p:attrNameLst>
                                      </p:cBhvr>
                                      <p:to>
                                        <p:strVal val="visible"/>
                                      </p:to>
                                    </p:set>
                                    <p:anim calcmode="lin" valueType="num">
                                      <p:cBhvr additive="base">
                                        <p:cTn id="17" dur="500" fill="hold"/>
                                        <p:tgtEl>
                                          <p:spTgt spid="18440">
                                            <p:txEl>
                                              <p:charRg st="0"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8440">
                                            <p:txEl>
                                              <p:charRg st="0"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9458"/>
                                        </p:tgtEl>
                                        <p:attrNameLst>
                                          <p:attrName>style.visibility</p:attrName>
                                        </p:attrNameLst>
                                      </p:cBhvr>
                                      <p:to>
                                        <p:strVal val="visible"/>
                                      </p:to>
                                    </p:set>
                                    <p:anim calcmode="lin" valueType="num">
                                      <p:cBhvr additive="base">
                                        <p:cTn id="22" dur="500" fill="hold"/>
                                        <p:tgtEl>
                                          <p:spTgt spid="19458"/>
                                        </p:tgtEl>
                                        <p:attrNameLst>
                                          <p:attrName>ppt_x</p:attrName>
                                        </p:attrNameLst>
                                      </p:cBhvr>
                                      <p:tavLst>
                                        <p:tav tm="0">
                                          <p:val>
                                            <p:strVal val="#ppt_x"/>
                                          </p:val>
                                        </p:tav>
                                        <p:tav tm="100000">
                                          <p:val>
                                            <p:strVal val="#ppt_x"/>
                                          </p:val>
                                        </p:tav>
                                      </p:tavLst>
                                    </p:anim>
                                    <p:anim calcmode="lin" valueType="num">
                                      <p:cBhvr additive="base">
                                        <p:cTn id="23" dur="500" fill="hold"/>
                                        <p:tgtEl>
                                          <p:spTgt spid="1945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8438"/>
                                        </p:tgtEl>
                                        <p:attrNameLst>
                                          <p:attrName>style.visibility</p:attrName>
                                        </p:attrNameLst>
                                      </p:cBhvr>
                                      <p:to>
                                        <p:strVal val="visible"/>
                                      </p:to>
                                    </p:set>
                                    <p:anim calcmode="lin" valueType="num">
                                      <p:cBhvr additive="base">
                                        <p:cTn id="26" dur="500" fill="hold"/>
                                        <p:tgtEl>
                                          <p:spTgt spid="18438"/>
                                        </p:tgtEl>
                                        <p:attrNameLst>
                                          <p:attrName>ppt_x</p:attrName>
                                        </p:attrNameLst>
                                      </p:cBhvr>
                                      <p:tavLst>
                                        <p:tav tm="0">
                                          <p:val>
                                            <p:strVal val="#ppt_x"/>
                                          </p:val>
                                        </p:tav>
                                        <p:tav tm="100000">
                                          <p:val>
                                            <p:strVal val="#ppt_x"/>
                                          </p:val>
                                        </p:tav>
                                      </p:tavLst>
                                    </p:anim>
                                    <p:anim calcmode="lin" valueType="num">
                                      <p:cBhvr additive="base">
                                        <p:cTn id="27" dur="500" fill="hold"/>
                                        <p:tgtEl>
                                          <p:spTgt spid="1843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19459"/>
                                        </p:tgtEl>
                                        <p:attrNameLst>
                                          <p:attrName>style.visibility</p:attrName>
                                        </p:attrNameLst>
                                      </p:cBhvr>
                                      <p:to>
                                        <p:strVal val="visible"/>
                                      </p:to>
                                    </p:set>
                                    <p:anim calcmode="lin" valueType="num">
                                      <p:cBhvr additive="base">
                                        <p:cTn id="31" dur="500" fill="hold"/>
                                        <p:tgtEl>
                                          <p:spTgt spid="19459"/>
                                        </p:tgtEl>
                                        <p:attrNameLst>
                                          <p:attrName>ppt_x</p:attrName>
                                        </p:attrNameLst>
                                      </p:cBhvr>
                                      <p:tavLst>
                                        <p:tav tm="0">
                                          <p:val>
                                            <p:strVal val="#ppt_x"/>
                                          </p:val>
                                        </p:tav>
                                        <p:tav tm="100000">
                                          <p:val>
                                            <p:strVal val="#ppt_x"/>
                                          </p:val>
                                        </p:tav>
                                      </p:tavLst>
                                    </p:anim>
                                    <p:anim calcmode="lin" valueType="num">
                                      <p:cBhvr additive="base">
                                        <p:cTn id="32" dur="500" fill="hold"/>
                                        <p:tgtEl>
                                          <p:spTgt spid="1945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439"/>
                                        </p:tgtEl>
                                        <p:attrNameLst>
                                          <p:attrName>style.visibility</p:attrName>
                                        </p:attrNameLst>
                                      </p:cBhvr>
                                      <p:to>
                                        <p:strVal val="visible"/>
                                      </p:to>
                                    </p:set>
                                    <p:anim calcmode="lin" valueType="num">
                                      <p:cBhvr additive="base">
                                        <p:cTn id="35" dur="500" fill="hold"/>
                                        <p:tgtEl>
                                          <p:spTgt spid="18439"/>
                                        </p:tgtEl>
                                        <p:attrNameLst>
                                          <p:attrName>ppt_x</p:attrName>
                                        </p:attrNameLst>
                                      </p:cBhvr>
                                      <p:tavLst>
                                        <p:tav tm="0">
                                          <p:val>
                                            <p:strVal val="#ppt_x"/>
                                          </p:val>
                                        </p:tav>
                                        <p:tav tm="100000">
                                          <p:val>
                                            <p:strVal val="#ppt_x"/>
                                          </p:val>
                                        </p:tav>
                                      </p:tavLst>
                                    </p:anim>
                                    <p:anim calcmode="lin" valueType="num">
                                      <p:cBhvr additive="base">
                                        <p:cTn id="36" dur="500" fill="hold"/>
                                        <p:tgtEl>
                                          <p:spTgt spid="18439"/>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nodeType="afterEffect">
                                  <p:stCondLst>
                                    <p:cond delay="0"/>
                                  </p:stCondLst>
                                  <p:childTnLst>
                                    <p:set>
                                      <p:cBhvr>
                                        <p:cTn id="39" dur="1" fill="hold">
                                          <p:stCondLst>
                                            <p:cond delay="0"/>
                                          </p:stCondLst>
                                        </p:cTn>
                                        <p:tgtEl>
                                          <p:spTgt spid="19457"/>
                                        </p:tgtEl>
                                        <p:attrNameLst>
                                          <p:attrName>style.visibility</p:attrName>
                                        </p:attrNameLst>
                                      </p:cBhvr>
                                      <p:to>
                                        <p:strVal val="visible"/>
                                      </p:to>
                                    </p:set>
                                    <p:anim calcmode="lin" valueType="num">
                                      <p:cBhvr additive="base">
                                        <p:cTn id="40" dur="500" fill="hold"/>
                                        <p:tgtEl>
                                          <p:spTgt spid="19457"/>
                                        </p:tgtEl>
                                        <p:attrNameLst>
                                          <p:attrName>ppt_x</p:attrName>
                                        </p:attrNameLst>
                                      </p:cBhvr>
                                      <p:tavLst>
                                        <p:tav tm="0">
                                          <p:val>
                                            <p:strVal val="#ppt_x"/>
                                          </p:val>
                                        </p:tav>
                                        <p:tav tm="100000">
                                          <p:val>
                                            <p:strVal val="#ppt_x"/>
                                          </p:val>
                                        </p:tav>
                                      </p:tavLst>
                                    </p:anim>
                                    <p:anim calcmode="lin" valueType="num">
                                      <p:cBhvr additive="base">
                                        <p:cTn id="41" dur="500" fill="hold"/>
                                        <p:tgtEl>
                                          <p:spTgt spid="194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8437"/>
                                        </p:tgtEl>
                                        <p:attrNameLst>
                                          <p:attrName>style.visibility</p:attrName>
                                        </p:attrNameLst>
                                      </p:cBhvr>
                                      <p:to>
                                        <p:strVal val="visible"/>
                                      </p:to>
                                    </p:set>
                                    <p:anim calcmode="lin" valueType="num">
                                      <p:cBhvr additive="base">
                                        <p:cTn id="44" dur="500" fill="hold"/>
                                        <p:tgtEl>
                                          <p:spTgt spid="18437"/>
                                        </p:tgtEl>
                                        <p:attrNameLst>
                                          <p:attrName>ppt_x</p:attrName>
                                        </p:attrNameLst>
                                      </p:cBhvr>
                                      <p:tavLst>
                                        <p:tav tm="0">
                                          <p:val>
                                            <p:strVal val="#ppt_x"/>
                                          </p:val>
                                        </p:tav>
                                        <p:tav tm="100000">
                                          <p:val>
                                            <p:strVal val="#ppt_x"/>
                                          </p:val>
                                        </p:tav>
                                      </p:tavLst>
                                    </p:anim>
                                    <p:anim calcmode="lin" valueType="num">
                                      <p:cBhvr additive="base">
                                        <p:cTn id="45"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p:bldP spid="18439" grpId="0"/>
      <p:bldP spid="18437" grpId="0"/>
      <p:bldP spid="1946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Picture 2" descr="图片5"/>
          <p:cNvPicPr>
            <a:picLocks noChangeAspect="1"/>
          </p:cNvPicPr>
          <p:nvPr/>
        </p:nvPicPr>
        <p:blipFill>
          <a:blip r:embed="rId1"/>
          <a:srcRect t="1853" r="8118"/>
          <a:stretch>
            <a:fillRect/>
          </a:stretch>
        </p:blipFill>
        <p:spPr>
          <a:xfrm>
            <a:off x="416560" y="421640"/>
            <a:ext cx="3119120" cy="3053715"/>
          </a:xfrm>
          <a:prstGeom prst="rect">
            <a:avLst/>
          </a:prstGeom>
          <a:noFill/>
          <a:ln w="9525">
            <a:noFill/>
          </a:ln>
        </p:spPr>
      </p:pic>
      <p:pic>
        <p:nvPicPr>
          <p:cNvPr id="19458" name="Picture 3" descr="20060821143926207">
            <a:hlinkClick r:id="rId2"/>
          </p:cNvPr>
          <p:cNvPicPr>
            <a:picLocks noChangeAspect="1"/>
          </p:cNvPicPr>
          <p:nvPr/>
        </p:nvPicPr>
        <p:blipFill>
          <a:blip r:embed="rId3"/>
          <a:stretch>
            <a:fillRect/>
          </a:stretch>
        </p:blipFill>
        <p:spPr>
          <a:xfrm>
            <a:off x="3742055" y="116205"/>
            <a:ext cx="8288020" cy="6626225"/>
          </a:xfrm>
          <a:prstGeom prst="rect">
            <a:avLst/>
          </a:prstGeom>
          <a:noFill/>
          <a:ln w="9525" cap="flat" cmpd="sng">
            <a:solidFill>
              <a:srgbClr val="FFCC00"/>
            </a:solidFill>
            <a:prstDash val="solid"/>
            <a:miter/>
            <a:headEnd type="none" w="med" len="med"/>
            <a:tailEnd type="none" w="med" len="med"/>
          </a:ln>
        </p:spPr>
      </p:pic>
      <p:sp>
        <p:nvSpPr>
          <p:cNvPr id="19459" name="Text Box 4"/>
          <p:cNvSpPr txBox="1"/>
          <p:nvPr/>
        </p:nvSpPr>
        <p:spPr>
          <a:xfrm>
            <a:off x="524828" y="4249103"/>
            <a:ext cx="2705100" cy="1106805"/>
          </a:xfrm>
          <a:prstGeom prst="rect">
            <a:avLst/>
          </a:prstGeom>
          <a:noFill/>
          <a:ln w="9525">
            <a:noFill/>
          </a:ln>
        </p:spPr>
        <p:txBody>
          <a:bodyPr wrap="square" anchor="t" anchorCtr="0">
            <a:spAutoFit/>
          </a:bodyPr>
          <a:p>
            <a:r>
              <a:rPr lang="zh-CN" altLang="en-US" sz="6600" dirty="0">
                <a:solidFill>
                  <a:srgbClr val="000099"/>
                </a:solidFill>
                <a:latin typeface="华文行楷" panose="02010800040101010101" pitchFamily="2" charset="-122"/>
                <a:ea typeface="华文行楷" panose="02010800040101010101" pitchFamily="2" charset="-122"/>
              </a:rPr>
              <a:t>东坡肉</a:t>
            </a:r>
            <a:endParaRPr lang="zh-CN" altLang="en-US" sz="6600" dirty="0">
              <a:solidFill>
                <a:srgbClr val="000099"/>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20481"/>
                                        </p:tgtEl>
                                        <p:attrNameLst>
                                          <p:attrName>style.visibility</p:attrName>
                                        </p:attrNameLst>
                                      </p:cBhvr>
                                      <p:to>
                                        <p:strVal val="visible"/>
                                      </p:to>
                                    </p:set>
                                    <p:anim calcmode="lin" valueType="num">
                                      <p:cBhvr>
                                        <p:cTn id="7" dur="1000" fill="hold"/>
                                        <p:tgtEl>
                                          <p:spTgt spid="20481"/>
                                        </p:tgtEl>
                                        <p:attrNameLst>
                                          <p:attrName>ppt_w</p:attrName>
                                        </p:attrNameLst>
                                      </p:cBhvr>
                                      <p:tavLst>
                                        <p:tav tm="0">
                                          <p:val>
                                            <p:fltVal val="0.000000"/>
                                          </p:val>
                                        </p:tav>
                                        <p:tav tm="100000">
                                          <p:val>
                                            <p:strVal val="#ppt_w"/>
                                          </p:val>
                                        </p:tav>
                                      </p:tavLst>
                                    </p:anim>
                                    <p:anim calcmode="lin" valueType="num">
                                      <p:cBhvr>
                                        <p:cTn id="8" dur="1000" fill="hold"/>
                                        <p:tgtEl>
                                          <p:spTgt spid="20481"/>
                                        </p:tgtEl>
                                        <p:attrNameLst>
                                          <p:attrName>ppt_h</p:attrName>
                                        </p:attrNameLst>
                                      </p:cBhvr>
                                      <p:tavLst>
                                        <p:tav tm="0">
                                          <p:val>
                                            <p:fltVal val="0.000000"/>
                                          </p:val>
                                        </p:tav>
                                        <p:tav tm="100000">
                                          <p:val>
                                            <p:strVal val="#ppt_h"/>
                                          </p:val>
                                        </p:tav>
                                      </p:tavLst>
                                    </p:anim>
                                  </p:childTnLst>
                                </p:cTn>
                              </p:par>
                              <p:par>
                                <p:cTn id="9" presetID="2" presetClass="entr" presetSubtype="4" fill="hold" nodeType="withEffect">
                                  <p:stCondLst>
                                    <p:cond delay="0"/>
                                  </p:stCondLst>
                                  <p:childTnLst>
                                    <p:set>
                                      <p:cBhvr>
                                        <p:cTn id="10" dur="1000" fill="hold">
                                          <p:stCondLst>
                                            <p:cond delay="0"/>
                                          </p:stCondLst>
                                        </p:cTn>
                                        <p:tgtEl>
                                          <p:spTgt spid="19459">
                                            <p:txEl>
                                              <p:charRg st="0" end="4"/>
                                            </p:txEl>
                                          </p:spTgt>
                                        </p:tgtEl>
                                        <p:attrNameLst>
                                          <p:attrName>style.visibility</p:attrName>
                                        </p:attrNameLst>
                                      </p:cBhvr>
                                      <p:to>
                                        <p:strVal val="visible"/>
                                      </p:to>
                                    </p:set>
                                    <p:anim calcmode="lin" valueType="num">
                                      <p:cBhvr additive="base">
                                        <p:cTn id="11" dur="1000" fill="hold"/>
                                        <p:tgtEl>
                                          <p:spTgt spid="19459">
                                            <p:txEl>
                                              <p:charRg st="0" end="4"/>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19459">
                                            <p:txEl>
                                              <p:charRg st="0" end="4"/>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nodeType="afterEffect">
                                  <p:stCondLst>
                                    <p:cond delay="0"/>
                                  </p:stCondLst>
                                  <p:childTnLst>
                                    <p:set>
                                      <p:cBhvr>
                                        <p:cTn id="15" dur="1000" fill="hold">
                                          <p:stCondLst>
                                            <p:cond delay="0"/>
                                          </p:stCondLst>
                                        </p:cTn>
                                        <p:tgtEl>
                                          <p:spTgt spid="19458"/>
                                        </p:tgtEl>
                                        <p:attrNameLst>
                                          <p:attrName>style.visibility</p:attrName>
                                        </p:attrNameLst>
                                      </p:cBhvr>
                                      <p:to>
                                        <p:strVal val="visible"/>
                                      </p:to>
                                    </p:set>
                                    <p:animEffect transition="in" filter="circle(in)">
                                      <p:cBhvr>
                                        <p:cTn id="16" dur="1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Rectangle 2"/>
          <p:cNvSpPr/>
          <p:nvPr/>
        </p:nvSpPr>
        <p:spPr>
          <a:xfrm>
            <a:off x="1524000" y="465138"/>
            <a:ext cx="9144000" cy="5946775"/>
          </a:xfrm>
          <a:prstGeom prst="rect">
            <a:avLst/>
          </a:prstGeom>
          <a:noFill/>
          <a:ln w="38100">
            <a:noFill/>
          </a:ln>
        </p:spPr>
        <p:txBody>
          <a:bodyPr wrap="none" anchor="ctr" anchorCtr="0"/>
          <a:p>
            <a:pPr algn="ctr"/>
            <a:endParaRPr lang="zh-CN" altLang="en-US" dirty="0">
              <a:latin typeface="Arial" panose="020B0604020202020204" pitchFamily="34" charset="0"/>
              <a:ea typeface="宋体" panose="02010600030101010101" pitchFamily="2" charset="-122"/>
            </a:endParaRPr>
          </a:p>
        </p:txBody>
      </p:sp>
      <p:sp>
        <p:nvSpPr>
          <p:cNvPr id="20482" name="Text Box 3"/>
          <p:cNvSpPr txBox="1"/>
          <p:nvPr/>
        </p:nvSpPr>
        <p:spPr>
          <a:xfrm>
            <a:off x="393065" y="1318895"/>
            <a:ext cx="11435715" cy="5132070"/>
          </a:xfrm>
          <a:prstGeom prst="rect">
            <a:avLst/>
          </a:prstGeom>
          <a:noFill/>
          <a:ln w="9525">
            <a:noFill/>
          </a:ln>
        </p:spPr>
        <p:txBody>
          <a:bodyPr wrap="square" anchor="t" anchorCtr="0">
            <a:spAutoFit/>
          </a:bodyPr>
          <a:p>
            <a:pPr>
              <a:lnSpc>
                <a:spcPct val="130000"/>
              </a:lnSpc>
            </a:pPr>
            <a:r>
              <a:rPr lang="zh-CN" altLang="en-US" sz="3600" b="1" dirty="0">
                <a:latin typeface="Arial" panose="020B0604020202020204" pitchFamily="34" charset="0"/>
                <a:ea typeface="华文新魏" panose="02010800040101010101" pitchFamily="2" charset="-122"/>
              </a:rPr>
              <a:t>　</a:t>
            </a:r>
            <a:r>
              <a:rPr lang="en-US" altLang="zh-CN" sz="3600" b="1" dirty="0">
                <a:latin typeface="Arial" panose="020B0604020202020204" pitchFamily="34" charset="0"/>
                <a:ea typeface="华文新魏" panose="02010800040101010101" pitchFamily="2" charset="-122"/>
              </a:rPr>
              <a:t>   </a:t>
            </a:r>
            <a:r>
              <a:rPr lang="zh-CN" altLang="en-US" sz="3600" b="1" dirty="0">
                <a:latin typeface="华文中宋" panose="02010600040101010101" pitchFamily="2" charset="-122"/>
                <a:ea typeface="华文中宋" panose="02010600040101010101" pitchFamily="2" charset="-122"/>
              </a:rPr>
              <a:t>苏东坡是个</a:t>
            </a:r>
            <a:r>
              <a:rPr lang="zh-CN" altLang="en-US" sz="3600" b="1" dirty="0">
                <a:solidFill>
                  <a:srgbClr val="C00000"/>
                </a:solidFill>
                <a:latin typeface="华文中宋" panose="02010600040101010101" pitchFamily="2" charset="-122"/>
                <a:ea typeface="华文中宋" panose="02010600040101010101" pitchFamily="2" charset="-122"/>
              </a:rPr>
              <a:t>秉性难改的乐天派</a:t>
            </a:r>
            <a:r>
              <a:rPr lang="en-US" altLang="zh-CN" sz="3600" b="1">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是悲天悯人的</a:t>
            </a:r>
            <a:r>
              <a:rPr lang="zh-CN" altLang="en-US" sz="3600" b="1" dirty="0">
                <a:solidFill>
                  <a:srgbClr val="000099"/>
                </a:solidFill>
                <a:latin typeface="华文中宋" panose="02010600040101010101" pitchFamily="2" charset="-122"/>
                <a:ea typeface="华文中宋" panose="02010600040101010101" pitchFamily="2" charset="-122"/>
              </a:rPr>
              <a:t>道德家</a:t>
            </a:r>
            <a:r>
              <a:rPr lang="zh-CN" altLang="en-US" sz="3600" b="1" dirty="0">
                <a:latin typeface="华文中宋" panose="02010600040101010101" pitchFamily="2" charset="-122"/>
                <a:ea typeface="华文中宋" panose="02010600040101010101" pitchFamily="2" charset="-122"/>
              </a:rPr>
              <a:t>，是黎民百姓的好朋友，是</a:t>
            </a:r>
            <a:r>
              <a:rPr lang="zh-CN" altLang="en-US" sz="3600" b="1" dirty="0">
                <a:solidFill>
                  <a:srgbClr val="000099"/>
                </a:solidFill>
                <a:latin typeface="华文中宋" panose="02010600040101010101" pitchFamily="2" charset="-122"/>
                <a:ea typeface="华文中宋" panose="02010600040101010101" pitchFamily="2" charset="-122"/>
              </a:rPr>
              <a:t>散文</a:t>
            </a:r>
            <a:r>
              <a:rPr lang="zh-CN" altLang="en-US" sz="3600" b="1" dirty="0">
                <a:latin typeface="华文中宋" panose="02010600040101010101" pitchFamily="2" charset="-122"/>
                <a:ea typeface="华文中宋" panose="02010600040101010101" pitchFamily="2" charset="-122"/>
              </a:rPr>
              <a:t>作家，是新派的</a:t>
            </a:r>
            <a:r>
              <a:rPr lang="zh-CN" altLang="en-US" sz="3600" b="1" dirty="0">
                <a:solidFill>
                  <a:srgbClr val="000099"/>
                </a:solidFill>
                <a:latin typeface="华文中宋" panose="02010600040101010101" pitchFamily="2" charset="-122"/>
                <a:ea typeface="华文中宋" panose="02010600040101010101" pitchFamily="2" charset="-122"/>
              </a:rPr>
              <a:t>画家</a:t>
            </a:r>
            <a:r>
              <a:rPr lang="zh-CN" altLang="en-US" sz="3600" b="1" dirty="0">
                <a:latin typeface="华文中宋" panose="02010600040101010101" pitchFamily="2" charset="-122"/>
                <a:ea typeface="华文中宋" panose="02010600040101010101" pitchFamily="2" charset="-122"/>
              </a:rPr>
              <a:t>，是伟大的</a:t>
            </a:r>
            <a:r>
              <a:rPr lang="zh-CN" altLang="en-US" sz="3600" b="1" dirty="0">
                <a:solidFill>
                  <a:srgbClr val="000099"/>
                </a:solidFill>
                <a:latin typeface="华文中宋" panose="02010600040101010101" pitchFamily="2" charset="-122"/>
                <a:ea typeface="华文中宋" panose="02010600040101010101" pitchFamily="2" charset="-122"/>
              </a:rPr>
              <a:t>书法家</a:t>
            </a:r>
            <a:r>
              <a:rPr lang="zh-CN" altLang="en-US" sz="3600" b="1" dirty="0">
                <a:latin typeface="华文中宋" panose="02010600040101010101" pitchFamily="2" charset="-122"/>
                <a:ea typeface="华文中宋" panose="02010600040101010101" pitchFamily="2" charset="-122"/>
              </a:rPr>
              <a:t>，是酿酒的实验者，是工程师</a:t>
            </a:r>
            <a:r>
              <a:rPr lang="en-US" altLang="zh-CN" sz="3600" b="1">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是假道学的反对者，是瑜珈术的修炼者</a:t>
            </a:r>
            <a:r>
              <a:rPr lang="en-US" altLang="zh-CN" sz="3600" b="1">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是佛教徒，是士大夫，是皇帝的秘书，是饮酒成癖者，是心肠慈悲的法官，是政治上的坚持己见者，是月下的漫步者，是诗人，是生性诙谐爱开玩笑的人。                </a:t>
            </a:r>
            <a:endParaRPr lang="en-US" altLang="zh-CN" sz="3600" b="1">
              <a:latin typeface="Arial" panose="020B0604020202020204" pitchFamily="34" charset="0"/>
              <a:ea typeface="华文新魏" panose="02010800040101010101" pitchFamily="2" charset="-122"/>
            </a:endParaRPr>
          </a:p>
        </p:txBody>
      </p:sp>
      <p:sp>
        <p:nvSpPr>
          <p:cNvPr id="21507" name="文本框 1"/>
          <p:cNvSpPr txBox="1"/>
          <p:nvPr/>
        </p:nvSpPr>
        <p:spPr>
          <a:xfrm>
            <a:off x="2444750" y="465138"/>
            <a:ext cx="7274560" cy="706755"/>
          </a:xfrm>
          <a:prstGeom prst="rect">
            <a:avLst/>
          </a:prstGeom>
          <a:noFill/>
          <a:ln w="9525">
            <a:noFill/>
          </a:ln>
        </p:spPr>
        <p:txBody>
          <a:bodyPr wrap="none" anchor="t" anchorCtr="0">
            <a:spAutoFit/>
          </a:bodyPr>
          <a:p>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林语堂</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神</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鬼</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人</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苏东坡传</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1507"/>
                                        </p:tgtEl>
                                        <p:attrNameLst>
                                          <p:attrName>style.visibility</p:attrName>
                                        </p:attrNameLst>
                                      </p:cBhvr>
                                      <p:to>
                                        <p:strVal val="visible"/>
                                      </p:to>
                                    </p:set>
                                    <p:anim calcmode="lin" valueType="num">
                                      <p:cBhvr additive="base">
                                        <p:cTn id="7" dur="1000" fill="hold"/>
                                        <p:tgtEl>
                                          <p:spTgt spid="21507"/>
                                        </p:tgtEl>
                                        <p:attrNameLst>
                                          <p:attrName>ppt_x</p:attrName>
                                        </p:attrNameLst>
                                      </p:cBhvr>
                                      <p:tavLst>
                                        <p:tav tm="0">
                                          <p:val>
                                            <p:strVal val="#ppt_x"/>
                                          </p:val>
                                        </p:tav>
                                        <p:tav tm="100000">
                                          <p:val>
                                            <p:strVal val="#ppt_x"/>
                                          </p:val>
                                        </p:tav>
                                      </p:tavLst>
                                    </p:anim>
                                    <p:anim calcmode="lin" valueType="num">
                                      <p:cBhvr additive="base">
                                        <p:cTn id="8" dur="1000" fill="hold"/>
                                        <p:tgtEl>
                                          <p:spTgt spid="2150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8" presetClass="entr" presetSubtype="16" fill="hold" nodeType="afterEffect">
                                  <p:stCondLst>
                                    <p:cond delay="0"/>
                                  </p:stCondLst>
                                  <p:childTnLst>
                                    <p:set>
                                      <p:cBhvr>
                                        <p:cTn id="11" dur="1000" fill="hold">
                                          <p:stCondLst>
                                            <p:cond delay="0"/>
                                          </p:stCondLst>
                                        </p:cTn>
                                        <p:tgtEl>
                                          <p:spTgt spid="20482">
                                            <p:txEl>
                                              <p:charRg st="0" end="195"/>
                                            </p:txEl>
                                          </p:spTgt>
                                        </p:tgtEl>
                                        <p:attrNameLst>
                                          <p:attrName>style.visibility</p:attrName>
                                        </p:attrNameLst>
                                      </p:cBhvr>
                                      <p:to>
                                        <p:strVal val="visible"/>
                                      </p:to>
                                    </p:set>
                                    <p:animEffect transition="in" filter="diamond(in)">
                                      <p:cBhvr>
                                        <p:cTn id="12" dur="1000"/>
                                        <p:tgtEl>
                                          <p:spTgt spid="20482">
                                            <p:txEl>
                                              <p:charRg st="0" end="1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Rectangle 3"/>
          <p:cNvSpPr>
            <a:spLocks noGrp="1"/>
          </p:cNvSpPr>
          <p:nvPr>
            <p:ph idx="4294967295"/>
          </p:nvPr>
        </p:nvSpPr>
        <p:spPr>
          <a:xfrm>
            <a:off x="1746250" y="198438"/>
            <a:ext cx="8701088" cy="6462712"/>
          </a:xfrm>
        </p:spPr>
        <p:txBody>
          <a:bodyPr vert="horz" wrap="square" lIns="91440" tIns="45720" rIns="91440" bIns="45720" anchor="t" anchorCtr="0">
            <a:normAutofit lnSpcReduction="10000"/>
          </a:bodyPr>
          <a:p>
            <a:pPr marL="0" indent="0" eaLnBrk="1" hangingPunct="1">
              <a:buNone/>
            </a:pPr>
            <a:r>
              <a:rPr lang="en-US" altLang="zh-CN" sz="4400" b="1" dirty="0">
                <a:solidFill>
                  <a:srgbClr val="C00000"/>
                </a:solidFill>
                <a:latin typeface="微软雅黑" panose="020B0503020204020204" charset="-122"/>
                <a:ea typeface="微软雅黑" panose="020B0503020204020204" charset="-122"/>
              </a:rPr>
              <a:t>                  </a:t>
            </a:r>
            <a:endParaRPr lang="zh-CN" altLang="en-US" sz="3600" b="1" dirty="0">
              <a:solidFill>
                <a:srgbClr val="05090F"/>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385445" y="905510"/>
            <a:ext cx="11423015" cy="5852160"/>
          </a:xfrm>
          <a:prstGeom prst="rect">
            <a:avLst/>
          </a:prstGeom>
          <a:noFill/>
        </p:spPr>
        <p:txBody>
          <a:bodyPr wrap="square" rtlCol="0">
            <a:spAutoFit/>
          </a:bodyPr>
          <a:p>
            <a:pPr marL="0" indent="0" algn="l" eaLnBrk="1" hangingPunct="1">
              <a:lnSpc>
                <a:spcPct val="130000"/>
              </a:lnSpc>
              <a:buNone/>
            </a:pPr>
            <a:r>
              <a:rPr lang="en-US" altLang="zh-CN" b="1">
                <a:sym typeface="+mn-ea"/>
              </a:rPr>
              <a:t>    </a:t>
            </a:r>
            <a:r>
              <a:rPr lang="en-US" altLang="zh-CN" sz="3600" b="1">
                <a:sym typeface="+mn-ea"/>
              </a:rPr>
              <a:t> </a:t>
            </a:r>
            <a:r>
              <a:rPr lang="en-US" altLang="zh-CN" sz="3600" b="1">
                <a:solidFill>
                  <a:srgbClr val="05090F"/>
                </a:solidFill>
                <a:latin typeface="华文中宋" panose="02010600040101010101" pitchFamily="2" charset="-122"/>
                <a:ea typeface="华文中宋" panose="02010600040101010101" pitchFamily="2" charset="-122"/>
                <a:sym typeface="+mn-ea"/>
              </a:rPr>
              <a:t>    1080</a:t>
            </a:r>
            <a:r>
              <a:rPr lang="zh-CN" altLang="en-US" sz="3600" b="1" dirty="0">
                <a:solidFill>
                  <a:srgbClr val="05090F"/>
                </a:solidFill>
                <a:latin typeface="华文中宋" panose="02010600040101010101" pitchFamily="2" charset="-122"/>
                <a:ea typeface="华文中宋" panose="02010600040101010101" pitchFamily="2" charset="-122"/>
                <a:sym typeface="+mn-ea"/>
              </a:rPr>
              <a:t>年，苏轼被贬黄州。在这里，他经常来赤鼻矶码头游览眺望，或泛舟江中。</a:t>
            </a:r>
            <a:r>
              <a:rPr lang="en-US" altLang="zh-CN" sz="3600" b="1">
                <a:solidFill>
                  <a:srgbClr val="05090F"/>
                </a:solidFill>
                <a:latin typeface="华文中宋" panose="02010600040101010101" pitchFamily="2" charset="-122"/>
                <a:ea typeface="华文中宋" panose="02010600040101010101" pitchFamily="2" charset="-122"/>
                <a:sym typeface="+mn-ea"/>
              </a:rPr>
              <a:t>1082</a:t>
            </a:r>
            <a:r>
              <a:rPr lang="zh-CN" altLang="en-US" sz="3600" b="1" dirty="0">
                <a:solidFill>
                  <a:srgbClr val="05090F"/>
                </a:solidFill>
                <a:latin typeface="华文中宋" panose="02010600040101010101" pitchFamily="2" charset="-122"/>
                <a:ea typeface="华文中宋" panose="02010600040101010101" pitchFamily="2" charset="-122"/>
                <a:sym typeface="+mn-ea"/>
              </a:rPr>
              <a:t>年，苏轼又来到赤壁。这时他已年近半百，站在矶头，望着滚滚东去的江水，想起自己建功立业的抱负也付之东流，不禁俯仰古今，浮想联翩，写下了名作</a:t>
            </a:r>
            <a:r>
              <a:rPr lang="en-US" altLang="zh-CN" sz="3600" b="1">
                <a:solidFill>
                  <a:srgbClr val="000099"/>
                </a:solidFill>
                <a:latin typeface="华文中宋" panose="02010600040101010101" pitchFamily="2" charset="-122"/>
                <a:ea typeface="华文中宋" panose="02010600040101010101" pitchFamily="2" charset="-122"/>
                <a:sym typeface="+mn-ea"/>
              </a:rPr>
              <a:t>《</a:t>
            </a:r>
            <a:r>
              <a:rPr lang="zh-CN" altLang="en-US" sz="3600" b="1" dirty="0">
                <a:solidFill>
                  <a:srgbClr val="000099"/>
                </a:solidFill>
                <a:latin typeface="华文中宋" panose="02010600040101010101" pitchFamily="2" charset="-122"/>
                <a:ea typeface="华文中宋" panose="02010600040101010101" pitchFamily="2" charset="-122"/>
                <a:sym typeface="+mn-ea"/>
              </a:rPr>
              <a:t>念奴娇赤壁怀古</a:t>
            </a:r>
            <a:r>
              <a:rPr lang="en-US" altLang="zh-CN" sz="3600" b="1">
                <a:solidFill>
                  <a:srgbClr val="000099"/>
                </a:solidFill>
                <a:latin typeface="华文中宋" panose="02010600040101010101" pitchFamily="2" charset="-122"/>
                <a:ea typeface="华文中宋" panose="02010600040101010101" pitchFamily="2" charset="-122"/>
                <a:sym typeface="+mn-ea"/>
              </a:rPr>
              <a:t>》</a:t>
            </a:r>
            <a:r>
              <a:rPr lang="zh-CN" altLang="en-US" sz="3600" b="1" dirty="0">
                <a:solidFill>
                  <a:srgbClr val="05090F"/>
                </a:solidFill>
                <a:latin typeface="华文中宋" panose="02010600040101010101" pitchFamily="2" charset="-122"/>
                <a:ea typeface="华文中宋" panose="02010600040101010101" pitchFamily="2" charset="-122"/>
                <a:sym typeface="+mn-ea"/>
              </a:rPr>
              <a:t>。这年七月十六日和十月十五日，苏轼又两次舟游赤壁之下的长江，写下了著名的</a:t>
            </a:r>
            <a:r>
              <a:rPr lang="en-US" altLang="zh-CN" sz="3600" b="1">
                <a:solidFill>
                  <a:srgbClr val="000099"/>
                </a:solidFill>
                <a:latin typeface="华文中宋" panose="02010600040101010101" pitchFamily="2" charset="-122"/>
                <a:ea typeface="华文中宋" panose="02010600040101010101" pitchFamily="2" charset="-122"/>
                <a:sym typeface="+mn-ea"/>
              </a:rPr>
              <a:t>《</a:t>
            </a:r>
            <a:r>
              <a:rPr lang="zh-CN" altLang="en-US" sz="3600" b="1" dirty="0">
                <a:solidFill>
                  <a:srgbClr val="000099"/>
                </a:solidFill>
                <a:latin typeface="华文中宋" panose="02010600040101010101" pitchFamily="2" charset="-122"/>
                <a:ea typeface="华文中宋" panose="02010600040101010101" pitchFamily="2" charset="-122"/>
                <a:sym typeface="+mn-ea"/>
              </a:rPr>
              <a:t>前赤壁赋</a:t>
            </a:r>
            <a:r>
              <a:rPr lang="en-US" altLang="zh-CN" sz="3600" b="1">
                <a:solidFill>
                  <a:srgbClr val="000099"/>
                </a:solidFill>
                <a:latin typeface="华文中宋" panose="02010600040101010101" pitchFamily="2" charset="-122"/>
                <a:ea typeface="华文中宋" panose="02010600040101010101" pitchFamily="2" charset="-122"/>
                <a:sym typeface="+mn-ea"/>
              </a:rPr>
              <a:t>》《</a:t>
            </a:r>
            <a:r>
              <a:rPr lang="zh-CN" altLang="en-US" sz="3600" b="1" dirty="0">
                <a:solidFill>
                  <a:srgbClr val="000099"/>
                </a:solidFill>
                <a:latin typeface="华文中宋" panose="02010600040101010101" pitchFamily="2" charset="-122"/>
                <a:ea typeface="华文中宋" panose="02010600040101010101" pitchFamily="2" charset="-122"/>
                <a:sym typeface="+mn-ea"/>
              </a:rPr>
              <a:t>后赤壁赋</a:t>
            </a:r>
            <a:r>
              <a:rPr lang="en-US" altLang="zh-CN" sz="3600" b="1">
                <a:solidFill>
                  <a:srgbClr val="000099"/>
                </a:solidFill>
                <a:latin typeface="华文中宋" panose="02010600040101010101" pitchFamily="2" charset="-122"/>
                <a:ea typeface="华文中宋" panose="02010600040101010101" pitchFamily="2" charset="-122"/>
                <a:sym typeface="+mn-ea"/>
              </a:rPr>
              <a:t>》</a:t>
            </a:r>
            <a:r>
              <a:rPr lang="zh-CN" altLang="en-US" sz="3600" b="1" dirty="0">
                <a:solidFill>
                  <a:srgbClr val="05090F"/>
                </a:solidFill>
                <a:latin typeface="华文中宋" panose="02010600040101010101" pitchFamily="2" charset="-122"/>
                <a:ea typeface="华文中宋" panose="02010600040101010101" pitchFamily="2" charset="-122"/>
                <a:sym typeface="+mn-ea"/>
              </a:rPr>
              <a:t>。前后</a:t>
            </a:r>
            <a:r>
              <a:rPr lang="en-US" altLang="zh-CN" sz="3600" b="1">
                <a:solidFill>
                  <a:srgbClr val="000099"/>
                </a:solidFill>
                <a:latin typeface="华文中宋" panose="02010600040101010101" pitchFamily="2" charset="-122"/>
                <a:ea typeface="华文中宋" panose="02010600040101010101" pitchFamily="2" charset="-122"/>
                <a:sym typeface="+mn-ea"/>
              </a:rPr>
              <a:t>《</a:t>
            </a:r>
            <a:r>
              <a:rPr lang="zh-CN" altLang="en-US" sz="3600" b="1" dirty="0">
                <a:solidFill>
                  <a:srgbClr val="000099"/>
                </a:solidFill>
                <a:latin typeface="华文中宋" panose="02010600040101010101" pitchFamily="2" charset="-122"/>
                <a:ea typeface="华文中宋" panose="02010600040101010101" pitchFamily="2" charset="-122"/>
                <a:sym typeface="+mn-ea"/>
              </a:rPr>
              <a:t>赤壁赋</a:t>
            </a:r>
            <a:r>
              <a:rPr lang="en-US" altLang="zh-CN" sz="3600" b="1">
                <a:solidFill>
                  <a:srgbClr val="000099"/>
                </a:solidFill>
                <a:latin typeface="华文中宋" panose="02010600040101010101" pitchFamily="2" charset="-122"/>
                <a:ea typeface="华文中宋" panose="02010600040101010101" pitchFamily="2" charset="-122"/>
                <a:sym typeface="+mn-ea"/>
              </a:rPr>
              <a:t>》</a:t>
            </a:r>
            <a:r>
              <a:rPr lang="zh-CN" altLang="en-US" sz="3600" b="1" dirty="0">
                <a:solidFill>
                  <a:srgbClr val="05090F"/>
                </a:solidFill>
                <a:latin typeface="华文中宋" panose="02010600040101010101" pitchFamily="2" charset="-122"/>
                <a:ea typeface="华文中宋" panose="02010600040101010101" pitchFamily="2" charset="-122"/>
                <a:sym typeface="+mn-ea"/>
              </a:rPr>
              <a:t>在我国文学艺术史上有着深远的影响。   </a:t>
            </a:r>
            <a:endParaRPr lang="zh-CN" altLang="en-US" sz="3600" b="1" dirty="0">
              <a:solidFill>
                <a:srgbClr val="05090F"/>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4886960" y="198755"/>
            <a:ext cx="221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写作背景</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p:nvPr/>
        </p:nvSpPr>
        <p:spPr>
          <a:xfrm>
            <a:off x="3464560" y="53340"/>
            <a:ext cx="5262880" cy="706755"/>
          </a:xfrm>
          <a:prstGeom prst="rect">
            <a:avLst/>
          </a:prstGeom>
          <a:noFill/>
          <a:ln w="9525">
            <a:noFill/>
          </a:ln>
        </p:spPr>
        <p:txBody>
          <a:bodyPr wrap="none" anchor="t" anchorCtr="0">
            <a:spAutoFit/>
          </a:bodyPr>
          <a:p>
            <a:r>
              <a:rPr lang="zh-CN" altLang="en-US" sz="4000" b="1" dirty="0">
                <a:solidFill>
                  <a:srgbClr val="FF0000"/>
                </a:solidFill>
                <a:latin typeface="微软雅黑" panose="020B0503020204020204" charset="-122"/>
                <a:ea typeface="微软雅黑" panose="020B0503020204020204" charset="-122"/>
              </a:rPr>
              <a:t>给下列红色的字词注音</a:t>
            </a:r>
            <a:endParaRPr lang="zh-CN" altLang="en-US" sz="4000" b="1" dirty="0">
              <a:solidFill>
                <a:srgbClr val="FF0000"/>
              </a:solidFill>
              <a:latin typeface="微软雅黑" panose="020B0503020204020204" charset="-122"/>
              <a:ea typeface="微软雅黑" panose="020B0503020204020204" charset="-122"/>
            </a:endParaRPr>
          </a:p>
        </p:txBody>
      </p:sp>
      <p:sp>
        <p:nvSpPr>
          <p:cNvPr id="21507" name="Rectangle 3"/>
          <p:cNvSpPr/>
          <p:nvPr/>
        </p:nvSpPr>
        <p:spPr>
          <a:xfrm>
            <a:off x="546735" y="854710"/>
            <a:ext cx="11098530" cy="5793105"/>
          </a:xfrm>
          <a:prstGeom prst="rect">
            <a:avLst/>
          </a:prstGeom>
          <a:noFill/>
          <a:ln w="9525">
            <a:noFill/>
          </a:ln>
        </p:spPr>
        <p:txBody>
          <a:bodyPr wrap="square" anchor="t" anchorCtr="0">
            <a:spAutoFit/>
          </a:bodyPr>
          <a:p>
            <a:pPr>
              <a:lnSpc>
                <a:spcPct val="70000"/>
              </a:lnSpc>
              <a:spcBef>
                <a:spcPct val="50000"/>
              </a:spcBef>
            </a:pP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1</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壬戌</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rPr>
              <a:t>           </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10</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酾</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酒（        ）</a:t>
            </a:r>
            <a:endParaRPr lang="zh-CN" altLang="en-US" sz="3600" b="1" dirty="0">
              <a:solidFill>
                <a:srgbClr val="000099"/>
              </a:solidFill>
              <a:latin typeface="微软雅黑" panose="020B0503020204020204" charset="-122"/>
              <a:ea typeface="微软雅黑" panose="020B0503020204020204" charset="-122"/>
              <a:cs typeface="微软雅黑" panose="020B0503020204020204" charset="-122"/>
            </a:endParaRPr>
          </a:p>
          <a:p>
            <a:pPr>
              <a:lnSpc>
                <a:spcPct val="70000"/>
              </a:lnSpc>
              <a:spcBef>
                <a:spcPct val="50000"/>
              </a:spcBef>
            </a:pP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2</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、桂</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棹</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11</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、横</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槊</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a:t>
            </a:r>
            <a:endParaRPr lang="zh-CN" altLang="en-US" sz="3600" b="1" dirty="0">
              <a:solidFill>
                <a:srgbClr val="000099"/>
              </a:solidFill>
              <a:latin typeface="微软雅黑" panose="020B0503020204020204" charset="-122"/>
              <a:ea typeface="微软雅黑" panose="020B0503020204020204" charset="-122"/>
              <a:cs typeface="微软雅黑" panose="020B0503020204020204" charset="-122"/>
            </a:endParaRPr>
          </a:p>
          <a:p>
            <a:pPr>
              <a:lnSpc>
                <a:spcPct val="70000"/>
              </a:lnSpc>
              <a:spcBef>
                <a:spcPct val="50000"/>
              </a:spcBef>
            </a:pP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3</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、余音</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袅袅</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12</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、渔</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樵</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a:t>
            </a:r>
            <a:endParaRPr lang="zh-CN" altLang="en-US" sz="3600" b="1" dirty="0">
              <a:solidFill>
                <a:srgbClr val="000099"/>
              </a:solidFill>
              <a:latin typeface="微软雅黑" panose="020B0503020204020204" charset="-122"/>
              <a:ea typeface="微软雅黑" panose="020B0503020204020204" charset="-122"/>
              <a:cs typeface="微软雅黑" panose="020B0503020204020204" charset="-122"/>
            </a:endParaRPr>
          </a:p>
          <a:p>
            <a:pPr>
              <a:lnSpc>
                <a:spcPct val="70000"/>
              </a:lnSpc>
              <a:spcBef>
                <a:spcPct val="50000"/>
              </a:spcBef>
            </a:pP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4</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、幽</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壑</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13</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扁</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舟（        ） </a:t>
            </a:r>
            <a:endParaRPr lang="zh-CN" altLang="en-US" sz="3600" b="1" dirty="0">
              <a:solidFill>
                <a:srgbClr val="000099"/>
              </a:solidFill>
              <a:latin typeface="微软雅黑" panose="020B0503020204020204" charset="-122"/>
              <a:ea typeface="微软雅黑" panose="020B0503020204020204" charset="-122"/>
              <a:cs typeface="微软雅黑" panose="020B0503020204020204" charset="-122"/>
            </a:endParaRPr>
          </a:p>
          <a:p>
            <a:pPr>
              <a:lnSpc>
                <a:spcPct val="70000"/>
              </a:lnSpc>
              <a:spcBef>
                <a:spcPct val="50000"/>
              </a:spcBef>
            </a:pP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5</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嫠</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妇（       ）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14</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匏</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樽（         ） </a:t>
            </a:r>
            <a:endParaRPr lang="zh-CN" altLang="en-US" sz="3600" b="1" dirty="0">
              <a:solidFill>
                <a:srgbClr val="000099"/>
              </a:solidFill>
              <a:latin typeface="微软雅黑" panose="020B0503020204020204" charset="-122"/>
              <a:ea typeface="微软雅黑" panose="020B0503020204020204" charset="-122"/>
              <a:cs typeface="微软雅黑" panose="020B0503020204020204" charset="-122"/>
            </a:endParaRPr>
          </a:p>
          <a:p>
            <a:pPr>
              <a:lnSpc>
                <a:spcPct val="70000"/>
              </a:lnSpc>
              <a:spcBef>
                <a:spcPct val="50000"/>
              </a:spcBef>
            </a:pP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6</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愀</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然（         ）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15</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蜉蝣</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a:t>
            </a:r>
            <a:endParaRPr lang="zh-CN" altLang="en-US" sz="3600" b="1" dirty="0">
              <a:solidFill>
                <a:srgbClr val="000099"/>
              </a:solidFill>
              <a:latin typeface="微软雅黑" panose="020B0503020204020204" charset="-122"/>
              <a:ea typeface="微软雅黑" panose="020B0503020204020204" charset="-122"/>
              <a:cs typeface="微软雅黑" panose="020B0503020204020204" charset="-122"/>
            </a:endParaRPr>
          </a:p>
          <a:p>
            <a:pPr>
              <a:lnSpc>
                <a:spcPct val="70000"/>
              </a:lnSpc>
              <a:spcBef>
                <a:spcPct val="50000"/>
              </a:spcBef>
            </a:pP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7</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、山川相</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缪</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16</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、无尽</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藏</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a:t>
            </a:r>
            <a:endParaRPr lang="zh-CN" altLang="en-US" sz="3600" b="1" dirty="0">
              <a:solidFill>
                <a:srgbClr val="000099"/>
              </a:solidFill>
              <a:latin typeface="微软雅黑" panose="020B0503020204020204" charset="-122"/>
              <a:ea typeface="微软雅黑" panose="020B0503020204020204" charset="-122"/>
              <a:cs typeface="微软雅黑" panose="020B0503020204020204" charset="-122"/>
            </a:endParaRPr>
          </a:p>
          <a:p>
            <a:pPr>
              <a:lnSpc>
                <a:spcPct val="70000"/>
              </a:lnSpc>
              <a:spcBef>
                <a:spcPct val="50000"/>
              </a:spcBef>
            </a:pP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8</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舳舻</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千里（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17</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、狼</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籍</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a:t>
            </a:r>
            <a:endParaRPr lang="zh-CN" altLang="en-US" sz="3600" b="1" dirty="0">
              <a:solidFill>
                <a:srgbClr val="000099"/>
              </a:solidFill>
              <a:latin typeface="微软雅黑" panose="020B0503020204020204" charset="-122"/>
              <a:ea typeface="微软雅黑" panose="020B0503020204020204" charset="-122"/>
              <a:cs typeface="微软雅黑" panose="020B0503020204020204" charset="-122"/>
            </a:endParaRPr>
          </a:p>
          <a:p>
            <a:pPr>
              <a:lnSpc>
                <a:spcPct val="70000"/>
              </a:lnSpc>
              <a:spcBef>
                <a:spcPct val="50000"/>
              </a:spcBef>
            </a:pP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9</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旌</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旗（        ）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000099"/>
                </a:solidFill>
                <a:latin typeface="微软雅黑" panose="020B0503020204020204" charset="-122"/>
                <a:ea typeface="微软雅黑" panose="020B0503020204020204" charset="-122"/>
                <a:cs typeface="微软雅黑" panose="020B0503020204020204" charset="-122"/>
              </a:rPr>
              <a:t>18</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、枕</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藉</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rPr>
              <a:t>（  </a:t>
            </a:r>
            <a:r>
              <a:rPr lang="zh-CN" altLang="en-US" sz="3600" b="1" dirty="0">
                <a:solidFill>
                  <a:srgbClr val="000066"/>
                </a:solidFill>
                <a:latin typeface="微软雅黑" panose="020B0503020204020204" charset="-122"/>
                <a:ea typeface="微软雅黑" panose="020B0503020204020204" charset="-122"/>
                <a:cs typeface="微软雅黑" panose="020B0503020204020204" charset="-122"/>
              </a:rPr>
              <a:t>    ）   </a:t>
            </a:r>
            <a:endParaRPr lang="zh-CN" altLang="en-US" sz="3600" b="1" dirty="0">
              <a:solidFill>
                <a:srgbClr val="000066"/>
              </a:solidFill>
              <a:latin typeface="微软雅黑" panose="020B0503020204020204" charset="-122"/>
              <a:ea typeface="微软雅黑" panose="020B0503020204020204" charset="-122"/>
              <a:cs typeface="微软雅黑" panose="020B0503020204020204" charset="-122"/>
            </a:endParaRPr>
          </a:p>
        </p:txBody>
      </p:sp>
      <p:sp>
        <p:nvSpPr>
          <p:cNvPr id="21508" name="Rectangle 4"/>
          <p:cNvSpPr/>
          <p:nvPr/>
        </p:nvSpPr>
        <p:spPr>
          <a:xfrm>
            <a:off x="2765108" y="830580"/>
            <a:ext cx="1368425" cy="583565"/>
          </a:xfrm>
          <a:prstGeom prst="rect">
            <a:avLst/>
          </a:prstGeom>
          <a:noFill/>
          <a:ln w="9525">
            <a:noFill/>
          </a:ln>
        </p:spPr>
        <p:txBody>
          <a:bodyPr wrap="square" anchor="t" anchorCtr="0">
            <a:spAutoFit/>
          </a:bodyPr>
          <a:p>
            <a:r>
              <a:rPr lang="en-US" altLang="zh-CN" sz="3200" b="1" err="1">
                <a:solidFill>
                  <a:srgbClr val="7030A0"/>
                </a:solidFill>
                <a:latin typeface="Times New Roman" panose="02020603050405020304" pitchFamily="18" charset="0"/>
                <a:ea typeface="宋体" panose="02010600030101010101" pitchFamily="2" charset="-122"/>
              </a:rPr>
              <a:t>rén xū</a:t>
            </a:r>
            <a:endParaRPr lang="en-US" altLang="zh-CN" sz="3200" b="1" err="1">
              <a:solidFill>
                <a:srgbClr val="7030A0"/>
              </a:solidFill>
              <a:latin typeface="Times New Roman" panose="02020603050405020304" pitchFamily="18" charset="0"/>
              <a:ea typeface="宋体" panose="02010600030101010101" pitchFamily="2" charset="-122"/>
            </a:endParaRPr>
          </a:p>
        </p:txBody>
      </p:sp>
      <p:sp>
        <p:nvSpPr>
          <p:cNvPr id="21509" name="Rectangle 5"/>
          <p:cNvSpPr/>
          <p:nvPr/>
        </p:nvSpPr>
        <p:spPr>
          <a:xfrm>
            <a:off x="2765108" y="1417320"/>
            <a:ext cx="1309687" cy="583565"/>
          </a:xfrm>
          <a:prstGeom prst="rect">
            <a:avLst/>
          </a:prstGeom>
          <a:noFill/>
          <a:ln w="9525">
            <a:noFill/>
          </a:ln>
        </p:spPr>
        <p:txBody>
          <a:bodyPr wrap="square" anchor="t" anchorCtr="0">
            <a:spAutoFit/>
          </a:bodyPr>
          <a:p>
            <a:r>
              <a:rPr lang="en-US" altLang="zh-CN" sz="3200" b="1" err="1">
                <a:solidFill>
                  <a:srgbClr val="7030A0"/>
                </a:solidFill>
                <a:latin typeface="Times New Roman" panose="02020603050405020304" pitchFamily="18" charset="0"/>
                <a:ea typeface="宋体" panose="02010600030101010101" pitchFamily="2" charset="-122"/>
              </a:rPr>
              <a:t>zhào</a:t>
            </a:r>
            <a:endParaRPr lang="en-US" altLang="zh-CN" sz="3200" b="1" err="1">
              <a:solidFill>
                <a:srgbClr val="7030A0"/>
              </a:solidFill>
              <a:latin typeface="Times New Roman" panose="02020603050405020304" pitchFamily="18" charset="0"/>
              <a:ea typeface="宋体" panose="02010600030101010101" pitchFamily="2" charset="-122"/>
            </a:endParaRPr>
          </a:p>
        </p:txBody>
      </p:sp>
      <p:sp>
        <p:nvSpPr>
          <p:cNvPr id="21510" name="Rectangle 6"/>
          <p:cNvSpPr/>
          <p:nvPr/>
        </p:nvSpPr>
        <p:spPr>
          <a:xfrm>
            <a:off x="3676333" y="2095818"/>
            <a:ext cx="1179512" cy="583565"/>
          </a:xfrm>
          <a:prstGeom prst="rect">
            <a:avLst/>
          </a:prstGeom>
          <a:noFill/>
          <a:ln w="9525">
            <a:noFill/>
          </a:ln>
        </p:spPr>
        <p:txBody>
          <a:bodyPr wrap="square" anchor="t" anchorCtr="0">
            <a:spAutoFit/>
          </a:bodyPr>
          <a:p>
            <a:r>
              <a:rPr lang="en-US" altLang="zh-CN" sz="3200" b="1" err="1">
                <a:solidFill>
                  <a:srgbClr val="7030A0"/>
                </a:solidFill>
                <a:latin typeface="Times New Roman" panose="02020603050405020304" pitchFamily="18" charset="0"/>
                <a:ea typeface="宋体" panose="02010600030101010101" pitchFamily="2" charset="-122"/>
              </a:rPr>
              <a:t>niǎo</a:t>
            </a:r>
            <a:endParaRPr lang="en-US" altLang="zh-CN" sz="3200" b="1" err="1">
              <a:solidFill>
                <a:srgbClr val="7030A0"/>
              </a:solidFill>
              <a:latin typeface="Times New Roman" panose="02020603050405020304" pitchFamily="18" charset="0"/>
              <a:ea typeface="宋体" panose="02010600030101010101" pitchFamily="2" charset="-122"/>
            </a:endParaRPr>
          </a:p>
        </p:txBody>
      </p:sp>
      <p:sp>
        <p:nvSpPr>
          <p:cNvPr id="21511" name="Rectangle 7"/>
          <p:cNvSpPr/>
          <p:nvPr/>
        </p:nvSpPr>
        <p:spPr>
          <a:xfrm>
            <a:off x="2841625" y="2774633"/>
            <a:ext cx="835025" cy="583565"/>
          </a:xfrm>
          <a:prstGeom prst="rect">
            <a:avLst/>
          </a:prstGeom>
          <a:noFill/>
          <a:ln w="9525">
            <a:noFill/>
          </a:ln>
        </p:spPr>
        <p:txBody>
          <a:bodyPr wrap="square" anchor="t" anchorCtr="0">
            <a:spAutoFit/>
          </a:bodyPr>
          <a:p>
            <a:r>
              <a:rPr lang="en-US" altLang="zh-CN" sz="3200" b="1" err="1">
                <a:solidFill>
                  <a:srgbClr val="7030A0"/>
                </a:solidFill>
                <a:latin typeface="Times New Roman" panose="02020603050405020304" pitchFamily="18" charset="0"/>
                <a:ea typeface="宋体" panose="02010600030101010101" pitchFamily="2" charset="-122"/>
              </a:rPr>
              <a:t>hè</a:t>
            </a:r>
            <a:endParaRPr lang="en-US" altLang="zh-CN" sz="3200" b="1" err="1">
              <a:solidFill>
                <a:srgbClr val="7030A0"/>
              </a:solidFill>
              <a:latin typeface="Times New Roman" panose="02020603050405020304" pitchFamily="18" charset="0"/>
              <a:ea typeface="宋体" panose="02010600030101010101" pitchFamily="2" charset="-122"/>
            </a:endParaRPr>
          </a:p>
        </p:txBody>
      </p:sp>
      <p:sp>
        <p:nvSpPr>
          <p:cNvPr id="21512" name="Rectangle 8"/>
          <p:cNvSpPr/>
          <p:nvPr/>
        </p:nvSpPr>
        <p:spPr>
          <a:xfrm>
            <a:off x="2927350" y="3453765"/>
            <a:ext cx="422275" cy="583565"/>
          </a:xfrm>
          <a:prstGeom prst="rect">
            <a:avLst/>
          </a:prstGeom>
          <a:noFill/>
          <a:ln w="9525">
            <a:noFill/>
          </a:ln>
        </p:spPr>
        <p:txBody>
          <a:bodyPr wrap="square" anchor="t" anchorCtr="0">
            <a:spAutoFit/>
          </a:bodyPr>
          <a:p>
            <a:r>
              <a:rPr lang="en-US" altLang="zh-CN" sz="3200" b="1" err="1">
                <a:solidFill>
                  <a:srgbClr val="7030A0"/>
                </a:solidFill>
                <a:latin typeface="Times New Roman" panose="02020603050405020304" pitchFamily="18" charset="0"/>
                <a:ea typeface="宋体" panose="02010600030101010101" pitchFamily="2" charset="-122"/>
              </a:rPr>
              <a:t>lí</a:t>
            </a:r>
            <a:endParaRPr lang="en-US" altLang="zh-CN" sz="3200" b="1" err="1">
              <a:solidFill>
                <a:srgbClr val="7030A0"/>
              </a:solidFill>
              <a:latin typeface="Times New Roman" panose="02020603050405020304" pitchFamily="18" charset="0"/>
              <a:ea typeface="宋体" panose="02010600030101010101" pitchFamily="2" charset="-122"/>
            </a:endParaRPr>
          </a:p>
        </p:txBody>
      </p:sp>
      <p:sp>
        <p:nvSpPr>
          <p:cNvPr id="21513" name="Rectangle 9"/>
          <p:cNvSpPr/>
          <p:nvPr/>
        </p:nvSpPr>
        <p:spPr>
          <a:xfrm>
            <a:off x="2841625" y="4030028"/>
            <a:ext cx="946150" cy="583565"/>
          </a:xfrm>
          <a:prstGeom prst="rect">
            <a:avLst/>
          </a:prstGeom>
          <a:noFill/>
          <a:ln w="9525">
            <a:noFill/>
          </a:ln>
        </p:spPr>
        <p:txBody>
          <a:bodyPr wrap="square" anchor="t" anchorCtr="0">
            <a:spAutoFit/>
          </a:bodyPr>
          <a:p>
            <a:r>
              <a:rPr lang="en-US" altLang="zh-CN" sz="3200" b="1" err="1">
                <a:solidFill>
                  <a:srgbClr val="7030A0"/>
                </a:solidFill>
                <a:latin typeface="Times New Roman" panose="02020603050405020304" pitchFamily="18" charset="0"/>
                <a:ea typeface="宋体" panose="02010600030101010101" pitchFamily="2" charset="-122"/>
              </a:rPr>
              <a:t>qiǎo</a:t>
            </a:r>
            <a:endParaRPr lang="en-US" altLang="zh-CN" sz="3200" b="1" err="1">
              <a:solidFill>
                <a:srgbClr val="7030A0"/>
              </a:solidFill>
              <a:latin typeface="Times New Roman" panose="02020603050405020304" pitchFamily="18" charset="0"/>
              <a:ea typeface="宋体" panose="02010600030101010101" pitchFamily="2" charset="-122"/>
            </a:endParaRPr>
          </a:p>
        </p:txBody>
      </p:sp>
      <p:sp>
        <p:nvSpPr>
          <p:cNvPr id="21514" name="Rectangle 10"/>
          <p:cNvSpPr/>
          <p:nvPr/>
        </p:nvSpPr>
        <p:spPr>
          <a:xfrm>
            <a:off x="3769043" y="4689158"/>
            <a:ext cx="993775" cy="583565"/>
          </a:xfrm>
          <a:prstGeom prst="rect">
            <a:avLst/>
          </a:prstGeom>
          <a:noFill/>
          <a:ln w="9525">
            <a:noFill/>
          </a:ln>
        </p:spPr>
        <p:txBody>
          <a:bodyPr wrap="square" anchor="t" anchorCtr="0">
            <a:spAutoFit/>
          </a:bodyPr>
          <a:p>
            <a:r>
              <a:rPr lang="en-US" altLang="zh-CN" sz="3200" b="1" err="1">
                <a:solidFill>
                  <a:srgbClr val="7030A0"/>
                </a:solidFill>
                <a:latin typeface="Times New Roman" panose="02020603050405020304" pitchFamily="18" charset="0"/>
                <a:ea typeface="宋体" panose="02010600030101010101" pitchFamily="2" charset="-122"/>
              </a:rPr>
              <a:t>liáo</a:t>
            </a:r>
            <a:endParaRPr lang="en-US" altLang="zh-CN" sz="3200" b="1" err="1">
              <a:solidFill>
                <a:srgbClr val="7030A0"/>
              </a:solidFill>
              <a:latin typeface="Times New Roman" panose="02020603050405020304" pitchFamily="18" charset="0"/>
              <a:ea typeface="宋体" panose="02010600030101010101" pitchFamily="2" charset="-122"/>
            </a:endParaRPr>
          </a:p>
        </p:txBody>
      </p:sp>
      <p:sp>
        <p:nvSpPr>
          <p:cNvPr id="21515" name="Rectangle 11"/>
          <p:cNvSpPr/>
          <p:nvPr/>
        </p:nvSpPr>
        <p:spPr>
          <a:xfrm>
            <a:off x="3676333" y="5373370"/>
            <a:ext cx="1427162" cy="583565"/>
          </a:xfrm>
          <a:prstGeom prst="rect">
            <a:avLst/>
          </a:prstGeom>
          <a:noFill/>
          <a:ln w="9525">
            <a:noFill/>
          </a:ln>
        </p:spPr>
        <p:txBody>
          <a:bodyPr wrap="square" anchor="t" anchorCtr="0">
            <a:spAutoFit/>
          </a:bodyPr>
          <a:p>
            <a:r>
              <a:rPr lang="en-US" altLang="zh-CN" sz="3200" b="1" err="1">
                <a:solidFill>
                  <a:srgbClr val="7030A0"/>
                </a:solidFill>
                <a:latin typeface="Times New Roman" panose="02020603050405020304" pitchFamily="18" charset="0"/>
                <a:ea typeface="宋体" panose="02010600030101010101" pitchFamily="2" charset="-122"/>
              </a:rPr>
              <a:t>zhú  lú</a:t>
            </a:r>
            <a:endParaRPr lang="en-US" altLang="zh-CN" sz="3200" b="1" err="1">
              <a:solidFill>
                <a:srgbClr val="7030A0"/>
              </a:solidFill>
              <a:latin typeface="Times New Roman" panose="02020603050405020304" pitchFamily="18" charset="0"/>
              <a:ea typeface="宋体" panose="02010600030101010101" pitchFamily="2" charset="-122"/>
            </a:endParaRPr>
          </a:p>
        </p:txBody>
      </p:sp>
      <p:sp>
        <p:nvSpPr>
          <p:cNvPr id="21516" name="Rectangle 12"/>
          <p:cNvSpPr/>
          <p:nvPr/>
        </p:nvSpPr>
        <p:spPr>
          <a:xfrm>
            <a:off x="2841625" y="5964238"/>
            <a:ext cx="1089025" cy="583565"/>
          </a:xfrm>
          <a:prstGeom prst="rect">
            <a:avLst/>
          </a:prstGeom>
          <a:noFill/>
          <a:ln w="9525">
            <a:noFill/>
          </a:ln>
        </p:spPr>
        <p:txBody>
          <a:bodyPr wrap="square" anchor="t" anchorCtr="0">
            <a:spAutoFit/>
          </a:bodyPr>
          <a:p>
            <a:r>
              <a:rPr lang="en-US" altLang="zh-CN" sz="3200" b="1" dirty="0">
                <a:solidFill>
                  <a:srgbClr val="7030A0"/>
                </a:solidFill>
                <a:latin typeface="Times New Roman" panose="02020603050405020304" pitchFamily="18" charset="0"/>
                <a:ea typeface="宋体" panose="02010600030101010101" pitchFamily="2" charset="-122"/>
              </a:rPr>
              <a:t>jīng</a:t>
            </a:r>
            <a:endParaRPr lang="en-US" altLang="zh-CN" sz="3200" b="1" dirty="0">
              <a:solidFill>
                <a:srgbClr val="7030A0"/>
              </a:solidFill>
              <a:latin typeface="Times New Roman" panose="02020603050405020304" pitchFamily="18" charset="0"/>
              <a:ea typeface="宋体" panose="02010600030101010101" pitchFamily="2" charset="-122"/>
            </a:endParaRPr>
          </a:p>
        </p:txBody>
      </p:sp>
      <p:sp>
        <p:nvSpPr>
          <p:cNvPr id="21517" name="Rectangle 13"/>
          <p:cNvSpPr/>
          <p:nvPr/>
        </p:nvSpPr>
        <p:spPr>
          <a:xfrm>
            <a:off x="9319578" y="725170"/>
            <a:ext cx="774700" cy="583565"/>
          </a:xfrm>
          <a:prstGeom prst="rect">
            <a:avLst/>
          </a:prstGeom>
          <a:noFill/>
          <a:ln w="9525">
            <a:noFill/>
          </a:ln>
        </p:spPr>
        <p:txBody>
          <a:bodyPr wrap="square" anchor="t" anchorCtr="0">
            <a:spAutoFit/>
          </a:bodyPr>
          <a:p>
            <a:r>
              <a:rPr lang="en-US" altLang="zh-CN" sz="3200" b="1" dirty="0">
                <a:solidFill>
                  <a:srgbClr val="7030A0"/>
                </a:solidFill>
                <a:latin typeface="Times New Roman" panose="02020603050405020304" pitchFamily="18" charset="0"/>
                <a:ea typeface="宋体" panose="02010600030101010101" pitchFamily="2" charset="-122"/>
              </a:rPr>
              <a:t>shī</a:t>
            </a:r>
            <a:endParaRPr lang="en-US" altLang="zh-CN" sz="3200" b="1" dirty="0">
              <a:solidFill>
                <a:srgbClr val="7030A0"/>
              </a:solidFill>
              <a:latin typeface="Times New Roman" panose="02020603050405020304" pitchFamily="18" charset="0"/>
              <a:ea typeface="宋体" panose="02010600030101010101" pitchFamily="2" charset="-122"/>
            </a:endParaRPr>
          </a:p>
        </p:txBody>
      </p:sp>
      <p:sp>
        <p:nvSpPr>
          <p:cNvPr id="21518" name="Rectangle 14"/>
          <p:cNvSpPr/>
          <p:nvPr/>
        </p:nvSpPr>
        <p:spPr>
          <a:xfrm>
            <a:off x="9217025" y="1459230"/>
            <a:ext cx="1169988" cy="583565"/>
          </a:xfrm>
          <a:prstGeom prst="rect">
            <a:avLst/>
          </a:prstGeom>
          <a:noFill/>
          <a:ln w="9525">
            <a:noFill/>
          </a:ln>
        </p:spPr>
        <p:txBody>
          <a:bodyPr wrap="square" anchor="t" anchorCtr="0">
            <a:spAutoFit/>
          </a:bodyPr>
          <a:p>
            <a:r>
              <a:rPr lang="en-US" altLang="zh-CN" sz="3200" b="1" dirty="0">
                <a:solidFill>
                  <a:srgbClr val="7030A0"/>
                </a:solidFill>
                <a:latin typeface="Times New Roman" panose="02020603050405020304" pitchFamily="18" charset="0"/>
                <a:ea typeface="宋体" panose="02010600030101010101" pitchFamily="2" charset="-122"/>
              </a:rPr>
              <a:t>shuò</a:t>
            </a:r>
            <a:endParaRPr lang="en-US" altLang="zh-CN" sz="3200" b="1" dirty="0">
              <a:solidFill>
                <a:srgbClr val="7030A0"/>
              </a:solidFill>
              <a:latin typeface="Times New Roman" panose="02020603050405020304" pitchFamily="18" charset="0"/>
              <a:ea typeface="宋体" panose="02010600030101010101" pitchFamily="2" charset="-122"/>
            </a:endParaRPr>
          </a:p>
        </p:txBody>
      </p:sp>
      <p:sp>
        <p:nvSpPr>
          <p:cNvPr id="21519" name="Rectangle 15"/>
          <p:cNvSpPr/>
          <p:nvPr/>
        </p:nvSpPr>
        <p:spPr>
          <a:xfrm>
            <a:off x="9217025" y="2092008"/>
            <a:ext cx="1169988" cy="583565"/>
          </a:xfrm>
          <a:prstGeom prst="rect">
            <a:avLst/>
          </a:prstGeom>
          <a:noFill/>
          <a:ln w="9525">
            <a:noFill/>
          </a:ln>
        </p:spPr>
        <p:txBody>
          <a:bodyPr wrap="square" anchor="t" anchorCtr="0">
            <a:spAutoFit/>
          </a:bodyPr>
          <a:p>
            <a:r>
              <a:rPr lang="en-US" altLang="zh-CN" sz="3200" b="1" dirty="0">
                <a:solidFill>
                  <a:srgbClr val="7030A0"/>
                </a:solidFill>
                <a:latin typeface="Times New Roman" panose="02020603050405020304" pitchFamily="18" charset="0"/>
                <a:ea typeface="宋体" panose="02010600030101010101" pitchFamily="2" charset="-122"/>
              </a:rPr>
              <a:t>qiáo</a:t>
            </a:r>
            <a:endParaRPr lang="en-US" altLang="zh-CN" sz="3200" b="1" dirty="0">
              <a:solidFill>
                <a:srgbClr val="7030A0"/>
              </a:solidFill>
              <a:latin typeface="Times New Roman" panose="02020603050405020304" pitchFamily="18" charset="0"/>
              <a:ea typeface="宋体" panose="02010600030101010101" pitchFamily="2" charset="-122"/>
            </a:endParaRPr>
          </a:p>
        </p:txBody>
      </p:sp>
      <p:sp>
        <p:nvSpPr>
          <p:cNvPr id="21520" name="Rectangle 16"/>
          <p:cNvSpPr/>
          <p:nvPr/>
        </p:nvSpPr>
        <p:spPr>
          <a:xfrm>
            <a:off x="9217025" y="2775268"/>
            <a:ext cx="1155700" cy="583565"/>
          </a:xfrm>
          <a:prstGeom prst="rect">
            <a:avLst/>
          </a:prstGeom>
          <a:noFill/>
          <a:ln w="9525">
            <a:noFill/>
          </a:ln>
        </p:spPr>
        <p:txBody>
          <a:bodyPr wrap="square" anchor="t" anchorCtr="0">
            <a:spAutoFit/>
          </a:bodyPr>
          <a:p>
            <a:r>
              <a:rPr lang="en-US" altLang="zh-CN" sz="3200" b="1" dirty="0">
                <a:solidFill>
                  <a:srgbClr val="7030A0"/>
                </a:solidFill>
                <a:latin typeface="Times New Roman" panose="02020603050405020304" pitchFamily="18" charset="0"/>
                <a:ea typeface="宋体" panose="02010600030101010101" pitchFamily="2" charset="-122"/>
              </a:rPr>
              <a:t>piān</a:t>
            </a:r>
            <a:endParaRPr lang="en-US" altLang="zh-CN" sz="3200" b="1" dirty="0">
              <a:solidFill>
                <a:srgbClr val="7030A0"/>
              </a:solidFill>
              <a:latin typeface="Times New Roman" panose="02020603050405020304" pitchFamily="18" charset="0"/>
              <a:ea typeface="宋体" panose="02010600030101010101" pitchFamily="2" charset="-122"/>
            </a:endParaRPr>
          </a:p>
        </p:txBody>
      </p:sp>
      <p:sp>
        <p:nvSpPr>
          <p:cNvPr id="21521" name="Rectangle 17"/>
          <p:cNvSpPr/>
          <p:nvPr/>
        </p:nvSpPr>
        <p:spPr>
          <a:xfrm>
            <a:off x="9363710" y="3399790"/>
            <a:ext cx="876935" cy="583565"/>
          </a:xfrm>
          <a:prstGeom prst="rect">
            <a:avLst/>
          </a:prstGeom>
          <a:noFill/>
          <a:ln w="9525">
            <a:noFill/>
          </a:ln>
        </p:spPr>
        <p:txBody>
          <a:bodyPr wrap="square" anchor="t" anchorCtr="0">
            <a:spAutoFit/>
          </a:bodyPr>
          <a:p>
            <a:r>
              <a:rPr lang="en-US" altLang="zh-CN" sz="3200" b="1" dirty="0">
                <a:solidFill>
                  <a:srgbClr val="7030A0"/>
                </a:solidFill>
                <a:latin typeface="Times New Roman" panose="02020603050405020304" pitchFamily="18" charset="0"/>
                <a:ea typeface="宋体" panose="02010600030101010101" pitchFamily="2" charset="-122"/>
              </a:rPr>
              <a:t>páo</a:t>
            </a:r>
            <a:endParaRPr lang="en-US" altLang="zh-CN" sz="3200" b="1" dirty="0">
              <a:solidFill>
                <a:srgbClr val="7030A0"/>
              </a:solidFill>
              <a:latin typeface="Times New Roman" panose="02020603050405020304" pitchFamily="18" charset="0"/>
              <a:ea typeface="宋体" panose="02010600030101010101" pitchFamily="2" charset="-122"/>
            </a:endParaRPr>
          </a:p>
        </p:txBody>
      </p:sp>
      <p:sp>
        <p:nvSpPr>
          <p:cNvPr id="21522" name="Rectangle 18"/>
          <p:cNvSpPr/>
          <p:nvPr/>
        </p:nvSpPr>
        <p:spPr>
          <a:xfrm>
            <a:off x="9363710" y="4069080"/>
            <a:ext cx="1503680" cy="583565"/>
          </a:xfrm>
          <a:prstGeom prst="rect">
            <a:avLst/>
          </a:prstGeom>
          <a:noFill/>
          <a:ln w="9525">
            <a:noFill/>
          </a:ln>
        </p:spPr>
        <p:txBody>
          <a:bodyPr wrap="square" anchor="t" anchorCtr="0">
            <a:spAutoFit/>
          </a:bodyPr>
          <a:p>
            <a:r>
              <a:rPr lang="en-US" altLang="zh-CN" sz="3200" b="1" dirty="0">
                <a:solidFill>
                  <a:srgbClr val="7030A0"/>
                </a:solidFill>
                <a:latin typeface="Times New Roman" panose="02020603050405020304" pitchFamily="18" charset="0"/>
                <a:ea typeface="宋体" panose="02010600030101010101" pitchFamily="2" charset="-122"/>
              </a:rPr>
              <a:t>fú  yóu</a:t>
            </a:r>
            <a:endParaRPr lang="en-US" altLang="zh-CN" sz="3200" b="1" dirty="0">
              <a:solidFill>
                <a:srgbClr val="7030A0"/>
              </a:solidFill>
              <a:latin typeface="Times New Roman" panose="02020603050405020304" pitchFamily="18" charset="0"/>
              <a:ea typeface="宋体" panose="02010600030101010101" pitchFamily="2" charset="-122"/>
            </a:endParaRPr>
          </a:p>
        </p:txBody>
      </p:sp>
      <p:sp>
        <p:nvSpPr>
          <p:cNvPr id="21523" name="Rectangle 19"/>
          <p:cNvSpPr/>
          <p:nvPr/>
        </p:nvSpPr>
        <p:spPr>
          <a:xfrm>
            <a:off x="9657080" y="4706938"/>
            <a:ext cx="1152525" cy="583565"/>
          </a:xfrm>
          <a:prstGeom prst="rect">
            <a:avLst/>
          </a:prstGeom>
          <a:noFill/>
          <a:ln w="9525">
            <a:noFill/>
          </a:ln>
        </p:spPr>
        <p:txBody>
          <a:bodyPr anchor="t" anchorCtr="0">
            <a:spAutoFit/>
          </a:bodyPr>
          <a:p>
            <a:r>
              <a:rPr lang="en-US" altLang="zh-CN" sz="3200" b="1" dirty="0">
                <a:solidFill>
                  <a:srgbClr val="7030A0"/>
                </a:solidFill>
                <a:latin typeface="Times New Roman" panose="02020603050405020304" pitchFamily="18" charset="0"/>
                <a:ea typeface="宋体" panose="02010600030101010101" pitchFamily="2" charset="-122"/>
              </a:rPr>
              <a:t>zàng</a:t>
            </a:r>
            <a:endParaRPr lang="en-US" altLang="zh-CN" sz="3200" b="1" dirty="0">
              <a:solidFill>
                <a:srgbClr val="7030A0"/>
              </a:solidFill>
              <a:latin typeface="Times New Roman" panose="02020603050405020304" pitchFamily="18" charset="0"/>
              <a:ea typeface="宋体" panose="02010600030101010101" pitchFamily="2" charset="-122"/>
            </a:endParaRPr>
          </a:p>
        </p:txBody>
      </p:sp>
      <p:sp>
        <p:nvSpPr>
          <p:cNvPr id="21524" name="Rectangle 20"/>
          <p:cNvSpPr/>
          <p:nvPr/>
        </p:nvSpPr>
        <p:spPr>
          <a:xfrm>
            <a:off x="9373870" y="5362575"/>
            <a:ext cx="532130" cy="583565"/>
          </a:xfrm>
          <a:prstGeom prst="rect">
            <a:avLst/>
          </a:prstGeom>
          <a:noFill/>
          <a:ln w="9525">
            <a:noFill/>
          </a:ln>
        </p:spPr>
        <p:txBody>
          <a:bodyPr wrap="square" anchor="t" anchorCtr="0">
            <a:spAutoFit/>
          </a:bodyPr>
          <a:p>
            <a:r>
              <a:rPr lang="en-US" altLang="zh-CN" sz="3200" b="1" dirty="0">
                <a:solidFill>
                  <a:srgbClr val="7030A0"/>
                </a:solidFill>
                <a:latin typeface="Times New Roman" panose="02020603050405020304" pitchFamily="18" charset="0"/>
                <a:ea typeface="宋体" panose="02010600030101010101" pitchFamily="2" charset="-122"/>
              </a:rPr>
              <a:t>jí</a:t>
            </a:r>
            <a:endParaRPr lang="en-US" altLang="zh-CN" sz="3200" b="1" dirty="0">
              <a:solidFill>
                <a:srgbClr val="7030A0"/>
              </a:solidFill>
              <a:latin typeface="Times New Roman" panose="02020603050405020304" pitchFamily="18" charset="0"/>
              <a:ea typeface="宋体" panose="02010600030101010101" pitchFamily="2" charset="-122"/>
            </a:endParaRPr>
          </a:p>
        </p:txBody>
      </p:sp>
      <p:sp>
        <p:nvSpPr>
          <p:cNvPr id="21525" name="Rectangle 21"/>
          <p:cNvSpPr/>
          <p:nvPr/>
        </p:nvSpPr>
        <p:spPr>
          <a:xfrm>
            <a:off x="9435465" y="6045835"/>
            <a:ext cx="805180" cy="583565"/>
          </a:xfrm>
          <a:prstGeom prst="rect">
            <a:avLst/>
          </a:prstGeom>
          <a:noFill/>
          <a:ln w="9525">
            <a:noFill/>
          </a:ln>
        </p:spPr>
        <p:txBody>
          <a:bodyPr wrap="square" anchor="t" anchorCtr="0">
            <a:spAutoFit/>
          </a:bodyPr>
          <a:p>
            <a:r>
              <a:rPr lang="en-US" altLang="zh-CN" sz="3200" b="1" dirty="0">
                <a:solidFill>
                  <a:srgbClr val="7030A0"/>
                </a:solidFill>
                <a:latin typeface="Times New Roman" panose="02020603050405020304" pitchFamily="18" charset="0"/>
                <a:ea typeface="宋体" panose="02010600030101010101" pitchFamily="2" charset="-122"/>
              </a:rPr>
              <a:t>jiè</a:t>
            </a:r>
            <a:endParaRPr lang="en-US" altLang="zh-CN" sz="3200" b="1" dirty="0">
              <a:solidFill>
                <a:srgbClr val="7030A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5601"/>
                                        </p:tgtEl>
                                        <p:attrNameLst>
                                          <p:attrName>style.visibility</p:attrName>
                                        </p:attrNameLst>
                                      </p:cBhvr>
                                      <p:to>
                                        <p:strVal val="visible"/>
                                      </p:to>
                                    </p:set>
                                    <p:anim calcmode="lin" valueType="num">
                                      <p:cBhvr additive="base">
                                        <p:cTn id="7" dur="1000" fill="hold"/>
                                        <p:tgtEl>
                                          <p:spTgt spid="25601"/>
                                        </p:tgtEl>
                                        <p:attrNameLst>
                                          <p:attrName>ppt_x</p:attrName>
                                        </p:attrNameLst>
                                      </p:cBhvr>
                                      <p:tavLst>
                                        <p:tav tm="0">
                                          <p:val>
                                            <p:strVal val="#ppt_x"/>
                                          </p:val>
                                        </p:tav>
                                        <p:tav tm="100000">
                                          <p:val>
                                            <p:strVal val="#ppt_x"/>
                                          </p:val>
                                        </p:tav>
                                      </p:tavLst>
                                    </p:anim>
                                    <p:anim calcmode="lin" valueType="num">
                                      <p:cBhvr additive="base">
                                        <p:cTn id="8" dur="1000" fill="hold"/>
                                        <p:tgtEl>
                                          <p:spTgt spid="2560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1507"/>
                                        </p:tgtEl>
                                        <p:attrNameLst>
                                          <p:attrName>style.visibility</p:attrName>
                                        </p:attrNameLst>
                                      </p:cBhvr>
                                      <p:to>
                                        <p:strVal val="visible"/>
                                      </p:to>
                                    </p:set>
                                    <p:anim calcmode="lin" valueType="num">
                                      <p:cBhvr>
                                        <p:cTn id="12" dur="1000" fill="hold"/>
                                        <p:tgtEl>
                                          <p:spTgt spid="21507"/>
                                        </p:tgtEl>
                                        <p:attrNameLst>
                                          <p:attrName>ppt_w</p:attrName>
                                        </p:attrNameLst>
                                      </p:cBhvr>
                                      <p:tavLst>
                                        <p:tav tm="0">
                                          <p:val>
                                            <p:strVal val="#ppt_w*0.70"/>
                                          </p:val>
                                        </p:tav>
                                        <p:tav tm="100000">
                                          <p:val>
                                            <p:strVal val="#ppt_w"/>
                                          </p:val>
                                        </p:tav>
                                      </p:tavLst>
                                    </p:anim>
                                    <p:anim calcmode="lin" valueType="num">
                                      <p:cBhvr>
                                        <p:cTn id="13" dur="1000" fill="hold"/>
                                        <p:tgtEl>
                                          <p:spTgt spid="21507"/>
                                        </p:tgtEl>
                                        <p:attrNameLst>
                                          <p:attrName>ppt_h</p:attrName>
                                        </p:attrNameLst>
                                      </p:cBhvr>
                                      <p:tavLst>
                                        <p:tav tm="0">
                                          <p:val>
                                            <p:strVal val="#ppt_h"/>
                                          </p:val>
                                        </p:tav>
                                        <p:tav tm="100000">
                                          <p:val>
                                            <p:strVal val="#ppt_h"/>
                                          </p:val>
                                        </p:tav>
                                      </p:tavLst>
                                    </p:anim>
                                    <p:animEffect transition="in" filter="fade">
                                      <p:cBhvr>
                                        <p:cTn id="14" dur="1000"/>
                                        <p:tgtEl>
                                          <p:spTgt spid="2150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8"/>
                                        </p:tgtEl>
                                        <p:attrNameLst>
                                          <p:attrName>style.visibility</p:attrName>
                                        </p:attrNameLst>
                                      </p:cBhvr>
                                      <p:to>
                                        <p:strVal val="visible"/>
                                      </p:to>
                                    </p:set>
                                    <p:anim calcmode="lin" valueType="num">
                                      <p:cBhvr additive="base">
                                        <p:cTn id="19" dur="500" fill="hold"/>
                                        <p:tgtEl>
                                          <p:spTgt spid="21508"/>
                                        </p:tgtEl>
                                        <p:attrNameLst>
                                          <p:attrName>ppt_x</p:attrName>
                                        </p:attrNameLst>
                                      </p:cBhvr>
                                      <p:tavLst>
                                        <p:tav tm="0">
                                          <p:val>
                                            <p:strVal val="0-#ppt_w/2"/>
                                          </p:val>
                                        </p:tav>
                                        <p:tav tm="100000">
                                          <p:val>
                                            <p:strVal val="#ppt_x"/>
                                          </p:val>
                                        </p:tav>
                                      </p:tavLst>
                                    </p:anim>
                                    <p:anim calcmode="lin" valueType="num">
                                      <p:cBhvr additive="base">
                                        <p:cTn id="20" dur="500" fill="hold"/>
                                        <p:tgtEl>
                                          <p:spTgt spid="21508"/>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21509"/>
                                        </p:tgtEl>
                                        <p:attrNameLst>
                                          <p:attrName>style.visibility</p:attrName>
                                        </p:attrNameLst>
                                      </p:cBhvr>
                                      <p:to>
                                        <p:strVal val="visible"/>
                                      </p:to>
                                    </p:set>
                                    <p:anim calcmode="lin" valueType="num">
                                      <p:cBhvr additive="base">
                                        <p:cTn id="24" dur="500" fill="hold"/>
                                        <p:tgtEl>
                                          <p:spTgt spid="21509"/>
                                        </p:tgtEl>
                                        <p:attrNameLst>
                                          <p:attrName>ppt_x</p:attrName>
                                        </p:attrNameLst>
                                      </p:cBhvr>
                                      <p:tavLst>
                                        <p:tav tm="0">
                                          <p:val>
                                            <p:strVal val="0-#ppt_w/2"/>
                                          </p:val>
                                        </p:tav>
                                        <p:tav tm="100000">
                                          <p:val>
                                            <p:strVal val="#ppt_x"/>
                                          </p:val>
                                        </p:tav>
                                      </p:tavLst>
                                    </p:anim>
                                    <p:anim calcmode="lin" valueType="num">
                                      <p:cBhvr additive="base">
                                        <p:cTn id="25" dur="500" fill="hold"/>
                                        <p:tgtEl>
                                          <p:spTgt spid="2150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21510"/>
                                        </p:tgtEl>
                                        <p:attrNameLst>
                                          <p:attrName>style.visibility</p:attrName>
                                        </p:attrNameLst>
                                      </p:cBhvr>
                                      <p:to>
                                        <p:strVal val="visible"/>
                                      </p:to>
                                    </p:set>
                                    <p:anim calcmode="lin" valueType="num">
                                      <p:cBhvr additive="base">
                                        <p:cTn id="29" dur="500" fill="hold"/>
                                        <p:tgtEl>
                                          <p:spTgt spid="21510"/>
                                        </p:tgtEl>
                                        <p:attrNameLst>
                                          <p:attrName>ppt_x</p:attrName>
                                        </p:attrNameLst>
                                      </p:cBhvr>
                                      <p:tavLst>
                                        <p:tav tm="0">
                                          <p:val>
                                            <p:strVal val="0-#ppt_w/2"/>
                                          </p:val>
                                        </p:tav>
                                        <p:tav tm="100000">
                                          <p:val>
                                            <p:strVal val="#ppt_x"/>
                                          </p:val>
                                        </p:tav>
                                      </p:tavLst>
                                    </p:anim>
                                    <p:anim calcmode="lin" valueType="num">
                                      <p:cBhvr additive="base">
                                        <p:cTn id="30" dur="500" fill="hold"/>
                                        <p:tgtEl>
                                          <p:spTgt spid="21510"/>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8" fill="hold" grpId="0" nodeType="afterEffect">
                                  <p:stCondLst>
                                    <p:cond delay="0"/>
                                  </p:stCondLst>
                                  <p:childTnLst>
                                    <p:set>
                                      <p:cBhvr>
                                        <p:cTn id="33" dur="1" fill="hold">
                                          <p:stCondLst>
                                            <p:cond delay="0"/>
                                          </p:stCondLst>
                                        </p:cTn>
                                        <p:tgtEl>
                                          <p:spTgt spid="21511"/>
                                        </p:tgtEl>
                                        <p:attrNameLst>
                                          <p:attrName>style.visibility</p:attrName>
                                        </p:attrNameLst>
                                      </p:cBhvr>
                                      <p:to>
                                        <p:strVal val="visible"/>
                                      </p:to>
                                    </p:set>
                                    <p:anim calcmode="lin" valueType="num">
                                      <p:cBhvr additive="base">
                                        <p:cTn id="34" dur="500" fill="hold"/>
                                        <p:tgtEl>
                                          <p:spTgt spid="21511"/>
                                        </p:tgtEl>
                                        <p:attrNameLst>
                                          <p:attrName>ppt_x</p:attrName>
                                        </p:attrNameLst>
                                      </p:cBhvr>
                                      <p:tavLst>
                                        <p:tav tm="0">
                                          <p:val>
                                            <p:strVal val="0-#ppt_w/2"/>
                                          </p:val>
                                        </p:tav>
                                        <p:tav tm="100000">
                                          <p:val>
                                            <p:strVal val="#ppt_x"/>
                                          </p:val>
                                        </p:tav>
                                      </p:tavLst>
                                    </p:anim>
                                    <p:anim calcmode="lin" valueType="num">
                                      <p:cBhvr additive="base">
                                        <p:cTn id="35" dur="500" fill="hold"/>
                                        <p:tgtEl>
                                          <p:spTgt spid="21511"/>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8" fill="hold" grpId="0" nodeType="afterEffect">
                                  <p:stCondLst>
                                    <p:cond delay="0"/>
                                  </p:stCondLst>
                                  <p:childTnLst>
                                    <p:set>
                                      <p:cBhvr>
                                        <p:cTn id="38" dur="1" fill="hold">
                                          <p:stCondLst>
                                            <p:cond delay="0"/>
                                          </p:stCondLst>
                                        </p:cTn>
                                        <p:tgtEl>
                                          <p:spTgt spid="21512"/>
                                        </p:tgtEl>
                                        <p:attrNameLst>
                                          <p:attrName>style.visibility</p:attrName>
                                        </p:attrNameLst>
                                      </p:cBhvr>
                                      <p:to>
                                        <p:strVal val="visible"/>
                                      </p:to>
                                    </p:set>
                                    <p:anim calcmode="lin" valueType="num">
                                      <p:cBhvr additive="base">
                                        <p:cTn id="39" dur="500" fill="hold"/>
                                        <p:tgtEl>
                                          <p:spTgt spid="21512"/>
                                        </p:tgtEl>
                                        <p:attrNameLst>
                                          <p:attrName>ppt_x</p:attrName>
                                        </p:attrNameLst>
                                      </p:cBhvr>
                                      <p:tavLst>
                                        <p:tav tm="0">
                                          <p:val>
                                            <p:strVal val="0-#ppt_w/2"/>
                                          </p:val>
                                        </p:tav>
                                        <p:tav tm="100000">
                                          <p:val>
                                            <p:strVal val="#ppt_x"/>
                                          </p:val>
                                        </p:tav>
                                      </p:tavLst>
                                    </p:anim>
                                    <p:anim calcmode="lin" valueType="num">
                                      <p:cBhvr additive="base">
                                        <p:cTn id="40" dur="500" fill="hold"/>
                                        <p:tgtEl>
                                          <p:spTgt spid="21512"/>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 presetClass="entr" presetSubtype="8" fill="hold" grpId="0" nodeType="afterEffect">
                                  <p:stCondLst>
                                    <p:cond delay="0"/>
                                  </p:stCondLst>
                                  <p:childTnLst>
                                    <p:set>
                                      <p:cBhvr>
                                        <p:cTn id="43" dur="1" fill="hold">
                                          <p:stCondLst>
                                            <p:cond delay="0"/>
                                          </p:stCondLst>
                                        </p:cTn>
                                        <p:tgtEl>
                                          <p:spTgt spid="21513"/>
                                        </p:tgtEl>
                                        <p:attrNameLst>
                                          <p:attrName>style.visibility</p:attrName>
                                        </p:attrNameLst>
                                      </p:cBhvr>
                                      <p:to>
                                        <p:strVal val="visible"/>
                                      </p:to>
                                    </p:set>
                                    <p:anim calcmode="lin" valueType="num">
                                      <p:cBhvr additive="base">
                                        <p:cTn id="44" dur="500" fill="hold"/>
                                        <p:tgtEl>
                                          <p:spTgt spid="21513"/>
                                        </p:tgtEl>
                                        <p:attrNameLst>
                                          <p:attrName>ppt_x</p:attrName>
                                        </p:attrNameLst>
                                      </p:cBhvr>
                                      <p:tavLst>
                                        <p:tav tm="0">
                                          <p:val>
                                            <p:strVal val="0-#ppt_w/2"/>
                                          </p:val>
                                        </p:tav>
                                        <p:tav tm="100000">
                                          <p:val>
                                            <p:strVal val="#ppt_x"/>
                                          </p:val>
                                        </p:tav>
                                      </p:tavLst>
                                    </p:anim>
                                    <p:anim calcmode="lin" valueType="num">
                                      <p:cBhvr additive="base">
                                        <p:cTn id="45" dur="500" fill="hold"/>
                                        <p:tgtEl>
                                          <p:spTgt spid="21513"/>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8" fill="hold" grpId="0" nodeType="afterEffect">
                                  <p:stCondLst>
                                    <p:cond delay="0"/>
                                  </p:stCondLst>
                                  <p:childTnLst>
                                    <p:set>
                                      <p:cBhvr>
                                        <p:cTn id="48" dur="1" fill="hold">
                                          <p:stCondLst>
                                            <p:cond delay="0"/>
                                          </p:stCondLst>
                                        </p:cTn>
                                        <p:tgtEl>
                                          <p:spTgt spid="21514"/>
                                        </p:tgtEl>
                                        <p:attrNameLst>
                                          <p:attrName>style.visibility</p:attrName>
                                        </p:attrNameLst>
                                      </p:cBhvr>
                                      <p:to>
                                        <p:strVal val="visible"/>
                                      </p:to>
                                    </p:set>
                                    <p:anim calcmode="lin" valueType="num">
                                      <p:cBhvr additive="base">
                                        <p:cTn id="49" dur="500" fill="hold"/>
                                        <p:tgtEl>
                                          <p:spTgt spid="21514"/>
                                        </p:tgtEl>
                                        <p:attrNameLst>
                                          <p:attrName>ppt_x</p:attrName>
                                        </p:attrNameLst>
                                      </p:cBhvr>
                                      <p:tavLst>
                                        <p:tav tm="0">
                                          <p:val>
                                            <p:strVal val="0-#ppt_w/2"/>
                                          </p:val>
                                        </p:tav>
                                        <p:tav tm="100000">
                                          <p:val>
                                            <p:strVal val="#ppt_x"/>
                                          </p:val>
                                        </p:tav>
                                      </p:tavLst>
                                    </p:anim>
                                    <p:anim calcmode="lin" valueType="num">
                                      <p:cBhvr additive="base">
                                        <p:cTn id="50" dur="500" fill="hold"/>
                                        <p:tgtEl>
                                          <p:spTgt spid="21514"/>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8" fill="hold" grpId="0" nodeType="afterEffect">
                                  <p:stCondLst>
                                    <p:cond delay="0"/>
                                  </p:stCondLst>
                                  <p:childTnLst>
                                    <p:set>
                                      <p:cBhvr>
                                        <p:cTn id="53" dur="1" fill="hold">
                                          <p:stCondLst>
                                            <p:cond delay="0"/>
                                          </p:stCondLst>
                                        </p:cTn>
                                        <p:tgtEl>
                                          <p:spTgt spid="21515"/>
                                        </p:tgtEl>
                                        <p:attrNameLst>
                                          <p:attrName>style.visibility</p:attrName>
                                        </p:attrNameLst>
                                      </p:cBhvr>
                                      <p:to>
                                        <p:strVal val="visible"/>
                                      </p:to>
                                    </p:set>
                                    <p:anim calcmode="lin" valueType="num">
                                      <p:cBhvr additive="base">
                                        <p:cTn id="54" dur="500" fill="hold"/>
                                        <p:tgtEl>
                                          <p:spTgt spid="21515"/>
                                        </p:tgtEl>
                                        <p:attrNameLst>
                                          <p:attrName>ppt_x</p:attrName>
                                        </p:attrNameLst>
                                      </p:cBhvr>
                                      <p:tavLst>
                                        <p:tav tm="0">
                                          <p:val>
                                            <p:strVal val="0-#ppt_w/2"/>
                                          </p:val>
                                        </p:tav>
                                        <p:tav tm="100000">
                                          <p:val>
                                            <p:strVal val="#ppt_x"/>
                                          </p:val>
                                        </p:tav>
                                      </p:tavLst>
                                    </p:anim>
                                    <p:anim calcmode="lin" valueType="num">
                                      <p:cBhvr additive="base">
                                        <p:cTn id="55" dur="500" fill="hold"/>
                                        <p:tgtEl>
                                          <p:spTgt spid="21515"/>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 presetClass="entr" presetSubtype="8" fill="hold" grpId="0" nodeType="afterEffect">
                                  <p:stCondLst>
                                    <p:cond delay="0"/>
                                  </p:stCondLst>
                                  <p:childTnLst>
                                    <p:set>
                                      <p:cBhvr>
                                        <p:cTn id="58" dur="1" fill="hold">
                                          <p:stCondLst>
                                            <p:cond delay="0"/>
                                          </p:stCondLst>
                                        </p:cTn>
                                        <p:tgtEl>
                                          <p:spTgt spid="21516"/>
                                        </p:tgtEl>
                                        <p:attrNameLst>
                                          <p:attrName>style.visibility</p:attrName>
                                        </p:attrNameLst>
                                      </p:cBhvr>
                                      <p:to>
                                        <p:strVal val="visible"/>
                                      </p:to>
                                    </p:set>
                                    <p:anim calcmode="lin" valueType="num">
                                      <p:cBhvr additive="base">
                                        <p:cTn id="59" dur="500" fill="hold"/>
                                        <p:tgtEl>
                                          <p:spTgt spid="21516"/>
                                        </p:tgtEl>
                                        <p:attrNameLst>
                                          <p:attrName>ppt_x</p:attrName>
                                        </p:attrNameLst>
                                      </p:cBhvr>
                                      <p:tavLst>
                                        <p:tav tm="0">
                                          <p:val>
                                            <p:strVal val="0-#ppt_w/2"/>
                                          </p:val>
                                        </p:tav>
                                        <p:tav tm="100000">
                                          <p:val>
                                            <p:strVal val="#ppt_x"/>
                                          </p:val>
                                        </p:tav>
                                      </p:tavLst>
                                    </p:anim>
                                    <p:anim calcmode="lin" valueType="num">
                                      <p:cBhvr additive="base">
                                        <p:cTn id="60" dur="500" fill="hold"/>
                                        <p:tgtEl>
                                          <p:spTgt spid="21516"/>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 presetClass="entr" presetSubtype="8" fill="hold" grpId="0" nodeType="afterEffect">
                                  <p:stCondLst>
                                    <p:cond delay="0"/>
                                  </p:stCondLst>
                                  <p:childTnLst>
                                    <p:set>
                                      <p:cBhvr>
                                        <p:cTn id="63" dur="1" fill="hold">
                                          <p:stCondLst>
                                            <p:cond delay="0"/>
                                          </p:stCondLst>
                                        </p:cTn>
                                        <p:tgtEl>
                                          <p:spTgt spid="21517"/>
                                        </p:tgtEl>
                                        <p:attrNameLst>
                                          <p:attrName>style.visibility</p:attrName>
                                        </p:attrNameLst>
                                      </p:cBhvr>
                                      <p:to>
                                        <p:strVal val="visible"/>
                                      </p:to>
                                    </p:set>
                                    <p:anim calcmode="lin" valueType="num">
                                      <p:cBhvr additive="base">
                                        <p:cTn id="64" dur="500" fill="hold"/>
                                        <p:tgtEl>
                                          <p:spTgt spid="21517"/>
                                        </p:tgtEl>
                                        <p:attrNameLst>
                                          <p:attrName>ppt_x</p:attrName>
                                        </p:attrNameLst>
                                      </p:cBhvr>
                                      <p:tavLst>
                                        <p:tav tm="0">
                                          <p:val>
                                            <p:strVal val="0-#ppt_w/2"/>
                                          </p:val>
                                        </p:tav>
                                        <p:tav tm="100000">
                                          <p:val>
                                            <p:strVal val="#ppt_x"/>
                                          </p:val>
                                        </p:tav>
                                      </p:tavLst>
                                    </p:anim>
                                    <p:anim calcmode="lin" valueType="num">
                                      <p:cBhvr additive="base">
                                        <p:cTn id="65" dur="500" fill="hold"/>
                                        <p:tgtEl>
                                          <p:spTgt spid="21517"/>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 presetClass="entr" presetSubtype="8" fill="hold" grpId="0" nodeType="afterEffect">
                                  <p:stCondLst>
                                    <p:cond delay="0"/>
                                  </p:stCondLst>
                                  <p:childTnLst>
                                    <p:set>
                                      <p:cBhvr>
                                        <p:cTn id="68" dur="1" fill="hold">
                                          <p:stCondLst>
                                            <p:cond delay="0"/>
                                          </p:stCondLst>
                                        </p:cTn>
                                        <p:tgtEl>
                                          <p:spTgt spid="21518"/>
                                        </p:tgtEl>
                                        <p:attrNameLst>
                                          <p:attrName>style.visibility</p:attrName>
                                        </p:attrNameLst>
                                      </p:cBhvr>
                                      <p:to>
                                        <p:strVal val="visible"/>
                                      </p:to>
                                    </p:set>
                                    <p:anim calcmode="lin" valueType="num">
                                      <p:cBhvr additive="base">
                                        <p:cTn id="69" dur="500" fill="hold"/>
                                        <p:tgtEl>
                                          <p:spTgt spid="21518"/>
                                        </p:tgtEl>
                                        <p:attrNameLst>
                                          <p:attrName>ppt_x</p:attrName>
                                        </p:attrNameLst>
                                      </p:cBhvr>
                                      <p:tavLst>
                                        <p:tav tm="0">
                                          <p:val>
                                            <p:strVal val="0-#ppt_w/2"/>
                                          </p:val>
                                        </p:tav>
                                        <p:tav tm="100000">
                                          <p:val>
                                            <p:strVal val="#ppt_x"/>
                                          </p:val>
                                        </p:tav>
                                      </p:tavLst>
                                    </p:anim>
                                    <p:anim calcmode="lin" valueType="num">
                                      <p:cBhvr additive="base">
                                        <p:cTn id="70" dur="500" fill="hold"/>
                                        <p:tgtEl>
                                          <p:spTgt spid="21518"/>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 presetClass="entr" presetSubtype="8" fill="hold" grpId="0" nodeType="afterEffect">
                                  <p:stCondLst>
                                    <p:cond delay="0"/>
                                  </p:stCondLst>
                                  <p:childTnLst>
                                    <p:set>
                                      <p:cBhvr>
                                        <p:cTn id="73" dur="1" fill="hold">
                                          <p:stCondLst>
                                            <p:cond delay="0"/>
                                          </p:stCondLst>
                                        </p:cTn>
                                        <p:tgtEl>
                                          <p:spTgt spid="21519"/>
                                        </p:tgtEl>
                                        <p:attrNameLst>
                                          <p:attrName>style.visibility</p:attrName>
                                        </p:attrNameLst>
                                      </p:cBhvr>
                                      <p:to>
                                        <p:strVal val="visible"/>
                                      </p:to>
                                    </p:set>
                                    <p:anim calcmode="lin" valueType="num">
                                      <p:cBhvr additive="base">
                                        <p:cTn id="74" dur="500" fill="hold"/>
                                        <p:tgtEl>
                                          <p:spTgt spid="21519"/>
                                        </p:tgtEl>
                                        <p:attrNameLst>
                                          <p:attrName>ppt_x</p:attrName>
                                        </p:attrNameLst>
                                      </p:cBhvr>
                                      <p:tavLst>
                                        <p:tav tm="0">
                                          <p:val>
                                            <p:strVal val="0-#ppt_w/2"/>
                                          </p:val>
                                        </p:tav>
                                        <p:tav tm="100000">
                                          <p:val>
                                            <p:strVal val="#ppt_x"/>
                                          </p:val>
                                        </p:tav>
                                      </p:tavLst>
                                    </p:anim>
                                    <p:anim calcmode="lin" valueType="num">
                                      <p:cBhvr additive="base">
                                        <p:cTn id="75" dur="500" fill="hold"/>
                                        <p:tgtEl>
                                          <p:spTgt spid="21519"/>
                                        </p:tgtEl>
                                        <p:attrNameLst>
                                          <p:attrName>ppt_y</p:attrName>
                                        </p:attrNameLst>
                                      </p:cBhvr>
                                      <p:tavLst>
                                        <p:tav tm="0">
                                          <p:val>
                                            <p:strVal val="#ppt_y"/>
                                          </p:val>
                                        </p:tav>
                                        <p:tav tm="100000">
                                          <p:val>
                                            <p:strVal val="#ppt_y"/>
                                          </p:val>
                                        </p:tav>
                                      </p:tavLst>
                                    </p:anim>
                                  </p:childTnLst>
                                </p:cTn>
                              </p:par>
                            </p:childTnLst>
                          </p:cTn>
                        </p:par>
                        <p:par>
                          <p:cTn id="76" fill="hold">
                            <p:stCondLst>
                              <p:cond delay="6000"/>
                            </p:stCondLst>
                            <p:childTnLst>
                              <p:par>
                                <p:cTn id="77" presetID="2" presetClass="entr" presetSubtype="8" fill="hold" grpId="0" nodeType="afterEffect">
                                  <p:stCondLst>
                                    <p:cond delay="0"/>
                                  </p:stCondLst>
                                  <p:childTnLst>
                                    <p:set>
                                      <p:cBhvr>
                                        <p:cTn id="78" dur="1" fill="hold">
                                          <p:stCondLst>
                                            <p:cond delay="0"/>
                                          </p:stCondLst>
                                        </p:cTn>
                                        <p:tgtEl>
                                          <p:spTgt spid="21520"/>
                                        </p:tgtEl>
                                        <p:attrNameLst>
                                          <p:attrName>style.visibility</p:attrName>
                                        </p:attrNameLst>
                                      </p:cBhvr>
                                      <p:to>
                                        <p:strVal val="visible"/>
                                      </p:to>
                                    </p:set>
                                    <p:anim calcmode="lin" valueType="num">
                                      <p:cBhvr additive="base">
                                        <p:cTn id="79" dur="500" fill="hold"/>
                                        <p:tgtEl>
                                          <p:spTgt spid="21520"/>
                                        </p:tgtEl>
                                        <p:attrNameLst>
                                          <p:attrName>ppt_x</p:attrName>
                                        </p:attrNameLst>
                                      </p:cBhvr>
                                      <p:tavLst>
                                        <p:tav tm="0">
                                          <p:val>
                                            <p:strVal val="0-#ppt_w/2"/>
                                          </p:val>
                                        </p:tav>
                                        <p:tav tm="100000">
                                          <p:val>
                                            <p:strVal val="#ppt_x"/>
                                          </p:val>
                                        </p:tav>
                                      </p:tavLst>
                                    </p:anim>
                                    <p:anim calcmode="lin" valueType="num">
                                      <p:cBhvr additive="base">
                                        <p:cTn id="80" dur="500" fill="hold"/>
                                        <p:tgtEl>
                                          <p:spTgt spid="21520"/>
                                        </p:tgtEl>
                                        <p:attrNameLst>
                                          <p:attrName>ppt_y</p:attrName>
                                        </p:attrNameLst>
                                      </p:cBhvr>
                                      <p:tavLst>
                                        <p:tav tm="0">
                                          <p:val>
                                            <p:strVal val="#ppt_y"/>
                                          </p:val>
                                        </p:tav>
                                        <p:tav tm="100000">
                                          <p:val>
                                            <p:strVal val="#ppt_y"/>
                                          </p:val>
                                        </p:tav>
                                      </p:tavLst>
                                    </p:anim>
                                  </p:childTnLst>
                                </p:cTn>
                              </p:par>
                            </p:childTnLst>
                          </p:cTn>
                        </p:par>
                        <p:par>
                          <p:cTn id="81" fill="hold">
                            <p:stCondLst>
                              <p:cond delay="6500"/>
                            </p:stCondLst>
                            <p:childTnLst>
                              <p:par>
                                <p:cTn id="82" presetID="2" presetClass="entr" presetSubtype="8" fill="hold" grpId="0" nodeType="afterEffect">
                                  <p:stCondLst>
                                    <p:cond delay="0"/>
                                  </p:stCondLst>
                                  <p:childTnLst>
                                    <p:set>
                                      <p:cBhvr>
                                        <p:cTn id="83" dur="1" fill="hold">
                                          <p:stCondLst>
                                            <p:cond delay="0"/>
                                          </p:stCondLst>
                                        </p:cTn>
                                        <p:tgtEl>
                                          <p:spTgt spid="21521"/>
                                        </p:tgtEl>
                                        <p:attrNameLst>
                                          <p:attrName>style.visibility</p:attrName>
                                        </p:attrNameLst>
                                      </p:cBhvr>
                                      <p:to>
                                        <p:strVal val="visible"/>
                                      </p:to>
                                    </p:set>
                                    <p:anim calcmode="lin" valueType="num">
                                      <p:cBhvr additive="base">
                                        <p:cTn id="84" dur="500" fill="hold"/>
                                        <p:tgtEl>
                                          <p:spTgt spid="21521"/>
                                        </p:tgtEl>
                                        <p:attrNameLst>
                                          <p:attrName>ppt_x</p:attrName>
                                        </p:attrNameLst>
                                      </p:cBhvr>
                                      <p:tavLst>
                                        <p:tav tm="0">
                                          <p:val>
                                            <p:strVal val="0-#ppt_w/2"/>
                                          </p:val>
                                        </p:tav>
                                        <p:tav tm="100000">
                                          <p:val>
                                            <p:strVal val="#ppt_x"/>
                                          </p:val>
                                        </p:tav>
                                      </p:tavLst>
                                    </p:anim>
                                    <p:anim calcmode="lin" valueType="num">
                                      <p:cBhvr additive="base">
                                        <p:cTn id="85" dur="500" fill="hold"/>
                                        <p:tgtEl>
                                          <p:spTgt spid="21521"/>
                                        </p:tgtEl>
                                        <p:attrNameLst>
                                          <p:attrName>ppt_y</p:attrName>
                                        </p:attrNameLst>
                                      </p:cBhvr>
                                      <p:tavLst>
                                        <p:tav tm="0">
                                          <p:val>
                                            <p:strVal val="#ppt_y"/>
                                          </p:val>
                                        </p:tav>
                                        <p:tav tm="100000">
                                          <p:val>
                                            <p:strVal val="#ppt_y"/>
                                          </p:val>
                                        </p:tav>
                                      </p:tavLst>
                                    </p:anim>
                                  </p:childTnLst>
                                </p:cTn>
                              </p:par>
                            </p:childTnLst>
                          </p:cTn>
                        </p:par>
                        <p:par>
                          <p:cTn id="86" fill="hold">
                            <p:stCondLst>
                              <p:cond delay="7000"/>
                            </p:stCondLst>
                            <p:childTnLst>
                              <p:par>
                                <p:cTn id="87" presetID="2" presetClass="entr" presetSubtype="8" fill="hold" grpId="0" nodeType="afterEffect">
                                  <p:stCondLst>
                                    <p:cond delay="0"/>
                                  </p:stCondLst>
                                  <p:childTnLst>
                                    <p:set>
                                      <p:cBhvr>
                                        <p:cTn id="88" dur="1" fill="hold">
                                          <p:stCondLst>
                                            <p:cond delay="0"/>
                                          </p:stCondLst>
                                        </p:cTn>
                                        <p:tgtEl>
                                          <p:spTgt spid="21522"/>
                                        </p:tgtEl>
                                        <p:attrNameLst>
                                          <p:attrName>style.visibility</p:attrName>
                                        </p:attrNameLst>
                                      </p:cBhvr>
                                      <p:to>
                                        <p:strVal val="visible"/>
                                      </p:to>
                                    </p:set>
                                    <p:anim calcmode="lin" valueType="num">
                                      <p:cBhvr additive="base">
                                        <p:cTn id="89" dur="500" fill="hold"/>
                                        <p:tgtEl>
                                          <p:spTgt spid="21522"/>
                                        </p:tgtEl>
                                        <p:attrNameLst>
                                          <p:attrName>ppt_x</p:attrName>
                                        </p:attrNameLst>
                                      </p:cBhvr>
                                      <p:tavLst>
                                        <p:tav tm="0">
                                          <p:val>
                                            <p:strVal val="0-#ppt_w/2"/>
                                          </p:val>
                                        </p:tav>
                                        <p:tav tm="100000">
                                          <p:val>
                                            <p:strVal val="#ppt_x"/>
                                          </p:val>
                                        </p:tav>
                                      </p:tavLst>
                                    </p:anim>
                                    <p:anim calcmode="lin" valueType="num">
                                      <p:cBhvr additive="base">
                                        <p:cTn id="90" dur="500" fill="hold"/>
                                        <p:tgtEl>
                                          <p:spTgt spid="21522"/>
                                        </p:tgtEl>
                                        <p:attrNameLst>
                                          <p:attrName>ppt_y</p:attrName>
                                        </p:attrNameLst>
                                      </p:cBhvr>
                                      <p:tavLst>
                                        <p:tav tm="0">
                                          <p:val>
                                            <p:strVal val="#ppt_y"/>
                                          </p:val>
                                        </p:tav>
                                        <p:tav tm="100000">
                                          <p:val>
                                            <p:strVal val="#ppt_y"/>
                                          </p:val>
                                        </p:tav>
                                      </p:tavLst>
                                    </p:anim>
                                  </p:childTnLst>
                                </p:cTn>
                              </p:par>
                            </p:childTnLst>
                          </p:cTn>
                        </p:par>
                        <p:par>
                          <p:cTn id="91" fill="hold">
                            <p:stCondLst>
                              <p:cond delay="7500"/>
                            </p:stCondLst>
                            <p:childTnLst>
                              <p:par>
                                <p:cTn id="92" presetID="2" presetClass="entr" presetSubtype="8" fill="hold" grpId="0" nodeType="afterEffect">
                                  <p:stCondLst>
                                    <p:cond delay="0"/>
                                  </p:stCondLst>
                                  <p:childTnLst>
                                    <p:set>
                                      <p:cBhvr>
                                        <p:cTn id="93" dur="1" fill="hold">
                                          <p:stCondLst>
                                            <p:cond delay="0"/>
                                          </p:stCondLst>
                                        </p:cTn>
                                        <p:tgtEl>
                                          <p:spTgt spid="21523"/>
                                        </p:tgtEl>
                                        <p:attrNameLst>
                                          <p:attrName>style.visibility</p:attrName>
                                        </p:attrNameLst>
                                      </p:cBhvr>
                                      <p:to>
                                        <p:strVal val="visible"/>
                                      </p:to>
                                    </p:set>
                                    <p:anim calcmode="lin" valueType="num">
                                      <p:cBhvr additive="base">
                                        <p:cTn id="94" dur="500" fill="hold"/>
                                        <p:tgtEl>
                                          <p:spTgt spid="21523"/>
                                        </p:tgtEl>
                                        <p:attrNameLst>
                                          <p:attrName>ppt_x</p:attrName>
                                        </p:attrNameLst>
                                      </p:cBhvr>
                                      <p:tavLst>
                                        <p:tav tm="0">
                                          <p:val>
                                            <p:strVal val="0-#ppt_w/2"/>
                                          </p:val>
                                        </p:tav>
                                        <p:tav tm="100000">
                                          <p:val>
                                            <p:strVal val="#ppt_x"/>
                                          </p:val>
                                        </p:tav>
                                      </p:tavLst>
                                    </p:anim>
                                    <p:anim calcmode="lin" valueType="num">
                                      <p:cBhvr additive="base">
                                        <p:cTn id="95" dur="500" fill="hold"/>
                                        <p:tgtEl>
                                          <p:spTgt spid="21523"/>
                                        </p:tgtEl>
                                        <p:attrNameLst>
                                          <p:attrName>ppt_y</p:attrName>
                                        </p:attrNameLst>
                                      </p:cBhvr>
                                      <p:tavLst>
                                        <p:tav tm="0">
                                          <p:val>
                                            <p:strVal val="#ppt_y"/>
                                          </p:val>
                                        </p:tav>
                                        <p:tav tm="100000">
                                          <p:val>
                                            <p:strVal val="#ppt_y"/>
                                          </p:val>
                                        </p:tav>
                                      </p:tavLst>
                                    </p:anim>
                                  </p:childTnLst>
                                </p:cTn>
                              </p:par>
                            </p:childTnLst>
                          </p:cTn>
                        </p:par>
                        <p:par>
                          <p:cTn id="96" fill="hold">
                            <p:stCondLst>
                              <p:cond delay="8000"/>
                            </p:stCondLst>
                            <p:childTnLst>
                              <p:par>
                                <p:cTn id="97" presetID="2" presetClass="entr" presetSubtype="8" fill="hold" grpId="0" nodeType="afterEffect">
                                  <p:stCondLst>
                                    <p:cond delay="0"/>
                                  </p:stCondLst>
                                  <p:childTnLst>
                                    <p:set>
                                      <p:cBhvr>
                                        <p:cTn id="98" dur="1" fill="hold">
                                          <p:stCondLst>
                                            <p:cond delay="0"/>
                                          </p:stCondLst>
                                        </p:cTn>
                                        <p:tgtEl>
                                          <p:spTgt spid="21524"/>
                                        </p:tgtEl>
                                        <p:attrNameLst>
                                          <p:attrName>style.visibility</p:attrName>
                                        </p:attrNameLst>
                                      </p:cBhvr>
                                      <p:to>
                                        <p:strVal val="visible"/>
                                      </p:to>
                                    </p:set>
                                    <p:anim calcmode="lin" valueType="num">
                                      <p:cBhvr additive="base">
                                        <p:cTn id="99" dur="500" fill="hold"/>
                                        <p:tgtEl>
                                          <p:spTgt spid="21524"/>
                                        </p:tgtEl>
                                        <p:attrNameLst>
                                          <p:attrName>ppt_x</p:attrName>
                                        </p:attrNameLst>
                                      </p:cBhvr>
                                      <p:tavLst>
                                        <p:tav tm="0">
                                          <p:val>
                                            <p:strVal val="0-#ppt_w/2"/>
                                          </p:val>
                                        </p:tav>
                                        <p:tav tm="100000">
                                          <p:val>
                                            <p:strVal val="#ppt_x"/>
                                          </p:val>
                                        </p:tav>
                                      </p:tavLst>
                                    </p:anim>
                                    <p:anim calcmode="lin" valueType="num">
                                      <p:cBhvr additive="base">
                                        <p:cTn id="100" dur="500" fill="hold"/>
                                        <p:tgtEl>
                                          <p:spTgt spid="21524"/>
                                        </p:tgtEl>
                                        <p:attrNameLst>
                                          <p:attrName>ppt_y</p:attrName>
                                        </p:attrNameLst>
                                      </p:cBhvr>
                                      <p:tavLst>
                                        <p:tav tm="0">
                                          <p:val>
                                            <p:strVal val="#ppt_y"/>
                                          </p:val>
                                        </p:tav>
                                        <p:tav tm="100000">
                                          <p:val>
                                            <p:strVal val="#ppt_y"/>
                                          </p:val>
                                        </p:tav>
                                      </p:tavLst>
                                    </p:anim>
                                  </p:childTnLst>
                                </p:cTn>
                              </p:par>
                            </p:childTnLst>
                          </p:cTn>
                        </p:par>
                        <p:par>
                          <p:cTn id="101" fill="hold">
                            <p:stCondLst>
                              <p:cond delay="8500"/>
                            </p:stCondLst>
                            <p:childTnLst>
                              <p:par>
                                <p:cTn id="102" presetID="2" presetClass="entr" presetSubtype="8" fill="hold" grpId="0" nodeType="afterEffect">
                                  <p:stCondLst>
                                    <p:cond delay="0"/>
                                  </p:stCondLst>
                                  <p:childTnLst>
                                    <p:set>
                                      <p:cBhvr>
                                        <p:cTn id="103" dur="1" fill="hold">
                                          <p:stCondLst>
                                            <p:cond delay="0"/>
                                          </p:stCondLst>
                                        </p:cTn>
                                        <p:tgtEl>
                                          <p:spTgt spid="21525"/>
                                        </p:tgtEl>
                                        <p:attrNameLst>
                                          <p:attrName>style.visibility</p:attrName>
                                        </p:attrNameLst>
                                      </p:cBhvr>
                                      <p:to>
                                        <p:strVal val="visible"/>
                                      </p:to>
                                    </p:set>
                                    <p:anim calcmode="lin" valueType="num">
                                      <p:cBhvr additive="base">
                                        <p:cTn id="104" dur="500" fill="hold"/>
                                        <p:tgtEl>
                                          <p:spTgt spid="21525"/>
                                        </p:tgtEl>
                                        <p:attrNameLst>
                                          <p:attrName>ppt_x</p:attrName>
                                        </p:attrNameLst>
                                      </p:cBhvr>
                                      <p:tavLst>
                                        <p:tav tm="0">
                                          <p:val>
                                            <p:strVal val="0-#ppt_w/2"/>
                                          </p:val>
                                        </p:tav>
                                        <p:tav tm="100000">
                                          <p:val>
                                            <p:strVal val="#ppt_x"/>
                                          </p:val>
                                        </p:tav>
                                      </p:tavLst>
                                    </p:anim>
                                    <p:anim calcmode="lin" valueType="num">
                                      <p:cBhvr additive="base">
                                        <p:cTn id="105" dur="500" fill="hold"/>
                                        <p:tgtEl>
                                          <p:spTgt spid="215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P spid="21509" grpId="0"/>
      <p:bldP spid="21510" grpId="0"/>
      <p:bldP spid="21511" grpId="0"/>
      <p:bldP spid="21512" grpId="0"/>
      <p:bldP spid="21513" grpId="0"/>
      <p:bldP spid="21514" grpId="0"/>
      <p:bldP spid="21515" grpId="0"/>
      <p:bldP spid="21516" grpId="0"/>
      <p:bldP spid="21517" grpId="0"/>
      <p:bldP spid="21518" grpId="0"/>
      <p:bldP spid="21519" grpId="0"/>
      <p:bldP spid="21520" grpId="0"/>
      <p:bldP spid="21521" grpId="0"/>
      <p:bldP spid="21522" grpId="0"/>
      <p:bldP spid="21523" grpId="0"/>
      <p:bldP spid="21524" grpId="0"/>
      <p:bldP spid="21525" grpId="0"/>
      <p:bldP spid="2560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8130" y="257175"/>
            <a:ext cx="11563985" cy="6554470"/>
          </a:xfrm>
          <a:prstGeom prst="rect">
            <a:avLst/>
          </a:prstGeom>
          <a:noFill/>
          <a:ln w="9525">
            <a:noFill/>
          </a:ln>
        </p:spPr>
        <p:txBody>
          <a:bodyPr wrap="square" anchor="t" anchorCtr="0">
            <a:spAutoFit/>
          </a:bodyPr>
          <a:p>
            <a:pPr indent="266700">
              <a:lnSpc>
                <a:spcPct val="90000"/>
              </a:lnSpc>
            </a:pPr>
            <a:r>
              <a:rPr lang="en-US" altLang="zh-CN" sz="2400" b="1">
                <a:solidFill>
                  <a:srgbClr val="C00000"/>
                </a:solidFill>
                <a:latin typeface="微软雅黑" panose="020B0503020204020204" charset="-122"/>
                <a:ea typeface="微软雅黑" panose="020B0503020204020204" charset="-122"/>
              </a:rPr>
              <a:t>                                  </a:t>
            </a:r>
            <a:r>
              <a:rPr lang="en-US" altLang="zh-CN" sz="2800" b="1">
                <a:solidFill>
                  <a:srgbClr val="C00000"/>
                </a:solidFill>
                <a:latin typeface="微软雅黑" panose="020B0503020204020204" charset="-122"/>
                <a:ea typeface="微软雅黑" panose="020B0503020204020204" charset="-122"/>
              </a:rPr>
              <a:t>           </a:t>
            </a:r>
            <a:r>
              <a:rPr lang="zh-CN" altLang="zh-CN" sz="4000" b="1">
                <a:solidFill>
                  <a:srgbClr val="FF0000"/>
                </a:solidFill>
                <a:latin typeface="微软雅黑" panose="020B0503020204020204" charset="-122"/>
                <a:ea typeface="微软雅黑" panose="020B0503020204020204" charset="-122"/>
              </a:rPr>
              <a:t>赤壁赋</a:t>
            </a:r>
            <a:r>
              <a:rPr lang="zh-CN" altLang="zh-CN" sz="3200" b="1">
                <a:solidFill>
                  <a:srgbClr val="FF0000"/>
                </a:solidFill>
                <a:latin typeface="微软雅黑" panose="020B0503020204020204" charset="-122"/>
                <a:ea typeface="微软雅黑" panose="020B0503020204020204" charset="-122"/>
              </a:rPr>
              <a:t>  </a:t>
            </a:r>
            <a:r>
              <a:rPr lang="zh-CN" altLang="zh-CN" sz="3200" b="1">
                <a:solidFill>
                  <a:srgbClr val="C00000"/>
                </a:solidFill>
                <a:latin typeface="微软雅黑" panose="020B0503020204020204" charset="-122"/>
                <a:ea typeface="微软雅黑" panose="020B0503020204020204" charset="-122"/>
              </a:rPr>
              <a:t> </a:t>
            </a:r>
            <a:r>
              <a:rPr lang="zh-CN" altLang="zh-CN" sz="3200" b="1">
                <a:latin typeface="微软雅黑" panose="020B0503020204020204" charset="-122"/>
                <a:ea typeface="微软雅黑" panose="020B0503020204020204" charset="-122"/>
              </a:rPr>
              <a:t> </a:t>
            </a:r>
            <a:r>
              <a:rPr lang="zh-CN" altLang="zh-CN" sz="3200" b="1">
                <a:latin typeface="华文中宋" panose="02010600040101010101" pitchFamily="2" charset="-122"/>
                <a:ea typeface="华文中宋" panose="02010600040101010101" pitchFamily="2" charset="-122"/>
              </a:rPr>
              <a:t>苏 轼</a:t>
            </a:r>
            <a:endParaRPr lang="zh-CN" altLang="zh-CN" sz="3200" b="1">
              <a:latin typeface="华文中宋" panose="02010600040101010101" pitchFamily="2" charset="-122"/>
              <a:ea typeface="华文中宋" panose="02010600040101010101" pitchFamily="2" charset="-122"/>
            </a:endParaRPr>
          </a:p>
          <a:p>
            <a:pPr indent="266700">
              <a:lnSpc>
                <a:spcPct val="100000"/>
              </a:lnSpc>
            </a:pPr>
            <a:r>
              <a:rPr lang="zh-CN" altLang="zh-CN" sz="2800" b="1">
                <a:latin typeface="华文中宋" panose="02010600040101010101" pitchFamily="2" charset="-122"/>
                <a:ea typeface="华文中宋" panose="02010600040101010101" pitchFamily="2" charset="-122"/>
              </a:rPr>
              <a:t>     </a:t>
            </a:r>
            <a:r>
              <a:rPr lang="zh-CN" altLang="zh-CN" sz="3200" b="1">
                <a:latin typeface="华文中宋" panose="02010600040101010101" pitchFamily="2" charset="-122"/>
                <a:ea typeface="华文中宋" panose="02010600040101010101" pitchFamily="2" charset="-122"/>
              </a:rPr>
              <a:t>壬戌之秋，七月既望，苏子与客泛舟游于赤壁之下。清风徐来，水波不兴。举酒属客，诵明月之诗，歌窈窕之章。少焉，月出于东山之上，徘徊于斗牛之间。白露横江，水光接天。纵一苇之所如，凌万顷之茫然。浩浩乎如冯虚御风，而不知其所止；飘飘乎如遗世独立，羽化而登仙。</a:t>
            </a:r>
            <a:endParaRPr lang="zh-CN" altLang="zh-CN" sz="3200" b="1">
              <a:latin typeface="华文中宋" panose="02010600040101010101" pitchFamily="2" charset="-122"/>
              <a:ea typeface="华文中宋" panose="02010600040101010101" pitchFamily="2" charset="-122"/>
            </a:endParaRPr>
          </a:p>
          <a:p>
            <a:pPr indent="266700">
              <a:lnSpc>
                <a:spcPct val="100000"/>
              </a:lnSpc>
            </a:pPr>
            <a:r>
              <a:rPr lang="zh-CN" altLang="zh-CN" sz="3200" b="1">
                <a:latin typeface="华文中宋" panose="02010600040101010101" pitchFamily="2" charset="-122"/>
                <a:ea typeface="华文中宋" panose="02010600040101010101" pitchFamily="2" charset="-122"/>
              </a:rPr>
              <a:t>    于是饮酒乐甚，扣舷而歌之。歌曰：“桂棹兮兰桨，击空明兮溯流光。渺渺兮予怀，望美人兮天一方。”客有吹洞箫者，倚歌而和(hè)之。其声呜呜然，如怨如慕，如泣如诉，余音袅袅，不绝如缕。舞幽壑之潜蛟，泣孤舟之嫠(lí)妇。</a:t>
            </a:r>
            <a:endParaRPr lang="zh-CN" altLang="zh-CN" sz="3200" b="1">
              <a:latin typeface="华文中宋" panose="02010600040101010101" pitchFamily="2" charset="-122"/>
              <a:ea typeface="华文中宋" panose="02010600040101010101" pitchFamily="2" charset="-122"/>
            </a:endParaRPr>
          </a:p>
          <a:p>
            <a:pPr indent="266700">
              <a:lnSpc>
                <a:spcPct val="100000"/>
              </a:lnSpc>
            </a:pPr>
            <a:r>
              <a:rPr lang="zh-CN" altLang="zh-CN" sz="3200" b="1">
                <a:latin typeface="华文中宋" panose="02010600040101010101" pitchFamily="2" charset="-122"/>
                <a:ea typeface="华文中宋" panose="02010600040101010101" pitchFamily="2" charset="-122"/>
              </a:rPr>
              <a:t>    苏子愀然，正襟危坐而问客曰：“何为其然也？”客曰：“‘月明星稀，乌鹊南飞’，此非曹孟德之诗乎？西望夏口，东望武昌，山川相缪，郁乎苍苍，此非孟德之困于周郎者乎？</a:t>
            </a:r>
            <a:endParaRPr lang="zh-CN" altLang="zh-CN" sz="3200" b="1">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strVal val="#ppt_w*0.70"/>
                                          </p:val>
                                        </p:tav>
                                        <p:tav tm="100000">
                                          <p:val>
                                            <p:strVal val="#ppt_w"/>
                                          </p:val>
                                        </p:tav>
                                      </p:tavLst>
                                    </p:anim>
                                    <p:anim calcmode="lin" valueType="num">
                                      <p:cBhvr>
                                        <p:cTn id="8" dur="1000" fill="hold"/>
                                        <p:tgtEl>
                                          <p:spTgt spid="100"/>
                                        </p:tgtEl>
                                        <p:attrNameLst>
                                          <p:attrName>ppt_h</p:attrName>
                                        </p:attrNameLst>
                                      </p:cBhvr>
                                      <p:tavLst>
                                        <p:tav tm="0">
                                          <p:val>
                                            <p:strVal val="#ppt_h"/>
                                          </p:val>
                                        </p:tav>
                                        <p:tav tm="100000">
                                          <p:val>
                                            <p:strVal val="#ppt_h"/>
                                          </p:val>
                                        </p:tav>
                                      </p:tavLst>
                                    </p:anim>
                                    <p:animEffect transition="in" filter="fade">
                                      <p:cBhvr>
                                        <p:cTn id="9"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89560" y="182880"/>
            <a:ext cx="11612245" cy="6492875"/>
          </a:xfrm>
          <a:prstGeom prst="rect">
            <a:avLst/>
          </a:prstGeom>
          <a:noFill/>
          <a:ln w="9525">
            <a:noFill/>
          </a:ln>
        </p:spPr>
        <p:txBody>
          <a:bodyPr wrap="square" anchor="t" anchorCtr="0">
            <a:spAutoFit/>
          </a:bodyPr>
          <a:p>
            <a:pPr indent="266700">
              <a:lnSpc>
                <a:spcPct val="100000"/>
              </a:lnSpc>
            </a:pPr>
            <a:r>
              <a:rPr lang="zh-CN" altLang="zh-CN" sz="3200" b="1">
                <a:latin typeface="华文中宋" panose="02010600040101010101" pitchFamily="2" charset="-122"/>
                <a:ea typeface="华文中宋" panose="02010600040101010101" pitchFamily="2" charset="-122"/>
                <a:sym typeface="华文楷体" panose="02010600040101010101" pitchFamily="2" charset="-122"/>
              </a:rPr>
              <a:t>方其破荆州，下江陵，顺流而东也，舳舻千里，旌旗蔽空，酾酒临江，横槊赋诗，固一世之雄也，而今安在哉？况吾与子渔樵于江渚之上，侣鱼虾而友麋鹿，驾一叶之扁舟，举匏樽以相属。寄蜉蝣于天地，渺沧海之一粟。哀吾生之须臾，羡长江之无穷。挟飞仙以遨游，抱明月而长终。知不可乎骤得，托遗响于悲风。</a:t>
            </a:r>
            <a:r>
              <a:rPr lang="en-US" altLang="zh-CN" sz="3200" b="1">
                <a:latin typeface="华文中宋" panose="02010600040101010101" pitchFamily="2" charset="-122"/>
                <a:ea typeface="华文中宋" panose="02010600040101010101" pitchFamily="2" charset="-122"/>
              </a:rPr>
              <a:t>”</a:t>
            </a:r>
            <a:endParaRPr lang="zh-CN" altLang="zh-CN" sz="3200" b="1">
              <a:latin typeface="华文中宋" panose="02010600040101010101" pitchFamily="2" charset="-122"/>
              <a:ea typeface="华文中宋" panose="02010600040101010101" pitchFamily="2" charset="-122"/>
              <a:sym typeface="华文楷体" panose="02010600040101010101" pitchFamily="2" charset="-122"/>
            </a:endParaRPr>
          </a:p>
          <a:p>
            <a:pPr indent="266700">
              <a:lnSpc>
                <a:spcPct val="100000"/>
              </a:lnSpc>
            </a:pPr>
            <a:r>
              <a:rPr lang="zh-CN" altLang="zh-CN" sz="3200" b="1">
                <a:latin typeface="华文中宋" panose="02010600040101010101" pitchFamily="2" charset="-122"/>
                <a:ea typeface="华文中宋" panose="02010600040101010101" pitchFamily="2" charset="-122"/>
                <a:sym typeface="华文楷体" panose="02010600040101010101" pitchFamily="2" charset="-122"/>
              </a:rPr>
              <a:t>      苏子曰：“客亦知夫水与月乎？逝者如斯，而未尝往也；盈虚者如彼，而卒莫消长也。盖将自其变者而观之，则天地曾不能以一瞬；自其不变者而观之，则物与我皆无尽也，而又何羡乎！且夫天地之间，物各有主。苟非吾之所有，虽一毫而莫取。惟江上之清风，与山间之明月，耳得之而为声，目遇之而成色，取之无禁，用之不竭，是造物者之无尽藏也，而吾与子之所共适。”</a:t>
            </a:r>
            <a:endParaRPr lang="zh-CN" altLang="zh-CN" sz="3200" b="1">
              <a:latin typeface="华文中宋" panose="02010600040101010101" pitchFamily="2" charset="-122"/>
              <a:ea typeface="华文中宋" panose="02010600040101010101" pitchFamily="2" charset="-122"/>
              <a:sym typeface="华文楷体" panose="02010600040101010101" pitchFamily="2" charset="-122"/>
            </a:endParaRPr>
          </a:p>
          <a:p>
            <a:pPr indent="266700">
              <a:lnSpc>
                <a:spcPct val="100000"/>
              </a:lnSpc>
            </a:pPr>
            <a:r>
              <a:rPr lang="zh-CN" altLang="zh-CN" sz="3200" b="1">
                <a:latin typeface="华文中宋" panose="02010600040101010101" pitchFamily="2" charset="-122"/>
                <a:ea typeface="华文中宋" panose="02010600040101010101" pitchFamily="2" charset="-122"/>
                <a:sym typeface="华文楷体" panose="02010600040101010101" pitchFamily="2" charset="-122"/>
              </a:rPr>
              <a:t>     客喜而笑，洗盏更酌。肴核既尽，杯盘狼籍。相与枕藉乎舟中，不知东方之既白。</a:t>
            </a:r>
            <a:endParaRPr lang="zh-CN" altLang="zh-CN" sz="3200" b="1">
              <a:latin typeface="华文中宋" panose="02010600040101010101" pitchFamily="2" charset="-122"/>
              <a:ea typeface="华文中宋" panose="02010600040101010101" pitchFamily="2" charset="-122"/>
              <a:sym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5" name="Picture 2" descr="28"/>
          <p:cNvPicPr>
            <a:picLocks noChangeAspect="1"/>
          </p:cNvPicPr>
          <p:nvPr/>
        </p:nvPicPr>
        <p:blipFill>
          <a:blip r:embed="rId1">
            <a:clrChange>
              <a:clrFrom>
                <a:srgbClr val="6363AD"/>
              </a:clrFrom>
              <a:clrTo>
                <a:srgbClr val="6363AD">
                  <a:alpha val="0"/>
                </a:srgbClr>
              </a:clrTo>
            </a:clrChange>
          </a:blip>
          <a:stretch>
            <a:fillRect/>
          </a:stretch>
        </p:blipFill>
        <p:spPr>
          <a:xfrm>
            <a:off x="7793355" y="144780"/>
            <a:ext cx="4077335" cy="2798445"/>
          </a:xfrm>
          <a:prstGeom prst="rect">
            <a:avLst/>
          </a:prstGeom>
          <a:noFill/>
          <a:ln w="9525">
            <a:noFill/>
          </a:ln>
        </p:spPr>
      </p:pic>
      <p:sp>
        <p:nvSpPr>
          <p:cNvPr id="109573" name="Text Box 5"/>
          <p:cNvSpPr txBox="1">
            <a:spLocks noChangeArrowheads="1"/>
          </p:cNvSpPr>
          <p:nvPr/>
        </p:nvSpPr>
        <p:spPr bwMode="auto">
          <a:xfrm>
            <a:off x="885190" y="1259840"/>
            <a:ext cx="10868660" cy="3599815"/>
          </a:xfrm>
          <a:prstGeom prst="rect">
            <a:avLst/>
          </a:prstGeom>
          <a:noFill/>
          <a:ln w="9525" algn="ctr">
            <a:noFill/>
            <a:miter lim="800000"/>
          </a:ln>
          <a:effectLst/>
        </p:spPr>
        <p:txBody>
          <a:bodyPr wrap="square">
            <a:spAutoFit/>
          </a:bodyPr>
          <a:lstStyle/>
          <a:p>
            <a:pPr marR="0" defTabSz="914400">
              <a:lnSpc>
                <a:spcPct val="190000"/>
              </a:lnSpc>
              <a:buClrTx/>
              <a:buSzTx/>
              <a:defRPr/>
            </a:pPr>
            <a:r>
              <a:rPr kumimoji="0" lang="zh-CN" altLang="en-US" sz="4000" b="1" kern="1200" cap="none" spc="0" normalizeH="0" baseline="0" noProof="0">
                <a:latin typeface="华文中宋" panose="02010600040101010101" pitchFamily="2" charset="-122"/>
                <a:ea typeface="华文中宋" panose="02010600040101010101" pitchFamily="2" charset="-122"/>
                <a:cs typeface="华文中宋" panose="02010600040101010101" pitchFamily="2" charset="-122"/>
                <a:sym typeface="+mn-ea"/>
              </a:rPr>
              <a:t>通读全文，整体感知：</a:t>
            </a:r>
            <a:endParaRPr kumimoji="0" lang="zh-CN" altLang="en-US" sz="4000" b="1" kern="1200" cap="none" spc="0" normalizeH="0" baseline="0" noProof="0">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lnSpc>
                <a:spcPct val="190000"/>
              </a:lnSpc>
              <a:buClrTx/>
              <a:buSzTx/>
              <a:defRPr/>
            </a:pPr>
            <a:r>
              <a:rPr kumimoji="0" lang="zh-CN" altLang="en-US" sz="4000" b="1" kern="1200" cap="none" spc="0" normalizeH="0" baseline="0" noProof="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kumimoji="0" lang="en-US" altLang="zh-CN" sz="4000" b="1" kern="1200" cap="none" spc="0" normalizeH="0" baseline="0" noProof="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kumimoji="0" lang="zh-CN" altLang="en-US" sz="4000" b="1" kern="1200" cap="none" spc="0" normalizeH="0" baseline="0" noProof="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苏轼与客游赤壁时心情是如何变化的？</a:t>
            </a:r>
            <a:r>
              <a:rPr kumimoji="0" lang="zh-CN" altLang="en-US" sz="4000" b="1" kern="1200" cap="none" spc="0" normalizeH="0" baseline="0" noProof="0">
                <a:latin typeface="华文中宋" panose="02010600040101010101" pitchFamily="2" charset="-122"/>
                <a:ea typeface="华文中宋" panose="02010600040101010101" pitchFamily="2" charset="-122"/>
                <a:cs typeface="华文中宋" panose="02010600040101010101" pitchFamily="2" charset="-122"/>
                <a:sym typeface="+mn-ea"/>
              </a:rPr>
              <a:t>试从文中找出关键词。</a:t>
            </a:r>
            <a:endParaRPr kumimoji="0" lang="zh-CN" altLang="en-US" sz="4000" b="1" kern="1200" cap="none" spc="0" normalizeH="0" baseline="0" noProof="0">
              <a:solidFill>
                <a:srgbClr val="3366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09575" name="Text Box 7"/>
          <p:cNvSpPr txBox="1"/>
          <p:nvPr/>
        </p:nvSpPr>
        <p:spPr>
          <a:xfrm>
            <a:off x="2698115" y="5241290"/>
            <a:ext cx="6336665" cy="768350"/>
          </a:xfrm>
          <a:prstGeom prst="rect">
            <a:avLst/>
          </a:prstGeom>
          <a:noFill/>
          <a:ln w="9525">
            <a:noFill/>
          </a:ln>
        </p:spPr>
        <p:txBody>
          <a:bodyPr wrap="none" anchor="t" anchorCtr="0">
            <a:spAutoFit/>
          </a:bodyPr>
          <a:p>
            <a:r>
              <a:rPr lang="zh-CN" altLang="en-US" sz="4400" b="1" dirty="0">
                <a:solidFill>
                  <a:srgbClr val="000099"/>
                </a:solidFill>
                <a:latin typeface="华文中宋" panose="02010600040101010101" pitchFamily="2" charset="-122"/>
                <a:ea typeface="华文中宋" panose="02010600040101010101" pitchFamily="2" charset="-122"/>
              </a:rPr>
              <a:t>乐甚</a:t>
            </a:r>
            <a:r>
              <a:rPr lang="en-US" altLang="zh-CN" sz="4400" b="1" dirty="0">
                <a:solidFill>
                  <a:srgbClr val="000099"/>
                </a:solidFill>
                <a:latin typeface="华文中宋" panose="02010600040101010101" pitchFamily="2" charset="-122"/>
                <a:ea typeface="华文中宋" panose="02010600040101010101" pitchFamily="2" charset="-122"/>
              </a:rPr>
              <a:t>——</a:t>
            </a:r>
            <a:r>
              <a:rPr lang="zh-CN" altLang="en-US" sz="4400" b="1" dirty="0">
                <a:solidFill>
                  <a:srgbClr val="000099"/>
                </a:solidFill>
                <a:latin typeface="华文中宋" panose="02010600040101010101" pitchFamily="2" charset="-122"/>
                <a:ea typeface="华文中宋" panose="02010600040101010101" pitchFamily="2" charset="-122"/>
              </a:rPr>
              <a:t>愀然</a:t>
            </a:r>
            <a:r>
              <a:rPr lang="en-US" altLang="zh-CN" sz="4400" b="1" dirty="0">
                <a:solidFill>
                  <a:srgbClr val="000099"/>
                </a:solidFill>
                <a:latin typeface="华文中宋" panose="02010600040101010101" pitchFamily="2" charset="-122"/>
                <a:ea typeface="华文中宋" panose="02010600040101010101" pitchFamily="2" charset="-122"/>
              </a:rPr>
              <a:t>——</a:t>
            </a:r>
            <a:r>
              <a:rPr lang="zh-CN" altLang="en-US" sz="4400" b="1" dirty="0">
                <a:solidFill>
                  <a:srgbClr val="000099"/>
                </a:solidFill>
                <a:latin typeface="华文中宋" panose="02010600040101010101" pitchFamily="2" charset="-122"/>
                <a:ea typeface="华文中宋" panose="02010600040101010101" pitchFamily="2" charset="-122"/>
              </a:rPr>
              <a:t>喜而笑</a:t>
            </a:r>
            <a:endParaRPr lang="zh-CN" altLang="en-US" sz="4400" b="1" dirty="0">
              <a:solidFill>
                <a:srgbClr val="000099"/>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4427855" y="436245"/>
            <a:ext cx="2214880" cy="645160"/>
          </a:xfrm>
          <a:prstGeom prst="rect">
            <a:avLst/>
          </a:prstGeom>
          <a:noFill/>
        </p:spPr>
        <p:txBody>
          <a:bodyPr wrap="none" rtlCol="0">
            <a:spAutoFit/>
          </a:bodyPr>
          <a:p>
            <a:pPr marR="0" algn="l" defTabSz="914400">
              <a:lnSpc>
                <a:spcPct val="90000"/>
              </a:lnSpc>
              <a:buClrTx/>
              <a:buSzTx/>
              <a:defRPr/>
            </a:pPr>
            <a:r>
              <a:rPr lang="zh-CN" altLang="en-US" sz="4000" b="1" noProof="0">
                <a:solidFill>
                  <a:srgbClr val="FF0000"/>
                </a:solidFill>
                <a:latin typeface="微软雅黑" panose="020B0503020204020204" charset="-122"/>
                <a:ea typeface="微软雅黑" panose="020B0503020204020204" charset="-122"/>
                <a:cs typeface="华文中宋" panose="02010600040101010101" pitchFamily="2" charset="-122"/>
                <a:sym typeface="+mn-ea"/>
              </a:rPr>
              <a:t>整体感知</a:t>
            </a:r>
            <a:endParaRPr kumimoji="0" lang="zh-CN" altLang="en-US" sz="4000" b="1" kern="1200" cap="none" spc="0" normalizeH="0" baseline="0" noProof="0">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6625"/>
                                        </p:tgtEl>
                                        <p:attrNameLst>
                                          <p:attrName>style.visibility</p:attrName>
                                        </p:attrNameLst>
                                      </p:cBhvr>
                                      <p:to>
                                        <p:strVal val="visible"/>
                                      </p:to>
                                    </p:set>
                                    <p:anim calcmode="lin" valueType="num">
                                      <p:cBhvr additive="base">
                                        <p:cTn id="11" dur="1000" fill="hold"/>
                                        <p:tgtEl>
                                          <p:spTgt spid="26625"/>
                                        </p:tgtEl>
                                        <p:attrNameLst>
                                          <p:attrName>ppt_x</p:attrName>
                                        </p:attrNameLst>
                                      </p:cBhvr>
                                      <p:tavLst>
                                        <p:tav tm="0">
                                          <p:val>
                                            <p:strVal val="#ppt_x"/>
                                          </p:val>
                                        </p:tav>
                                        <p:tav tm="100000">
                                          <p:val>
                                            <p:strVal val="#ppt_x"/>
                                          </p:val>
                                        </p:tav>
                                      </p:tavLst>
                                    </p:anim>
                                    <p:anim calcmode="lin" valueType="num">
                                      <p:cBhvr additive="base">
                                        <p:cTn id="12" dur="1000" fill="hold"/>
                                        <p:tgtEl>
                                          <p:spTgt spid="266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nodeType="afterEffect">
                                  <p:stCondLst>
                                    <p:cond delay="0"/>
                                  </p:stCondLst>
                                  <p:childTnLst>
                                    <p:set>
                                      <p:cBhvr>
                                        <p:cTn id="15" dur="1" fill="hold">
                                          <p:stCondLst>
                                            <p:cond delay="0"/>
                                          </p:stCondLst>
                                        </p:cTn>
                                        <p:tgtEl>
                                          <p:spTgt spid="109573">
                                            <p:txEl>
                                              <p:pRg st="0" end="0"/>
                                            </p:txEl>
                                          </p:spTgt>
                                        </p:tgtEl>
                                        <p:attrNameLst>
                                          <p:attrName>style.visibility</p:attrName>
                                        </p:attrNameLst>
                                      </p:cBhvr>
                                      <p:to>
                                        <p:strVal val="visible"/>
                                      </p:to>
                                    </p:set>
                                    <p:anim calcmode="lin" valueType="num">
                                      <p:cBhvr>
                                        <p:cTn id="16" dur="1000" fill="hold"/>
                                        <p:tgtEl>
                                          <p:spTgt spid="109573">
                                            <p:txEl>
                                              <p:pRg st="0" end="0"/>
                                            </p:txEl>
                                          </p:spTgt>
                                        </p:tgtEl>
                                        <p:attrNameLst>
                                          <p:attrName>ppt_w</p:attrName>
                                        </p:attrNameLst>
                                      </p:cBhvr>
                                      <p:tavLst>
                                        <p:tav tm="0">
                                          <p:val>
                                            <p:strVal val="#ppt_w*0.70"/>
                                          </p:val>
                                        </p:tav>
                                        <p:tav tm="100000">
                                          <p:val>
                                            <p:strVal val="#ppt_w"/>
                                          </p:val>
                                        </p:tav>
                                      </p:tavLst>
                                    </p:anim>
                                    <p:anim calcmode="lin" valueType="num">
                                      <p:cBhvr>
                                        <p:cTn id="17" dur="1000" fill="hold"/>
                                        <p:tgtEl>
                                          <p:spTgt spid="109573">
                                            <p:txEl>
                                              <p:pRg st="0" end="0"/>
                                            </p:txEl>
                                          </p:spTgt>
                                        </p:tgtEl>
                                        <p:attrNameLst>
                                          <p:attrName>ppt_h</p:attrName>
                                        </p:attrNameLst>
                                      </p:cBhvr>
                                      <p:tavLst>
                                        <p:tav tm="0">
                                          <p:val>
                                            <p:strVal val="#ppt_h"/>
                                          </p:val>
                                        </p:tav>
                                        <p:tav tm="100000">
                                          <p:val>
                                            <p:strVal val="#ppt_h"/>
                                          </p:val>
                                        </p:tav>
                                      </p:tavLst>
                                    </p:anim>
                                    <p:animEffect transition="in" filter="fade">
                                      <p:cBhvr>
                                        <p:cTn id="18" dur="1000"/>
                                        <p:tgtEl>
                                          <p:spTgt spid="109573">
                                            <p:txEl>
                                              <p:pRg st="0" end="0"/>
                                            </p:txEl>
                                          </p:spTgt>
                                        </p:tgtEl>
                                      </p:cBhvr>
                                    </p:animEffect>
                                  </p:childTnLst>
                                </p:cTn>
                              </p:par>
                            </p:childTnLst>
                          </p:cTn>
                        </p:par>
                        <p:par>
                          <p:cTn id="19" fill="hold">
                            <p:stCondLst>
                              <p:cond delay="2000"/>
                            </p:stCondLst>
                            <p:childTnLst>
                              <p:par>
                                <p:cTn id="20" presetID="55" presetClass="entr" presetSubtype="0" fill="hold" nodeType="afterEffect">
                                  <p:stCondLst>
                                    <p:cond delay="0"/>
                                  </p:stCondLst>
                                  <p:childTnLst>
                                    <p:set>
                                      <p:cBhvr>
                                        <p:cTn id="21" dur="1" fill="hold">
                                          <p:stCondLst>
                                            <p:cond delay="0"/>
                                          </p:stCondLst>
                                        </p:cTn>
                                        <p:tgtEl>
                                          <p:spTgt spid="109573">
                                            <p:txEl>
                                              <p:pRg st="1" end="1"/>
                                            </p:txEl>
                                          </p:spTgt>
                                        </p:tgtEl>
                                        <p:attrNameLst>
                                          <p:attrName>style.visibility</p:attrName>
                                        </p:attrNameLst>
                                      </p:cBhvr>
                                      <p:to>
                                        <p:strVal val="visible"/>
                                      </p:to>
                                    </p:set>
                                    <p:anim calcmode="lin" valueType="num">
                                      <p:cBhvr>
                                        <p:cTn id="22" dur="1000" fill="hold"/>
                                        <p:tgtEl>
                                          <p:spTgt spid="109573">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109573">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109573">
                                            <p:txEl>
                                              <p:pRg st="1" end="1"/>
                                            </p:txEl>
                                          </p:spTgt>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000" fill="hold">
                                          <p:stCondLst>
                                            <p:cond delay="0"/>
                                          </p:stCondLst>
                                        </p:cTn>
                                        <p:tgtEl>
                                          <p:spTgt spid="109575"/>
                                        </p:tgtEl>
                                        <p:attrNameLst>
                                          <p:attrName>style.visibility</p:attrName>
                                        </p:attrNameLst>
                                      </p:cBhvr>
                                      <p:to>
                                        <p:strVal val="visible"/>
                                      </p:to>
                                    </p:set>
                                    <p:anim calcmode="lin" valueType="num">
                                      <p:cBhvr additive="base">
                                        <p:cTn id="28" dur="1000" fill="hold"/>
                                        <p:tgtEl>
                                          <p:spTgt spid="109575"/>
                                        </p:tgtEl>
                                        <p:attrNameLst>
                                          <p:attrName>ppt_x</p:attrName>
                                        </p:attrNameLst>
                                      </p:cBhvr>
                                      <p:tavLst>
                                        <p:tav tm="0">
                                          <p:val>
                                            <p:strVal val="#ppt_x"/>
                                          </p:val>
                                        </p:tav>
                                        <p:tav tm="100000">
                                          <p:val>
                                            <p:strVal val="#ppt_x"/>
                                          </p:val>
                                        </p:tav>
                                      </p:tavLst>
                                    </p:anim>
                                    <p:anim calcmode="lin" valueType="num">
                                      <p:cBhvr additive="base">
                                        <p:cTn id="29" dur="1000" fill="hold"/>
                                        <p:tgtEl>
                                          <p:spTgt spid="1095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5"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p:cNvSpPr/>
          <p:nvPr/>
        </p:nvSpPr>
        <p:spPr>
          <a:xfrm>
            <a:off x="1951355" y="1068705"/>
            <a:ext cx="9337040" cy="5405755"/>
          </a:xfrm>
          <a:prstGeom prst="rect">
            <a:avLst/>
          </a:prstGeom>
          <a:noFill/>
          <a:ln w="9525">
            <a:noFill/>
          </a:ln>
        </p:spPr>
        <p:txBody>
          <a:bodyPr wrap="square" anchor="t" anchorCtr="0">
            <a:spAutoFit/>
          </a:bodyPr>
          <a:p>
            <a:pPr>
              <a:lnSpc>
                <a:spcPct val="120000"/>
              </a:lnSpc>
            </a:pPr>
            <a:r>
              <a:rPr lang="zh-CN" altLang="en-US" sz="3600" b="1" dirty="0">
                <a:solidFill>
                  <a:srgbClr val="1111C8"/>
                </a:solidFill>
                <a:latin typeface="华文中宋" panose="02010600040101010101" pitchFamily="2" charset="-122"/>
                <a:ea typeface="华文中宋" panose="02010600040101010101" pitchFamily="2" charset="-122"/>
              </a:rPr>
              <a:t>一、夜游之乐</a:t>
            </a:r>
            <a:endParaRPr lang="zh-CN" altLang="en-US" sz="3600" b="1" dirty="0">
              <a:solidFill>
                <a:srgbClr val="FF0066"/>
              </a:solidFill>
              <a:latin typeface="华文中宋" panose="02010600040101010101" pitchFamily="2" charset="-122"/>
              <a:ea typeface="华文中宋" panose="02010600040101010101" pitchFamily="2" charset="-122"/>
            </a:endParaRPr>
          </a:p>
          <a:p>
            <a:pPr>
              <a:lnSpc>
                <a:spcPct val="120000"/>
              </a:lnSpc>
            </a:pPr>
            <a:r>
              <a:rPr lang="en-US" altLang="zh-CN" sz="3600" b="1" dirty="0">
                <a:solidFill>
                  <a:schemeClr val="tx1"/>
                </a:solidFill>
                <a:latin typeface="华文中宋" panose="02010600040101010101" pitchFamily="2" charset="-122"/>
                <a:ea typeface="华文中宋" panose="02010600040101010101" pitchFamily="2" charset="-122"/>
              </a:rPr>
              <a:t>1</a:t>
            </a:r>
            <a:r>
              <a:rPr lang="zh-CN" altLang="en-US" sz="3600" b="1" dirty="0">
                <a:solidFill>
                  <a:schemeClr val="tx1"/>
                </a:solidFill>
                <a:latin typeface="华文中宋" panose="02010600040101010101" pitchFamily="2" charset="-122"/>
                <a:ea typeface="华文中宋" panose="02010600040101010101" pitchFamily="2" charset="-122"/>
              </a:rPr>
              <a:t>段．泛舟赤壁，襟怀开朗</a:t>
            </a:r>
            <a:r>
              <a:rPr lang="zh-CN" altLang="en-US" sz="3600" b="1" dirty="0">
                <a:solidFill>
                  <a:srgbClr val="000066"/>
                </a:solidFill>
                <a:latin typeface="华文中宋" panose="02010600040101010101" pitchFamily="2" charset="-122"/>
                <a:ea typeface="华文中宋" panose="02010600040101010101" pitchFamily="2" charset="-122"/>
              </a:rPr>
              <a:t>        </a:t>
            </a:r>
            <a:r>
              <a:rPr lang="zh-CN" altLang="en-US" sz="3600" b="1" dirty="0">
                <a:solidFill>
                  <a:srgbClr val="00B0F0"/>
                </a:solidFill>
                <a:latin typeface="华文中宋" panose="02010600040101010101" pitchFamily="2" charset="-122"/>
                <a:ea typeface="华文中宋" panose="02010600040101010101" pitchFamily="2" charset="-122"/>
              </a:rPr>
              <a:t>（乐）</a:t>
            </a:r>
            <a:r>
              <a:rPr lang="zh-CN" altLang="en-US" sz="3600" b="1" dirty="0">
                <a:solidFill>
                  <a:srgbClr val="000066"/>
                </a:solidFill>
                <a:latin typeface="华文中宋" panose="02010600040101010101" pitchFamily="2" charset="-122"/>
                <a:ea typeface="华文中宋" panose="02010600040101010101" pitchFamily="2" charset="-122"/>
              </a:rPr>
              <a:t>  </a:t>
            </a:r>
            <a:endParaRPr lang="zh-CN" altLang="en-US" sz="3600" b="1" dirty="0">
              <a:solidFill>
                <a:srgbClr val="000066"/>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1111C8"/>
                </a:solidFill>
                <a:latin typeface="华文中宋" panose="02010600040101010101" pitchFamily="2" charset="-122"/>
                <a:ea typeface="华文中宋" panose="02010600040101010101" pitchFamily="2" charset="-122"/>
              </a:rPr>
              <a:t>二、乐极悲来</a:t>
            </a:r>
            <a:endParaRPr lang="zh-CN" altLang="en-US" sz="3600" b="1" dirty="0">
              <a:solidFill>
                <a:srgbClr val="FF0066"/>
              </a:solidFill>
              <a:latin typeface="华文中宋" panose="02010600040101010101" pitchFamily="2" charset="-122"/>
              <a:ea typeface="华文中宋" panose="02010600040101010101" pitchFamily="2" charset="-122"/>
            </a:endParaRPr>
          </a:p>
          <a:p>
            <a:pPr>
              <a:lnSpc>
                <a:spcPct val="120000"/>
              </a:lnSpc>
            </a:pPr>
            <a:r>
              <a:rPr lang="en-US" altLang="zh-CN" sz="3600" b="1" dirty="0">
                <a:solidFill>
                  <a:schemeClr val="tx1"/>
                </a:solidFill>
                <a:latin typeface="华文中宋" panose="02010600040101010101" pitchFamily="2" charset="-122"/>
                <a:ea typeface="华文中宋" panose="02010600040101010101" pitchFamily="2" charset="-122"/>
              </a:rPr>
              <a:t>2</a:t>
            </a:r>
            <a:r>
              <a:rPr lang="zh-CN" altLang="en-US" sz="3600" b="1" dirty="0">
                <a:solidFill>
                  <a:schemeClr val="tx1"/>
                </a:solidFill>
                <a:latin typeface="华文中宋" panose="02010600040101010101" pitchFamily="2" charset="-122"/>
                <a:ea typeface="华文中宋" panose="02010600040101010101" pitchFamily="2" charset="-122"/>
              </a:rPr>
              <a:t>段．饮酒放歌，箫音怨慕       </a:t>
            </a:r>
            <a:r>
              <a:rPr lang="zh-CN" altLang="en-US" sz="3600" b="1" dirty="0">
                <a:solidFill>
                  <a:srgbClr val="00B0F0"/>
                </a:solidFill>
                <a:latin typeface="华文中宋" panose="02010600040101010101" pitchFamily="2" charset="-122"/>
                <a:ea typeface="华文中宋" panose="02010600040101010101" pitchFamily="2" charset="-122"/>
              </a:rPr>
              <a:t>（转悲）</a:t>
            </a:r>
            <a:endParaRPr lang="zh-CN" altLang="en-US" sz="3600" b="1" dirty="0">
              <a:solidFill>
                <a:schemeClr val="tx1"/>
              </a:solidFill>
              <a:latin typeface="华文中宋" panose="02010600040101010101" pitchFamily="2" charset="-122"/>
              <a:ea typeface="华文中宋" panose="02010600040101010101" pitchFamily="2" charset="-122"/>
            </a:endParaRPr>
          </a:p>
          <a:p>
            <a:pPr>
              <a:lnSpc>
                <a:spcPct val="120000"/>
              </a:lnSpc>
            </a:pPr>
            <a:r>
              <a:rPr lang="en-US" altLang="zh-CN" sz="3600" b="1" dirty="0">
                <a:solidFill>
                  <a:schemeClr val="tx1"/>
                </a:solidFill>
                <a:latin typeface="华文中宋" panose="02010600040101010101" pitchFamily="2" charset="-122"/>
                <a:ea typeface="华文中宋" panose="02010600040101010101" pitchFamily="2" charset="-122"/>
              </a:rPr>
              <a:t>3</a:t>
            </a:r>
            <a:r>
              <a:rPr lang="zh-CN" altLang="en-US" sz="3600" b="1" dirty="0">
                <a:solidFill>
                  <a:schemeClr val="tx1"/>
                </a:solidFill>
                <a:latin typeface="华文中宋" panose="02010600040101010101" pitchFamily="2" charset="-122"/>
                <a:ea typeface="华文中宋" panose="02010600040101010101" pitchFamily="2" charset="-122"/>
              </a:rPr>
              <a:t>段．慨叹人生，苦短失意</a:t>
            </a:r>
            <a:r>
              <a:rPr lang="zh-CN" altLang="en-US" sz="3600" b="1" dirty="0">
                <a:solidFill>
                  <a:srgbClr val="000066"/>
                </a:solidFill>
                <a:latin typeface="华文中宋" panose="02010600040101010101" pitchFamily="2" charset="-122"/>
                <a:ea typeface="华文中宋" panose="02010600040101010101" pitchFamily="2" charset="-122"/>
              </a:rPr>
              <a:t>        </a:t>
            </a:r>
            <a:r>
              <a:rPr lang="zh-CN" altLang="en-US" sz="3600" b="1" dirty="0">
                <a:solidFill>
                  <a:srgbClr val="00B0F0"/>
                </a:solidFill>
                <a:latin typeface="华文中宋" panose="02010600040101010101" pitchFamily="2" charset="-122"/>
                <a:ea typeface="华文中宋" panose="02010600040101010101" pitchFamily="2" charset="-122"/>
              </a:rPr>
              <a:t>（悲）</a:t>
            </a:r>
            <a:r>
              <a:rPr lang="zh-CN" altLang="en-US" sz="3600" b="1" dirty="0">
                <a:solidFill>
                  <a:srgbClr val="000066"/>
                </a:solidFill>
                <a:latin typeface="华文中宋" panose="02010600040101010101" pitchFamily="2" charset="-122"/>
                <a:ea typeface="华文中宋" panose="02010600040101010101" pitchFamily="2" charset="-122"/>
              </a:rPr>
              <a:t>   </a:t>
            </a:r>
            <a:endParaRPr lang="zh-CN" altLang="en-US" sz="3600" b="1" dirty="0">
              <a:solidFill>
                <a:srgbClr val="000066"/>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1111C8"/>
                </a:solidFill>
                <a:latin typeface="华文中宋" panose="02010600040101010101" pitchFamily="2" charset="-122"/>
                <a:ea typeface="华文中宋" panose="02010600040101010101" pitchFamily="2" charset="-122"/>
              </a:rPr>
              <a:t>三、因悲生悟</a:t>
            </a:r>
            <a:endParaRPr lang="zh-CN" altLang="en-US" sz="3600" b="1" dirty="0">
              <a:solidFill>
                <a:srgbClr val="FF0066"/>
              </a:solidFill>
              <a:latin typeface="华文中宋" panose="02010600040101010101" pitchFamily="2" charset="-122"/>
              <a:ea typeface="华文中宋" panose="02010600040101010101" pitchFamily="2" charset="-122"/>
            </a:endParaRPr>
          </a:p>
          <a:p>
            <a:pPr>
              <a:lnSpc>
                <a:spcPct val="120000"/>
              </a:lnSpc>
            </a:pPr>
            <a:r>
              <a:rPr lang="en-US" altLang="zh-CN" sz="3600" b="1" dirty="0">
                <a:solidFill>
                  <a:schemeClr val="tx1"/>
                </a:solidFill>
                <a:latin typeface="华文中宋" panose="02010600040101010101" pitchFamily="2" charset="-122"/>
                <a:ea typeface="华文中宋" panose="02010600040101010101" pitchFamily="2" charset="-122"/>
              </a:rPr>
              <a:t>4</a:t>
            </a:r>
            <a:r>
              <a:rPr lang="zh-CN" altLang="en-US" sz="3600" b="1" dirty="0">
                <a:solidFill>
                  <a:schemeClr val="tx1"/>
                </a:solidFill>
                <a:latin typeface="华文中宋" panose="02010600040101010101" pitchFamily="2" charset="-122"/>
                <a:ea typeface="华文中宋" panose="02010600040101010101" pitchFamily="2" charset="-122"/>
              </a:rPr>
              <a:t>段．苏子作答，妙语解答       </a:t>
            </a:r>
            <a:r>
              <a:rPr lang="zh-CN" altLang="en-US" sz="3600" b="1" dirty="0">
                <a:solidFill>
                  <a:srgbClr val="00B0F0"/>
                </a:solidFill>
                <a:latin typeface="华文中宋" panose="02010600040101010101" pitchFamily="2" charset="-122"/>
                <a:ea typeface="华文中宋" panose="02010600040101010101" pitchFamily="2" charset="-122"/>
              </a:rPr>
              <a:t>（转喜）</a:t>
            </a:r>
            <a:endParaRPr lang="zh-CN" altLang="en-US" sz="3600" b="1" dirty="0">
              <a:solidFill>
                <a:schemeClr val="tx1"/>
              </a:solidFill>
              <a:latin typeface="华文中宋" panose="02010600040101010101" pitchFamily="2" charset="-122"/>
              <a:ea typeface="华文中宋" panose="02010600040101010101" pitchFamily="2" charset="-122"/>
            </a:endParaRPr>
          </a:p>
          <a:p>
            <a:pPr>
              <a:lnSpc>
                <a:spcPct val="120000"/>
              </a:lnSpc>
            </a:pPr>
            <a:r>
              <a:rPr lang="en-US" altLang="zh-CN" sz="3600" b="1" dirty="0">
                <a:solidFill>
                  <a:schemeClr val="tx1"/>
                </a:solidFill>
                <a:latin typeface="华文中宋" panose="02010600040101010101" pitchFamily="2" charset="-122"/>
                <a:ea typeface="华文中宋" panose="02010600040101010101" pitchFamily="2" charset="-122"/>
              </a:rPr>
              <a:t>5</a:t>
            </a:r>
            <a:r>
              <a:rPr lang="zh-CN" altLang="en-US" sz="3600" b="1" dirty="0">
                <a:solidFill>
                  <a:schemeClr val="tx1"/>
                </a:solidFill>
                <a:latin typeface="华文中宋" panose="02010600040101010101" pitchFamily="2" charset="-122"/>
                <a:ea typeface="华文中宋" panose="02010600040101010101" pitchFamily="2" charset="-122"/>
              </a:rPr>
              <a:t>段．主客尽欢，忘情尘世</a:t>
            </a:r>
            <a:r>
              <a:rPr lang="zh-CN" altLang="en-US" sz="3600" b="1" dirty="0">
                <a:solidFill>
                  <a:srgbClr val="000066"/>
                </a:solidFill>
                <a:latin typeface="华文中宋" panose="02010600040101010101" pitchFamily="2" charset="-122"/>
                <a:ea typeface="华文中宋" panose="02010600040101010101" pitchFamily="2" charset="-122"/>
              </a:rPr>
              <a:t>        </a:t>
            </a:r>
            <a:r>
              <a:rPr lang="zh-CN" altLang="en-US" sz="3600" b="1" dirty="0">
                <a:solidFill>
                  <a:srgbClr val="00B0F0"/>
                </a:solidFill>
                <a:latin typeface="华文中宋" panose="02010600040101010101" pitchFamily="2" charset="-122"/>
                <a:ea typeface="华文中宋" panose="02010600040101010101" pitchFamily="2" charset="-122"/>
              </a:rPr>
              <a:t>（乐）</a:t>
            </a:r>
            <a:endParaRPr lang="zh-CN" altLang="en-US" sz="3600" b="1" dirty="0">
              <a:solidFill>
                <a:srgbClr val="00B0F0"/>
              </a:solidFill>
              <a:latin typeface="华文中宋" panose="02010600040101010101" pitchFamily="2" charset="-122"/>
              <a:ea typeface="华文中宋" panose="02010600040101010101" pitchFamily="2" charset="-122"/>
            </a:endParaRPr>
          </a:p>
        </p:txBody>
      </p:sp>
      <p:sp>
        <p:nvSpPr>
          <p:cNvPr id="27650" name="Text Box 3"/>
          <p:cNvSpPr txBox="1"/>
          <p:nvPr/>
        </p:nvSpPr>
        <p:spPr>
          <a:xfrm>
            <a:off x="3805238" y="150813"/>
            <a:ext cx="6478587" cy="829945"/>
          </a:xfrm>
          <a:prstGeom prst="rect">
            <a:avLst/>
          </a:prstGeom>
          <a:noFill/>
          <a:ln w="9525">
            <a:noFill/>
          </a:ln>
        </p:spPr>
        <p:txBody>
          <a:bodyPr wrap="square" anchor="t" anchorCtr="0">
            <a:spAutoFit/>
          </a:bodyPr>
          <a:p>
            <a:pPr>
              <a:spcBef>
                <a:spcPct val="50000"/>
              </a:spcBef>
            </a:pPr>
            <a:r>
              <a:rPr lang="zh-CN" altLang="en-US" sz="4800" b="1" dirty="0">
                <a:solidFill>
                  <a:srgbClr val="FF0000"/>
                </a:solidFill>
                <a:latin typeface="微软雅黑" panose="020B0503020204020204" charset="-122"/>
                <a:ea typeface="微软雅黑" panose="020B0503020204020204" charset="-122"/>
              </a:rPr>
              <a:t>结构                   情感</a:t>
            </a:r>
            <a:endParaRPr lang="zh-CN" altLang="en-US" sz="4800" b="1" dirty="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7650"/>
                                        </p:tgtEl>
                                        <p:attrNameLst>
                                          <p:attrName>style.visibility</p:attrName>
                                        </p:attrNameLst>
                                      </p:cBhvr>
                                      <p:to>
                                        <p:strVal val="visible"/>
                                      </p:to>
                                    </p:set>
                                    <p:anim calcmode="lin" valueType="num">
                                      <p:cBhvr additive="base">
                                        <p:cTn id="7" dur="1000" fill="hold"/>
                                        <p:tgtEl>
                                          <p:spTgt spid="27650"/>
                                        </p:tgtEl>
                                        <p:attrNameLst>
                                          <p:attrName>ppt_x</p:attrName>
                                        </p:attrNameLst>
                                      </p:cBhvr>
                                      <p:tavLst>
                                        <p:tav tm="0">
                                          <p:val>
                                            <p:strVal val="#ppt_x"/>
                                          </p:val>
                                        </p:tav>
                                        <p:tav tm="100000">
                                          <p:val>
                                            <p:strVal val="#ppt_x"/>
                                          </p:val>
                                        </p:tav>
                                      </p:tavLst>
                                    </p:anim>
                                    <p:anim calcmode="lin" valueType="num">
                                      <p:cBhvr additive="base">
                                        <p:cTn id="8" dur="1000" fill="hold"/>
                                        <p:tgtEl>
                                          <p:spTgt spid="2765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6626">
                                            <p:txEl>
                                              <p:charRg st="0" end="7"/>
                                            </p:txEl>
                                          </p:spTgt>
                                        </p:tgtEl>
                                        <p:attrNameLst>
                                          <p:attrName>style.visibility</p:attrName>
                                        </p:attrNameLst>
                                      </p:cBhvr>
                                      <p:to>
                                        <p:strVal val="visible"/>
                                      </p:to>
                                    </p:set>
                                    <p:anim calcmode="lin" valueType="num">
                                      <p:cBhvr>
                                        <p:cTn id="12" dur="1000" fill="hold"/>
                                        <p:tgtEl>
                                          <p:spTgt spid="26626">
                                            <p:txEl>
                                              <p:charRg st="0" end="7"/>
                                            </p:txEl>
                                          </p:spTgt>
                                        </p:tgtEl>
                                        <p:attrNameLst>
                                          <p:attrName>ppt_w</p:attrName>
                                        </p:attrNameLst>
                                      </p:cBhvr>
                                      <p:tavLst>
                                        <p:tav tm="0">
                                          <p:val>
                                            <p:strVal val="#ppt_w*0.70"/>
                                          </p:val>
                                        </p:tav>
                                        <p:tav tm="100000">
                                          <p:val>
                                            <p:strVal val="#ppt_w"/>
                                          </p:val>
                                        </p:tav>
                                      </p:tavLst>
                                    </p:anim>
                                    <p:anim calcmode="lin" valueType="num">
                                      <p:cBhvr>
                                        <p:cTn id="13" dur="1000" fill="hold"/>
                                        <p:tgtEl>
                                          <p:spTgt spid="26626">
                                            <p:txEl>
                                              <p:charRg st="0" end="7"/>
                                            </p:txEl>
                                          </p:spTgt>
                                        </p:tgtEl>
                                        <p:attrNameLst>
                                          <p:attrName>ppt_h</p:attrName>
                                        </p:attrNameLst>
                                      </p:cBhvr>
                                      <p:tavLst>
                                        <p:tav tm="0">
                                          <p:val>
                                            <p:strVal val="#ppt_h"/>
                                          </p:val>
                                        </p:tav>
                                        <p:tav tm="100000">
                                          <p:val>
                                            <p:strVal val="#ppt_h"/>
                                          </p:val>
                                        </p:tav>
                                      </p:tavLst>
                                    </p:anim>
                                    <p:animEffect transition="in" filter="fade">
                                      <p:cBhvr>
                                        <p:cTn id="14" dur="1000"/>
                                        <p:tgtEl>
                                          <p:spTgt spid="26626">
                                            <p:txEl>
                                              <p:charRg st="0" end="7"/>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26626">
                                            <p:txEl>
                                              <p:charRg st="7" end="33"/>
                                            </p:txEl>
                                          </p:spTgt>
                                        </p:tgtEl>
                                        <p:attrNameLst>
                                          <p:attrName>style.visibility</p:attrName>
                                        </p:attrNameLst>
                                      </p:cBhvr>
                                      <p:to>
                                        <p:strVal val="visible"/>
                                      </p:to>
                                    </p:set>
                                    <p:anim calcmode="lin" valueType="num">
                                      <p:cBhvr>
                                        <p:cTn id="17" dur="1000" fill="hold"/>
                                        <p:tgtEl>
                                          <p:spTgt spid="26626">
                                            <p:txEl>
                                              <p:charRg st="7" end="33"/>
                                            </p:txEl>
                                          </p:spTgt>
                                        </p:tgtEl>
                                        <p:attrNameLst>
                                          <p:attrName>ppt_w</p:attrName>
                                        </p:attrNameLst>
                                      </p:cBhvr>
                                      <p:tavLst>
                                        <p:tav tm="0">
                                          <p:val>
                                            <p:strVal val="#ppt_w*0.70"/>
                                          </p:val>
                                        </p:tav>
                                        <p:tav tm="100000">
                                          <p:val>
                                            <p:strVal val="#ppt_w"/>
                                          </p:val>
                                        </p:tav>
                                      </p:tavLst>
                                    </p:anim>
                                    <p:anim calcmode="lin" valueType="num">
                                      <p:cBhvr>
                                        <p:cTn id="18" dur="1000" fill="hold"/>
                                        <p:tgtEl>
                                          <p:spTgt spid="26626">
                                            <p:txEl>
                                              <p:charRg st="7" end="33"/>
                                            </p:txEl>
                                          </p:spTgt>
                                        </p:tgtEl>
                                        <p:attrNameLst>
                                          <p:attrName>ppt_h</p:attrName>
                                        </p:attrNameLst>
                                      </p:cBhvr>
                                      <p:tavLst>
                                        <p:tav tm="0">
                                          <p:val>
                                            <p:strVal val="#ppt_h"/>
                                          </p:val>
                                        </p:tav>
                                        <p:tav tm="100000">
                                          <p:val>
                                            <p:strVal val="#ppt_h"/>
                                          </p:val>
                                        </p:tav>
                                      </p:tavLst>
                                    </p:anim>
                                    <p:animEffect transition="in" filter="fade">
                                      <p:cBhvr>
                                        <p:cTn id="19" dur="1000"/>
                                        <p:tgtEl>
                                          <p:spTgt spid="26626">
                                            <p:txEl>
                                              <p:charRg st="7" end="33"/>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26626">
                                            <p:txEl>
                                              <p:charRg st="33" end="40"/>
                                            </p:txEl>
                                          </p:spTgt>
                                        </p:tgtEl>
                                        <p:attrNameLst>
                                          <p:attrName>style.visibility</p:attrName>
                                        </p:attrNameLst>
                                      </p:cBhvr>
                                      <p:to>
                                        <p:strVal val="visible"/>
                                      </p:to>
                                    </p:set>
                                    <p:anim calcmode="lin" valueType="num">
                                      <p:cBhvr>
                                        <p:cTn id="22" dur="1000" fill="hold"/>
                                        <p:tgtEl>
                                          <p:spTgt spid="26626">
                                            <p:txEl>
                                              <p:charRg st="33" end="40"/>
                                            </p:txEl>
                                          </p:spTgt>
                                        </p:tgtEl>
                                        <p:attrNameLst>
                                          <p:attrName>ppt_w</p:attrName>
                                        </p:attrNameLst>
                                      </p:cBhvr>
                                      <p:tavLst>
                                        <p:tav tm="0">
                                          <p:val>
                                            <p:strVal val="#ppt_w*0.70"/>
                                          </p:val>
                                        </p:tav>
                                        <p:tav tm="100000">
                                          <p:val>
                                            <p:strVal val="#ppt_w"/>
                                          </p:val>
                                        </p:tav>
                                      </p:tavLst>
                                    </p:anim>
                                    <p:anim calcmode="lin" valueType="num">
                                      <p:cBhvr>
                                        <p:cTn id="23" dur="1000" fill="hold"/>
                                        <p:tgtEl>
                                          <p:spTgt spid="26626">
                                            <p:txEl>
                                              <p:charRg st="33" end="40"/>
                                            </p:txEl>
                                          </p:spTgt>
                                        </p:tgtEl>
                                        <p:attrNameLst>
                                          <p:attrName>ppt_h</p:attrName>
                                        </p:attrNameLst>
                                      </p:cBhvr>
                                      <p:tavLst>
                                        <p:tav tm="0">
                                          <p:val>
                                            <p:strVal val="#ppt_h"/>
                                          </p:val>
                                        </p:tav>
                                        <p:tav tm="100000">
                                          <p:val>
                                            <p:strVal val="#ppt_h"/>
                                          </p:val>
                                        </p:tav>
                                      </p:tavLst>
                                    </p:anim>
                                    <p:animEffect transition="in" filter="fade">
                                      <p:cBhvr>
                                        <p:cTn id="24" dur="1000"/>
                                        <p:tgtEl>
                                          <p:spTgt spid="26626">
                                            <p:txEl>
                                              <p:charRg st="33" end="40"/>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26626">
                                            <p:txEl>
                                              <p:charRg st="40" end="64"/>
                                            </p:txEl>
                                          </p:spTgt>
                                        </p:tgtEl>
                                        <p:attrNameLst>
                                          <p:attrName>style.visibility</p:attrName>
                                        </p:attrNameLst>
                                      </p:cBhvr>
                                      <p:to>
                                        <p:strVal val="visible"/>
                                      </p:to>
                                    </p:set>
                                    <p:anim calcmode="lin" valueType="num">
                                      <p:cBhvr>
                                        <p:cTn id="27" dur="1000" fill="hold"/>
                                        <p:tgtEl>
                                          <p:spTgt spid="26626">
                                            <p:txEl>
                                              <p:charRg st="40" end="64"/>
                                            </p:txEl>
                                          </p:spTgt>
                                        </p:tgtEl>
                                        <p:attrNameLst>
                                          <p:attrName>ppt_w</p:attrName>
                                        </p:attrNameLst>
                                      </p:cBhvr>
                                      <p:tavLst>
                                        <p:tav tm="0">
                                          <p:val>
                                            <p:strVal val="#ppt_w*0.70"/>
                                          </p:val>
                                        </p:tav>
                                        <p:tav tm="100000">
                                          <p:val>
                                            <p:strVal val="#ppt_w"/>
                                          </p:val>
                                        </p:tav>
                                      </p:tavLst>
                                    </p:anim>
                                    <p:anim calcmode="lin" valueType="num">
                                      <p:cBhvr>
                                        <p:cTn id="28" dur="1000" fill="hold"/>
                                        <p:tgtEl>
                                          <p:spTgt spid="26626">
                                            <p:txEl>
                                              <p:charRg st="40" end="64"/>
                                            </p:txEl>
                                          </p:spTgt>
                                        </p:tgtEl>
                                        <p:attrNameLst>
                                          <p:attrName>ppt_h</p:attrName>
                                        </p:attrNameLst>
                                      </p:cBhvr>
                                      <p:tavLst>
                                        <p:tav tm="0">
                                          <p:val>
                                            <p:strVal val="#ppt_h"/>
                                          </p:val>
                                        </p:tav>
                                        <p:tav tm="100000">
                                          <p:val>
                                            <p:strVal val="#ppt_h"/>
                                          </p:val>
                                        </p:tav>
                                      </p:tavLst>
                                    </p:anim>
                                    <p:animEffect transition="in" filter="fade">
                                      <p:cBhvr>
                                        <p:cTn id="29" dur="1000"/>
                                        <p:tgtEl>
                                          <p:spTgt spid="26626">
                                            <p:txEl>
                                              <p:charRg st="40" end="64"/>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26626">
                                            <p:txEl>
                                              <p:charRg st="64" end="91"/>
                                            </p:txEl>
                                          </p:spTgt>
                                        </p:tgtEl>
                                        <p:attrNameLst>
                                          <p:attrName>style.visibility</p:attrName>
                                        </p:attrNameLst>
                                      </p:cBhvr>
                                      <p:to>
                                        <p:strVal val="visible"/>
                                      </p:to>
                                    </p:set>
                                    <p:anim calcmode="lin" valueType="num">
                                      <p:cBhvr>
                                        <p:cTn id="32" dur="1000" fill="hold"/>
                                        <p:tgtEl>
                                          <p:spTgt spid="26626">
                                            <p:txEl>
                                              <p:charRg st="64" end="91"/>
                                            </p:txEl>
                                          </p:spTgt>
                                        </p:tgtEl>
                                        <p:attrNameLst>
                                          <p:attrName>ppt_w</p:attrName>
                                        </p:attrNameLst>
                                      </p:cBhvr>
                                      <p:tavLst>
                                        <p:tav tm="0">
                                          <p:val>
                                            <p:strVal val="#ppt_w*0.70"/>
                                          </p:val>
                                        </p:tav>
                                        <p:tav tm="100000">
                                          <p:val>
                                            <p:strVal val="#ppt_w"/>
                                          </p:val>
                                        </p:tav>
                                      </p:tavLst>
                                    </p:anim>
                                    <p:anim calcmode="lin" valueType="num">
                                      <p:cBhvr>
                                        <p:cTn id="33" dur="1000" fill="hold"/>
                                        <p:tgtEl>
                                          <p:spTgt spid="26626">
                                            <p:txEl>
                                              <p:charRg st="64" end="91"/>
                                            </p:txEl>
                                          </p:spTgt>
                                        </p:tgtEl>
                                        <p:attrNameLst>
                                          <p:attrName>ppt_h</p:attrName>
                                        </p:attrNameLst>
                                      </p:cBhvr>
                                      <p:tavLst>
                                        <p:tav tm="0">
                                          <p:val>
                                            <p:strVal val="#ppt_h"/>
                                          </p:val>
                                        </p:tav>
                                        <p:tav tm="100000">
                                          <p:val>
                                            <p:strVal val="#ppt_h"/>
                                          </p:val>
                                        </p:tav>
                                      </p:tavLst>
                                    </p:anim>
                                    <p:animEffect transition="in" filter="fade">
                                      <p:cBhvr>
                                        <p:cTn id="34" dur="1000"/>
                                        <p:tgtEl>
                                          <p:spTgt spid="26626">
                                            <p:txEl>
                                              <p:charRg st="64" end="91"/>
                                            </p:txEl>
                                          </p:spTgt>
                                        </p:tgtEl>
                                      </p:cBhvr>
                                    </p:animEffect>
                                  </p:childTnLst>
                                </p:cTn>
                              </p:par>
                              <p:par>
                                <p:cTn id="35" presetID="55" presetClass="entr" presetSubtype="0" fill="hold" nodeType="withEffect">
                                  <p:stCondLst>
                                    <p:cond delay="0"/>
                                  </p:stCondLst>
                                  <p:childTnLst>
                                    <p:set>
                                      <p:cBhvr>
                                        <p:cTn id="36" dur="1" fill="hold">
                                          <p:stCondLst>
                                            <p:cond delay="0"/>
                                          </p:stCondLst>
                                        </p:cTn>
                                        <p:tgtEl>
                                          <p:spTgt spid="26626">
                                            <p:txEl>
                                              <p:charRg st="91" end="98"/>
                                            </p:txEl>
                                          </p:spTgt>
                                        </p:tgtEl>
                                        <p:attrNameLst>
                                          <p:attrName>style.visibility</p:attrName>
                                        </p:attrNameLst>
                                      </p:cBhvr>
                                      <p:to>
                                        <p:strVal val="visible"/>
                                      </p:to>
                                    </p:set>
                                    <p:anim calcmode="lin" valueType="num">
                                      <p:cBhvr>
                                        <p:cTn id="37" dur="1000" fill="hold"/>
                                        <p:tgtEl>
                                          <p:spTgt spid="26626">
                                            <p:txEl>
                                              <p:charRg st="91" end="98"/>
                                            </p:txEl>
                                          </p:spTgt>
                                        </p:tgtEl>
                                        <p:attrNameLst>
                                          <p:attrName>ppt_w</p:attrName>
                                        </p:attrNameLst>
                                      </p:cBhvr>
                                      <p:tavLst>
                                        <p:tav tm="0">
                                          <p:val>
                                            <p:strVal val="#ppt_w*0.70"/>
                                          </p:val>
                                        </p:tav>
                                        <p:tav tm="100000">
                                          <p:val>
                                            <p:strVal val="#ppt_w"/>
                                          </p:val>
                                        </p:tav>
                                      </p:tavLst>
                                    </p:anim>
                                    <p:anim calcmode="lin" valueType="num">
                                      <p:cBhvr>
                                        <p:cTn id="38" dur="1000" fill="hold"/>
                                        <p:tgtEl>
                                          <p:spTgt spid="26626">
                                            <p:txEl>
                                              <p:charRg st="91" end="98"/>
                                            </p:txEl>
                                          </p:spTgt>
                                        </p:tgtEl>
                                        <p:attrNameLst>
                                          <p:attrName>ppt_h</p:attrName>
                                        </p:attrNameLst>
                                      </p:cBhvr>
                                      <p:tavLst>
                                        <p:tav tm="0">
                                          <p:val>
                                            <p:strVal val="#ppt_h"/>
                                          </p:val>
                                        </p:tav>
                                        <p:tav tm="100000">
                                          <p:val>
                                            <p:strVal val="#ppt_h"/>
                                          </p:val>
                                        </p:tav>
                                      </p:tavLst>
                                    </p:anim>
                                    <p:animEffect transition="in" filter="fade">
                                      <p:cBhvr>
                                        <p:cTn id="39" dur="1000"/>
                                        <p:tgtEl>
                                          <p:spTgt spid="26626">
                                            <p:txEl>
                                              <p:charRg st="91" end="98"/>
                                            </p:txEl>
                                          </p:spTgt>
                                        </p:tgtEl>
                                      </p:cBhvr>
                                    </p:animEffect>
                                  </p:childTnLst>
                                </p:cTn>
                              </p:par>
                              <p:par>
                                <p:cTn id="40" presetID="55" presetClass="entr" presetSubtype="0" fill="hold" nodeType="withEffect">
                                  <p:stCondLst>
                                    <p:cond delay="0"/>
                                  </p:stCondLst>
                                  <p:childTnLst>
                                    <p:set>
                                      <p:cBhvr>
                                        <p:cTn id="41" dur="1" fill="hold">
                                          <p:stCondLst>
                                            <p:cond delay="0"/>
                                          </p:stCondLst>
                                        </p:cTn>
                                        <p:tgtEl>
                                          <p:spTgt spid="26626">
                                            <p:txEl>
                                              <p:charRg st="98" end="122"/>
                                            </p:txEl>
                                          </p:spTgt>
                                        </p:tgtEl>
                                        <p:attrNameLst>
                                          <p:attrName>style.visibility</p:attrName>
                                        </p:attrNameLst>
                                      </p:cBhvr>
                                      <p:to>
                                        <p:strVal val="visible"/>
                                      </p:to>
                                    </p:set>
                                    <p:anim calcmode="lin" valueType="num">
                                      <p:cBhvr>
                                        <p:cTn id="42" dur="1000" fill="hold"/>
                                        <p:tgtEl>
                                          <p:spTgt spid="26626">
                                            <p:txEl>
                                              <p:charRg st="98" end="122"/>
                                            </p:txEl>
                                          </p:spTgt>
                                        </p:tgtEl>
                                        <p:attrNameLst>
                                          <p:attrName>ppt_w</p:attrName>
                                        </p:attrNameLst>
                                      </p:cBhvr>
                                      <p:tavLst>
                                        <p:tav tm="0">
                                          <p:val>
                                            <p:strVal val="#ppt_w*0.70"/>
                                          </p:val>
                                        </p:tav>
                                        <p:tav tm="100000">
                                          <p:val>
                                            <p:strVal val="#ppt_w"/>
                                          </p:val>
                                        </p:tav>
                                      </p:tavLst>
                                    </p:anim>
                                    <p:anim calcmode="lin" valueType="num">
                                      <p:cBhvr>
                                        <p:cTn id="43" dur="1000" fill="hold"/>
                                        <p:tgtEl>
                                          <p:spTgt spid="26626">
                                            <p:txEl>
                                              <p:charRg st="98" end="122"/>
                                            </p:txEl>
                                          </p:spTgt>
                                        </p:tgtEl>
                                        <p:attrNameLst>
                                          <p:attrName>ppt_h</p:attrName>
                                        </p:attrNameLst>
                                      </p:cBhvr>
                                      <p:tavLst>
                                        <p:tav tm="0">
                                          <p:val>
                                            <p:strVal val="#ppt_h"/>
                                          </p:val>
                                        </p:tav>
                                        <p:tav tm="100000">
                                          <p:val>
                                            <p:strVal val="#ppt_h"/>
                                          </p:val>
                                        </p:tav>
                                      </p:tavLst>
                                    </p:anim>
                                    <p:animEffect transition="in" filter="fade">
                                      <p:cBhvr>
                                        <p:cTn id="44" dur="1000"/>
                                        <p:tgtEl>
                                          <p:spTgt spid="26626">
                                            <p:txEl>
                                              <p:charRg st="98" end="122"/>
                                            </p:txEl>
                                          </p:spTgt>
                                        </p:tgtEl>
                                      </p:cBhvr>
                                    </p:animEffect>
                                  </p:childTnLst>
                                </p:cTn>
                              </p:par>
                              <p:par>
                                <p:cTn id="45" presetID="55" presetClass="entr" presetSubtype="0" fill="hold" nodeType="withEffect">
                                  <p:stCondLst>
                                    <p:cond delay="0"/>
                                  </p:stCondLst>
                                  <p:childTnLst>
                                    <p:set>
                                      <p:cBhvr>
                                        <p:cTn id="46" dur="1" fill="hold">
                                          <p:stCondLst>
                                            <p:cond delay="0"/>
                                          </p:stCondLst>
                                        </p:cTn>
                                        <p:tgtEl>
                                          <p:spTgt spid="26626">
                                            <p:txEl>
                                              <p:charRg st="122" end="146"/>
                                            </p:txEl>
                                          </p:spTgt>
                                        </p:tgtEl>
                                        <p:attrNameLst>
                                          <p:attrName>style.visibility</p:attrName>
                                        </p:attrNameLst>
                                      </p:cBhvr>
                                      <p:to>
                                        <p:strVal val="visible"/>
                                      </p:to>
                                    </p:set>
                                    <p:anim calcmode="lin" valueType="num">
                                      <p:cBhvr>
                                        <p:cTn id="47" dur="1000" fill="hold"/>
                                        <p:tgtEl>
                                          <p:spTgt spid="26626">
                                            <p:txEl>
                                              <p:charRg st="122" end="146"/>
                                            </p:txEl>
                                          </p:spTgt>
                                        </p:tgtEl>
                                        <p:attrNameLst>
                                          <p:attrName>ppt_w</p:attrName>
                                        </p:attrNameLst>
                                      </p:cBhvr>
                                      <p:tavLst>
                                        <p:tav tm="0">
                                          <p:val>
                                            <p:strVal val="#ppt_w*0.70"/>
                                          </p:val>
                                        </p:tav>
                                        <p:tav tm="100000">
                                          <p:val>
                                            <p:strVal val="#ppt_w"/>
                                          </p:val>
                                        </p:tav>
                                      </p:tavLst>
                                    </p:anim>
                                    <p:anim calcmode="lin" valueType="num">
                                      <p:cBhvr>
                                        <p:cTn id="48" dur="1000" fill="hold"/>
                                        <p:tgtEl>
                                          <p:spTgt spid="26626">
                                            <p:txEl>
                                              <p:charRg st="122" end="146"/>
                                            </p:txEl>
                                          </p:spTgt>
                                        </p:tgtEl>
                                        <p:attrNameLst>
                                          <p:attrName>ppt_h</p:attrName>
                                        </p:attrNameLst>
                                      </p:cBhvr>
                                      <p:tavLst>
                                        <p:tav tm="0">
                                          <p:val>
                                            <p:strVal val="#ppt_h"/>
                                          </p:val>
                                        </p:tav>
                                        <p:tav tm="100000">
                                          <p:val>
                                            <p:strVal val="#ppt_h"/>
                                          </p:val>
                                        </p:tav>
                                      </p:tavLst>
                                    </p:anim>
                                    <p:animEffect transition="in" filter="fade">
                                      <p:cBhvr>
                                        <p:cTn id="49" dur="1000"/>
                                        <p:tgtEl>
                                          <p:spTgt spid="26626">
                                            <p:txEl>
                                              <p:charRg st="122" end="1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3" name="Text Box 3"/>
          <p:cNvSpPr txBox="1"/>
          <p:nvPr/>
        </p:nvSpPr>
        <p:spPr>
          <a:xfrm>
            <a:off x="349250" y="106045"/>
            <a:ext cx="11698605" cy="5631180"/>
          </a:xfrm>
          <a:prstGeom prst="rect">
            <a:avLst/>
          </a:prstGeom>
          <a:noFill/>
          <a:ln w="9525">
            <a:noFill/>
          </a:ln>
        </p:spPr>
        <p:txBody>
          <a:bodyPr wrap="square" anchor="t" anchorCtr="0">
            <a:spAutoFit/>
          </a:bodyPr>
          <a:p>
            <a:pPr>
              <a:lnSpc>
                <a:spcPct val="150000"/>
              </a:lnSpc>
            </a:pPr>
            <a:r>
              <a:rPr lang="en-US" altLang="zh-CN" sz="3600" b="1" dirty="0">
                <a:latin typeface="华文新魏" panose="02010800040101010101" pitchFamily="2" charset="-122"/>
                <a:ea typeface="华文新魏" panose="02010800040101010101" pitchFamily="2" charset="-122"/>
              </a:rPr>
              <a:t>         </a:t>
            </a:r>
            <a:r>
              <a:rPr lang="zh-CN" altLang="en-US" sz="4000" b="1" u="sng" dirty="0">
                <a:solidFill>
                  <a:srgbClr val="FF0000"/>
                </a:solidFill>
                <a:latin typeface="微软雅黑" panose="020B0503020204020204" charset="-122"/>
                <a:ea typeface="微软雅黑" panose="020B0503020204020204" charset="-122"/>
              </a:rPr>
              <a:t>壬戍</a:t>
            </a:r>
            <a:r>
              <a:rPr lang="zh-CN" altLang="en-US" sz="4000" b="1" dirty="0">
                <a:latin typeface="微软雅黑" panose="020B0503020204020204" charset="-122"/>
                <a:ea typeface="微软雅黑" panose="020B0503020204020204" charset="-122"/>
              </a:rPr>
              <a:t>之秋，七月</a:t>
            </a:r>
            <a:r>
              <a:rPr lang="zh-CN" altLang="en-US" sz="4000" b="1" u="sng" dirty="0">
                <a:solidFill>
                  <a:srgbClr val="FF0000"/>
                </a:solidFill>
                <a:latin typeface="微软雅黑" panose="020B0503020204020204" charset="-122"/>
                <a:ea typeface="微软雅黑" panose="020B0503020204020204" charset="-122"/>
              </a:rPr>
              <a:t>既望</a:t>
            </a:r>
            <a:r>
              <a:rPr lang="zh-CN" altLang="en-US" sz="4000" b="1" dirty="0">
                <a:latin typeface="微软雅黑" panose="020B0503020204020204" charset="-122"/>
                <a:ea typeface="微软雅黑" panose="020B0503020204020204" charset="-122"/>
              </a:rPr>
              <a:t>，苏子与客泛舟游于赤壁之下。清风徐来，水波不兴。</a:t>
            </a:r>
            <a:r>
              <a:rPr lang="zh-CN" altLang="en-US" sz="4000" b="1" u="sng" dirty="0">
                <a:solidFill>
                  <a:srgbClr val="FF0000"/>
                </a:solidFill>
                <a:latin typeface="微软雅黑" panose="020B0503020204020204" charset="-122"/>
                <a:ea typeface="微软雅黑" panose="020B0503020204020204" charset="-122"/>
              </a:rPr>
              <a:t>举酒属客</a:t>
            </a:r>
            <a:r>
              <a:rPr lang="zh-CN" altLang="en-US" sz="4000" b="1" dirty="0">
                <a:latin typeface="微软雅黑" panose="020B0503020204020204" charset="-122"/>
                <a:ea typeface="微软雅黑" panose="020B0503020204020204" charset="-122"/>
              </a:rPr>
              <a:t>，诵</a:t>
            </a:r>
            <a:r>
              <a:rPr lang="zh-CN" altLang="en-US" sz="4000" b="1" u="sng" dirty="0">
                <a:solidFill>
                  <a:srgbClr val="FF0000"/>
                </a:solidFill>
                <a:latin typeface="微软雅黑" panose="020B0503020204020204" charset="-122"/>
                <a:ea typeface="微软雅黑" panose="020B0503020204020204" charset="-122"/>
              </a:rPr>
              <a:t>明月之诗</a:t>
            </a:r>
            <a:r>
              <a:rPr lang="zh-CN" altLang="en-US" sz="4000" b="1" dirty="0">
                <a:latin typeface="微软雅黑" panose="020B0503020204020204" charset="-122"/>
                <a:ea typeface="微软雅黑" panose="020B0503020204020204" charset="-122"/>
              </a:rPr>
              <a:t>，歌</a:t>
            </a:r>
            <a:r>
              <a:rPr lang="zh-CN" altLang="en-US" sz="4000" b="1" u="sng" dirty="0">
                <a:solidFill>
                  <a:srgbClr val="FF0000"/>
                </a:solidFill>
                <a:latin typeface="微软雅黑" panose="020B0503020204020204" charset="-122"/>
                <a:ea typeface="微软雅黑" panose="020B0503020204020204" charset="-122"/>
              </a:rPr>
              <a:t>窈窕之章</a:t>
            </a:r>
            <a:r>
              <a:rPr lang="zh-CN" altLang="en-US" sz="4000" b="1" dirty="0">
                <a:latin typeface="微软雅黑" panose="020B0503020204020204" charset="-122"/>
                <a:ea typeface="微软雅黑" panose="020B0503020204020204" charset="-122"/>
              </a:rPr>
              <a:t>。</a:t>
            </a:r>
            <a:r>
              <a:rPr lang="zh-CN" altLang="en-US" sz="4000" b="1" u="sng" dirty="0">
                <a:solidFill>
                  <a:srgbClr val="FF0000"/>
                </a:solidFill>
                <a:latin typeface="微软雅黑" panose="020B0503020204020204" charset="-122"/>
                <a:ea typeface="微软雅黑" panose="020B0503020204020204" charset="-122"/>
                <a:sym typeface="+mn-ea"/>
              </a:rPr>
              <a:t>少焉</a:t>
            </a:r>
            <a:r>
              <a:rPr lang="zh-CN" altLang="en-US" sz="4000" b="1" dirty="0">
                <a:latin typeface="微软雅黑" panose="020B0503020204020204" charset="-122"/>
                <a:ea typeface="微软雅黑" panose="020B0503020204020204" charset="-122"/>
                <a:sym typeface="+mn-ea"/>
              </a:rPr>
              <a:t>，月出于东山之上，徘徊于</a:t>
            </a:r>
            <a:r>
              <a:rPr lang="zh-CN" altLang="en-US" sz="4000" b="1" u="sng" dirty="0">
                <a:solidFill>
                  <a:srgbClr val="FF0000"/>
                </a:solidFill>
                <a:latin typeface="微软雅黑" panose="020B0503020204020204" charset="-122"/>
                <a:ea typeface="微软雅黑" panose="020B0503020204020204" charset="-122"/>
                <a:sym typeface="+mn-ea"/>
              </a:rPr>
              <a:t>斗牛</a:t>
            </a:r>
            <a:r>
              <a:rPr lang="zh-CN" altLang="en-US" sz="4000" b="1" dirty="0">
                <a:latin typeface="微软雅黑" panose="020B0503020204020204" charset="-122"/>
                <a:ea typeface="微软雅黑" panose="020B0503020204020204" charset="-122"/>
                <a:sym typeface="+mn-ea"/>
              </a:rPr>
              <a:t>之间。</a:t>
            </a:r>
            <a:r>
              <a:rPr lang="zh-CN" altLang="en-US" sz="4000" b="1" u="sng" dirty="0">
                <a:solidFill>
                  <a:srgbClr val="FF0000"/>
                </a:solidFill>
                <a:latin typeface="微软雅黑" panose="020B0503020204020204" charset="-122"/>
                <a:ea typeface="微软雅黑" panose="020B0503020204020204" charset="-122"/>
                <a:sym typeface="+mn-ea"/>
              </a:rPr>
              <a:t>白露</a:t>
            </a:r>
            <a:r>
              <a:rPr lang="zh-CN" altLang="en-US" sz="4000" b="1" dirty="0">
                <a:latin typeface="微软雅黑" panose="020B0503020204020204" charset="-122"/>
                <a:ea typeface="微软雅黑" panose="020B0503020204020204" charset="-122"/>
                <a:sym typeface="+mn-ea"/>
              </a:rPr>
              <a:t>横江，水光接天。</a:t>
            </a:r>
            <a:r>
              <a:rPr lang="zh-CN" altLang="en-US" sz="4000" b="1" u="sng" dirty="0">
                <a:solidFill>
                  <a:srgbClr val="FF0000"/>
                </a:solidFill>
                <a:latin typeface="微软雅黑" panose="020B0503020204020204" charset="-122"/>
                <a:ea typeface="微软雅黑" panose="020B0503020204020204" charset="-122"/>
                <a:sym typeface="+mn-ea"/>
              </a:rPr>
              <a:t>纵一苇之所如</a:t>
            </a:r>
            <a:r>
              <a:rPr lang="zh-CN" altLang="en-US" sz="4000" b="1" dirty="0">
                <a:latin typeface="微软雅黑" panose="020B0503020204020204" charset="-122"/>
                <a:ea typeface="微软雅黑" panose="020B0503020204020204" charset="-122"/>
                <a:sym typeface="+mn-ea"/>
              </a:rPr>
              <a:t>，</a:t>
            </a:r>
            <a:r>
              <a:rPr lang="zh-CN" altLang="en-US" sz="4000" b="1" u="sng" dirty="0">
                <a:solidFill>
                  <a:srgbClr val="FF0000"/>
                </a:solidFill>
                <a:latin typeface="微软雅黑" panose="020B0503020204020204" charset="-122"/>
                <a:ea typeface="微软雅黑" panose="020B0503020204020204" charset="-122"/>
                <a:sym typeface="+mn-ea"/>
              </a:rPr>
              <a:t>凌万顷之茫然</a:t>
            </a:r>
            <a:r>
              <a:rPr lang="zh-CN" altLang="en-US" sz="4000" b="1" dirty="0">
                <a:latin typeface="微软雅黑" panose="020B0503020204020204" charset="-122"/>
                <a:ea typeface="微软雅黑" panose="020B0503020204020204" charset="-122"/>
                <a:sym typeface="+mn-ea"/>
              </a:rPr>
              <a:t>。</a:t>
            </a:r>
            <a:r>
              <a:rPr lang="zh-CN" altLang="en-US" sz="4000" b="1" dirty="0">
                <a:solidFill>
                  <a:schemeClr val="tx1"/>
                </a:solidFill>
                <a:latin typeface="微软雅黑" panose="020B0503020204020204" charset="-122"/>
                <a:ea typeface="微软雅黑" panose="020B0503020204020204" charset="-122"/>
                <a:sym typeface="+mn-ea"/>
              </a:rPr>
              <a:t>浩浩乎</a:t>
            </a:r>
            <a:r>
              <a:rPr lang="zh-CN" altLang="en-US" sz="4000" b="1" dirty="0">
                <a:latin typeface="微软雅黑" panose="020B0503020204020204" charset="-122"/>
                <a:ea typeface="微软雅黑" panose="020B0503020204020204" charset="-122"/>
                <a:sym typeface="+mn-ea"/>
              </a:rPr>
              <a:t>如</a:t>
            </a:r>
            <a:r>
              <a:rPr lang="zh-CN" altLang="en-US" sz="4000" b="1" u="sng" dirty="0">
                <a:solidFill>
                  <a:srgbClr val="FF0000"/>
                </a:solidFill>
                <a:latin typeface="微软雅黑" panose="020B0503020204020204" charset="-122"/>
                <a:ea typeface="微软雅黑" panose="020B0503020204020204" charset="-122"/>
                <a:sym typeface="+mn-ea"/>
              </a:rPr>
              <a:t>冯虚御风</a:t>
            </a:r>
            <a:r>
              <a:rPr lang="zh-CN" altLang="en-US" sz="4000" b="1" dirty="0">
                <a:latin typeface="微软雅黑" panose="020B0503020204020204" charset="-122"/>
                <a:ea typeface="微软雅黑" panose="020B0503020204020204" charset="-122"/>
                <a:sym typeface="+mn-ea"/>
              </a:rPr>
              <a:t>，而不知其所止；飘飘乎如</a:t>
            </a:r>
            <a:r>
              <a:rPr lang="zh-CN" altLang="en-US" sz="4000" b="1" u="sng" dirty="0">
                <a:solidFill>
                  <a:srgbClr val="FF0000"/>
                </a:solidFill>
                <a:latin typeface="微软雅黑" panose="020B0503020204020204" charset="-122"/>
                <a:ea typeface="微软雅黑" panose="020B0503020204020204" charset="-122"/>
                <a:sym typeface="+mn-ea"/>
              </a:rPr>
              <a:t>遗世独立，羽化而登仙</a:t>
            </a:r>
            <a:r>
              <a:rPr lang="zh-CN" altLang="en-US" sz="4000" b="1" dirty="0">
                <a:latin typeface="微软雅黑" panose="020B0503020204020204" charset="-122"/>
                <a:ea typeface="微软雅黑" panose="020B0503020204020204" charset="-122"/>
                <a:sym typeface="+mn-ea"/>
              </a:rPr>
              <a:t>。</a:t>
            </a:r>
            <a:r>
              <a:rPr lang="en-US" altLang="zh-CN" sz="4000" b="1" dirty="0">
                <a:latin typeface="微软雅黑" panose="020B0503020204020204" charset="-122"/>
                <a:ea typeface="微软雅黑" panose="020B0503020204020204" charset="-122"/>
                <a:sym typeface="+mn-ea"/>
              </a:rPr>
              <a:t> </a:t>
            </a:r>
            <a:r>
              <a:rPr lang="zh-CN" altLang="en-US" sz="3600" b="1" dirty="0">
                <a:latin typeface="微软雅黑" panose="020B0503020204020204" charset="-122"/>
                <a:ea typeface="微软雅黑" panose="020B0503020204020204" charset="-122"/>
                <a:sym typeface="+mn-ea"/>
              </a:rPr>
              <a:t>（</a:t>
            </a:r>
            <a:r>
              <a:rPr lang="en-US" altLang="zh-CN" sz="3600" b="1" dirty="0">
                <a:latin typeface="微软雅黑" panose="020B0503020204020204" charset="-122"/>
                <a:ea typeface="微软雅黑" panose="020B0503020204020204" charset="-122"/>
                <a:sym typeface="+mn-ea"/>
              </a:rPr>
              <a:t>1</a:t>
            </a:r>
            <a:r>
              <a:rPr lang="zh-CN" altLang="en-US" sz="3600" b="1" dirty="0">
                <a:latin typeface="微软雅黑" panose="020B0503020204020204" charset="-122"/>
                <a:ea typeface="微软雅黑" panose="020B0503020204020204" charset="-122"/>
                <a:sym typeface="+mn-ea"/>
              </a:rPr>
              <a:t>）</a:t>
            </a:r>
            <a:r>
              <a:rPr lang="zh-CN" altLang="en-US" sz="40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 </a:t>
            </a:r>
            <a:endParaRPr lang="zh-CN" altLang="zh-CN" sz="3200" b="1" dirty="0">
              <a:latin typeface="楷体_GB2312" pitchFamily="49" charset="-122"/>
              <a:ea typeface="楷体_GB2312" pitchFamily="49" charset="-122"/>
            </a:endParaRPr>
          </a:p>
        </p:txBody>
      </p:sp>
      <p:sp>
        <p:nvSpPr>
          <p:cNvPr id="9" name="文本框 8"/>
          <p:cNvSpPr txBox="1"/>
          <p:nvPr/>
        </p:nvSpPr>
        <p:spPr>
          <a:xfrm>
            <a:off x="899795" y="944880"/>
            <a:ext cx="2320925" cy="460375"/>
          </a:xfrm>
          <a:prstGeom prst="rect">
            <a:avLst/>
          </a:prstGeom>
          <a:noFill/>
        </p:spPr>
        <p:txBody>
          <a:bodyPr wrap="none" rtlCol="0">
            <a:spAutoFit/>
          </a:bodyPr>
          <a:p>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宋神宗元丰五年</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3976370" y="944880"/>
            <a:ext cx="6291580" cy="460375"/>
          </a:xfrm>
          <a:prstGeom prst="rect">
            <a:avLst/>
          </a:prstGeom>
          <a:noFill/>
        </p:spPr>
        <p:txBody>
          <a:bodyPr wrap="none" rtlCol="0">
            <a:spAutoFit/>
          </a:bodyPr>
          <a:p>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过了望日后的第一天，通常指农历每月十六日</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4739640" y="1950720"/>
            <a:ext cx="4764405" cy="386080"/>
          </a:xfrm>
          <a:prstGeom prst="rect">
            <a:avLst/>
          </a:prstGeom>
          <a:noFill/>
        </p:spPr>
        <p:txBody>
          <a:bodyPr wrap="none" rtlCol="0">
            <a:spAutoFit/>
          </a:bodyPr>
          <a:p>
            <a:pPr>
              <a:lnSpc>
                <a:spcPct val="80000"/>
              </a:lnSpc>
            </a:pPr>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举起酒杯，劝客人饮酒。</a:t>
            </a: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属，劝请</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 name="文本框 11"/>
          <p:cNvSpPr txBox="1"/>
          <p:nvPr/>
        </p:nvSpPr>
        <p:spPr>
          <a:xfrm>
            <a:off x="213995" y="2798445"/>
            <a:ext cx="5069840" cy="460375"/>
          </a:xfrm>
          <a:prstGeom prst="rect">
            <a:avLst/>
          </a:prstGeom>
          <a:noFill/>
        </p:spPr>
        <p:txBody>
          <a:bodyPr wrap="none" rtlCol="0">
            <a:spAutoFit/>
          </a:bodyPr>
          <a:p>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指《诗经·陈风·月出》及其诗句。</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3" name="文本框 12"/>
          <p:cNvSpPr txBox="1"/>
          <p:nvPr/>
        </p:nvSpPr>
        <p:spPr>
          <a:xfrm>
            <a:off x="5475605" y="2792095"/>
            <a:ext cx="1099185" cy="460375"/>
          </a:xfrm>
          <a:prstGeom prst="rect">
            <a:avLst/>
          </a:prstGeom>
          <a:noFill/>
        </p:spPr>
        <p:txBody>
          <a:bodyPr wrap="none" rtlCol="0">
            <a:spAutoFit/>
          </a:bodyPr>
          <a:p>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一会儿</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349250" y="3707765"/>
            <a:ext cx="3542665" cy="460375"/>
          </a:xfrm>
          <a:prstGeom prst="rect">
            <a:avLst/>
          </a:prstGeom>
          <a:noFill/>
        </p:spPr>
        <p:txBody>
          <a:bodyPr wrap="none" rtlCol="0">
            <a:spAutoFit/>
          </a:bodyPr>
          <a:p>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斗宿和牛宿，都是星宿名</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 name="文本框 14"/>
          <p:cNvSpPr txBox="1"/>
          <p:nvPr/>
        </p:nvSpPr>
        <p:spPr>
          <a:xfrm>
            <a:off x="3976370" y="3721100"/>
            <a:ext cx="2320925" cy="460375"/>
          </a:xfrm>
          <a:prstGeom prst="rect">
            <a:avLst/>
          </a:prstGeom>
          <a:noFill/>
        </p:spPr>
        <p:txBody>
          <a:bodyPr wrap="none" rtlCol="0">
            <a:spAutoFit/>
          </a:bodyPr>
          <a:p>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指白茫茫的水汽</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 name="文本框 15"/>
          <p:cNvSpPr txBox="1"/>
          <p:nvPr/>
        </p:nvSpPr>
        <p:spPr>
          <a:xfrm>
            <a:off x="8547735" y="3721100"/>
            <a:ext cx="2015490" cy="460375"/>
          </a:xfrm>
          <a:prstGeom prst="rect">
            <a:avLst/>
          </a:prstGeom>
          <a:noFill/>
        </p:spPr>
        <p:txBody>
          <a:bodyPr wrap="none" rtlCol="0">
            <a:spAutoFit/>
          </a:bodyPr>
          <a:p>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任凭小船漂去</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7" name="文本框 16"/>
          <p:cNvSpPr txBox="1"/>
          <p:nvPr/>
        </p:nvSpPr>
        <p:spPr>
          <a:xfrm>
            <a:off x="7066280" y="2860675"/>
            <a:ext cx="5074920" cy="337185"/>
          </a:xfrm>
          <a:prstGeom prst="rect">
            <a:avLst/>
          </a:prstGeom>
          <a:noFill/>
        </p:spPr>
        <p:txBody>
          <a:bodyPr wrap="none" rtlCol="0">
            <a:spAutoFit/>
          </a:bodyPr>
          <a:p>
            <a:r>
              <a:rPr lang="zh-CN" altLang="en-US" sz="16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纵，放任。一苇，指小船（比喻船很小，像一片苇叶）</a:t>
            </a:r>
            <a:endParaRPr lang="zh-CN" altLang="en-US" sz="16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8" name="文本框 17"/>
          <p:cNvSpPr txBox="1"/>
          <p:nvPr/>
        </p:nvSpPr>
        <p:spPr>
          <a:xfrm>
            <a:off x="11177270" y="3197860"/>
            <a:ext cx="870585" cy="368300"/>
          </a:xfrm>
          <a:prstGeom prst="rect">
            <a:avLst/>
          </a:prstGeom>
          <a:noFill/>
        </p:spPr>
        <p:txBody>
          <a:bodyPr wrap="none" rtlCol="0">
            <a:spAutoFit/>
          </a:bodyPr>
          <a:p>
            <a:r>
              <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如，往</a:t>
            </a:r>
            <a:endPar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9" name="文本框 18"/>
          <p:cNvSpPr txBox="1"/>
          <p:nvPr/>
        </p:nvSpPr>
        <p:spPr>
          <a:xfrm>
            <a:off x="349250" y="4623435"/>
            <a:ext cx="2626360" cy="460375"/>
          </a:xfrm>
          <a:prstGeom prst="rect">
            <a:avLst/>
          </a:prstGeom>
          <a:noFill/>
        </p:spPr>
        <p:txBody>
          <a:bodyPr wrap="none" rtlCol="0">
            <a:spAutoFit/>
          </a:bodyPr>
          <a:p>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越过那茫茫的江面</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0" name="文本框 19"/>
          <p:cNvSpPr txBox="1"/>
          <p:nvPr/>
        </p:nvSpPr>
        <p:spPr>
          <a:xfrm>
            <a:off x="5829935" y="4609465"/>
            <a:ext cx="2015490" cy="460375"/>
          </a:xfrm>
          <a:prstGeom prst="rect">
            <a:avLst/>
          </a:prstGeom>
          <a:noFill/>
        </p:spPr>
        <p:txBody>
          <a:bodyPr wrap="none" rtlCol="0">
            <a:spAutoFit/>
          </a:bodyPr>
          <a:p>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凌空驾风而行</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 name="文本框 20"/>
          <p:cNvSpPr txBox="1"/>
          <p:nvPr/>
        </p:nvSpPr>
        <p:spPr>
          <a:xfrm>
            <a:off x="7894320" y="4626610"/>
            <a:ext cx="4153535" cy="386080"/>
          </a:xfrm>
          <a:prstGeom prst="rect">
            <a:avLst/>
          </a:prstGeom>
          <a:noFill/>
        </p:spPr>
        <p:txBody>
          <a:bodyPr wrap="none" rtlCol="0">
            <a:spAutoFit/>
          </a:bodyPr>
          <a:p>
            <a:pPr>
              <a:lnSpc>
                <a:spcPct val="80000"/>
              </a:lnSpc>
            </a:pP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冯，同“凭”，乘。虚，太空</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2" name="文本框 21"/>
          <p:cNvSpPr txBox="1"/>
          <p:nvPr/>
        </p:nvSpPr>
        <p:spPr>
          <a:xfrm>
            <a:off x="6873240" y="3721100"/>
            <a:ext cx="1099185" cy="460375"/>
          </a:xfrm>
          <a:prstGeom prst="rect">
            <a:avLst/>
          </a:prstGeom>
          <a:noFill/>
        </p:spPr>
        <p:txBody>
          <a:bodyPr wrap="none" rtlCol="0">
            <a:spAutoFit/>
          </a:bodyPr>
          <a:p>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御，驾</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3" name="文本框 22"/>
          <p:cNvSpPr txBox="1"/>
          <p:nvPr/>
        </p:nvSpPr>
        <p:spPr>
          <a:xfrm>
            <a:off x="2256155" y="5565775"/>
            <a:ext cx="5955030" cy="386080"/>
          </a:xfrm>
          <a:prstGeom prst="rect">
            <a:avLst/>
          </a:prstGeom>
          <a:noFill/>
        </p:spPr>
        <p:txBody>
          <a:bodyPr wrap="square" rtlCol="0">
            <a:spAutoFit/>
          </a:bodyPr>
          <a:p>
            <a:pPr>
              <a:lnSpc>
                <a:spcPct val="80000"/>
              </a:lnSpc>
            </a:pPr>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脱离人世，升入仙境。</a:t>
            </a: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羽化，指飞升成仙</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4" name="文本框 23"/>
          <p:cNvSpPr txBox="1"/>
          <p:nvPr/>
        </p:nvSpPr>
        <p:spPr>
          <a:xfrm>
            <a:off x="213995" y="5951855"/>
            <a:ext cx="7207885" cy="386080"/>
          </a:xfrm>
          <a:prstGeom prst="rect">
            <a:avLst/>
          </a:prstGeom>
          <a:noFill/>
        </p:spPr>
        <p:txBody>
          <a:bodyPr wrap="none" rtlCol="0">
            <a:spAutoFit/>
          </a:bodyPr>
          <a:p>
            <a:pPr>
              <a:lnSpc>
                <a:spcPct val="80000"/>
              </a:lnSpc>
            </a:pP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凌，越过。万顷，指广阔的江面。茫然，旷远的样子</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00" name="文本框 99"/>
          <p:cNvSpPr txBox="1"/>
          <p:nvPr/>
        </p:nvSpPr>
        <p:spPr>
          <a:xfrm>
            <a:off x="4460240" y="6336030"/>
            <a:ext cx="7093585" cy="521970"/>
          </a:xfrm>
          <a:prstGeom prst="rect">
            <a:avLst/>
          </a:prstGeom>
          <a:solidFill>
            <a:schemeClr val="accent4">
              <a:lumMod val="40000"/>
              <a:lumOff val="60000"/>
            </a:schemeClr>
          </a:solidFill>
          <a:ln w="9525">
            <a:noFill/>
          </a:ln>
        </p:spPr>
        <p:txBody>
          <a:bodyPr wrap="square">
            <a:spAutoFit/>
          </a:bodyPr>
          <a:p>
            <a:pPr indent="0"/>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第一段：夜游之乐－－－美事、美景、美感</a:t>
            </a:r>
            <a:r>
              <a:rPr lang="zh-CN" sz="2800" b="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28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7043">
                                            <p:txEl>
                                              <p:charRg st="0" end="22"/>
                                            </p:txEl>
                                          </p:spTgt>
                                        </p:tgtEl>
                                        <p:attrNameLst>
                                          <p:attrName>style.visibility</p:attrName>
                                        </p:attrNameLst>
                                      </p:cBhvr>
                                      <p:to>
                                        <p:strVal val="visible"/>
                                      </p:to>
                                    </p:set>
                                    <p:anim calcmode="lin" valueType="num">
                                      <p:cBhvr>
                                        <p:cTn id="7" dur="1000" fill="hold"/>
                                        <p:tgtEl>
                                          <p:spTgt spid="87043">
                                            <p:txEl>
                                              <p:charRg st="0" end="22"/>
                                            </p:txEl>
                                          </p:spTgt>
                                        </p:tgtEl>
                                        <p:attrNameLst>
                                          <p:attrName>ppt_w</p:attrName>
                                        </p:attrNameLst>
                                      </p:cBhvr>
                                      <p:tavLst>
                                        <p:tav tm="0">
                                          <p:val>
                                            <p:strVal val="#ppt_w*0.70"/>
                                          </p:val>
                                        </p:tav>
                                        <p:tav tm="100000">
                                          <p:val>
                                            <p:strVal val="#ppt_w"/>
                                          </p:val>
                                        </p:tav>
                                      </p:tavLst>
                                    </p:anim>
                                    <p:anim calcmode="lin" valueType="num">
                                      <p:cBhvr>
                                        <p:cTn id="8" dur="1000" fill="hold"/>
                                        <p:tgtEl>
                                          <p:spTgt spid="87043">
                                            <p:txEl>
                                              <p:charRg st="0" end="22"/>
                                            </p:txEl>
                                          </p:spTgt>
                                        </p:tgtEl>
                                        <p:attrNameLst>
                                          <p:attrName>ppt_h</p:attrName>
                                        </p:attrNameLst>
                                      </p:cBhvr>
                                      <p:tavLst>
                                        <p:tav tm="0">
                                          <p:val>
                                            <p:strVal val="#ppt_h"/>
                                          </p:val>
                                        </p:tav>
                                        <p:tav tm="100000">
                                          <p:val>
                                            <p:strVal val="#ppt_h"/>
                                          </p:val>
                                        </p:tav>
                                      </p:tavLst>
                                    </p:anim>
                                    <p:animEffect transition="in" filter="fade">
                                      <p:cBhvr>
                                        <p:cTn id="9" dur="1000"/>
                                        <p:tgtEl>
                                          <p:spTgt spid="87043">
                                            <p:txEl>
                                              <p:charRg st="0" end="22"/>
                                            </p:txEl>
                                          </p:spTgt>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down)">
                                      <p:cBhvr>
                                        <p:cTn id="13" dur="580">
                                          <p:stCondLst>
                                            <p:cond delay="0"/>
                                          </p:stCondLst>
                                        </p:cTn>
                                        <p:tgtEl>
                                          <p:spTgt spid="100"/>
                                        </p:tgtEl>
                                      </p:cBhvr>
                                    </p:animEffect>
                                    <p:anim calcmode="lin" valueType="num">
                                      <p:cBhvr>
                                        <p:cTn id="14"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9" dur="26">
                                          <p:stCondLst>
                                            <p:cond delay="650"/>
                                          </p:stCondLst>
                                        </p:cTn>
                                        <p:tgtEl>
                                          <p:spTgt spid="100"/>
                                        </p:tgtEl>
                                      </p:cBhvr>
                                      <p:to x="100000" y="60000"/>
                                    </p:animScale>
                                    <p:animScale>
                                      <p:cBhvr>
                                        <p:cTn id="20" dur="166" decel="50000">
                                          <p:stCondLst>
                                            <p:cond delay="676"/>
                                          </p:stCondLst>
                                        </p:cTn>
                                        <p:tgtEl>
                                          <p:spTgt spid="100"/>
                                        </p:tgtEl>
                                      </p:cBhvr>
                                      <p:to x="100000" y="100000"/>
                                    </p:animScale>
                                    <p:animScale>
                                      <p:cBhvr>
                                        <p:cTn id="21" dur="26">
                                          <p:stCondLst>
                                            <p:cond delay="1312"/>
                                          </p:stCondLst>
                                        </p:cTn>
                                        <p:tgtEl>
                                          <p:spTgt spid="100"/>
                                        </p:tgtEl>
                                      </p:cBhvr>
                                      <p:to x="100000" y="80000"/>
                                    </p:animScale>
                                    <p:animScale>
                                      <p:cBhvr>
                                        <p:cTn id="22" dur="166" decel="50000">
                                          <p:stCondLst>
                                            <p:cond delay="1338"/>
                                          </p:stCondLst>
                                        </p:cTn>
                                        <p:tgtEl>
                                          <p:spTgt spid="100"/>
                                        </p:tgtEl>
                                      </p:cBhvr>
                                      <p:to x="100000" y="100000"/>
                                    </p:animScale>
                                    <p:animScale>
                                      <p:cBhvr>
                                        <p:cTn id="23" dur="26">
                                          <p:stCondLst>
                                            <p:cond delay="1642"/>
                                          </p:stCondLst>
                                        </p:cTn>
                                        <p:tgtEl>
                                          <p:spTgt spid="100"/>
                                        </p:tgtEl>
                                      </p:cBhvr>
                                      <p:to x="100000" y="90000"/>
                                    </p:animScale>
                                    <p:animScale>
                                      <p:cBhvr>
                                        <p:cTn id="24" dur="166" decel="50000">
                                          <p:stCondLst>
                                            <p:cond delay="1668"/>
                                          </p:stCondLst>
                                        </p:cTn>
                                        <p:tgtEl>
                                          <p:spTgt spid="100"/>
                                        </p:tgtEl>
                                      </p:cBhvr>
                                      <p:to x="100000" y="100000"/>
                                    </p:animScale>
                                    <p:animScale>
                                      <p:cBhvr>
                                        <p:cTn id="25" dur="26">
                                          <p:stCondLst>
                                            <p:cond delay="1808"/>
                                          </p:stCondLst>
                                        </p:cTn>
                                        <p:tgtEl>
                                          <p:spTgt spid="100"/>
                                        </p:tgtEl>
                                      </p:cBhvr>
                                      <p:to x="100000" y="95000"/>
                                    </p:animScale>
                                    <p:animScale>
                                      <p:cBhvr>
                                        <p:cTn id="26" dur="166" decel="50000">
                                          <p:stCondLst>
                                            <p:cond delay="1834"/>
                                          </p:stCondLst>
                                        </p:cTn>
                                        <p:tgtEl>
                                          <p:spTgt spid="100"/>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ppt_x"/>
                                          </p:val>
                                        </p:tav>
                                        <p:tav tm="100000">
                                          <p:val>
                                            <p:strVal val="#ppt_x"/>
                                          </p:val>
                                        </p:tav>
                                      </p:tavLst>
                                    </p:anim>
                                    <p:anim calcmode="lin" valueType="num">
                                      <p:cBhvr additive="base">
                                        <p:cTn id="67" dur="500" fill="hold"/>
                                        <p:tgtEl>
                                          <p:spTgt spid="16"/>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ppt_x"/>
                                          </p:val>
                                        </p:tav>
                                        <p:tav tm="100000">
                                          <p:val>
                                            <p:strVal val="#ppt_x"/>
                                          </p:val>
                                        </p:tav>
                                      </p:tavLst>
                                    </p:anim>
                                    <p:anim calcmode="lin" valueType="num">
                                      <p:cBhvr additive="base">
                                        <p:cTn id="72" dur="500" fill="hold"/>
                                        <p:tgtEl>
                                          <p:spTgt spid="17"/>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4"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500" fill="hold"/>
                                        <p:tgtEl>
                                          <p:spTgt spid="18"/>
                                        </p:tgtEl>
                                        <p:attrNameLst>
                                          <p:attrName>ppt_x</p:attrName>
                                        </p:attrNameLst>
                                      </p:cBhvr>
                                      <p:tavLst>
                                        <p:tav tm="0">
                                          <p:val>
                                            <p:strVal val="#ppt_x"/>
                                          </p:val>
                                        </p:tav>
                                        <p:tav tm="100000">
                                          <p:val>
                                            <p:strVal val="#ppt_x"/>
                                          </p:val>
                                        </p:tav>
                                      </p:tavLst>
                                    </p:anim>
                                    <p:anim calcmode="lin" valueType="num">
                                      <p:cBhvr additive="base">
                                        <p:cTn id="77" dur="500" fill="hold"/>
                                        <p:tgtEl>
                                          <p:spTgt spid="18"/>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 presetClass="entr" presetSubtype="4"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par>
                          <p:cTn id="83" fill="hold">
                            <p:stCondLst>
                              <p:cond delay="5500"/>
                            </p:stCondLst>
                            <p:childTnLst>
                              <p:par>
                                <p:cTn id="84" presetID="2" presetClass="entr" presetSubtype="4"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fill="hold"/>
                                        <p:tgtEl>
                                          <p:spTgt spid="24"/>
                                        </p:tgtEl>
                                        <p:attrNameLst>
                                          <p:attrName>ppt_x</p:attrName>
                                        </p:attrNameLst>
                                      </p:cBhvr>
                                      <p:tavLst>
                                        <p:tav tm="0">
                                          <p:val>
                                            <p:strVal val="#ppt_x"/>
                                          </p:val>
                                        </p:tav>
                                        <p:tav tm="100000">
                                          <p:val>
                                            <p:strVal val="#ppt_x"/>
                                          </p:val>
                                        </p:tav>
                                      </p:tavLst>
                                    </p:anim>
                                    <p:anim calcmode="lin" valueType="num">
                                      <p:cBhvr additive="base">
                                        <p:cTn id="87" dur="500" fill="hold"/>
                                        <p:tgtEl>
                                          <p:spTgt spid="24"/>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2" presetClass="entr" presetSubtype="4"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ppt_x"/>
                                          </p:val>
                                        </p:tav>
                                        <p:tav tm="100000">
                                          <p:val>
                                            <p:strVal val="#ppt_x"/>
                                          </p:val>
                                        </p:tav>
                                      </p:tavLst>
                                    </p:anim>
                                    <p:anim calcmode="lin" valueType="num">
                                      <p:cBhvr additive="base">
                                        <p:cTn id="92" dur="500" fill="hold"/>
                                        <p:tgtEl>
                                          <p:spTgt spid="20"/>
                                        </p:tgtEl>
                                        <p:attrNameLst>
                                          <p:attrName>ppt_y</p:attrName>
                                        </p:attrNameLst>
                                      </p:cBhvr>
                                      <p:tavLst>
                                        <p:tav tm="0">
                                          <p:val>
                                            <p:strVal val="1+#ppt_h/2"/>
                                          </p:val>
                                        </p:tav>
                                        <p:tav tm="100000">
                                          <p:val>
                                            <p:strVal val="#ppt_y"/>
                                          </p:val>
                                        </p:tav>
                                      </p:tavLst>
                                    </p:anim>
                                  </p:childTnLst>
                                </p:cTn>
                              </p:par>
                            </p:childTnLst>
                          </p:cTn>
                        </p:par>
                        <p:par>
                          <p:cTn id="93" fill="hold">
                            <p:stCondLst>
                              <p:cond delay="6500"/>
                            </p:stCondLst>
                            <p:childTnLst>
                              <p:par>
                                <p:cTn id="94" presetID="2" presetClass="entr" presetSubtype="4" fill="hold" grpId="0" nodeType="afterEffect">
                                  <p:stCondLst>
                                    <p:cond delay="0"/>
                                  </p:stCondLst>
                                  <p:childTnLst>
                                    <p:set>
                                      <p:cBhvr>
                                        <p:cTn id="95" dur="1" fill="hold">
                                          <p:stCondLst>
                                            <p:cond delay="0"/>
                                          </p:stCondLst>
                                        </p:cTn>
                                        <p:tgtEl>
                                          <p:spTgt spid="22"/>
                                        </p:tgtEl>
                                        <p:attrNameLst>
                                          <p:attrName>style.visibility</p:attrName>
                                        </p:attrNameLst>
                                      </p:cBhvr>
                                      <p:to>
                                        <p:strVal val="visible"/>
                                      </p:to>
                                    </p:set>
                                    <p:anim calcmode="lin" valueType="num">
                                      <p:cBhvr additive="base">
                                        <p:cTn id="96" dur="500" fill="hold"/>
                                        <p:tgtEl>
                                          <p:spTgt spid="22"/>
                                        </p:tgtEl>
                                        <p:attrNameLst>
                                          <p:attrName>ppt_x</p:attrName>
                                        </p:attrNameLst>
                                      </p:cBhvr>
                                      <p:tavLst>
                                        <p:tav tm="0">
                                          <p:val>
                                            <p:strVal val="#ppt_x"/>
                                          </p:val>
                                        </p:tav>
                                        <p:tav tm="100000">
                                          <p:val>
                                            <p:strVal val="#ppt_x"/>
                                          </p:val>
                                        </p:tav>
                                      </p:tavLst>
                                    </p:anim>
                                    <p:anim calcmode="lin" valueType="num">
                                      <p:cBhvr additive="base">
                                        <p:cTn id="97" dur="500" fill="hold"/>
                                        <p:tgtEl>
                                          <p:spTgt spid="22"/>
                                        </p:tgtEl>
                                        <p:attrNameLst>
                                          <p:attrName>ppt_y</p:attrName>
                                        </p:attrNameLst>
                                      </p:cBhvr>
                                      <p:tavLst>
                                        <p:tav tm="0">
                                          <p:val>
                                            <p:strVal val="1+#ppt_h/2"/>
                                          </p:val>
                                        </p:tav>
                                        <p:tav tm="100000">
                                          <p:val>
                                            <p:strVal val="#ppt_y"/>
                                          </p:val>
                                        </p:tav>
                                      </p:tavLst>
                                    </p:anim>
                                  </p:childTnLst>
                                </p:cTn>
                              </p:par>
                            </p:childTnLst>
                          </p:cTn>
                        </p:par>
                        <p:par>
                          <p:cTn id="98" fill="hold">
                            <p:stCondLst>
                              <p:cond delay="7000"/>
                            </p:stCondLst>
                            <p:childTnLst>
                              <p:par>
                                <p:cTn id="99" presetID="2" presetClass="entr" presetSubtype="4" fill="hold" grpId="0" nodeType="afterEffect">
                                  <p:stCondLst>
                                    <p:cond delay="0"/>
                                  </p:stCondLst>
                                  <p:childTnLst>
                                    <p:set>
                                      <p:cBhvr>
                                        <p:cTn id="100" dur="1" fill="hold">
                                          <p:stCondLst>
                                            <p:cond delay="0"/>
                                          </p:stCondLst>
                                        </p:cTn>
                                        <p:tgtEl>
                                          <p:spTgt spid="21"/>
                                        </p:tgtEl>
                                        <p:attrNameLst>
                                          <p:attrName>style.visibility</p:attrName>
                                        </p:attrNameLst>
                                      </p:cBhvr>
                                      <p:to>
                                        <p:strVal val="visible"/>
                                      </p:to>
                                    </p:set>
                                    <p:anim calcmode="lin" valueType="num">
                                      <p:cBhvr additive="base">
                                        <p:cTn id="101" dur="500" fill="hold"/>
                                        <p:tgtEl>
                                          <p:spTgt spid="21"/>
                                        </p:tgtEl>
                                        <p:attrNameLst>
                                          <p:attrName>ppt_x</p:attrName>
                                        </p:attrNameLst>
                                      </p:cBhvr>
                                      <p:tavLst>
                                        <p:tav tm="0">
                                          <p:val>
                                            <p:strVal val="#ppt_x"/>
                                          </p:val>
                                        </p:tav>
                                        <p:tav tm="100000">
                                          <p:val>
                                            <p:strVal val="#ppt_x"/>
                                          </p:val>
                                        </p:tav>
                                      </p:tavLst>
                                    </p:anim>
                                    <p:anim calcmode="lin" valueType="num">
                                      <p:cBhvr additive="base">
                                        <p:cTn id="102" dur="500" fill="hold"/>
                                        <p:tgtEl>
                                          <p:spTgt spid="21"/>
                                        </p:tgtEl>
                                        <p:attrNameLst>
                                          <p:attrName>ppt_y</p:attrName>
                                        </p:attrNameLst>
                                      </p:cBhvr>
                                      <p:tavLst>
                                        <p:tav tm="0">
                                          <p:val>
                                            <p:strVal val="1+#ppt_h/2"/>
                                          </p:val>
                                        </p:tav>
                                        <p:tav tm="100000">
                                          <p:val>
                                            <p:strVal val="#ppt_y"/>
                                          </p:val>
                                        </p:tav>
                                      </p:tavLst>
                                    </p:anim>
                                  </p:childTnLst>
                                </p:cTn>
                              </p:par>
                            </p:childTnLst>
                          </p:cTn>
                        </p:par>
                        <p:par>
                          <p:cTn id="103" fill="hold">
                            <p:stCondLst>
                              <p:cond delay="7500"/>
                            </p:stCondLst>
                            <p:childTnLst>
                              <p:par>
                                <p:cTn id="104" presetID="2" presetClass="entr" presetSubtype="4" fill="hold" grpId="0" nodeType="afterEffect">
                                  <p:stCondLst>
                                    <p:cond delay="0"/>
                                  </p:stCondLst>
                                  <p:childTnLst>
                                    <p:set>
                                      <p:cBhvr>
                                        <p:cTn id="105" dur="1" fill="hold">
                                          <p:stCondLst>
                                            <p:cond delay="0"/>
                                          </p:stCondLst>
                                        </p:cTn>
                                        <p:tgtEl>
                                          <p:spTgt spid="23"/>
                                        </p:tgtEl>
                                        <p:attrNameLst>
                                          <p:attrName>style.visibility</p:attrName>
                                        </p:attrNameLst>
                                      </p:cBhvr>
                                      <p:to>
                                        <p:strVal val="visible"/>
                                      </p:to>
                                    </p:set>
                                    <p:anim calcmode="lin" valueType="num">
                                      <p:cBhvr additive="base">
                                        <p:cTn id="106" dur="500" fill="hold"/>
                                        <p:tgtEl>
                                          <p:spTgt spid="23"/>
                                        </p:tgtEl>
                                        <p:attrNameLst>
                                          <p:attrName>ppt_x</p:attrName>
                                        </p:attrNameLst>
                                      </p:cBhvr>
                                      <p:tavLst>
                                        <p:tav tm="0">
                                          <p:val>
                                            <p:strVal val="#ppt_x"/>
                                          </p:val>
                                        </p:tav>
                                        <p:tav tm="100000">
                                          <p:val>
                                            <p:strVal val="#ppt_x"/>
                                          </p:val>
                                        </p:tav>
                                      </p:tavLst>
                                    </p:anim>
                                    <p:anim calcmode="lin" valueType="num">
                                      <p:cBhvr additive="base">
                                        <p:cTn id="10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9" grpId="0"/>
      <p:bldP spid="10" grpId="0"/>
      <p:bldP spid="11" grpId="0"/>
      <p:bldP spid="12" grpId="0"/>
      <p:bldP spid="13" grpId="0"/>
      <p:bldP spid="14" grpId="0"/>
      <p:bldP spid="15" grpId="0"/>
      <p:bldP spid="16" grpId="0"/>
      <p:bldP spid="17" grpId="0"/>
      <p:bldP spid="18" grpId="0"/>
      <p:bldP spid="19" grpId="0"/>
      <p:bldP spid="24" grpId="0"/>
      <p:bldP spid="20" grpId="0"/>
      <p:bldP spid="21" grpId="0"/>
      <p:bldP spid="23"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矩形 13314"/>
          <p:cNvSpPr/>
          <p:nvPr/>
        </p:nvSpPr>
        <p:spPr>
          <a:xfrm>
            <a:off x="4635500" y="782955"/>
            <a:ext cx="2418080" cy="768350"/>
          </a:xfrm>
          <a:prstGeom prst="rect">
            <a:avLst/>
          </a:prstGeom>
          <a:noFill/>
          <a:ln w="9525">
            <a:noFill/>
          </a:ln>
        </p:spPr>
        <p:txBody>
          <a:bodyPr wrap="none" anchor="t" anchorCtr="0">
            <a:spAutoFit/>
          </a:bodyPr>
          <a:p>
            <a:pPr>
              <a:buClr>
                <a:schemeClr val="bg1"/>
              </a:buClr>
            </a:pPr>
            <a:r>
              <a:rPr lang="zh-CN" altLang="en-US" sz="4400" b="1" dirty="0">
                <a:solidFill>
                  <a:srgbClr val="FF0000"/>
                </a:solidFill>
                <a:latin typeface="微软雅黑" panose="020B0503020204020204" charset="-122"/>
                <a:ea typeface="微软雅黑" panose="020B0503020204020204" charset="-122"/>
              </a:rPr>
              <a:t>学习目标</a:t>
            </a:r>
            <a:endParaRPr lang="zh-CN" altLang="en-US" sz="4400" b="1" dirty="0">
              <a:solidFill>
                <a:srgbClr val="FF0000"/>
              </a:solidFill>
              <a:latin typeface="微软雅黑" panose="020B0503020204020204" charset="-122"/>
              <a:ea typeface="微软雅黑" panose="020B0503020204020204" charset="-122"/>
            </a:endParaRPr>
          </a:p>
        </p:txBody>
      </p:sp>
      <p:sp>
        <p:nvSpPr>
          <p:cNvPr id="13314" name="文本框 13315"/>
          <p:cNvSpPr txBox="1"/>
          <p:nvPr/>
        </p:nvSpPr>
        <p:spPr>
          <a:xfrm>
            <a:off x="866140" y="1551305"/>
            <a:ext cx="10462260" cy="4276725"/>
          </a:xfrm>
          <a:prstGeom prst="rect">
            <a:avLst/>
          </a:prstGeom>
          <a:noFill/>
          <a:ln w="9525">
            <a:noFill/>
          </a:ln>
        </p:spPr>
        <p:txBody>
          <a:bodyPr wrap="square" anchor="t" anchorCtr="0">
            <a:spAutoFit/>
          </a:bodyPr>
          <a:p>
            <a:pPr>
              <a:lnSpc>
                <a:spcPct val="170000"/>
              </a:lnSpc>
              <a:buClr>
                <a:schemeClr val="bg1"/>
              </a:buClr>
            </a:pPr>
            <a:r>
              <a:rPr lang="en-US" altLang="zh-CN" sz="4000" b="1" dirty="0">
                <a:solidFill>
                  <a:srgbClr val="05090F"/>
                </a:solidFill>
                <a:latin typeface="华文中宋" panose="02010600040101010101" pitchFamily="2" charset="-122"/>
                <a:ea typeface="华文中宋" panose="02010600040101010101" pitchFamily="2" charset="-122"/>
              </a:rPr>
              <a:t>1</a:t>
            </a:r>
            <a:r>
              <a:rPr lang="zh-CN" altLang="en-US" sz="4000" b="1" dirty="0">
                <a:solidFill>
                  <a:srgbClr val="05090F"/>
                </a:solidFill>
                <a:latin typeface="华文中宋" panose="02010600040101010101" pitchFamily="2" charset="-122"/>
                <a:ea typeface="华文中宋" panose="02010600040101010101" pitchFamily="2" charset="-122"/>
              </a:rPr>
              <a:t>、学习本文写景与抒情、议论紧密结合的写法。</a:t>
            </a:r>
            <a:endParaRPr lang="zh-CN" altLang="en-US" sz="4000" b="1" dirty="0">
              <a:solidFill>
                <a:srgbClr val="05090F"/>
              </a:solidFill>
              <a:latin typeface="华文中宋" panose="02010600040101010101" pitchFamily="2" charset="-122"/>
              <a:ea typeface="华文中宋" panose="02010600040101010101" pitchFamily="2" charset="-122"/>
            </a:endParaRPr>
          </a:p>
          <a:p>
            <a:pPr>
              <a:lnSpc>
                <a:spcPct val="170000"/>
              </a:lnSpc>
              <a:buClr>
                <a:schemeClr val="bg1"/>
              </a:buClr>
            </a:pPr>
            <a:r>
              <a:rPr lang="en-US" altLang="zh-CN" sz="4000" b="1" dirty="0">
                <a:solidFill>
                  <a:srgbClr val="05090F"/>
                </a:solidFill>
                <a:latin typeface="华文中宋" panose="02010600040101010101" pitchFamily="2" charset="-122"/>
                <a:ea typeface="华文中宋" panose="02010600040101010101" pitchFamily="2" charset="-122"/>
              </a:rPr>
              <a:t>2</a:t>
            </a:r>
            <a:r>
              <a:rPr lang="zh-CN" altLang="en-US" sz="4000" b="1" dirty="0">
                <a:solidFill>
                  <a:srgbClr val="05090F"/>
                </a:solidFill>
                <a:latin typeface="华文中宋" panose="02010600040101010101" pitchFamily="2" charset="-122"/>
                <a:ea typeface="华文中宋" panose="02010600040101010101" pitchFamily="2" charset="-122"/>
              </a:rPr>
              <a:t>、体会语言精练、优美的特点</a:t>
            </a:r>
            <a:r>
              <a:rPr lang="zh-CN" altLang="en-US" sz="4000" dirty="0">
                <a:solidFill>
                  <a:srgbClr val="05090F"/>
                </a:solidFill>
                <a:latin typeface="华文中宋" panose="02010600040101010101" pitchFamily="2" charset="-122"/>
                <a:ea typeface="华文中宋" panose="02010600040101010101" pitchFamily="2" charset="-122"/>
              </a:rPr>
              <a:t>。</a:t>
            </a:r>
            <a:endParaRPr lang="zh-CN" altLang="en-US" sz="4000" dirty="0">
              <a:solidFill>
                <a:srgbClr val="05090F"/>
              </a:solidFill>
              <a:latin typeface="华文中宋" panose="02010600040101010101" pitchFamily="2" charset="-122"/>
              <a:ea typeface="华文中宋" panose="02010600040101010101" pitchFamily="2" charset="-122"/>
            </a:endParaRPr>
          </a:p>
          <a:p>
            <a:pPr>
              <a:lnSpc>
                <a:spcPct val="170000"/>
              </a:lnSpc>
              <a:buClr>
                <a:schemeClr val="bg1"/>
              </a:buClr>
            </a:pPr>
            <a:r>
              <a:rPr lang="en-US" altLang="zh-CN" sz="4000" b="1" dirty="0">
                <a:solidFill>
                  <a:srgbClr val="05090F"/>
                </a:solidFill>
                <a:latin typeface="华文中宋" panose="02010600040101010101" pitchFamily="2" charset="-122"/>
                <a:ea typeface="华文中宋" panose="02010600040101010101" pitchFamily="2" charset="-122"/>
              </a:rPr>
              <a:t>3</a:t>
            </a:r>
            <a:r>
              <a:rPr lang="zh-CN" altLang="en-US" sz="4000" b="1" dirty="0">
                <a:solidFill>
                  <a:srgbClr val="05090F"/>
                </a:solidFill>
                <a:latin typeface="华文中宋" panose="02010600040101010101" pitchFamily="2" charset="-122"/>
                <a:ea typeface="华文中宋" panose="02010600040101010101" pitchFamily="2" charset="-122"/>
              </a:rPr>
              <a:t>、感受苏轼乐观旷达的人生情怀。</a:t>
            </a:r>
            <a:r>
              <a:rPr lang="zh-CN" altLang="en-US" sz="4000" dirty="0">
                <a:solidFill>
                  <a:srgbClr val="05090F"/>
                </a:solidFill>
                <a:latin typeface="华文中宋" panose="02010600040101010101" pitchFamily="2" charset="-122"/>
                <a:ea typeface="华文中宋" panose="02010600040101010101" pitchFamily="2" charset="-122"/>
              </a:rPr>
              <a:t> </a:t>
            </a:r>
            <a:endParaRPr lang="zh-CN" altLang="en-US" sz="4000" b="1" dirty="0">
              <a:solidFill>
                <a:srgbClr val="05090F"/>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4337"/>
                                        </p:tgtEl>
                                        <p:attrNameLst>
                                          <p:attrName>style.visibility</p:attrName>
                                        </p:attrNameLst>
                                      </p:cBhvr>
                                      <p:to>
                                        <p:strVal val="visible"/>
                                      </p:to>
                                    </p:set>
                                    <p:anim calcmode="lin" valueType="num">
                                      <p:cBhvr additive="base">
                                        <p:cTn id="7" dur="1000" fill="hold"/>
                                        <p:tgtEl>
                                          <p:spTgt spid="14337"/>
                                        </p:tgtEl>
                                        <p:attrNameLst>
                                          <p:attrName>ppt_x</p:attrName>
                                        </p:attrNameLst>
                                      </p:cBhvr>
                                      <p:tavLst>
                                        <p:tav tm="0">
                                          <p:val>
                                            <p:strVal val="#ppt_x"/>
                                          </p:val>
                                        </p:tav>
                                        <p:tav tm="100000">
                                          <p:val>
                                            <p:strVal val="#ppt_x"/>
                                          </p:val>
                                        </p:tav>
                                      </p:tavLst>
                                    </p:anim>
                                    <p:anim calcmode="lin" valueType="num">
                                      <p:cBhvr additive="base">
                                        <p:cTn id="8" dur="1000" fill="hold"/>
                                        <p:tgtEl>
                                          <p:spTgt spid="1433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3314">
                                            <p:txEl>
                                              <p:charRg st="0" end="23"/>
                                            </p:txEl>
                                          </p:spTgt>
                                        </p:tgtEl>
                                        <p:attrNameLst>
                                          <p:attrName>style.visibility</p:attrName>
                                        </p:attrNameLst>
                                      </p:cBhvr>
                                      <p:to>
                                        <p:strVal val="visible"/>
                                      </p:to>
                                    </p:set>
                                    <p:anim calcmode="lin" valueType="num">
                                      <p:cBhvr>
                                        <p:cTn id="12" dur="1000" fill="hold"/>
                                        <p:tgtEl>
                                          <p:spTgt spid="13314">
                                            <p:txEl>
                                              <p:charRg st="0" end="23"/>
                                            </p:txEl>
                                          </p:spTgt>
                                        </p:tgtEl>
                                        <p:attrNameLst>
                                          <p:attrName>ppt_w</p:attrName>
                                        </p:attrNameLst>
                                      </p:cBhvr>
                                      <p:tavLst>
                                        <p:tav tm="0">
                                          <p:val>
                                            <p:strVal val="#ppt_w*0.70"/>
                                          </p:val>
                                        </p:tav>
                                        <p:tav tm="100000">
                                          <p:val>
                                            <p:strVal val="#ppt_w"/>
                                          </p:val>
                                        </p:tav>
                                      </p:tavLst>
                                    </p:anim>
                                    <p:anim calcmode="lin" valueType="num">
                                      <p:cBhvr>
                                        <p:cTn id="13" dur="1000" fill="hold"/>
                                        <p:tgtEl>
                                          <p:spTgt spid="13314">
                                            <p:txEl>
                                              <p:charRg st="0" end="23"/>
                                            </p:txEl>
                                          </p:spTgt>
                                        </p:tgtEl>
                                        <p:attrNameLst>
                                          <p:attrName>ppt_h</p:attrName>
                                        </p:attrNameLst>
                                      </p:cBhvr>
                                      <p:tavLst>
                                        <p:tav tm="0">
                                          <p:val>
                                            <p:strVal val="#ppt_h"/>
                                          </p:val>
                                        </p:tav>
                                        <p:tav tm="100000">
                                          <p:val>
                                            <p:strVal val="#ppt_h"/>
                                          </p:val>
                                        </p:tav>
                                      </p:tavLst>
                                    </p:anim>
                                    <p:animEffect transition="in" filter="fade">
                                      <p:cBhvr>
                                        <p:cTn id="14" dur="1000"/>
                                        <p:tgtEl>
                                          <p:spTgt spid="13314">
                                            <p:txEl>
                                              <p:charRg st="0" end="23"/>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3314">
                                            <p:txEl>
                                              <p:charRg st="23" end="39"/>
                                            </p:txEl>
                                          </p:spTgt>
                                        </p:tgtEl>
                                        <p:attrNameLst>
                                          <p:attrName>style.visibility</p:attrName>
                                        </p:attrNameLst>
                                      </p:cBhvr>
                                      <p:to>
                                        <p:strVal val="visible"/>
                                      </p:to>
                                    </p:set>
                                    <p:anim calcmode="lin" valueType="num">
                                      <p:cBhvr>
                                        <p:cTn id="17" dur="1000" fill="hold"/>
                                        <p:tgtEl>
                                          <p:spTgt spid="13314">
                                            <p:txEl>
                                              <p:charRg st="23" end="39"/>
                                            </p:txEl>
                                          </p:spTgt>
                                        </p:tgtEl>
                                        <p:attrNameLst>
                                          <p:attrName>ppt_w</p:attrName>
                                        </p:attrNameLst>
                                      </p:cBhvr>
                                      <p:tavLst>
                                        <p:tav tm="0">
                                          <p:val>
                                            <p:strVal val="#ppt_w*0.70"/>
                                          </p:val>
                                        </p:tav>
                                        <p:tav tm="100000">
                                          <p:val>
                                            <p:strVal val="#ppt_w"/>
                                          </p:val>
                                        </p:tav>
                                      </p:tavLst>
                                    </p:anim>
                                    <p:anim calcmode="lin" valueType="num">
                                      <p:cBhvr>
                                        <p:cTn id="18" dur="1000" fill="hold"/>
                                        <p:tgtEl>
                                          <p:spTgt spid="13314">
                                            <p:txEl>
                                              <p:charRg st="23" end="39"/>
                                            </p:txEl>
                                          </p:spTgt>
                                        </p:tgtEl>
                                        <p:attrNameLst>
                                          <p:attrName>ppt_h</p:attrName>
                                        </p:attrNameLst>
                                      </p:cBhvr>
                                      <p:tavLst>
                                        <p:tav tm="0">
                                          <p:val>
                                            <p:strVal val="#ppt_h"/>
                                          </p:val>
                                        </p:tav>
                                        <p:tav tm="100000">
                                          <p:val>
                                            <p:strVal val="#ppt_h"/>
                                          </p:val>
                                        </p:tav>
                                      </p:tavLst>
                                    </p:anim>
                                    <p:animEffect transition="in" filter="fade">
                                      <p:cBhvr>
                                        <p:cTn id="19" dur="1000"/>
                                        <p:tgtEl>
                                          <p:spTgt spid="13314">
                                            <p:txEl>
                                              <p:charRg st="23" end="39"/>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13314">
                                            <p:txEl>
                                              <p:charRg st="39" end="57"/>
                                            </p:txEl>
                                          </p:spTgt>
                                        </p:tgtEl>
                                        <p:attrNameLst>
                                          <p:attrName>style.visibility</p:attrName>
                                        </p:attrNameLst>
                                      </p:cBhvr>
                                      <p:to>
                                        <p:strVal val="visible"/>
                                      </p:to>
                                    </p:set>
                                    <p:anim calcmode="lin" valueType="num">
                                      <p:cBhvr>
                                        <p:cTn id="22" dur="1000" fill="hold"/>
                                        <p:tgtEl>
                                          <p:spTgt spid="13314">
                                            <p:txEl>
                                              <p:charRg st="39" end="57"/>
                                            </p:txEl>
                                          </p:spTgt>
                                        </p:tgtEl>
                                        <p:attrNameLst>
                                          <p:attrName>ppt_w</p:attrName>
                                        </p:attrNameLst>
                                      </p:cBhvr>
                                      <p:tavLst>
                                        <p:tav tm="0">
                                          <p:val>
                                            <p:strVal val="#ppt_w*0.70"/>
                                          </p:val>
                                        </p:tav>
                                        <p:tav tm="100000">
                                          <p:val>
                                            <p:strVal val="#ppt_w"/>
                                          </p:val>
                                        </p:tav>
                                      </p:tavLst>
                                    </p:anim>
                                    <p:anim calcmode="lin" valueType="num">
                                      <p:cBhvr>
                                        <p:cTn id="23" dur="1000" fill="hold"/>
                                        <p:tgtEl>
                                          <p:spTgt spid="13314">
                                            <p:txEl>
                                              <p:charRg st="39" end="57"/>
                                            </p:txEl>
                                          </p:spTgt>
                                        </p:tgtEl>
                                        <p:attrNameLst>
                                          <p:attrName>ppt_h</p:attrName>
                                        </p:attrNameLst>
                                      </p:cBhvr>
                                      <p:tavLst>
                                        <p:tav tm="0">
                                          <p:val>
                                            <p:strVal val="#ppt_h"/>
                                          </p:val>
                                        </p:tav>
                                        <p:tav tm="100000">
                                          <p:val>
                                            <p:strVal val="#ppt_h"/>
                                          </p:val>
                                        </p:tav>
                                      </p:tavLst>
                                    </p:anim>
                                    <p:animEffect transition="in" filter="fade">
                                      <p:cBhvr>
                                        <p:cTn id="24" dur="1000"/>
                                        <p:tgtEl>
                                          <p:spTgt spid="13314">
                                            <p:txEl>
                                              <p:charRg st="39" end="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9" name="Text Box 9"/>
          <p:cNvSpPr txBox="1"/>
          <p:nvPr/>
        </p:nvSpPr>
        <p:spPr>
          <a:xfrm>
            <a:off x="504825" y="652780"/>
            <a:ext cx="11356340" cy="606996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nchorCtr="0">
            <a:spAutoFit/>
          </a:bodyPr>
          <a:p>
            <a:pPr>
              <a:lnSpc>
                <a:spcPct val="120000"/>
              </a:lnSpc>
            </a:pPr>
            <a: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壬戌年的秋天，七月十六日，我与客人泛舟在赤壁下的江面游览。这时清风徐来，江上风平浪静。</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举起酒杯一边向客人敬酒，一边朗诵</a:t>
            </a:r>
            <a:r>
              <a:rPr lang="zh-CN" altLang="zh-CN"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明月</a:t>
            </a:r>
            <a:r>
              <a:rPr lang="zh-CN" altLang="zh-CN"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的诗篇，吟起“窈窕”的篇章。</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过一会儿，月亮从东山升起，在斗、牛星之间徘徊着。白茫茫的水气笼罩江面，水光与天色连成一片。</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任凭这一苇叶似的小舟随意飘荡，浮在宽广无边的江面上。</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觉得像在浩浩荡荡的</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太空中驾风飞行</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，却不知道要到什么地方去；又觉得像是飘飘悠悠的</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离开了人世而无牵无挂，飞升到仙境一般。</a:t>
            </a:r>
            <a:endPar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5396230" y="100965"/>
            <a:ext cx="1573530" cy="706755"/>
          </a:xfrm>
          <a:prstGeom prst="rect">
            <a:avLst/>
          </a:prstGeom>
          <a:noFill/>
        </p:spPr>
        <p:txBody>
          <a:bodyPr wrap="square" rtlCol="0">
            <a:spAutoFit/>
          </a:bodyPr>
          <a:p>
            <a:r>
              <a:rPr lang="zh-CN" altLang="en-US" sz="4000" b="1">
                <a:solidFill>
                  <a:srgbClr val="FF0000"/>
                </a:solidFill>
              </a:rPr>
              <a:t>译</a:t>
            </a:r>
            <a:r>
              <a:rPr lang="en-US" altLang="zh-CN" sz="4000" b="1">
                <a:solidFill>
                  <a:srgbClr val="FF0000"/>
                </a:solidFill>
              </a:rPr>
              <a:t>   </a:t>
            </a:r>
            <a:r>
              <a:rPr lang="zh-CN" altLang="en-US" sz="4000" b="1">
                <a:solidFill>
                  <a:srgbClr val="FF0000"/>
                </a:solidFill>
              </a:rPr>
              <a:t>文</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87049"/>
                                        </p:tgtEl>
                                        <p:attrNameLst>
                                          <p:attrName>style.visibility</p:attrName>
                                        </p:attrNameLst>
                                      </p:cBhvr>
                                      <p:to>
                                        <p:strVal val="visible"/>
                                      </p:to>
                                    </p:set>
                                    <p:anim calcmode="lin" valueType="num">
                                      <p:cBhvr>
                                        <p:cTn id="12" dur="1000" fill="hold"/>
                                        <p:tgtEl>
                                          <p:spTgt spid="87049"/>
                                        </p:tgtEl>
                                        <p:attrNameLst>
                                          <p:attrName>ppt_w</p:attrName>
                                        </p:attrNameLst>
                                      </p:cBhvr>
                                      <p:tavLst>
                                        <p:tav tm="0">
                                          <p:val>
                                            <p:strVal val="#ppt_w*0.70"/>
                                          </p:val>
                                        </p:tav>
                                        <p:tav tm="100000">
                                          <p:val>
                                            <p:strVal val="#ppt_w"/>
                                          </p:val>
                                        </p:tav>
                                      </p:tavLst>
                                    </p:anim>
                                    <p:anim calcmode="lin" valueType="num">
                                      <p:cBhvr>
                                        <p:cTn id="13" dur="1000" fill="hold"/>
                                        <p:tgtEl>
                                          <p:spTgt spid="87049"/>
                                        </p:tgtEl>
                                        <p:attrNameLst>
                                          <p:attrName>ppt_h</p:attrName>
                                        </p:attrNameLst>
                                      </p:cBhvr>
                                      <p:tavLst>
                                        <p:tav tm="0">
                                          <p:val>
                                            <p:strVal val="#ppt_h"/>
                                          </p:val>
                                        </p:tav>
                                        <p:tav tm="100000">
                                          <p:val>
                                            <p:strVal val="#ppt_h"/>
                                          </p:val>
                                        </p:tav>
                                      </p:tavLst>
                                    </p:anim>
                                    <p:animEffect transition="in" filter="fade">
                                      <p:cBhvr>
                                        <p:cTn id="14" dur="1000"/>
                                        <p:tgtEl>
                                          <p:spTgt spid="87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9" grpId="0" bldLvl="0"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0721" name="Rectangle 2"/>
          <p:cNvSpPr>
            <a:spLocks noGrp="1"/>
          </p:cNvSpPr>
          <p:nvPr>
            <p:ph idx="4294967295"/>
          </p:nvPr>
        </p:nvSpPr>
        <p:spPr>
          <a:xfrm>
            <a:off x="511175" y="88900"/>
            <a:ext cx="11273155" cy="2643505"/>
          </a:xfrm>
          <a:ln>
            <a:solidFill>
              <a:srgbClr val="000099"/>
            </a:solidFill>
            <a:miter/>
          </a:ln>
        </p:spPr>
        <p:txBody>
          <a:bodyPr vert="horz" wrap="square" lIns="91440" tIns="45720" rIns="91440" bIns="45720" anchor="t" anchorCtr="0">
            <a:noAutofit/>
          </a:bodyPr>
          <a:p>
            <a:pPr eaLnBrk="1" hangingPunct="1">
              <a:lnSpc>
                <a:spcPct val="100000"/>
              </a:lnSpc>
              <a:buNone/>
            </a:pPr>
            <a:r>
              <a:rPr lang="en-US" altLang="zh-CN" sz="3200" b="1" dirty="0">
                <a:solidFill>
                  <a:srgbClr val="000099"/>
                </a:solidFill>
                <a:latin typeface="创艺简隶书"/>
                <a:ea typeface="创艺简隶书"/>
              </a:rPr>
              <a:t>  </a:t>
            </a:r>
            <a:r>
              <a:rPr lang="zh-CN" altLang="en-US" sz="3200" b="1" dirty="0">
                <a:solidFill>
                  <a:srgbClr val="000099"/>
                </a:solidFill>
                <a:latin typeface="华文中宋" panose="02010600040101010101" pitchFamily="2" charset="-122"/>
                <a:ea typeface="华文中宋" panose="02010600040101010101" pitchFamily="2" charset="-122"/>
              </a:rPr>
              <a:t>（一）壬戌之秋，七月既望，苏子与客泛舟，游于赤壁之下。清风徐来，水波不兴。举酒属客，诵明月之诗，歌窈窕之章。少焉，月出于东山之上，徘徊于斗牛之间。白露横江，水光接天。纵一苇之所如，凌万顷之茫然。浩浩乎如冯虚御风，而不知其所止；飘飘乎如遗世独立，羽化而登仙。</a:t>
            </a:r>
            <a:r>
              <a:rPr lang="zh-CN" altLang="en-US" sz="3200" b="1" dirty="0">
                <a:solidFill>
                  <a:srgbClr val="CC3300"/>
                </a:solidFill>
                <a:latin typeface="华文中宋" panose="02010600040101010101" pitchFamily="2" charset="-122"/>
                <a:ea typeface="华文中宋" panose="02010600040101010101" pitchFamily="2" charset="-122"/>
              </a:rPr>
              <a:t> </a:t>
            </a:r>
            <a:endParaRPr lang="zh-CN" altLang="en-US" sz="3200" b="1" dirty="0">
              <a:solidFill>
                <a:srgbClr val="CC3300"/>
              </a:solidFill>
              <a:latin typeface="华文中宋" panose="02010600040101010101" pitchFamily="2" charset="-122"/>
              <a:ea typeface="华文中宋" panose="02010600040101010101" pitchFamily="2" charset="-122"/>
            </a:endParaRPr>
          </a:p>
        </p:txBody>
      </p:sp>
      <p:sp>
        <p:nvSpPr>
          <p:cNvPr id="9219" name="Rectangle 3"/>
          <p:cNvSpPr/>
          <p:nvPr/>
        </p:nvSpPr>
        <p:spPr>
          <a:xfrm>
            <a:off x="437515" y="2905125"/>
            <a:ext cx="11419840" cy="3779520"/>
          </a:xfrm>
          <a:prstGeom prst="rect">
            <a:avLst/>
          </a:prstGeom>
          <a:noFill/>
          <a:ln w="9525">
            <a:noFill/>
          </a:ln>
        </p:spPr>
        <p:txBody>
          <a:bodyPr anchor="t" anchorCtr="0"/>
          <a:p>
            <a:pPr marL="342900" indent="-342900">
              <a:lnSpc>
                <a:spcPct val="95000"/>
              </a:lnSpc>
              <a:spcBef>
                <a:spcPct val="20000"/>
              </a:spcBef>
            </a:pPr>
            <a:r>
              <a:rPr lang="zh-CN" altLang="en-US" sz="3600" b="1" dirty="0">
                <a:solidFill>
                  <a:srgbClr val="FF0000"/>
                </a:solidFill>
                <a:latin typeface="华文中宋" panose="02010600040101010101" pitchFamily="2" charset="-122"/>
                <a:ea typeface="华文中宋" panose="02010600040101010101" pitchFamily="2" charset="-122"/>
              </a:rPr>
              <a:t>译文：</a:t>
            </a:r>
            <a:r>
              <a:rPr lang="zh-CN" altLang="en-US" sz="3200" b="1" dirty="0">
                <a:latin typeface="华文中宋" panose="02010600040101010101" pitchFamily="2" charset="-122"/>
                <a:ea typeface="华文中宋" panose="02010600040101010101" pitchFamily="2" charset="-122"/>
              </a:rPr>
              <a:t>壬戌年秋天，七月十六日，我和客人荡着船儿，在赤壁下游玩。清风缓缓吹来，水面波浪不兴。举起酒杯，劝客人同饮，朗颂</a:t>
            </a:r>
            <a:r>
              <a:rPr lang="en-US" altLang="zh-CN" sz="3200" b="1" dirty="0">
                <a:latin typeface="华文中宋" panose="02010600040101010101" pitchFamily="2" charset="-122"/>
                <a:ea typeface="华文中宋" panose="02010600040101010101" pitchFamily="2" charset="-122"/>
              </a:rPr>
              <a:t>《</a:t>
            </a:r>
            <a:r>
              <a:rPr lang="zh-CN" altLang="en-US" sz="3200" b="1" dirty="0">
                <a:latin typeface="华文中宋" panose="02010600040101010101" pitchFamily="2" charset="-122"/>
                <a:ea typeface="华文中宋" panose="02010600040101010101" pitchFamily="2" charset="-122"/>
              </a:rPr>
              <a:t>月出</a:t>
            </a:r>
            <a:r>
              <a:rPr lang="en-US" altLang="zh-CN" sz="3200" b="1" dirty="0">
                <a:latin typeface="华文中宋" panose="02010600040101010101" pitchFamily="2" charset="-122"/>
                <a:ea typeface="华文中宋" panose="02010600040101010101" pitchFamily="2" charset="-122"/>
              </a:rPr>
              <a:t>》</a:t>
            </a:r>
            <a:r>
              <a:rPr lang="zh-CN" altLang="en-US" sz="3200" b="1" dirty="0">
                <a:latin typeface="华文中宋" panose="02010600040101010101" pitchFamily="2" charset="-122"/>
                <a:ea typeface="华文中宋" panose="02010600040101010101" pitchFamily="2" charset="-122"/>
              </a:rPr>
              <a:t>诗，吟唱“窈窕”一章。一会儿，月亮从东边山上升起，徘徊在斗宿、牛宿之间。白濛濛的水气笼罩江面水光一片，与天相连。任凭小船儿自由漂流，浮动在那茫茫无边的江面上。江在旷远啊，船儿象凌空驾风而行，不知道将停留到什么地方；飘飘然，又象脱离尘世，无牵无挂，变成飞升仙界的神仙。</a:t>
            </a:r>
            <a:r>
              <a:rPr lang="zh-CN" altLang="en-US" sz="3200" b="1" dirty="0">
                <a:solidFill>
                  <a:srgbClr val="660033"/>
                </a:solidFill>
                <a:latin typeface="华文中宋" panose="02010600040101010101" pitchFamily="2" charset="-122"/>
                <a:ea typeface="华文中宋" panose="02010600040101010101" pitchFamily="2" charset="-122"/>
              </a:rPr>
              <a:t> </a:t>
            </a:r>
            <a:endParaRPr lang="zh-CN" altLang="en-US" sz="3200" b="1" dirty="0">
              <a:solidFill>
                <a:srgbClr val="660033"/>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0721"/>
                                        </p:tgtEl>
                                        <p:attrNameLst>
                                          <p:attrName>style.visibility</p:attrName>
                                        </p:attrNameLst>
                                      </p:cBhvr>
                                      <p:to>
                                        <p:strVal val="visible"/>
                                      </p:to>
                                    </p:set>
                                    <p:anim calcmode="lin" valueType="num">
                                      <p:cBhvr>
                                        <p:cTn id="7" dur="1000" fill="hold"/>
                                        <p:tgtEl>
                                          <p:spTgt spid="30721"/>
                                        </p:tgtEl>
                                        <p:attrNameLst>
                                          <p:attrName>ppt_w</p:attrName>
                                        </p:attrNameLst>
                                      </p:cBhvr>
                                      <p:tavLst>
                                        <p:tav tm="0">
                                          <p:val>
                                            <p:strVal val="#ppt_w*0.70"/>
                                          </p:val>
                                        </p:tav>
                                        <p:tav tm="100000">
                                          <p:val>
                                            <p:strVal val="#ppt_w"/>
                                          </p:val>
                                        </p:tav>
                                      </p:tavLst>
                                    </p:anim>
                                    <p:anim calcmode="lin" valueType="num">
                                      <p:cBhvr>
                                        <p:cTn id="8" dur="1000" fill="hold"/>
                                        <p:tgtEl>
                                          <p:spTgt spid="30721"/>
                                        </p:tgtEl>
                                        <p:attrNameLst>
                                          <p:attrName>ppt_h</p:attrName>
                                        </p:attrNameLst>
                                      </p:cBhvr>
                                      <p:tavLst>
                                        <p:tav tm="0">
                                          <p:val>
                                            <p:strVal val="#ppt_h"/>
                                          </p:val>
                                        </p:tav>
                                        <p:tav tm="100000">
                                          <p:val>
                                            <p:strVal val="#ppt_h"/>
                                          </p:val>
                                        </p:tav>
                                      </p:tavLst>
                                    </p:anim>
                                    <p:animEffect transition="in" filter="fade">
                                      <p:cBhvr>
                                        <p:cTn id="9" dur="1000"/>
                                        <p:tgtEl>
                                          <p:spTgt spid="3072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0721">
                                            <p:txEl>
                                              <p:charRg st="0" end="132"/>
                                            </p:txEl>
                                          </p:spTgt>
                                        </p:tgtEl>
                                        <p:attrNameLst>
                                          <p:attrName>style.visibility</p:attrName>
                                        </p:attrNameLst>
                                      </p:cBhvr>
                                      <p:to>
                                        <p:strVal val="visible"/>
                                      </p:to>
                                    </p:set>
                                    <p:anim calcmode="lin" valueType="num">
                                      <p:cBhvr>
                                        <p:cTn id="12" dur="1000" fill="hold"/>
                                        <p:tgtEl>
                                          <p:spTgt spid="30721">
                                            <p:txEl>
                                              <p:charRg st="0" end="132"/>
                                            </p:txEl>
                                          </p:spTgt>
                                        </p:tgtEl>
                                        <p:attrNameLst>
                                          <p:attrName>ppt_w</p:attrName>
                                        </p:attrNameLst>
                                      </p:cBhvr>
                                      <p:tavLst>
                                        <p:tav tm="0">
                                          <p:val>
                                            <p:strVal val="#ppt_w*0.70"/>
                                          </p:val>
                                        </p:tav>
                                        <p:tav tm="100000">
                                          <p:val>
                                            <p:strVal val="#ppt_w"/>
                                          </p:val>
                                        </p:tav>
                                      </p:tavLst>
                                    </p:anim>
                                    <p:anim calcmode="lin" valueType="num">
                                      <p:cBhvr>
                                        <p:cTn id="13" dur="1000" fill="hold"/>
                                        <p:tgtEl>
                                          <p:spTgt spid="30721">
                                            <p:txEl>
                                              <p:charRg st="0" end="132"/>
                                            </p:txEl>
                                          </p:spTgt>
                                        </p:tgtEl>
                                        <p:attrNameLst>
                                          <p:attrName>ppt_h</p:attrName>
                                        </p:attrNameLst>
                                      </p:cBhvr>
                                      <p:tavLst>
                                        <p:tav tm="0">
                                          <p:val>
                                            <p:strVal val="#ppt_h"/>
                                          </p:val>
                                        </p:tav>
                                        <p:tav tm="100000">
                                          <p:val>
                                            <p:strVal val="#ppt_h"/>
                                          </p:val>
                                        </p:tav>
                                      </p:tavLst>
                                    </p:anim>
                                    <p:animEffect transition="in" filter="fade">
                                      <p:cBhvr>
                                        <p:cTn id="14" dur="1000"/>
                                        <p:tgtEl>
                                          <p:spTgt spid="30721">
                                            <p:txEl>
                                              <p:charRg st="0" end="132"/>
                                            </p:txEl>
                                          </p:spTgt>
                                        </p:tgtEl>
                                      </p:cBhvr>
                                    </p:animEffect>
                                  </p:childTnLst>
                                </p:cTn>
                              </p:par>
                            </p:childTnLst>
                          </p:cTn>
                        </p:par>
                        <p:par>
                          <p:cTn id="15" fill="hold">
                            <p:stCondLst>
                              <p:cond delay="1000"/>
                            </p:stCondLst>
                            <p:childTnLst>
                              <p:par>
                                <p:cTn id="16" presetID="8" presetClass="entr" presetSubtype="16" fill="hold" grpId="0" nodeType="afterEffect">
                                  <p:stCondLst>
                                    <p:cond delay="0"/>
                                  </p:stCondLst>
                                  <p:childTnLst>
                                    <p:set>
                                      <p:cBhvr>
                                        <p:cTn id="17" dur="1000" fill="hold">
                                          <p:stCondLst>
                                            <p:cond delay="0"/>
                                          </p:stCondLst>
                                        </p:cTn>
                                        <p:tgtEl>
                                          <p:spTgt spid="9219"/>
                                        </p:tgtEl>
                                        <p:attrNameLst>
                                          <p:attrName>style.visibility</p:attrName>
                                        </p:attrNameLst>
                                      </p:cBhvr>
                                      <p:to>
                                        <p:strVal val="visible"/>
                                      </p:to>
                                    </p:set>
                                    <p:animEffect transition="in" filter="diamond(in)">
                                      <p:cBhvr>
                                        <p:cTn id="18" dur="10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30721" grpId="0" animBg="1"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Text Box 3"/>
          <p:cNvSpPr txBox="1"/>
          <p:nvPr/>
        </p:nvSpPr>
        <p:spPr>
          <a:xfrm>
            <a:off x="4939983" y="-531812"/>
            <a:ext cx="675005" cy="5976937"/>
          </a:xfrm>
          <a:prstGeom prst="rect">
            <a:avLst/>
          </a:prstGeom>
          <a:noFill/>
          <a:ln w="9525">
            <a:noFill/>
          </a:ln>
        </p:spPr>
        <p:txBody>
          <a:bodyPr vert="eaVert" anchor="t" anchorCtr="0">
            <a:spAutoFit/>
          </a:bodyPr>
          <a:p>
            <a:endParaRPr lang="zh-CN" altLang="en-US" sz="3200" dirty="0">
              <a:solidFill>
                <a:schemeClr val="tx2"/>
              </a:solidFill>
              <a:latin typeface="华文行楷" panose="02010800040101010101" pitchFamily="2" charset="-122"/>
              <a:ea typeface="华文行楷" panose="02010800040101010101" pitchFamily="2" charset="-122"/>
            </a:endParaRPr>
          </a:p>
        </p:txBody>
      </p:sp>
      <p:sp>
        <p:nvSpPr>
          <p:cNvPr id="101381" name="Text Box 5"/>
          <p:cNvSpPr txBox="1"/>
          <p:nvPr/>
        </p:nvSpPr>
        <p:spPr>
          <a:xfrm>
            <a:off x="719455" y="1228090"/>
            <a:ext cx="11148060" cy="706755"/>
          </a:xfrm>
          <a:prstGeom prst="rect">
            <a:avLst/>
          </a:prstGeom>
          <a:noFill/>
          <a:ln w="9525">
            <a:noFill/>
          </a:ln>
        </p:spPr>
        <p:txBody>
          <a:bodyPr wrap="square" anchor="t" anchorCtr="0">
            <a:spAutoFit/>
          </a:bodyPr>
          <a:p>
            <a:r>
              <a:rPr lang="en-US" altLang="zh-CN" sz="4000" b="1" dirty="0">
                <a:solidFill>
                  <a:srgbClr val="270AD3"/>
                </a:solidFill>
                <a:latin typeface="华文中宋" panose="02010600040101010101" pitchFamily="2" charset="-122"/>
                <a:ea typeface="华文中宋" panose="02010600040101010101" pitchFamily="2" charset="-122"/>
              </a:rPr>
              <a:t>1</a:t>
            </a:r>
            <a:r>
              <a:rPr lang="zh-CN" altLang="en-US" sz="4000" b="1" dirty="0">
                <a:solidFill>
                  <a:srgbClr val="270AD3"/>
                </a:solidFill>
                <a:latin typeface="华文中宋" panose="02010600040101010101" pitchFamily="2" charset="-122"/>
                <a:ea typeface="华文中宋" panose="02010600040101010101" pitchFamily="2" charset="-122"/>
              </a:rPr>
              <a:t>、第一节描绘了怎样的景？此时作者心情如何？ </a:t>
            </a:r>
            <a:endParaRPr lang="zh-CN" altLang="en-US" sz="4000" b="1" dirty="0">
              <a:solidFill>
                <a:srgbClr val="270AD3"/>
              </a:solidFill>
              <a:latin typeface="华文中宋" panose="02010600040101010101" pitchFamily="2" charset="-122"/>
              <a:ea typeface="华文中宋" panose="02010600040101010101" pitchFamily="2" charset="-122"/>
            </a:endParaRPr>
          </a:p>
        </p:txBody>
      </p:sp>
      <p:sp>
        <p:nvSpPr>
          <p:cNvPr id="101382" name="Text Box 6"/>
          <p:cNvSpPr txBox="1"/>
          <p:nvPr/>
        </p:nvSpPr>
        <p:spPr>
          <a:xfrm>
            <a:off x="741680" y="2268220"/>
            <a:ext cx="10709275" cy="4030980"/>
          </a:xfrm>
          <a:prstGeom prst="rect">
            <a:avLst/>
          </a:prstGeom>
          <a:noFill/>
          <a:ln w="9525">
            <a:noFill/>
          </a:ln>
        </p:spPr>
        <p:txBody>
          <a:bodyPr wrap="square" anchor="t" anchorCtr="0">
            <a:spAutoFit/>
          </a:bodyPr>
          <a:p>
            <a:pPr>
              <a:lnSpc>
                <a:spcPct val="160000"/>
              </a:lnSpc>
            </a:pPr>
            <a:r>
              <a:rPr lang="zh-CN" altLang="en-US" sz="4000" b="1" dirty="0">
                <a:solidFill>
                  <a:srgbClr val="C00000"/>
                </a:solidFill>
                <a:latin typeface="华文中宋" panose="02010600040101010101" pitchFamily="2" charset="-122"/>
                <a:ea typeface="华文中宋" panose="02010600040101010101" pitchFamily="2" charset="-122"/>
              </a:rPr>
              <a:t>景：</a:t>
            </a:r>
            <a:r>
              <a:rPr lang="zh-CN" altLang="en-US" sz="4000" b="1" dirty="0">
                <a:solidFill>
                  <a:srgbClr val="05090F"/>
                </a:solidFill>
                <a:latin typeface="华文中宋" panose="02010600040101010101" pitchFamily="2" charset="-122"/>
                <a:ea typeface="华文中宋" panose="02010600040101010101" pitchFamily="2" charset="-122"/>
              </a:rPr>
              <a:t>皓月当空，碧水万顷，月光朦胧，清风徐徐，景象澄沏，如梦境一般。</a:t>
            </a:r>
            <a:endParaRPr lang="zh-CN" altLang="en-US" sz="4000" b="1" dirty="0">
              <a:solidFill>
                <a:srgbClr val="05090F"/>
              </a:solidFill>
              <a:latin typeface="华文中宋" panose="02010600040101010101" pitchFamily="2" charset="-122"/>
              <a:ea typeface="华文中宋" panose="02010600040101010101" pitchFamily="2" charset="-122"/>
            </a:endParaRPr>
          </a:p>
          <a:p>
            <a:pPr>
              <a:lnSpc>
                <a:spcPct val="160000"/>
              </a:lnSpc>
            </a:pPr>
            <a:r>
              <a:rPr lang="zh-CN" altLang="en-US" sz="4000" b="1" dirty="0">
                <a:solidFill>
                  <a:srgbClr val="C00000"/>
                </a:solidFill>
                <a:latin typeface="华文中宋" panose="02010600040101010101" pitchFamily="2" charset="-122"/>
                <a:ea typeface="华文中宋" panose="02010600040101010101" pitchFamily="2" charset="-122"/>
              </a:rPr>
              <a:t>情：</a:t>
            </a:r>
            <a:r>
              <a:rPr lang="zh-CN" altLang="en-US" sz="4000" b="1" dirty="0">
                <a:solidFill>
                  <a:srgbClr val="05090F"/>
                </a:solidFill>
                <a:latin typeface="华文中宋" panose="02010600040101010101" pitchFamily="2" charset="-122"/>
                <a:ea typeface="华文中宋" panose="02010600040101010101" pitchFamily="2" charset="-122"/>
              </a:rPr>
              <a:t>“乐”。舒畅飘逸，飘飘欲仙，超然物外，陶醉于良辰美景。</a:t>
            </a:r>
            <a:endParaRPr lang="zh-CN" altLang="en-US" sz="4000" b="1" dirty="0">
              <a:solidFill>
                <a:srgbClr val="05090F"/>
              </a:solidFill>
              <a:latin typeface="华文中宋" panose="02010600040101010101" pitchFamily="2" charset="-122"/>
              <a:ea typeface="华文中宋" panose="02010600040101010101" pitchFamily="2" charset="-122"/>
            </a:endParaRPr>
          </a:p>
        </p:txBody>
      </p:sp>
      <p:sp>
        <p:nvSpPr>
          <p:cNvPr id="31748" name="文本框 1"/>
          <p:cNvSpPr txBox="1"/>
          <p:nvPr/>
        </p:nvSpPr>
        <p:spPr>
          <a:xfrm>
            <a:off x="4940300" y="274955"/>
            <a:ext cx="1706880" cy="706755"/>
          </a:xfrm>
          <a:prstGeom prst="rect">
            <a:avLst/>
          </a:prstGeom>
          <a:noFill/>
          <a:ln w="9525">
            <a:noFill/>
          </a:ln>
        </p:spPr>
        <p:txBody>
          <a:bodyPr wrap="none" anchor="t" anchorCtr="0">
            <a:spAutoFit/>
          </a:bodyPr>
          <a:p>
            <a:r>
              <a:rPr lang="zh-CN" altLang="en-US" sz="4000" b="1" dirty="0">
                <a:solidFill>
                  <a:srgbClr val="FF0000"/>
                </a:solidFill>
                <a:latin typeface="微软雅黑" panose="020B0503020204020204" charset="-122"/>
                <a:ea typeface="微软雅黑" panose="020B0503020204020204" charset="-122"/>
              </a:rPr>
              <a:t>第一段</a:t>
            </a:r>
            <a:endParaRPr lang="zh-CN" altLang="en-US" sz="4000" b="1" dirty="0">
              <a:solidFill>
                <a:srgbClr val="FF0000"/>
              </a:solidFill>
              <a:latin typeface="微软雅黑" panose="020B0503020204020204" charset="-122"/>
              <a:ea typeface="微软雅黑" panose="020B0503020204020204" charset="-122"/>
            </a:endParaRP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1748"/>
                                        </p:tgtEl>
                                        <p:attrNameLst>
                                          <p:attrName>style.visibility</p:attrName>
                                        </p:attrNameLst>
                                      </p:cBhvr>
                                      <p:to>
                                        <p:strVal val="visible"/>
                                      </p:to>
                                    </p:set>
                                    <p:anim calcmode="lin" valueType="num">
                                      <p:cBhvr additive="base">
                                        <p:cTn id="7" dur="1000" fill="hold"/>
                                        <p:tgtEl>
                                          <p:spTgt spid="31748"/>
                                        </p:tgtEl>
                                        <p:attrNameLst>
                                          <p:attrName>ppt_x</p:attrName>
                                        </p:attrNameLst>
                                      </p:cBhvr>
                                      <p:tavLst>
                                        <p:tav tm="0">
                                          <p:val>
                                            <p:strVal val="#ppt_x"/>
                                          </p:val>
                                        </p:tav>
                                        <p:tav tm="100000">
                                          <p:val>
                                            <p:strVal val="#ppt_x"/>
                                          </p:val>
                                        </p:tav>
                                      </p:tavLst>
                                    </p:anim>
                                    <p:anim calcmode="lin" valueType="num">
                                      <p:cBhvr additive="base">
                                        <p:cTn id="8" dur="1000" fill="hold"/>
                                        <p:tgtEl>
                                          <p:spTgt spid="3174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1381"/>
                                        </p:tgtEl>
                                        <p:attrNameLst>
                                          <p:attrName>style.visibility</p:attrName>
                                        </p:attrNameLst>
                                      </p:cBhvr>
                                      <p:to>
                                        <p:strVal val="visible"/>
                                      </p:to>
                                    </p:set>
                                    <p:anim calcmode="lin" valueType="num">
                                      <p:cBhvr>
                                        <p:cTn id="12" dur="1000" fill="hold"/>
                                        <p:tgtEl>
                                          <p:spTgt spid="101381"/>
                                        </p:tgtEl>
                                        <p:attrNameLst>
                                          <p:attrName>ppt_w</p:attrName>
                                        </p:attrNameLst>
                                      </p:cBhvr>
                                      <p:tavLst>
                                        <p:tav tm="0">
                                          <p:val>
                                            <p:strVal val="#ppt_w*0.70"/>
                                          </p:val>
                                        </p:tav>
                                        <p:tav tm="100000">
                                          <p:val>
                                            <p:strVal val="#ppt_w"/>
                                          </p:val>
                                        </p:tav>
                                      </p:tavLst>
                                    </p:anim>
                                    <p:anim calcmode="lin" valueType="num">
                                      <p:cBhvr>
                                        <p:cTn id="13" dur="1000" fill="hold"/>
                                        <p:tgtEl>
                                          <p:spTgt spid="101381"/>
                                        </p:tgtEl>
                                        <p:attrNameLst>
                                          <p:attrName>ppt_h</p:attrName>
                                        </p:attrNameLst>
                                      </p:cBhvr>
                                      <p:tavLst>
                                        <p:tav tm="0">
                                          <p:val>
                                            <p:strVal val="#ppt_h"/>
                                          </p:val>
                                        </p:tav>
                                        <p:tav tm="100000">
                                          <p:val>
                                            <p:strVal val="#ppt_h"/>
                                          </p:val>
                                        </p:tav>
                                      </p:tavLst>
                                    </p:anim>
                                    <p:animEffect transition="in" filter="fade">
                                      <p:cBhvr>
                                        <p:cTn id="14" dur="1000"/>
                                        <p:tgtEl>
                                          <p:spTgt spid="10138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000" fill="hold">
                                          <p:stCondLst>
                                            <p:cond delay="0"/>
                                          </p:stCondLst>
                                        </p:cTn>
                                        <p:tgtEl>
                                          <p:spTgt spid="101382"/>
                                        </p:tgtEl>
                                        <p:attrNameLst>
                                          <p:attrName>style.visibility</p:attrName>
                                        </p:attrNameLst>
                                      </p:cBhvr>
                                      <p:to>
                                        <p:strVal val="visible"/>
                                      </p:to>
                                    </p:set>
                                    <p:animEffect transition="in" filter="wipe(left)">
                                      <p:cBhvr>
                                        <p:cTn id="19" dur="1000"/>
                                        <p:tgtEl>
                                          <p:spTgt spid="101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p:bldP spid="101382" grpId="0"/>
      <p:bldP spid="317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Text Box 2"/>
          <p:cNvSpPr txBox="1"/>
          <p:nvPr/>
        </p:nvSpPr>
        <p:spPr>
          <a:xfrm>
            <a:off x="1213485" y="1793240"/>
            <a:ext cx="1057275" cy="3046095"/>
          </a:xfrm>
          <a:prstGeom prst="rect">
            <a:avLst/>
          </a:prstGeom>
          <a:noFill/>
          <a:ln w="9525">
            <a:noFill/>
          </a:ln>
        </p:spPr>
        <p:txBody>
          <a:bodyPr wrap="square" anchor="t" anchorCtr="0">
            <a:spAutoFit/>
          </a:bodyPr>
          <a:p>
            <a:pPr algn="ctr">
              <a:spcBef>
                <a:spcPct val="50000"/>
              </a:spcBef>
            </a:pPr>
            <a:r>
              <a:rPr lang="zh-CN" altLang="en-US" sz="4800" b="1" dirty="0">
                <a:solidFill>
                  <a:srgbClr val="FF0000"/>
                </a:solidFill>
                <a:latin typeface="微软雅黑" panose="020B0503020204020204" charset="-122"/>
                <a:ea typeface="微软雅黑" panose="020B0503020204020204" charset="-122"/>
              </a:rPr>
              <a:t>乐在何处</a:t>
            </a:r>
            <a:endParaRPr lang="zh-CN" altLang="en-US" sz="4800" b="1" dirty="0">
              <a:solidFill>
                <a:srgbClr val="FF0000"/>
              </a:solidFill>
              <a:latin typeface="微软雅黑" panose="020B0503020204020204" charset="-122"/>
              <a:ea typeface="微软雅黑" panose="020B0503020204020204" charset="-122"/>
            </a:endParaRPr>
          </a:p>
        </p:txBody>
      </p:sp>
      <p:sp>
        <p:nvSpPr>
          <p:cNvPr id="27651" name="Text Box 3"/>
          <p:cNvSpPr txBox="1"/>
          <p:nvPr/>
        </p:nvSpPr>
        <p:spPr>
          <a:xfrm>
            <a:off x="3287713" y="260350"/>
            <a:ext cx="4679950" cy="583565"/>
          </a:xfrm>
          <a:prstGeom prst="rect">
            <a:avLst/>
          </a:prstGeom>
          <a:noFill/>
          <a:ln w="9525">
            <a:noFill/>
          </a:ln>
        </p:spPr>
        <p:txBody>
          <a:bodyPr anchor="t" anchorCtr="0">
            <a:spAutoFit/>
          </a:bodyPr>
          <a:p>
            <a:pPr>
              <a:spcBef>
                <a:spcPct val="50000"/>
              </a:spcBef>
            </a:pPr>
            <a:r>
              <a:rPr lang="zh-CN" altLang="en-US" sz="3200" b="1" dirty="0">
                <a:latin typeface="华文中宋" panose="02010600040101010101" pitchFamily="2" charset="-122"/>
                <a:ea typeface="华文中宋" panose="02010600040101010101" pitchFamily="2" charset="-122"/>
              </a:rPr>
              <a:t>一、</a:t>
            </a:r>
            <a:r>
              <a:rPr lang="zh-CN" altLang="en-US" sz="3200" b="1" dirty="0">
                <a:solidFill>
                  <a:srgbClr val="000099"/>
                </a:solidFill>
                <a:latin typeface="华文中宋" panose="02010600040101010101" pitchFamily="2" charset="-122"/>
                <a:ea typeface="华文中宋" panose="02010600040101010101" pitchFamily="2" charset="-122"/>
              </a:rPr>
              <a:t>良辰</a:t>
            </a:r>
            <a:r>
              <a:rPr lang="zh-CN" altLang="en-US" sz="3200" b="1" dirty="0">
                <a:latin typeface="华文中宋" panose="02010600040101010101" pitchFamily="2" charset="-122"/>
                <a:ea typeface="华文中宋" panose="02010600040101010101" pitchFamily="2" charset="-122"/>
              </a:rPr>
              <a:t>：    七月</a:t>
            </a:r>
            <a:r>
              <a:rPr lang="zh-CN" altLang="en-US" sz="3200" b="1" dirty="0">
                <a:solidFill>
                  <a:srgbClr val="FF0000"/>
                </a:solidFill>
                <a:latin typeface="华文中宋" panose="02010600040101010101" pitchFamily="2" charset="-122"/>
                <a:ea typeface="华文中宋" panose="02010600040101010101" pitchFamily="2" charset="-122"/>
              </a:rPr>
              <a:t>既望</a:t>
            </a:r>
            <a:endParaRPr lang="zh-CN" altLang="en-US" sz="3200" b="1" dirty="0">
              <a:solidFill>
                <a:srgbClr val="FF0000"/>
              </a:solidFill>
              <a:latin typeface="华文中宋" panose="02010600040101010101" pitchFamily="2" charset="-122"/>
              <a:ea typeface="华文中宋" panose="02010600040101010101" pitchFamily="2" charset="-122"/>
            </a:endParaRPr>
          </a:p>
        </p:txBody>
      </p:sp>
      <p:sp>
        <p:nvSpPr>
          <p:cNvPr id="27652" name="Text Box 4"/>
          <p:cNvSpPr txBox="1"/>
          <p:nvPr/>
        </p:nvSpPr>
        <p:spPr>
          <a:xfrm>
            <a:off x="3287713" y="981075"/>
            <a:ext cx="7092950" cy="3538220"/>
          </a:xfrm>
          <a:prstGeom prst="rect">
            <a:avLst/>
          </a:prstGeom>
          <a:noFill/>
          <a:ln w="9525">
            <a:noFill/>
          </a:ln>
        </p:spPr>
        <p:txBody>
          <a:bodyPr anchor="t" anchorCtr="0">
            <a:spAutoFit/>
          </a:bodyPr>
          <a:p>
            <a:pPr>
              <a:spcBef>
                <a:spcPct val="50000"/>
              </a:spcBef>
            </a:pPr>
            <a:r>
              <a:rPr lang="zh-CN" altLang="en-US" sz="3200" b="1" dirty="0">
                <a:latin typeface="华文中宋" panose="02010600040101010101" pitchFamily="2" charset="-122"/>
                <a:ea typeface="华文中宋" panose="02010600040101010101" pitchFamily="2" charset="-122"/>
              </a:rPr>
              <a:t>二、</a:t>
            </a:r>
            <a:r>
              <a:rPr lang="zh-CN" altLang="en-US" sz="3200" b="1" dirty="0">
                <a:solidFill>
                  <a:srgbClr val="000099"/>
                </a:solidFill>
                <a:latin typeface="华文中宋" panose="02010600040101010101" pitchFamily="2" charset="-122"/>
                <a:ea typeface="华文中宋" panose="02010600040101010101" pitchFamily="2" charset="-122"/>
              </a:rPr>
              <a:t>美景</a:t>
            </a:r>
            <a:r>
              <a:rPr lang="en-US" altLang="zh-CN" sz="3200" b="1" dirty="0">
                <a:latin typeface="华文中宋" panose="02010600040101010101" pitchFamily="2" charset="-122"/>
                <a:ea typeface="华文中宋" panose="02010600040101010101" pitchFamily="2" charset="-122"/>
              </a:rPr>
              <a:t>:</a:t>
            </a:r>
            <a:endParaRPr lang="en-US" altLang="zh-CN" sz="3200" b="1" dirty="0">
              <a:latin typeface="华文中宋" panose="02010600040101010101" pitchFamily="2" charset="-122"/>
              <a:ea typeface="华文中宋" panose="02010600040101010101" pitchFamily="2" charset="-122"/>
            </a:endParaRPr>
          </a:p>
          <a:p>
            <a:pPr>
              <a:spcBef>
                <a:spcPct val="50000"/>
              </a:spcBef>
            </a:pPr>
            <a:r>
              <a:rPr lang="en-US" altLang="zh-CN" sz="3200" b="1" dirty="0">
                <a:solidFill>
                  <a:srgbClr val="05090F"/>
                </a:solidFill>
                <a:latin typeface="华文中宋" panose="02010600040101010101" pitchFamily="2" charset="-122"/>
                <a:ea typeface="华文中宋" panose="02010600040101010101" pitchFamily="2" charset="-122"/>
              </a:rPr>
              <a:t>1.</a:t>
            </a:r>
            <a:r>
              <a:rPr lang="zh-CN" altLang="en-US" sz="3200" b="1" dirty="0">
                <a:solidFill>
                  <a:srgbClr val="05090F"/>
                </a:solidFill>
                <a:latin typeface="华文中宋" panose="02010600040101010101" pitchFamily="2" charset="-122"/>
                <a:ea typeface="华文中宋" panose="02010600040101010101" pitchFamily="2" charset="-122"/>
              </a:rPr>
              <a:t>清风徐来，水波不兴</a:t>
            </a:r>
            <a:endParaRPr lang="zh-CN" altLang="en-US" sz="3200" b="1" dirty="0">
              <a:solidFill>
                <a:srgbClr val="05090F"/>
              </a:solidFill>
              <a:latin typeface="华文中宋" panose="02010600040101010101" pitchFamily="2" charset="-122"/>
              <a:ea typeface="华文中宋" panose="02010600040101010101" pitchFamily="2" charset="-122"/>
            </a:endParaRPr>
          </a:p>
          <a:p>
            <a:pPr>
              <a:spcBef>
                <a:spcPct val="50000"/>
              </a:spcBef>
            </a:pPr>
            <a:r>
              <a:rPr lang="en-US" altLang="zh-CN" sz="3200" b="1" dirty="0">
                <a:solidFill>
                  <a:srgbClr val="05090F"/>
                </a:solidFill>
                <a:latin typeface="华文中宋" panose="02010600040101010101" pitchFamily="2" charset="-122"/>
                <a:ea typeface="华文中宋" panose="02010600040101010101" pitchFamily="2" charset="-122"/>
              </a:rPr>
              <a:t>2.</a:t>
            </a:r>
            <a:r>
              <a:rPr lang="zh-CN" altLang="en-US" sz="3200" b="1" dirty="0">
                <a:solidFill>
                  <a:srgbClr val="05090F"/>
                </a:solidFill>
                <a:latin typeface="华文中宋" panose="02010600040101010101" pitchFamily="2" charset="-122"/>
                <a:ea typeface="华文中宋" panose="02010600040101010101" pitchFamily="2" charset="-122"/>
              </a:rPr>
              <a:t>月出于东山之上</a:t>
            </a:r>
            <a:r>
              <a:rPr lang="en-US" altLang="zh-CN" sz="3200" b="1" dirty="0">
                <a:solidFill>
                  <a:srgbClr val="05090F"/>
                </a:solidFill>
                <a:latin typeface="华文中宋" panose="02010600040101010101" pitchFamily="2" charset="-122"/>
                <a:ea typeface="华文中宋" panose="02010600040101010101" pitchFamily="2" charset="-122"/>
              </a:rPr>
              <a:t>,</a:t>
            </a:r>
            <a:r>
              <a:rPr lang="zh-CN" altLang="en-US" sz="3200" b="1" dirty="0">
                <a:solidFill>
                  <a:srgbClr val="05090F"/>
                </a:solidFill>
                <a:latin typeface="华文中宋" panose="02010600040101010101" pitchFamily="2" charset="-122"/>
                <a:ea typeface="华文中宋" panose="02010600040101010101" pitchFamily="2" charset="-122"/>
              </a:rPr>
              <a:t>徘徊于斗牛之间</a:t>
            </a:r>
            <a:endParaRPr lang="zh-CN" altLang="en-US" sz="3200" b="1" dirty="0">
              <a:solidFill>
                <a:srgbClr val="05090F"/>
              </a:solidFill>
              <a:latin typeface="华文中宋" panose="02010600040101010101" pitchFamily="2" charset="-122"/>
              <a:ea typeface="华文中宋" panose="02010600040101010101" pitchFamily="2" charset="-122"/>
            </a:endParaRPr>
          </a:p>
          <a:p>
            <a:pPr>
              <a:spcBef>
                <a:spcPct val="50000"/>
              </a:spcBef>
            </a:pPr>
            <a:r>
              <a:rPr lang="en-US" altLang="zh-CN" sz="3200" b="1" dirty="0">
                <a:solidFill>
                  <a:srgbClr val="05090F"/>
                </a:solidFill>
                <a:latin typeface="华文中宋" panose="02010600040101010101" pitchFamily="2" charset="-122"/>
                <a:ea typeface="华文中宋" panose="02010600040101010101" pitchFamily="2" charset="-122"/>
              </a:rPr>
              <a:t>3.</a:t>
            </a:r>
            <a:r>
              <a:rPr lang="zh-CN" altLang="en-US" sz="3200" b="1" dirty="0">
                <a:solidFill>
                  <a:srgbClr val="05090F"/>
                </a:solidFill>
                <a:latin typeface="华文中宋" panose="02010600040101010101" pitchFamily="2" charset="-122"/>
                <a:ea typeface="华文中宋" panose="02010600040101010101" pitchFamily="2" charset="-122"/>
              </a:rPr>
              <a:t>白露横江，水光接天</a:t>
            </a:r>
            <a:endParaRPr lang="zh-CN" altLang="en-US" sz="3200" b="1" dirty="0">
              <a:solidFill>
                <a:srgbClr val="05090F"/>
              </a:solidFill>
              <a:latin typeface="华文中宋" panose="02010600040101010101" pitchFamily="2" charset="-122"/>
              <a:ea typeface="华文中宋" panose="02010600040101010101" pitchFamily="2" charset="-122"/>
            </a:endParaRPr>
          </a:p>
          <a:p>
            <a:pPr>
              <a:spcBef>
                <a:spcPct val="50000"/>
              </a:spcBef>
            </a:pPr>
            <a:r>
              <a:rPr lang="en-US" altLang="zh-CN" sz="3200" b="1" dirty="0">
                <a:solidFill>
                  <a:srgbClr val="05090F"/>
                </a:solidFill>
                <a:latin typeface="华文中宋" panose="02010600040101010101" pitchFamily="2" charset="-122"/>
                <a:ea typeface="华文中宋" panose="02010600040101010101" pitchFamily="2" charset="-122"/>
              </a:rPr>
              <a:t>4.</a:t>
            </a:r>
            <a:r>
              <a:rPr lang="zh-CN" altLang="en-US" sz="3200" b="1" dirty="0">
                <a:solidFill>
                  <a:srgbClr val="05090F"/>
                </a:solidFill>
                <a:latin typeface="华文中宋" panose="02010600040101010101" pitchFamily="2" charset="-122"/>
                <a:ea typeface="华文中宋" panose="02010600040101010101" pitchFamily="2" charset="-122"/>
              </a:rPr>
              <a:t>纵一苇之所如，凌万顷之茫然</a:t>
            </a:r>
            <a:endParaRPr lang="zh-CN" altLang="en-US" sz="3200" b="1" dirty="0">
              <a:solidFill>
                <a:srgbClr val="05090F"/>
              </a:solidFill>
              <a:latin typeface="华文中宋" panose="02010600040101010101" pitchFamily="2" charset="-122"/>
              <a:ea typeface="华文中宋" panose="02010600040101010101" pitchFamily="2" charset="-122"/>
            </a:endParaRPr>
          </a:p>
        </p:txBody>
      </p:sp>
      <p:sp>
        <p:nvSpPr>
          <p:cNvPr id="27653" name="Text Box 5"/>
          <p:cNvSpPr txBox="1"/>
          <p:nvPr/>
        </p:nvSpPr>
        <p:spPr>
          <a:xfrm>
            <a:off x="3227388" y="4519613"/>
            <a:ext cx="6507162" cy="2122805"/>
          </a:xfrm>
          <a:prstGeom prst="rect">
            <a:avLst/>
          </a:prstGeom>
          <a:noFill/>
          <a:ln w="9525">
            <a:noFill/>
          </a:ln>
        </p:spPr>
        <p:txBody>
          <a:bodyPr wrap="square" anchor="t" anchorCtr="0">
            <a:spAutoFit/>
          </a:bodyPr>
          <a:p>
            <a:pPr>
              <a:spcBef>
                <a:spcPct val="50000"/>
              </a:spcBef>
            </a:pPr>
            <a:r>
              <a:rPr lang="zh-CN" altLang="en-US" sz="3600" b="1" dirty="0">
                <a:latin typeface="Times New Roman" panose="02020603050405020304" pitchFamily="18" charset="0"/>
                <a:ea typeface="宋体" panose="02010600030101010101" pitchFamily="2" charset="-122"/>
              </a:rPr>
              <a:t> </a:t>
            </a:r>
            <a:r>
              <a:rPr lang="zh-CN" altLang="en-US" sz="3200" b="1" dirty="0">
                <a:latin typeface="华文中宋" panose="02010600040101010101" pitchFamily="2" charset="-122"/>
                <a:ea typeface="华文中宋" panose="02010600040101010101" pitchFamily="2" charset="-122"/>
              </a:rPr>
              <a:t>三、</a:t>
            </a:r>
            <a:r>
              <a:rPr lang="zh-CN" altLang="en-US" sz="3200" b="1" dirty="0">
                <a:solidFill>
                  <a:srgbClr val="000099"/>
                </a:solidFill>
                <a:latin typeface="华文中宋" panose="02010600040101010101" pitchFamily="2" charset="-122"/>
                <a:ea typeface="华文中宋" panose="02010600040101010101" pitchFamily="2" charset="-122"/>
              </a:rPr>
              <a:t>豪情</a:t>
            </a:r>
            <a:r>
              <a:rPr lang="en-US" altLang="zh-CN" sz="3200" b="1" dirty="0">
                <a:latin typeface="华文中宋" panose="02010600040101010101" pitchFamily="2" charset="-122"/>
                <a:ea typeface="华文中宋" panose="02010600040101010101" pitchFamily="2" charset="-122"/>
              </a:rPr>
              <a:t>:</a:t>
            </a:r>
            <a:endParaRPr lang="en-US" altLang="zh-CN" sz="3200" b="1" dirty="0">
              <a:latin typeface="华文中宋" panose="02010600040101010101" pitchFamily="2" charset="-122"/>
              <a:ea typeface="华文中宋" panose="02010600040101010101" pitchFamily="2" charset="-122"/>
            </a:endParaRPr>
          </a:p>
          <a:p>
            <a:pPr>
              <a:spcBef>
                <a:spcPct val="50000"/>
              </a:spcBef>
            </a:pPr>
            <a:r>
              <a:rPr lang="zh-CN" altLang="en-US" sz="3200" b="1" dirty="0">
                <a:solidFill>
                  <a:srgbClr val="05090F"/>
                </a:solidFill>
                <a:latin typeface="华文中宋" panose="02010600040101010101" pitchFamily="2" charset="-122"/>
                <a:ea typeface="华文中宋" panose="02010600040101010101" pitchFamily="2" charset="-122"/>
              </a:rPr>
              <a:t>  浩浩乎如冯虚御风</a:t>
            </a:r>
            <a:r>
              <a:rPr lang="en-US" altLang="zh-CN" sz="3200" b="1" dirty="0">
                <a:solidFill>
                  <a:srgbClr val="05090F"/>
                </a:solidFill>
                <a:latin typeface="华文中宋" panose="02010600040101010101" pitchFamily="2" charset="-122"/>
                <a:ea typeface="华文中宋" panose="02010600040101010101" pitchFamily="2" charset="-122"/>
              </a:rPr>
              <a:t>,</a:t>
            </a:r>
            <a:r>
              <a:rPr lang="zh-CN" altLang="en-US" sz="3200" b="1" dirty="0">
                <a:solidFill>
                  <a:srgbClr val="05090F"/>
                </a:solidFill>
                <a:latin typeface="华文中宋" panose="02010600040101010101" pitchFamily="2" charset="-122"/>
                <a:ea typeface="华文中宋" panose="02010600040101010101" pitchFamily="2" charset="-122"/>
              </a:rPr>
              <a:t>而不知其所止</a:t>
            </a:r>
            <a:r>
              <a:rPr lang="en-US" altLang="zh-CN" sz="3200" b="1" dirty="0">
                <a:solidFill>
                  <a:srgbClr val="05090F"/>
                </a:solidFill>
                <a:latin typeface="华文中宋" panose="02010600040101010101" pitchFamily="2" charset="-122"/>
                <a:ea typeface="华文中宋" panose="02010600040101010101" pitchFamily="2" charset="-122"/>
              </a:rPr>
              <a:t>;</a:t>
            </a:r>
            <a:endParaRPr lang="en-US" altLang="zh-CN" sz="3200" b="1" dirty="0">
              <a:solidFill>
                <a:srgbClr val="05090F"/>
              </a:solidFill>
              <a:latin typeface="华文中宋" panose="02010600040101010101" pitchFamily="2" charset="-122"/>
              <a:ea typeface="华文中宋" panose="02010600040101010101" pitchFamily="2" charset="-122"/>
            </a:endParaRPr>
          </a:p>
          <a:p>
            <a:pPr>
              <a:spcBef>
                <a:spcPct val="50000"/>
              </a:spcBef>
            </a:pPr>
            <a:r>
              <a:rPr lang="en-US" altLang="zh-CN" sz="3200" b="1" dirty="0">
                <a:solidFill>
                  <a:srgbClr val="05090F"/>
                </a:solidFill>
                <a:latin typeface="华文中宋" panose="02010600040101010101" pitchFamily="2" charset="-122"/>
                <a:ea typeface="华文中宋" panose="02010600040101010101" pitchFamily="2" charset="-122"/>
              </a:rPr>
              <a:t>  </a:t>
            </a:r>
            <a:r>
              <a:rPr lang="zh-CN" altLang="en-US" sz="3200" b="1" dirty="0">
                <a:solidFill>
                  <a:srgbClr val="05090F"/>
                </a:solidFill>
                <a:latin typeface="华文中宋" panose="02010600040101010101" pitchFamily="2" charset="-122"/>
                <a:ea typeface="华文中宋" panose="02010600040101010101" pitchFamily="2" charset="-122"/>
              </a:rPr>
              <a:t>飘飘乎如遗世独立，羽化而登仙。</a:t>
            </a:r>
            <a:r>
              <a:rPr lang="zh-CN" altLang="en-US" sz="3200" b="1" dirty="0">
                <a:solidFill>
                  <a:srgbClr val="05090F"/>
                </a:solidFill>
                <a:latin typeface="楷体_GB2312" pitchFamily="49" charset="-122"/>
                <a:ea typeface="楷体_GB2312" pitchFamily="49" charset="-122"/>
              </a:rPr>
              <a:t>            </a:t>
            </a:r>
            <a:endParaRPr lang="zh-CN" altLang="en-US" sz="3200" b="1" dirty="0">
              <a:solidFill>
                <a:srgbClr val="05090F"/>
              </a:solidFill>
              <a:latin typeface="楷体_GB2312" pitchFamily="49" charset="-122"/>
              <a:ea typeface="楷体_GB2312" pitchFamily="49" charset="-122"/>
            </a:endParaRPr>
          </a:p>
        </p:txBody>
      </p:sp>
      <p:sp>
        <p:nvSpPr>
          <p:cNvPr id="32773" name="AutoShape 6"/>
          <p:cNvSpPr/>
          <p:nvPr/>
        </p:nvSpPr>
        <p:spPr>
          <a:xfrm>
            <a:off x="2838450" y="675005"/>
            <a:ext cx="259080" cy="5645785"/>
          </a:xfrm>
          <a:prstGeom prst="leftBrace">
            <a:avLst>
              <a:gd name="adj1" fmla="val 81389"/>
              <a:gd name="adj2" fmla="val 49523"/>
            </a:avLst>
          </a:prstGeom>
          <a:noFill/>
          <a:ln w="28575" cap="flat" cmpd="sng">
            <a:solidFill>
              <a:schemeClr val="tx1"/>
            </a:solidFill>
            <a:prstDash val="solid"/>
            <a:round/>
            <a:headEnd type="none" w="med" len="med"/>
            <a:tailEnd type="none" w="med" len="med"/>
          </a:ln>
        </p:spPr>
        <p:txBody>
          <a:bodyPr wrap="none" anchor="ctr" anchorCtr="0"/>
          <a:p>
            <a:pPr algn="ctr"/>
            <a:endParaRPr lang="zh-CN" altLang="en-US"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32769"/>
                                        </p:tgtEl>
                                        <p:attrNameLst>
                                          <p:attrName>style.visibility</p:attrName>
                                        </p:attrNameLst>
                                      </p:cBhvr>
                                      <p:to>
                                        <p:strVal val="visible"/>
                                      </p:to>
                                    </p:set>
                                    <p:anim calcmode="lin" valueType="num">
                                      <p:cBhvr>
                                        <p:cTn id="7" dur="1000" fill="hold"/>
                                        <p:tgtEl>
                                          <p:spTgt spid="32769"/>
                                        </p:tgtEl>
                                        <p:attrNameLst>
                                          <p:attrName>ppt_w</p:attrName>
                                        </p:attrNameLst>
                                      </p:cBhvr>
                                      <p:tavLst>
                                        <p:tav tm="0">
                                          <p:val>
                                            <p:fltVal val="0.000000"/>
                                          </p:val>
                                        </p:tav>
                                        <p:tav tm="100000">
                                          <p:val>
                                            <p:strVal val="#ppt_w"/>
                                          </p:val>
                                        </p:tav>
                                      </p:tavLst>
                                    </p:anim>
                                    <p:anim calcmode="lin" valueType="num">
                                      <p:cBhvr>
                                        <p:cTn id="8" dur="1000" fill="hold"/>
                                        <p:tgtEl>
                                          <p:spTgt spid="32769"/>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3"/>
                                        </p:tgtEl>
                                        <p:attrNameLst>
                                          <p:attrName>style.visibility</p:attrName>
                                        </p:attrNameLst>
                                      </p:cBhvr>
                                      <p:to>
                                        <p:strVal val="visible"/>
                                      </p:to>
                                    </p:set>
                                    <p:anim calcmode="lin" valueType="num">
                                      <p:cBhvr additive="base">
                                        <p:cTn id="13" dur="500" fill="hold"/>
                                        <p:tgtEl>
                                          <p:spTgt spid="32773"/>
                                        </p:tgtEl>
                                        <p:attrNameLst>
                                          <p:attrName>ppt_x</p:attrName>
                                        </p:attrNameLst>
                                      </p:cBhvr>
                                      <p:tavLst>
                                        <p:tav tm="0">
                                          <p:val>
                                            <p:strVal val="#ppt_x"/>
                                          </p:val>
                                        </p:tav>
                                        <p:tav tm="100000">
                                          <p:val>
                                            <p:strVal val="#ppt_x"/>
                                          </p:val>
                                        </p:tav>
                                      </p:tavLst>
                                    </p:anim>
                                    <p:anim calcmode="lin" valueType="num">
                                      <p:cBhvr additive="base">
                                        <p:cTn id="14" dur="500" fill="hold"/>
                                        <p:tgtEl>
                                          <p:spTgt spid="32773"/>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000" fill="hold">
                                          <p:stCondLst>
                                            <p:cond delay="0"/>
                                          </p:stCondLst>
                                        </p:cTn>
                                        <p:tgtEl>
                                          <p:spTgt spid="27651"/>
                                        </p:tgtEl>
                                        <p:attrNameLst>
                                          <p:attrName>style.visibility</p:attrName>
                                        </p:attrNameLst>
                                      </p:cBhvr>
                                      <p:to>
                                        <p:strVal val="visible"/>
                                      </p:to>
                                    </p:set>
                                    <p:anim calcmode="lin" valueType="num">
                                      <p:cBhvr additive="base">
                                        <p:cTn id="18" dur="1000" fill="hold"/>
                                        <p:tgtEl>
                                          <p:spTgt spid="27651"/>
                                        </p:tgtEl>
                                        <p:attrNameLst>
                                          <p:attrName>ppt_x</p:attrName>
                                        </p:attrNameLst>
                                      </p:cBhvr>
                                      <p:tavLst>
                                        <p:tav tm="0">
                                          <p:val>
                                            <p:strVal val="#ppt_x"/>
                                          </p:val>
                                        </p:tav>
                                        <p:tav tm="100000">
                                          <p:val>
                                            <p:strVal val="#ppt_x"/>
                                          </p:val>
                                        </p:tav>
                                      </p:tavLst>
                                    </p:anim>
                                    <p:anim calcmode="lin" valueType="num">
                                      <p:cBhvr additive="base">
                                        <p:cTn id="19" dur="1000" fill="hold"/>
                                        <p:tgtEl>
                                          <p:spTgt spid="2765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000" fill="hold">
                                          <p:stCondLst>
                                            <p:cond delay="0"/>
                                          </p:stCondLst>
                                        </p:cTn>
                                        <p:tgtEl>
                                          <p:spTgt spid="27652"/>
                                        </p:tgtEl>
                                        <p:attrNameLst>
                                          <p:attrName>style.visibility</p:attrName>
                                        </p:attrNameLst>
                                      </p:cBhvr>
                                      <p:to>
                                        <p:strVal val="visible"/>
                                      </p:to>
                                    </p:set>
                                    <p:anim calcmode="lin" valueType="num">
                                      <p:cBhvr additive="base">
                                        <p:cTn id="23" dur="1000" fill="hold"/>
                                        <p:tgtEl>
                                          <p:spTgt spid="27652"/>
                                        </p:tgtEl>
                                        <p:attrNameLst>
                                          <p:attrName>ppt_x</p:attrName>
                                        </p:attrNameLst>
                                      </p:cBhvr>
                                      <p:tavLst>
                                        <p:tav tm="0">
                                          <p:val>
                                            <p:strVal val="#ppt_x"/>
                                          </p:val>
                                        </p:tav>
                                        <p:tav tm="100000">
                                          <p:val>
                                            <p:strVal val="#ppt_x"/>
                                          </p:val>
                                        </p:tav>
                                      </p:tavLst>
                                    </p:anim>
                                    <p:anim calcmode="lin" valueType="num">
                                      <p:cBhvr additive="base">
                                        <p:cTn id="24" dur="1000" fill="hold"/>
                                        <p:tgtEl>
                                          <p:spTgt spid="27652"/>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000" fill="hold">
                                          <p:stCondLst>
                                            <p:cond delay="0"/>
                                          </p:stCondLst>
                                        </p:cTn>
                                        <p:tgtEl>
                                          <p:spTgt spid="27653"/>
                                        </p:tgtEl>
                                        <p:attrNameLst>
                                          <p:attrName>style.visibility</p:attrName>
                                        </p:attrNameLst>
                                      </p:cBhvr>
                                      <p:to>
                                        <p:strVal val="visible"/>
                                      </p:to>
                                    </p:set>
                                    <p:anim calcmode="lin" valueType="num">
                                      <p:cBhvr additive="base">
                                        <p:cTn id="28" dur="1000" fill="hold"/>
                                        <p:tgtEl>
                                          <p:spTgt spid="27653"/>
                                        </p:tgtEl>
                                        <p:attrNameLst>
                                          <p:attrName>ppt_x</p:attrName>
                                        </p:attrNameLst>
                                      </p:cBhvr>
                                      <p:tavLst>
                                        <p:tav tm="0">
                                          <p:val>
                                            <p:strVal val="#ppt_x"/>
                                          </p:val>
                                        </p:tav>
                                        <p:tav tm="100000">
                                          <p:val>
                                            <p:strVal val="#ppt_x"/>
                                          </p:val>
                                        </p:tav>
                                      </p:tavLst>
                                    </p:anim>
                                    <p:anim calcmode="lin" valueType="num">
                                      <p:cBhvr additive="base">
                                        <p:cTn id="29" dur="1000" fill="hold"/>
                                        <p:tgtEl>
                                          <p:spTgt spid="276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P spid="27653" grpId="0"/>
      <p:bldP spid="32773" grpId="0" bldLvl="0" animBg="1"/>
      <p:bldP spid="327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Text Box 2"/>
          <p:cNvSpPr txBox="1"/>
          <p:nvPr/>
        </p:nvSpPr>
        <p:spPr>
          <a:xfrm>
            <a:off x="4204335" y="218440"/>
            <a:ext cx="7658735" cy="1419860"/>
          </a:xfrm>
          <a:prstGeom prst="rect">
            <a:avLst/>
          </a:prstGeom>
          <a:noFill/>
          <a:ln w="9525">
            <a:noFill/>
          </a:ln>
        </p:spPr>
        <p:txBody>
          <a:bodyPr wrap="square" anchor="t" anchorCtr="0">
            <a:spAutoFit/>
          </a:bodyPr>
          <a:p>
            <a:pPr>
              <a:lnSpc>
                <a:spcPct val="120000"/>
              </a:lnSpc>
            </a:pPr>
            <a:r>
              <a:rPr lang="en-US" altLang="zh-CN" sz="3600" b="1" dirty="0">
                <a:solidFill>
                  <a:srgbClr val="270AD3"/>
                </a:solidFill>
                <a:latin typeface="华文中宋" panose="02010600040101010101" pitchFamily="2" charset="-122"/>
                <a:ea typeface="华文中宋" panose="02010600040101010101" pitchFamily="2" charset="-122"/>
              </a:rPr>
              <a:t>2.</a:t>
            </a:r>
            <a:r>
              <a:rPr lang="zh-CN" altLang="en-US" sz="3600" b="1" dirty="0">
                <a:solidFill>
                  <a:srgbClr val="270AD3"/>
                </a:solidFill>
                <a:latin typeface="华文中宋" panose="02010600040101010101" pitchFamily="2" charset="-122"/>
                <a:ea typeface="华文中宋" panose="02010600040101010101" pitchFamily="2" charset="-122"/>
              </a:rPr>
              <a:t> 本段展示了一个怎样的境界？表现了作者什么样的情怀 ？</a:t>
            </a:r>
            <a:endParaRPr lang="zh-CN" altLang="en-US" sz="3600" b="1" dirty="0">
              <a:solidFill>
                <a:srgbClr val="270AD3"/>
              </a:solidFill>
              <a:latin typeface="华文中宋" panose="02010600040101010101" pitchFamily="2" charset="-122"/>
              <a:ea typeface="华文中宋" panose="02010600040101010101" pitchFamily="2" charset="-122"/>
            </a:endParaRPr>
          </a:p>
        </p:txBody>
      </p:sp>
      <p:sp>
        <p:nvSpPr>
          <p:cNvPr id="28675" name="Text Box 3"/>
          <p:cNvSpPr txBox="1"/>
          <p:nvPr/>
        </p:nvSpPr>
        <p:spPr>
          <a:xfrm>
            <a:off x="4204970" y="1508125"/>
            <a:ext cx="7658100" cy="5262245"/>
          </a:xfrm>
          <a:prstGeom prst="rect">
            <a:avLst/>
          </a:prstGeom>
          <a:noFill/>
          <a:ln w="9525">
            <a:noFill/>
          </a:ln>
        </p:spPr>
        <p:txBody>
          <a:bodyPr wrap="square" anchor="t" anchorCtr="0">
            <a:spAutoFit/>
          </a:bodyPr>
          <a:p>
            <a:pPr>
              <a:lnSpc>
                <a:spcPct val="150000"/>
              </a:lnSpc>
            </a:pPr>
            <a:r>
              <a:rPr lang="zh-CN" altLang="en-US" sz="2800" b="1" dirty="0">
                <a:solidFill>
                  <a:srgbClr val="05090F"/>
                </a:solidFill>
                <a:latin typeface="Times New Roman" panose="02020603050405020304" pitchFamily="18" charset="0"/>
                <a:ea typeface="楷体_GB2312" pitchFamily="49" charset="-122"/>
              </a:rPr>
              <a:t>         </a:t>
            </a:r>
            <a:r>
              <a:rPr lang="zh-CN" altLang="en-US" sz="3200" b="1" dirty="0">
                <a:solidFill>
                  <a:srgbClr val="05090F"/>
                </a:solidFill>
                <a:latin typeface="华文中宋" panose="02010600040101010101" pitchFamily="2" charset="-122"/>
                <a:ea typeface="华文中宋" panose="02010600040101010101" pitchFamily="2" charset="-122"/>
              </a:rPr>
              <a:t>本段展示了一个友人相聚、泛舟江上、畅饮美酒、咏诗诵文、迎风赏月的舒畅飘逸、超然物外的境界。在黄州苏轼过的实际上是一种囚犯生活，处境相当困难。居然有如此雅兴，夜游赤壁。表现了他听任自然，乐观旷达的情怀。反映了他超然物外、洒脱不羁的道家思想。</a:t>
            </a:r>
            <a:r>
              <a:rPr lang="zh-CN" altLang="en-US" sz="3200" b="1" dirty="0">
                <a:solidFill>
                  <a:srgbClr val="05090F"/>
                </a:solidFill>
                <a:latin typeface="Times New Roman" panose="02020603050405020304" pitchFamily="18" charset="0"/>
                <a:ea typeface="宋体" panose="02010600030101010101" pitchFamily="2" charset="-122"/>
              </a:rPr>
              <a:t> </a:t>
            </a:r>
            <a:endParaRPr lang="zh-CN" altLang="en-US" sz="3200" b="1" dirty="0">
              <a:solidFill>
                <a:srgbClr val="05090F"/>
              </a:solidFill>
              <a:latin typeface="Times New Roman" panose="02020603050405020304" pitchFamily="18" charset="0"/>
              <a:ea typeface="宋体" panose="02010600030101010101" pitchFamily="2" charset="-122"/>
            </a:endParaRPr>
          </a:p>
        </p:txBody>
      </p:sp>
      <p:pic>
        <p:nvPicPr>
          <p:cNvPr id="33795" name="Picture 6" descr="bb716f6d-b3d4-4ee7-9319-c59da1a85b7b"/>
          <p:cNvPicPr/>
          <p:nvPr/>
        </p:nvPicPr>
        <p:blipFill>
          <a:blip r:embed="rId1"/>
          <a:stretch>
            <a:fillRect/>
          </a:stretch>
        </p:blipFill>
        <p:spPr>
          <a:xfrm>
            <a:off x="104140" y="95885"/>
            <a:ext cx="3853180" cy="666623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8674"/>
                                        </p:tgtEl>
                                        <p:attrNameLst>
                                          <p:attrName>style.visibility</p:attrName>
                                        </p:attrNameLst>
                                      </p:cBhvr>
                                      <p:to>
                                        <p:strVal val="visible"/>
                                      </p:to>
                                    </p:set>
                                    <p:anim calcmode="lin" valueType="num">
                                      <p:cBhvr additive="base">
                                        <p:cTn id="7" dur="1000" fill="hold"/>
                                        <p:tgtEl>
                                          <p:spTgt spid="28674"/>
                                        </p:tgtEl>
                                        <p:attrNameLst>
                                          <p:attrName>ppt_x</p:attrName>
                                        </p:attrNameLst>
                                      </p:cBhvr>
                                      <p:tavLst>
                                        <p:tav tm="0">
                                          <p:val>
                                            <p:strVal val="#ppt_x"/>
                                          </p:val>
                                        </p:tav>
                                        <p:tav tm="100000">
                                          <p:val>
                                            <p:strVal val="#ppt_x"/>
                                          </p:val>
                                        </p:tav>
                                      </p:tavLst>
                                    </p:anim>
                                    <p:anim calcmode="lin" valueType="num">
                                      <p:cBhvr additive="base">
                                        <p:cTn id="8" dur="1000" fill="hold"/>
                                        <p:tgtEl>
                                          <p:spTgt spid="2867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33795"/>
                                        </p:tgtEl>
                                        <p:attrNameLst>
                                          <p:attrName>style.visibility</p:attrName>
                                        </p:attrNameLst>
                                      </p:cBhvr>
                                      <p:to>
                                        <p:strVal val="visible"/>
                                      </p:to>
                                    </p:set>
                                    <p:anim calcmode="lin" valueType="num">
                                      <p:cBhvr additive="base">
                                        <p:cTn id="11" dur="1000" fill="hold"/>
                                        <p:tgtEl>
                                          <p:spTgt spid="33795"/>
                                        </p:tgtEl>
                                        <p:attrNameLst>
                                          <p:attrName>ppt_x</p:attrName>
                                        </p:attrNameLst>
                                      </p:cBhvr>
                                      <p:tavLst>
                                        <p:tav tm="0">
                                          <p:val>
                                            <p:strVal val="#ppt_x"/>
                                          </p:val>
                                        </p:tav>
                                        <p:tav tm="100000">
                                          <p:val>
                                            <p:strVal val="#ppt_x"/>
                                          </p:val>
                                        </p:tav>
                                      </p:tavLst>
                                    </p:anim>
                                    <p:anim calcmode="lin" valueType="num">
                                      <p:cBhvr additive="base">
                                        <p:cTn id="12" dur="1000" fill="hold"/>
                                        <p:tgtEl>
                                          <p:spTgt spid="3379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28675">
                                            <p:txEl>
                                              <p:charRg st="0" end="127"/>
                                            </p:txEl>
                                          </p:spTgt>
                                        </p:tgtEl>
                                        <p:attrNameLst>
                                          <p:attrName>style.visibility</p:attrName>
                                        </p:attrNameLst>
                                      </p:cBhvr>
                                      <p:to>
                                        <p:strVal val="visible"/>
                                      </p:to>
                                    </p:set>
                                    <p:anim calcmode="lin" valueType="num">
                                      <p:cBhvr>
                                        <p:cTn id="17" dur="1000" fill="hold"/>
                                        <p:tgtEl>
                                          <p:spTgt spid="28675">
                                            <p:txEl>
                                              <p:charRg st="0" end="127"/>
                                            </p:txEl>
                                          </p:spTgt>
                                        </p:tgtEl>
                                        <p:attrNameLst>
                                          <p:attrName>ppt_w</p:attrName>
                                        </p:attrNameLst>
                                      </p:cBhvr>
                                      <p:tavLst>
                                        <p:tav tm="0">
                                          <p:val>
                                            <p:strVal val="#ppt_w*0.70"/>
                                          </p:val>
                                        </p:tav>
                                        <p:tav tm="100000">
                                          <p:val>
                                            <p:strVal val="#ppt_w"/>
                                          </p:val>
                                        </p:tav>
                                      </p:tavLst>
                                    </p:anim>
                                    <p:anim calcmode="lin" valueType="num">
                                      <p:cBhvr>
                                        <p:cTn id="18" dur="1000" fill="hold"/>
                                        <p:tgtEl>
                                          <p:spTgt spid="28675">
                                            <p:txEl>
                                              <p:charRg st="0" end="127"/>
                                            </p:txEl>
                                          </p:spTgt>
                                        </p:tgtEl>
                                        <p:attrNameLst>
                                          <p:attrName>ppt_h</p:attrName>
                                        </p:attrNameLst>
                                      </p:cBhvr>
                                      <p:tavLst>
                                        <p:tav tm="0">
                                          <p:val>
                                            <p:strVal val="#ppt_h"/>
                                          </p:val>
                                        </p:tav>
                                        <p:tav tm="100000">
                                          <p:val>
                                            <p:strVal val="#ppt_h"/>
                                          </p:val>
                                        </p:tav>
                                      </p:tavLst>
                                    </p:anim>
                                    <p:animEffect transition="in" filter="fade">
                                      <p:cBhvr>
                                        <p:cTn id="19" dur="1000"/>
                                        <p:tgtEl>
                                          <p:spTgt spid="28675">
                                            <p:txEl>
                                              <p:charRg st="0" end="1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Text Box 2"/>
          <p:cNvSpPr txBox="1"/>
          <p:nvPr/>
        </p:nvSpPr>
        <p:spPr>
          <a:xfrm>
            <a:off x="375920" y="196215"/>
            <a:ext cx="11530330" cy="5015865"/>
          </a:xfrm>
          <a:prstGeom prst="rect">
            <a:avLst/>
          </a:prstGeom>
          <a:noFill/>
          <a:ln w="9525">
            <a:noFill/>
          </a:ln>
        </p:spPr>
        <p:txBody>
          <a:bodyPr wrap="square" anchor="t" anchorCtr="0">
            <a:spAutoFit/>
          </a:bodyPr>
          <a:p>
            <a:pPr>
              <a:lnSpc>
                <a:spcPct val="160000"/>
              </a:lnSpc>
            </a:pPr>
            <a:r>
              <a:rPr lang="en-US" altLang="zh-CN" sz="4000" b="1" dirty="0">
                <a:solidFill>
                  <a:srgbClr val="FF0000"/>
                </a:solidFill>
                <a:latin typeface="微软雅黑" panose="020B0503020204020204" charset="-122"/>
                <a:ea typeface="微软雅黑" panose="020B0503020204020204" charset="-122"/>
              </a:rPr>
              <a:t>       </a:t>
            </a:r>
            <a:r>
              <a:rPr lang="zh-CN" altLang="en-US" sz="4000" b="1" dirty="0">
                <a:solidFill>
                  <a:srgbClr val="FF0000"/>
                </a:solidFill>
                <a:latin typeface="微软雅黑" panose="020B0503020204020204" charset="-122"/>
                <a:ea typeface="微软雅黑" panose="020B0503020204020204" charset="-122"/>
              </a:rPr>
              <a:t>于是</a:t>
            </a:r>
            <a:r>
              <a:rPr lang="zh-CN" altLang="en-US" sz="4000" b="1" dirty="0">
                <a:latin typeface="微软雅黑" panose="020B0503020204020204" charset="-122"/>
                <a:ea typeface="微软雅黑" panose="020B0503020204020204" charset="-122"/>
              </a:rPr>
              <a:t>饮酒乐甚，</a:t>
            </a:r>
            <a:r>
              <a:rPr lang="zh-CN" altLang="en-US" sz="4000" b="1" u="sng" dirty="0">
                <a:solidFill>
                  <a:srgbClr val="FF0000"/>
                </a:solidFill>
                <a:latin typeface="微软雅黑" panose="020B0503020204020204" charset="-122"/>
                <a:ea typeface="微软雅黑" panose="020B0503020204020204" charset="-122"/>
              </a:rPr>
              <a:t>扣舷</a:t>
            </a:r>
            <a:r>
              <a:rPr lang="zh-CN" altLang="en-US" sz="4000" b="1" dirty="0">
                <a:latin typeface="微软雅黑" panose="020B0503020204020204" charset="-122"/>
                <a:ea typeface="微软雅黑" panose="020B0503020204020204" charset="-122"/>
              </a:rPr>
              <a:t>而歌之。歌曰：“</a:t>
            </a:r>
            <a:r>
              <a:rPr lang="zh-CN" altLang="en-US" sz="4000" b="1" u="sng" dirty="0">
                <a:solidFill>
                  <a:srgbClr val="FF0000"/>
                </a:solidFill>
                <a:latin typeface="微软雅黑" panose="020B0503020204020204" charset="-122"/>
                <a:ea typeface="微软雅黑" panose="020B0503020204020204" charset="-122"/>
              </a:rPr>
              <a:t>桂棹兮兰桨</a:t>
            </a:r>
            <a:r>
              <a:rPr lang="zh-CN" altLang="en-US" sz="4000" b="1" dirty="0">
                <a:latin typeface="微软雅黑" panose="020B0503020204020204" charset="-122"/>
                <a:ea typeface="微软雅黑" panose="020B0503020204020204" charset="-122"/>
              </a:rPr>
              <a:t>，</a:t>
            </a:r>
            <a:r>
              <a:rPr lang="zh-CN" altLang="en-US" sz="4000" b="1" u="sng" dirty="0">
                <a:solidFill>
                  <a:srgbClr val="FF0000"/>
                </a:solidFill>
                <a:latin typeface="微软雅黑" panose="020B0503020204020204" charset="-122"/>
                <a:ea typeface="微软雅黑" panose="020B0503020204020204" charset="-122"/>
              </a:rPr>
              <a:t>击空明兮溯流光</a:t>
            </a:r>
            <a:r>
              <a:rPr lang="zh-CN" altLang="en-US" sz="4000" b="1" dirty="0">
                <a:latin typeface="微软雅黑" panose="020B0503020204020204" charset="-122"/>
                <a:ea typeface="微软雅黑" panose="020B0503020204020204" charset="-122"/>
              </a:rPr>
              <a:t>。</a:t>
            </a:r>
            <a:r>
              <a:rPr lang="zh-CN" altLang="en-US" sz="4000" b="1" u="sng" dirty="0">
                <a:solidFill>
                  <a:srgbClr val="FF0000"/>
                </a:solidFill>
                <a:latin typeface="微软雅黑" panose="020B0503020204020204" charset="-122"/>
                <a:ea typeface="微软雅黑" panose="020B0503020204020204" charset="-122"/>
              </a:rPr>
              <a:t>渺渺兮予怀</a:t>
            </a:r>
            <a:r>
              <a:rPr lang="zh-CN" altLang="en-US" sz="4000" b="1" dirty="0">
                <a:latin typeface="微软雅黑" panose="020B0503020204020204" charset="-122"/>
                <a:ea typeface="微软雅黑" panose="020B0503020204020204" charset="-122"/>
              </a:rPr>
              <a:t>，</a:t>
            </a:r>
            <a:r>
              <a:rPr lang="zh-CN" altLang="en-US" sz="4000" b="1" u="sng" dirty="0">
                <a:solidFill>
                  <a:srgbClr val="FF0000"/>
                </a:solidFill>
                <a:latin typeface="微软雅黑" panose="020B0503020204020204" charset="-122"/>
                <a:ea typeface="微软雅黑" panose="020B0503020204020204" charset="-122"/>
              </a:rPr>
              <a:t>望美人兮天一方</a:t>
            </a:r>
            <a:r>
              <a:rPr lang="zh-CN" altLang="en-US" sz="4000" b="1" dirty="0">
                <a:latin typeface="微软雅黑" panose="020B0503020204020204" charset="-122"/>
                <a:ea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sym typeface="+mn-ea"/>
              </a:rPr>
              <a:t>客</a:t>
            </a:r>
            <a:r>
              <a:rPr lang="zh-CN" altLang="en-US" sz="4000" b="1" dirty="0">
                <a:latin typeface="微软雅黑" panose="020B0503020204020204" charset="-122"/>
                <a:ea typeface="微软雅黑" panose="020B0503020204020204" charset="-122"/>
                <a:sym typeface="+mn-ea"/>
              </a:rPr>
              <a:t>有吹</a:t>
            </a:r>
            <a:r>
              <a:rPr lang="zh-CN" altLang="en-US" sz="4000" b="1" u="sng" dirty="0">
                <a:solidFill>
                  <a:srgbClr val="FF0000"/>
                </a:solidFill>
                <a:latin typeface="微软雅黑" panose="020B0503020204020204" charset="-122"/>
                <a:ea typeface="微软雅黑" panose="020B0503020204020204" charset="-122"/>
                <a:sym typeface="+mn-ea"/>
              </a:rPr>
              <a:t>洞箫</a:t>
            </a:r>
            <a:r>
              <a:rPr lang="zh-CN" altLang="en-US" sz="4000" b="1" dirty="0">
                <a:latin typeface="微软雅黑" panose="020B0503020204020204" charset="-122"/>
                <a:ea typeface="微软雅黑" panose="020B0503020204020204" charset="-122"/>
                <a:sym typeface="+mn-ea"/>
              </a:rPr>
              <a:t>者，</a:t>
            </a:r>
            <a:r>
              <a:rPr lang="zh-CN" altLang="en-US" sz="4000" b="1" u="sng" dirty="0">
                <a:solidFill>
                  <a:srgbClr val="FF0000"/>
                </a:solidFill>
                <a:latin typeface="微软雅黑" panose="020B0503020204020204" charset="-122"/>
                <a:ea typeface="微软雅黑" panose="020B0503020204020204" charset="-122"/>
                <a:sym typeface="+mn-ea"/>
              </a:rPr>
              <a:t>倚歌</a:t>
            </a:r>
            <a:r>
              <a:rPr lang="zh-CN" altLang="en-US" sz="4000" b="1" dirty="0">
                <a:latin typeface="微软雅黑" panose="020B0503020204020204" charset="-122"/>
                <a:ea typeface="微软雅黑" panose="020B0503020204020204" charset="-122"/>
                <a:sym typeface="+mn-ea"/>
              </a:rPr>
              <a:t>而</a:t>
            </a:r>
            <a:r>
              <a:rPr lang="zh-CN" altLang="en-US" sz="4000" b="1" u="sng" dirty="0">
                <a:solidFill>
                  <a:srgbClr val="FF0000"/>
                </a:solidFill>
                <a:latin typeface="微软雅黑" panose="020B0503020204020204" charset="-122"/>
                <a:ea typeface="微软雅黑" panose="020B0503020204020204" charset="-122"/>
                <a:sym typeface="+mn-ea"/>
              </a:rPr>
              <a:t>和之</a:t>
            </a:r>
            <a:r>
              <a:rPr lang="zh-CN" altLang="en-US" sz="4000" b="1" dirty="0">
                <a:latin typeface="微软雅黑" panose="020B0503020204020204" charset="-122"/>
                <a:ea typeface="微软雅黑" panose="020B0503020204020204" charset="-122"/>
                <a:sym typeface="+mn-ea"/>
              </a:rPr>
              <a:t>。其声</a:t>
            </a:r>
            <a:r>
              <a:rPr lang="zh-CN" altLang="en-US" sz="4000" b="1" dirty="0">
                <a:solidFill>
                  <a:schemeClr val="tx1"/>
                </a:solidFill>
                <a:latin typeface="微软雅黑" panose="020B0503020204020204" charset="-122"/>
                <a:ea typeface="微软雅黑" panose="020B0503020204020204" charset="-122"/>
                <a:sym typeface="+mn-ea"/>
              </a:rPr>
              <a:t>呜呜</a:t>
            </a:r>
            <a:r>
              <a:rPr lang="zh-CN" altLang="en-US" sz="4000" b="1" dirty="0">
                <a:latin typeface="微软雅黑" panose="020B0503020204020204" charset="-122"/>
                <a:ea typeface="微软雅黑" panose="020B0503020204020204" charset="-122"/>
                <a:sym typeface="+mn-ea"/>
              </a:rPr>
              <a:t>然，如怨如慕，如泣如诉；</a:t>
            </a:r>
            <a:r>
              <a:rPr lang="zh-CN" altLang="en-US" sz="4000" b="1" u="sng" dirty="0">
                <a:solidFill>
                  <a:srgbClr val="FF0000"/>
                </a:solidFill>
                <a:latin typeface="微软雅黑" panose="020B0503020204020204" charset="-122"/>
                <a:ea typeface="微软雅黑" panose="020B0503020204020204" charset="-122"/>
                <a:sym typeface="+mn-ea"/>
              </a:rPr>
              <a:t>余音袅袅，不绝如缕</a:t>
            </a:r>
            <a:r>
              <a:rPr lang="zh-CN" altLang="en-US" sz="4000" b="1" dirty="0">
                <a:latin typeface="微软雅黑" panose="020B0503020204020204" charset="-122"/>
                <a:ea typeface="微软雅黑" panose="020B0503020204020204" charset="-122"/>
                <a:sym typeface="+mn-ea"/>
              </a:rPr>
              <a:t>。</a:t>
            </a:r>
            <a:r>
              <a:rPr lang="zh-CN" altLang="en-US" sz="4000" b="1" u="sng" dirty="0">
                <a:solidFill>
                  <a:srgbClr val="00B050"/>
                </a:solidFill>
                <a:latin typeface="微软雅黑" panose="020B0503020204020204" charset="-122"/>
                <a:ea typeface="微软雅黑" panose="020B0503020204020204" charset="-122"/>
                <a:sym typeface="+mn-ea"/>
              </a:rPr>
              <a:t>舞</a:t>
            </a:r>
            <a:r>
              <a:rPr lang="zh-CN" altLang="en-US" sz="4000" b="1" u="sng" dirty="0">
                <a:solidFill>
                  <a:srgbClr val="FF0000"/>
                </a:solidFill>
                <a:latin typeface="微软雅黑" panose="020B0503020204020204" charset="-122"/>
                <a:ea typeface="微软雅黑" panose="020B0503020204020204" charset="-122"/>
                <a:sym typeface="+mn-ea"/>
              </a:rPr>
              <a:t>幽壑之潜蛟，</a:t>
            </a:r>
            <a:r>
              <a:rPr lang="zh-CN" altLang="en-US" sz="4000" b="1" u="sng" dirty="0">
                <a:solidFill>
                  <a:srgbClr val="00B050"/>
                </a:solidFill>
                <a:latin typeface="微软雅黑" panose="020B0503020204020204" charset="-122"/>
                <a:ea typeface="微软雅黑" panose="020B0503020204020204" charset="-122"/>
                <a:sym typeface="+mn-ea"/>
              </a:rPr>
              <a:t>泣</a:t>
            </a:r>
            <a:r>
              <a:rPr lang="zh-CN" altLang="en-US" sz="4000" b="1" u="sng" dirty="0">
                <a:solidFill>
                  <a:srgbClr val="FF0000"/>
                </a:solidFill>
                <a:latin typeface="微软雅黑" panose="020B0503020204020204" charset="-122"/>
                <a:ea typeface="微软雅黑" panose="020B0503020204020204" charset="-122"/>
                <a:sym typeface="+mn-ea"/>
              </a:rPr>
              <a:t>孤舟之嫠妇</a:t>
            </a:r>
            <a:r>
              <a:rPr lang="zh-CN" altLang="en-US" sz="4000" b="1" dirty="0">
                <a:latin typeface="微软雅黑" panose="020B0503020204020204" charset="-122"/>
                <a:ea typeface="微软雅黑" panose="020B0503020204020204" charset="-122"/>
                <a:sym typeface="+mn-ea"/>
              </a:rPr>
              <a:t>。</a:t>
            </a:r>
            <a:r>
              <a:rPr lang="en-US" altLang="zh-CN" sz="3200" b="1" dirty="0">
                <a:latin typeface="微软雅黑" panose="020B0503020204020204" charset="-122"/>
                <a:ea typeface="微软雅黑" panose="020B0503020204020204" charset="-122"/>
                <a:sym typeface="+mn-ea"/>
              </a:rPr>
              <a:t>(2)</a:t>
            </a:r>
            <a:endParaRPr lang="en-US" altLang="zh-CN" sz="3200" b="1" dirty="0">
              <a:latin typeface="微软雅黑" panose="020B0503020204020204" charset="-122"/>
              <a:ea typeface="微软雅黑" panose="020B0503020204020204" charset="-122"/>
              <a:sym typeface="+mn-ea"/>
            </a:endParaRPr>
          </a:p>
        </p:txBody>
      </p:sp>
      <p:sp>
        <p:nvSpPr>
          <p:cNvPr id="3" name="文本框 2"/>
          <p:cNvSpPr txBox="1"/>
          <p:nvPr/>
        </p:nvSpPr>
        <p:spPr>
          <a:xfrm>
            <a:off x="1125855" y="152400"/>
            <a:ext cx="1710055" cy="460375"/>
          </a:xfrm>
          <a:prstGeom prst="rect">
            <a:avLst/>
          </a:prstGeom>
          <a:noFill/>
          <a:ln w="9525">
            <a:noFill/>
          </a:ln>
        </p:spPr>
        <p:txBody>
          <a:bodyPr wrap="none" anchor="t" anchorCtr="0">
            <a:spAutoFit/>
          </a:bodyPr>
          <a:p>
            <a:r>
              <a:rPr lang="zh-CN" altLang="en-US" sz="2400" b="1" dirty="0">
                <a:solidFill>
                  <a:srgbClr val="1111C8"/>
                </a:solidFill>
                <a:latin typeface="华文中宋" panose="02010600040101010101" pitchFamily="2" charset="-122"/>
                <a:ea typeface="华文中宋" panose="02010600040101010101" pitchFamily="2" charset="-122"/>
                <a:sym typeface="华文楷体" panose="02010600040101010101" pitchFamily="2" charset="-122"/>
              </a:rPr>
              <a:t>在这个时候</a:t>
            </a:r>
            <a:endParaRPr lang="zh-CN" altLang="en-US" sz="2400" b="1" dirty="0">
              <a:solidFill>
                <a:srgbClr val="1111C8"/>
              </a:solidFill>
              <a:latin typeface="华文中宋" panose="02010600040101010101" pitchFamily="2" charset="-122"/>
              <a:ea typeface="华文中宋" panose="02010600040101010101" pitchFamily="2" charset="-122"/>
              <a:sym typeface="华文楷体" panose="02010600040101010101" pitchFamily="2" charset="-122"/>
            </a:endParaRPr>
          </a:p>
        </p:txBody>
      </p:sp>
      <p:sp>
        <p:nvSpPr>
          <p:cNvPr id="10" name="文本框 9"/>
          <p:cNvSpPr txBox="1"/>
          <p:nvPr/>
        </p:nvSpPr>
        <p:spPr>
          <a:xfrm>
            <a:off x="4554220" y="1155700"/>
            <a:ext cx="323723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敲着船边，指打着节拍</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8363585" y="1155700"/>
            <a:ext cx="354266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桂木做的檩，木兰做的桨</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 name="文本框 11"/>
          <p:cNvSpPr txBox="1"/>
          <p:nvPr/>
        </p:nvSpPr>
        <p:spPr>
          <a:xfrm>
            <a:off x="281305" y="2098040"/>
            <a:ext cx="5650230" cy="368300"/>
          </a:xfrm>
          <a:prstGeom prst="rect">
            <a:avLst/>
          </a:prstGeom>
          <a:noFill/>
        </p:spPr>
        <p:txBody>
          <a:bodyPr wrap="none" rtlCol="0">
            <a:spAutoFit/>
          </a:bodyPr>
          <a:p>
            <a:pPr algn="l"/>
            <a:r>
              <a:rPr lang="en-US" altLang="zh-CN"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划破月光下的清波，</a:t>
            </a:r>
            <a:r>
              <a:rPr lang="en-US" altLang="zh-CN"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在月光浮动的水面上逆流而上</a:t>
            </a:r>
            <a:endParaRPr lang="zh-CN" altLang="en-US"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3" name="文本框 12"/>
          <p:cNvSpPr txBox="1"/>
          <p:nvPr/>
        </p:nvSpPr>
        <p:spPr>
          <a:xfrm>
            <a:off x="2078990" y="1119505"/>
            <a:ext cx="2475230" cy="533400"/>
          </a:xfrm>
          <a:prstGeom prst="rect">
            <a:avLst/>
          </a:prstGeom>
          <a:noFill/>
        </p:spPr>
        <p:txBody>
          <a:bodyPr wrap="none" rtlCol="0">
            <a:spAutoFit/>
          </a:bodyPr>
          <a:p>
            <a:pPr algn="l">
              <a:lnSpc>
                <a:spcPct val="80000"/>
              </a:lnSpc>
            </a:pPr>
            <a:r>
              <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空明，指月光下的清波</a:t>
            </a:r>
            <a:endPar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a:p>
            <a:pPr algn="l">
              <a:lnSpc>
                <a:spcPct val="80000"/>
              </a:lnSpc>
            </a:pPr>
            <a:r>
              <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流光，江面浮动的月光</a:t>
            </a:r>
            <a:endPar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4" name="文本框 13"/>
          <p:cNvSpPr txBox="1"/>
          <p:nvPr/>
        </p:nvSpPr>
        <p:spPr>
          <a:xfrm>
            <a:off x="6372225" y="2055495"/>
            <a:ext cx="232092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我心里想得很远</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 name="文本框 14"/>
          <p:cNvSpPr txBox="1"/>
          <p:nvPr/>
        </p:nvSpPr>
        <p:spPr>
          <a:xfrm>
            <a:off x="8798560" y="2127885"/>
            <a:ext cx="3238500" cy="398780"/>
          </a:xfrm>
          <a:prstGeom prst="rect">
            <a:avLst/>
          </a:prstGeom>
          <a:noFill/>
        </p:spPr>
        <p:txBody>
          <a:bodyPr wrap="none" rtlCol="0">
            <a:spAutoFit/>
          </a:bodyPr>
          <a:p>
            <a:pPr algn="l"/>
            <a:r>
              <a:rPr lang="zh-CN" altLang="en-US" sz="20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眺望美人，却在天的那一边</a:t>
            </a:r>
            <a:endParaRPr lang="zh-CN" altLang="en-US" sz="20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6" name="文本框 15"/>
          <p:cNvSpPr txBox="1"/>
          <p:nvPr/>
        </p:nvSpPr>
        <p:spPr>
          <a:xfrm>
            <a:off x="8974455" y="4897120"/>
            <a:ext cx="2931795" cy="423545"/>
          </a:xfrm>
          <a:prstGeom prst="rect">
            <a:avLst/>
          </a:prstGeom>
          <a:noFill/>
        </p:spPr>
        <p:txBody>
          <a:bodyPr wrap="none" rtlCol="0">
            <a:spAutoFit/>
          </a:bodyPr>
          <a:p>
            <a:pPr algn="l">
              <a:lnSpc>
                <a:spcPct val="90000"/>
              </a:lnSpc>
            </a:pP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美人，指所思慕的人</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7" name="文本框 16"/>
          <p:cNvSpPr txBox="1"/>
          <p:nvPr/>
        </p:nvSpPr>
        <p:spPr>
          <a:xfrm>
            <a:off x="8908415" y="4547870"/>
            <a:ext cx="2626360" cy="349250"/>
          </a:xfrm>
          <a:prstGeom prst="rect">
            <a:avLst/>
          </a:prstGeom>
          <a:noFill/>
        </p:spPr>
        <p:txBody>
          <a:bodyPr wrap="none" rtlCol="0">
            <a:spAutoFit/>
          </a:bodyPr>
          <a:p>
            <a:pPr algn="l">
              <a:lnSpc>
                <a:spcPct val="70000"/>
              </a:lnSpc>
            </a:pP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渺渺，悠远的样子</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8" name="文本框 17"/>
          <p:cNvSpPr txBox="1"/>
          <p:nvPr/>
        </p:nvSpPr>
        <p:spPr>
          <a:xfrm>
            <a:off x="1125855" y="3045460"/>
            <a:ext cx="262636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指与苏轼同游的人</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3916045" y="3045460"/>
            <a:ext cx="201549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管乐器的一种</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0" name="文本框 19"/>
          <p:cNvSpPr txBox="1"/>
          <p:nvPr/>
        </p:nvSpPr>
        <p:spPr>
          <a:xfrm>
            <a:off x="6128385" y="3038475"/>
            <a:ext cx="323723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依照歌曲的声调和节拍</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 name="文本框 20"/>
          <p:cNvSpPr txBox="1"/>
          <p:nvPr/>
        </p:nvSpPr>
        <p:spPr>
          <a:xfrm>
            <a:off x="7047865" y="4511040"/>
            <a:ext cx="1710055" cy="386080"/>
          </a:xfrm>
          <a:prstGeom prst="rect">
            <a:avLst/>
          </a:prstGeom>
          <a:noFill/>
        </p:spPr>
        <p:txBody>
          <a:bodyPr wrap="none" rtlCol="0">
            <a:spAutoFit/>
          </a:bodyPr>
          <a:p>
            <a:pPr algn="l">
              <a:lnSpc>
                <a:spcPct val="80000"/>
              </a:lnSpc>
            </a:pP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倚，循、依</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2" name="文本框 21"/>
          <p:cNvSpPr txBox="1"/>
          <p:nvPr/>
        </p:nvSpPr>
        <p:spPr>
          <a:xfrm>
            <a:off x="1240155" y="5482590"/>
            <a:ext cx="3940175" cy="386080"/>
          </a:xfrm>
          <a:prstGeom prst="rect">
            <a:avLst/>
          </a:prstGeom>
          <a:noFill/>
        </p:spPr>
        <p:txBody>
          <a:bodyPr wrap="none" rtlCol="0">
            <a:spAutoFit/>
          </a:bodyPr>
          <a:p>
            <a:pPr algn="l">
              <a:lnSpc>
                <a:spcPct val="80000"/>
              </a:lnSpc>
            </a:pP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和之：(用萧）随着歌声伴奏</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3" name="文本框 22"/>
          <p:cNvSpPr txBox="1"/>
          <p:nvPr/>
        </p:nvSpPr>
        <p:spPr>
          <a:xfrm>
            <a:off x="4845050" y="4042410"/>
            <a:ext cx="537527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尾声细弱而婉转悠长，如同不断的细丝</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4" name="文本框 23"/>
          <p:cNvSpPr txBox="1"/>
          <p:nvPr/>
        </p:nvSpPr>
        <p:spPr>
          <a:xfrm>
            <a:off x="281305" y="5046345"/>
            <a:ext cx="812419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萧声使深谷中的蛟龙听了起舞，使独坐孤舟的寡妇听了落泪</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5" name="文本框 24"/>
          <p:cNvSpPr txBox="1"/>
          <p:nvPr/>
        </p:nvSpPr>
        <p:spPr>
          <a:xfrm>
            <a:off x="375920" y="4106545"/>
            <a:ext cx="2983865" cy="398780"/>
          </a:xfrm>
          <a:prstGeom prst="rect">
            <a:avLst/>
          </a:prstGeom>
          <a:noFill/>
        </p:spPr>
        <p:txBody>
          <a:bodyPr wrap="none" rtlCol="0">
            <a:spAutoFit/>
          </a:bodyPr>
          <a:p>
            <a:pPr algn="l"/>
            <a:r>
              <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幽壑，深谷。嫠妇，寡妇</a:t>
            </a:r>
            <a:endPar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6" name="文本框 25"/>
          <p:cNvSpPr txBox="1"/>
          <p:nvPr/>
        </p:nvSpPr>
        <p:spPr>
          <a:xfrm>
            <a:off x="5774690" y="5506720"/>
            <a:ext cx="5069840" cy="386080"/>
          </a:xfrm>
          <a:prstGeom prst="rect">
            <a:avLst/>
          </a:prstGeom>
          <a:noFill/>
        </p:spPr>
        <p:txBody>
          <a:bodyPr wrap="none" rtlCol="0">
            <a:spAutoFit/>
          </a:bodyPr>
          <a:p>
            <a:pPr algn="l">
              <a:lnSpc>
                <a:spcPct val="80000"/>
              </a:lnSpc>
            </a:pP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袅袅，形容声音婉转悠长。缕，细丝</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7" name="文本框 26"/>
          <p:cNvSpPr txBox="1"/>
          <p:nvPr/>
        </p:nvSpPr>
        <p:spPr>
          <a:xfrm>
            <a:off x="2994025" y="5883910"/>
            <a:ext cx="8280400" cy="953135"/>
          </a:xfrm>
          <a:prstGeom prst="rect">
            <a:avLst/>
          </a:prstGeom>
          <a:solidFill>
            <a:schemeClr val="accent4">
              <a:lumMod val="40000"/>
              <a:lumOff val="60000"/>
            </a:schemeClr>
          </a:solidFill>
        </p:spPr>
        <p:txBody>
          <a:bodyPr wrap="square" rtlCol="0" anchor="t">
            <a:spAutoFit/>
          </a:bodyPr>
          <a:p>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rPr>
              <a:t>第二段：主客异现－－－主人：乐甚、歌之、美梦      </a:t>
            </a:r>
            <a:endPar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rPr>
              <a:t>客人：呜然、舞蛟、泣妇</a:t>
            </a:r>
            <a:endParaRPr lang="zh-CN" altLang="en-US"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8" name="文本框 27"/>
          <p:cNvSpPr txBox="1"/>
          <p:nvPr/>
        </p:nvSpPr>
        <p:spPr>
          <a:xfrm>
            <a:off x="10197465" y="3100705"/>
            <a:ext cx="1708785" cy="460375"/>
          </a:xfrm>
          <a:prstGeom prst="rect">
            <a:avLst/>
          </a:prstGeom>
          <a:noFill/>
        </p:spPr>
        <p:txBody>
          <a:bodyPr wrap="none" rtlCol="0" anchor="t">
            <a:spAutoFit/>
          </a:bodyPr>
          <a:p>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使</a:t>
            </a:r>
            <a:r>
              <a:rPr lang="zh-CN" altLang="en-US" sz="2400" b="1">
                <a:solidFill>
                  <a:srgbClr val="1111C8"/>
                </a:solidFill>
                <a:highlight>
                  <a:srgbClr val="FFFF00"/>
                </a:highlight>
                <a:latin typeface="Arial" panose="020B0604020202020204" pitchFamily="34" charset="0"/>
                <a:ea typeface="华文中宋" panose="02010600040101010101" pitchFamily="2" charset="-122"/>
                <a:cs typeface="Arial" panose="020B0604020202020204" pitchFamily="34" charset="0"/>
                <a:sym typeface="+mn-ea"/>
              </a:rPr>
              <a:t>……</a:t>
            </a: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起舞</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0114">
                                            <p:txEl>
                                              <p:charRg st="0" end="22"/>
                                            </p:txEl>
                                          </p:spTgt>
                                        </p:tgtEl>
                                        <p:attrNameLst>
                                          <p:attrName>style.visibility</p:attrName>
                                        </p:attrNameLst>
                                      </p:cBhvr>
                                      <p:to>
                                        <p:strVal val="visible"/>
                                      </p:to>
                                    </p:set>
                                    <p:anim calcmode="lin" valueType="num">
                                      <p:cBhvr>
                                        <p:cTn id="7" dur="1000" fill="hold"/>
                                        <p:tgtEl>
                                          <p:spTgt spid="90114">
                                            <p:txEl>
                                              <p:charRg st="0" end="22"/>
                                            </p:txEl>
                                          </p:spTgt>
                                        </p:tgtEl>
                                        <p:attrNameLst>
                                          <p:attrName>ppt_w</p:attrName>
                                        </p:attrNameLst>
                                      </p:cBhvr>
                                      <p:tavLst>
                                        <p:tav tm="0">
                                          <p:val>
                                            <p:strVal val="#ppt_w*0.70"/>
                                          </p:val>
                                        </p:tav>
                                        <p:tav tm="100000">
                                          <p:val>
                                            <p:strVal val="#ppt_w"/>
                                          </p:val>
                                        </p:tav>
                                      </p:tavLst>
                                    </p:anim>
                                    <p:anim calcmode="lin" valueType="num">
                                      <p:cBhvr>
                                        <p:cTn id="8" dur="1000" fill="hold"/>
                                        <p:tgtEl>
                                          <p:spTgt spid="90114">
                                            <p:txEl>
                                              <p:charRg st="0" end="22"/>
                                            </p:txEl>
                                          </p:spTgt>
                                        </p:tgtEl>
                                        <p:attrNameLst>
                                          <p:attrName>ppt_h</p:attrName>
                                        </p:attrNameLst>
                                      </p:cBhvr>
                                      <p:tavLst>
                                        <p:tav tm="0">
                                          <p:val>
                                            <p:strVal val="#ppt_h"/>
                                          </p:val>
                                        </p:tav>
                                        <p:tav tm="100000">
                                          <p:val>
                                            <p:strVal val="#ppt_h"/>
                                          </p:val>
                                        </p:tav>
                                      </p:tavLst>
                                    </p:anim>
                                    <p:animEffect transition="in" filter="fade">
                                      <p:cBhvr>
                                        <p:cTn id="9" dur="1000"/>
                                        <p:tgtEl>
                                          <p:spTgt spid="90114">
                                            <p:txEl>
                                              <p:charRg st="0" end="22"/>
                                            </p:txEl>
                                          </p:spTgt>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580">
                                          <p:stCondLst>
                                            <p:cond delay="0"/>
                                          </p:stCondLst>
                                        </p:cTn>
                                        <p:tgtEl>
                                          <p:spTgt spid="27"/>
                                        </p:tgtEl>
                                      </p:cBhvr>
                                    </p:animEffect>
                                    <p:anim calcmode="lin" valueType="num">
                                      <p:cBhvr>
                                        <p:cTn id="14"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9" dur="26">
                                          <p:stCondLst>
                                            <p:cond delay="650"/>
                                          </p:stCondLst>
                                        </p:cTn>
                                        <p:tgtEl>
                                          <p:spTgt spid="27"/>
                                        </p:tgtEl>
                                      </p:cBhvr>
                                      <p:to x="100000" y="60000"/>
                                    </p:animScale>
                                    <p:animScale>
                                      <p:cBhvr>
                                        <p:cTn id="20" dur="166" decel="50000">
                                          <p:stCondLst>
                                            <p:cond delay="676"/>
                                          </p:stCondLst>
                                        </p:cTn>
                                        <p:tgtEl>
                                          <p:spTgt spid="27"/>
                                        </p:tgtEl>
                                      </p:cBhvr>
                                      <p:to x="100000" y="100000"/>
                                    </p:animScale>
                                    <p:animScale>
                                      <p:cBhvr>
                                        <p:cTn id="21" dur="26">
                                          <p:stCondLst>
                                            <p:cond delay="1312"/>
                                          </p:stCondLst>
                                        </p:cTn>
                                        <p:tgtEl>
                                          <p:spTgt spid="27"/>
                                        </p:tgtEl>
                                      </p:cBhvr>
                                      <p:to x="100000" y="80000"/>
                                    </p:animScale>
                                    <p:animScale>
                                      <p:cBhvr>
                                        <p:cTn id="22" dur="166" decel="50000">
                                          <p:stCondLst>
                                            <p:cond delay="1338"/>
                                          </p:stCondLst>
                                        </p:cTn>
                                        <p:tgtEl>
                                          <p:spTgt spid="27"/>
                                        </p:tgtEl>
                                      </p:cBhvr>
                                      <p:to x="100000" y="100000"/>
                                    </p:animScale>
                                    <p:animScale>
                                      <p:cBhvr>
                                        <p:cTn id="23" dur="26">
                                          <p:stCondLst>
                                            <p:cond delay="1642"/>
                                          </p:stCondLst>
                                        </p:cTn>
                                        <p:tgtEl>
                                          <p:spTgt spid="27"/>
                                        </p:tgtEl>
                                      </p:cBhvr>
                                      <p:to x="100000" y="90000"/>
                                    </p:animScale>
                                    <p:animScale>
                                      <p:cBhvr>
                                        <p:cTn id="24" dur="166" decel="50000">
                                          <p:stCondLst>
                                            <p:cond delay="1668"/>
                                          </p:stCondLst>
                                        </p:cTn>
                                        <p:tgtEl>
                                          <p:spTgt spid="27"/>
                                        </p:tgtEl>
                                      </p:cBhvr>
                                      <p:to x="100000" y="100000"/>
                                    </p:animScale>
                                    <p:animScale>
                                      <p:cBhvr>
                                        <p:cTn id="25" dur="26">
                                          <p:stCondLst>
                                            <p:cond delay="1808"/>
                                          </p:stCondLst>
                                        </p:cTn>
                                        <p:tgtEl>
                                          <p:spTgt spid="27"/>
                                        </p:tgtEl>
                                      </p:cBhvr>
                                      <p:to x="100000" y="95000"/>
                                    </p:animScale>
                                    <p:animScale>
                                      <p:cBhvr>
                                        <p:cTn id="26" dur="166" decel="50000">
                                          <p:stCondLst>
                                            <p:cond delay="1834"/>
                                          </p:stCondLst>
                                        </p:cTn>
                                        <p:tgtEl>
                                          <p:spTgt spid="27"/>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 presetClass="entr" presetSubtype="4"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ppt_x"/>
                                          </p:val>
                                        </p:tav>
                                        <p:tav tm="100000">
                                          <p:val>
                                            <p:strVal val="#ppt_x"/>
                                          </p:val>
                                        </p:tav>
                                      </p:tavLst>
                                    </p:anim>
                                    <p:anim calcmode="lin" valueType="num">
                                      <p:cBhvr additive="base">
                                        <p:cTn id="57" dur="500" fill="hold"/>
                                        <p:tgtEl>
                                          <p:spTgt spid="13"/>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500" fill="hold"/>
                                        <p:tgtEl>
                                          <p:spTgt spid="15"/>
                                        </p:tgtEl>
                                        <p:attrNameLst>
                                          <p:attrName>ppt_x</p:attrName>
                                        </p:attrNameLst>
                                      </p:cBhvr>
                                      <p:tavLst>
                                        <p:tav tm="0">
                                          <p:val>
                                            <p:strVal val="#ppt_x"/>
                                          </p:val>
                                        </p:tav>
                                        <p:tav tm="100000">
                                          <p:val>
                                            <p:strVal val="#ppt_x"/>
                                          </p:val>
                                        </p:tav>
                                      </p:tavLst>
                                    </p:anim>
                                    <p:anim calcmode="lin" valueType="num">
                                      <p:cBhvr additive="base">
                                        <p:cTn id="67" dur="500" fill="hold"/>
                                        <p:tgtEl>
                                          <p:spTgt spid="15"/>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4"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500" fill="hold"/>
                                        <p:tgtEl>
                                          <p:spTgt spid="18"/>
                                        </p:tgtEl>
                                        <p:attrNameLst>
                                          <p:attrName>ppt_x</p:attrName>
                                        </p:attrNameLst>
                                      </p:cBhvr>
                                      <p:tavLst>
                                        <p:tav tm="0">
                                          <p:val>
                                            <p:strVal val="#ppt_x"/>
                                          </p:val>
                                        </p:tav>
                                        <p:tav tm="100000">
                                          <p:val>
                                            <p:strVal val="#ppt_x"/>
                                          </p:val>
                                        </p:tav>
                                      </p:tavLst>
                                    </p:anim>
                                    <p:anim calcmode="lin" valueType="num">
                                      <p:cBhvr additive="base">
                                        <p:cTn id="77" dur="500" fill="hold"/>
                                        <p:tgtEl>
                                          <p:spTgt spid="18"/>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 presetClass="entr" presetSubtype="4"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par>
                          <p:cTn id="83" fill="hold">
                            <p:stCondLst>
                              <p:cond delay="5500"/>
                            </p:stCondLst>
                            <p:childTnLst>
                              <p:par>
                                <p:cTn id="84" presetID="2" presetClass="entr" presetSubtype="4"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500" fill="hold"/>
                                        <p:tgtEl>
                                          <p:spTgt spid="20"/>
                                        </p:tgtEl>
                                        <p:attrNameLst>
                                          <p:attrName>ppt_x</p:attrName>
                                        </p:attrNameLst>
                                      </p:cBhvr>
                                      <p:tavLst>
                                        <p:tav tm="0">
                                          <p:val>
                                            <p:strVal val="#ppt_x"/>
                                          </p:val>
                                        </p:tav>
                                        <p:tav tm="100000">
                                          <p:val>
                                            <p:strVal val="#ppt_x"/>
                                          </p:val>
                                        </p:tav>
                                      </p:tavLst>
                                    </p:anim>
                                    <p:anim calcmode="lin" valueType="num">
                                      <p:cBhvr additive="base">
                                        <p:cTn id="87" dur="500" fill="hold"/>
                                        <p:tgtEl>
                                          <p:spTgt spid="20"/>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2" presetClass="entr" presetSubtype="4"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par>
                          <p:cTn id="93" fill="hold">
                            <p:stCondLst>
                              <p:cond delay="6500"/>
                            </p:stCondLst>
                            <p:childTnLst>
                              <p:par>
                                <p:cTn id="94" presetID="2" presetClass="entr" presetSubtype="4" fill="hold" grpId="0" nodeType="afterEffect">
                                  <p:stCondLst>
                                    <p:cond delay="0"/>
                                  </p:stCondLst>
                                  <p:childTnLst>
                                    <p:set>
                                      <p:cBhvr>
                                        <p:cTn id="95" dur="1" fill="hold">
                                          <p:stCondLst>
                                            <p:cond delay="0"/>
                                          </p:stCondLst>
                                        </p:cTn>
                                        <p:tgtEl>
                                          <p:spTgt spid="22"/>
                                        </p:tgtEl>
                                        <p:attrNameLst>
                                          <p:attrName>style.visibility</p:attrName>
                                        </p:attrNameLst>
                                      </p:cBhvr>
                                      <p:to>
                                        <p:strVal val="visible"/>
                                      </p:to>
                                    </p:set>
                                    <p:anim calcmode="lin" valueType="num">
                                      <p:cBhvr additive="base">
                                        <p:cTn id="96" dur="500" fill="hold"/>
                                        <p:tgtEl>
                                          <p:spTgt spid="22"/>
                                        </p:tgtEl>
                                        <p:attrNameLst>
                                          <p:attrName>ppt_x</p:attrName>
                                        </p:attrNameLst>
                                      </p:cBhvr>
                                      <p:tavLst>
                                        <p:tav tm="0">
                                          <p:val>
                                            <p:strVal val="#ppt_x"/>
                                          </p:val>
                                        </p:tav>
                                        <p:tav tm="100000">
                                          <p:val>
                                            <p:strVal val="#ppt_x"/>
                                          </p:val>
                                        </p:tav>
                                      </p:tavLst>
                                    </p:anim>
                                    <p:anim calcmode="lin" valueType="num">
                                      <p:cBhvr additive="base">
                                        <p:cTn id="97" dur="500" fill="hold"/>
                                        <p:tgtEl>
                                          <p:spTgt spid="22"/>
                                        </p:tgtEl>
                                        <p:attrNameLst>
                                          <p:attrName>ppt_y</p:attrName>
                                        </p:attrNameLst>
                                      </p:cBhvr>
                                      <p:tavLst>
                                        <p:tav tm="0">
                                          <p:val>
                                            <p:strVal val="1+#ppt_h/2"/>
                                          </p:val>
                                        </p:tav>
                                        <p:tav tm="100000">
                                          <p:val>
                                            <p:strVal val="#ppt_y"/>
                                          </p:val>
                                        </p:tav>
                                      </p:tavLst>
                                    </p:anim>
                                  </p:childTnLst>
                                </p:cTn>
                              </p:par>
                            </p:childTnLst>
                          </p:cTn>
                        </p:par>
                        <p:par>
                          <p:cTn id="98" fill="hold">
                            <p:stCondLst>
                              <p:cond delay="7000"/>
                            </p:stCondLst>
                            <p:childTnLst>
                              <p:par>
                                <p:cTn id="99" presetID="2" presetClass="entr" presetSubtype="4"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 calcmode="lin" valueType="num">
                                      <p:cBhvr additive="base">
                                        <p:cTn id="101" dur="500" fill="hold"/>
                                        <p:tgtEl>
                                          <p:spTgt spid="23"/>
                                        </p:tgtEl>
                                        <p:attrNameLst>
                                          <p:attrName>ppt_x</p:attrName>
                                        </p:attrNameLst>
                                      </p:cBhvr>
                                      <p:tavLst>
                                        <p:tav tm="0">
                                          <p:val>
                                            <p:strVal val="#ppt_x"/>
                                          </p:val>
                                        </p:tav>
                                        <p:tav tm="100000">
                                          <p:val>
                                            <p:strVal val="#ppt_x"/>
                                          </p:val>
                                        </p:tav>
                                      </p:tavLst>
                                    </p:anim>
                                    <p:anim calcmode="lin" valueType="num">
                                      <p:cBhvr additive="base">
                                        <p:cTn id="102" dur="500" fill="hold"/>
                                        <p:tgtEl>
                                          <p:spTgt spid="23"/>
                                        </p:tgtEl>
                                        <p:attrNameLst>
                                          <p:attrName>ppt_y</p:attrName>
                                        </p:attrNameLst>
                                      </p:cBhvr>
                                      <p:tavLst>
                                        <p:tav tm="0">
                                          <p:val>
                                            <p:strVal val="1+#ppt_h/2"/>
                                          </p:val>
                                        </p:tav>
                                        <p:tav tm="100000">
                                          <p:val>
                                            <p:strVal val="#ppt_y"/>
                                          </p:val>
                                        </p:tav>
                                      </p:tavLst>
                                    </p:anim>
                                  </p:childTnLst>
                                </p:cTn>
                              </p:par>
                            </p:childTnLst>
                          </p:cTn>
                        </p:par>
                        <p:par>
                          <p:cTn id="103" fill="hold">
                            <p:stCondLst>
                              <p:cond delay="7500"/>
                            </p:stCondLst>
                            <p:childTnLst>
                              <p:par>
                                <p:cTn id="104" presetID="2" presetClass="entr" presetSubtype="4" fill="hold" grpId="0" nodeType="after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fill="hold"/>
                                        <p:tgtEl>
                                          <p:spTgt spid="26"/>
                                        </p:tgtEl>
                                        <p:attrNameLst>
                                          <p:attrName>ppt_x</p:attrName>
                                        </p:attrNameLst>
                                      </p:cBhvr>
                                      <p:tavLst>
                                        <p:tav tm="0">
                                          <p:val>
                                            <p:strVal val="#ppt_x"/>
                                          </p:val>
                                        </p:tav>
                                        <p:tav tm="100000">
                                          <p:val>
                                            <p:strVal val="#ppt_x"/>
                                          </p:val>
                                        </p:tav>
                                      </p:tavLst>
                                    </p:anim>
                                    <p:anim calcmode="lin" valueType="num">
                                      <p:cBhvr additive="base">
                                        <p:cTn id="107" dur="500" fill="hold"/>
                                        <p:tgtEl>
                                          <p:spTgt spid="26"/>
                                        </p:tgtEl>
                                        <p:attrNameLst>
                                          <p:attrName>ppt_y</p:attrName>
                                        </p:attrNameLst>
                                      </p:cBhvr>
                                      <p:tavLst>
                                        <p:tav tm="0">
                                          <p:val>
                                            <p:strVal val="1+#ppt_h/2"/>
                                          </p:val>
                                        </p:tav>
                                        <p:tav tm="100000">
                                          <p:val>
                                            <p:strVal val="#ppt_y"/>
                                          </p:val>
                                        </p:tav>
                                      </p:tavLst>
                                    </p:anim>
                                  </p:childTnLst>
                                </p:cTn>
                              </p:par>
                            </p:childTnLst>
                          </p:cTn>
                        </p:par>
                        <p:par>
                          <p:cTn id="108" fill="hold">
                            <p:stCondLst>
                              <p:cond delay="8000"/>
                            </p:stCondLst>
                            <p:childTnLst>
                              <p:par>
                                <p:cTn id="109" presetID="2" presetClass="entr" presetSubtype="4" fill="hold" grpId="0" nodeType="afterEffect">
                                  <p:stCondLst>
                                    <p:cond delay="0"/>
                                  </p:stCondLst>
                                  <p:childTnLst>
                                    <p:set>
                                      <p:cBhvr>
                                        <p:cTn id="110" dur="1" fill="hold">
                                          <p:stCondLst>
                                            <p:cond delay="0"/>
                                          </p:stCondLst>
                                        </p:cTn>
                                        <p:tgtEl>
                                          <p:spTgt spid="24"/>
                                        </p:tgtEl>
                                        <p:attrNameLst>
                                          <p:attrName>style.visibility</p:attrName>
                                        </p:attrNameLst>
                                      </p:cBhvr>
                                      <p:to>
                                        <p:strVal val="visible"/>
                                      </p:to>
                                    </p:set>
                                    <p:anim calcmode="lin" valueType="num">
                                      <p:cBhvr additive="base">
                                        <p:cTn id="111" dur="500" fill="hold"/>
                                        <p:tgtEl>
                                          <p:spTgt spid="24"/>
                                        </p:tgtEl>
                                        <p:attrNameLst>
                                          <p:attrName>ppt_x</p:attrName>
                                        </p:attrNameLst>
                                      </p:cBhvr>
                                      <p:tavLst>
                                        <p:tav tm="0">
                                          <p:val>
                                            <p:strVal val="#ppt_x"/>
                                          </p:val>
                                        </p:tav>
                                        <p:tav tm="100000">
                                          <p:val>
                                            <p:strVal val="#ppt_x"/>
                                          </p:val>
                                        </p:tav>
                                      </p:tavLst>
                                    </p:anim>
                                    <p:anim calcmode="lin" valueType="num">
                                      <p:cBhvr additive="base">
                                        <p:cTn id="112" dur="500" fill="hold"/>
                                        <p:tgtEl>
                                          <p:spTgt spid="24"/>
                                        </p:tgtEl>
                                        <p:attrNameLst>
                                          <p:attrName>ppt_y</p:attrName>
                                        </p:attrNameLst>
                                      </p:cBhvr>
                                      <p:tavLst>
                                        <p:tav tm="0">
                                          <p:val>
                                            <p:strVal val="1+#ppt_h/2"/>
                                          </p:val>
                                        </p:tav>
                                        <p:tav tm="100000">
                                          <p:val>
                                            <p:strVal val="#ppt_y"/>
                                          </p:val>
                                        </p:tav>
                                      </p:tavLst>
                                    </p:anim>
                                  </p:childTnLst>
                                </p:cTn>
                              </p:par>
                            </p:childTnLst>
                          </p:cTn>
                        </p:par>
                        <p:par>
                          <p:cTn id="113" fill="hold">
                            <p:stCondLst>
                              <p:cond delay="8500"/>
                            </p:stCondLst>
                            <p:childTnLst>
                              <p:par>
                                <p:cTn id="114" presetID="2" presetClass="entr" presetSubtype="4"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anim calcmode="lin" valueType="num">
                                      <p:cBhvr additive="base">
                                        <p:cTn id="116" dur="500" fill="hold"/>
                                        <p:tgtEl>
                                          <p:spTgt spid="28"/>
                                        </p:tgtEl>
                                        <p:attrNameLst>
                                          <p:attrName>ppt_x</p:attrName>
                                        </p:attrNameLst>
                                      </p:cBhvr>
                                      <p:tavLst>
                                        <p:tav tm="0">
                                          <p:val>
                                            <p:strVal val="#ppt_x"/>
                                          </p:val>
                                        </p:tav>
                                        <p:tav tm="100000">
                                          <p:val>
                                            <p:strVal val="#ppt_x"/>
                                          </p:val>
                                        </p:tav>
                                      </p:tavLst>
                                    </p:anim>
                                    <p:anim calcmode="lin" valueType="num">
                                      <p:cBhvr additive="base">
                                        <p:cTn id="117" dur="500" fill="hold"/>
                                        <p:tgtEl>
                                          <p:spTgt spid="28"/>
                                        </p:tgtEl>
                                        <p:attrNameLst>
                                          <p:attrName>ppt_y</p:attrName>
                                        </p:attrNameLst>
                                      </p:cBhvr>
                                      <p:tavLst>
                                        <p:tav tm="0">
                                          <p:val>
                                            <p:strVal val="1+#ppt_h/2"/>
                                          </p:val>
                                        </p:tav>
                                        <p:tav tm="100000">
                                          <p:val>
                                            <p:strVal val="#ppt_y"/>
                                          </p:val>
                                        </p:tav>
                                      </p:tavLst>
                                    </p:anim>
                                  </p:childTnLst>
                                </p:cTn>
                              </p:par>
                            </p:childTnLst>
                          </p:cTn>
                        </p:par>
                        <p:par>
                          <p:cTn id="118" fill="hold">
                            <p:stCondLst>
                              <p:cond delay="9000"/>
                            </p:stCondLst>
                            <p:childTnLst>
                              <p:par>
                                <p:cTn id="119" presetID="2" presetClass="entr" presetSubtype="4" fill="hold" grpId="0" nodeType="after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ppt_x"/>
                                          </p:val>
                                        </p:tav>
                                        <p:tav tm="100000">
                                          <p:val>
                                            <p:strVal val="#ppt_x"/>
                                          </p:val>
                                        </p:tav>
                                      </p:tavLst>
                                    </p:anim>
                                    <p:anim calcmode="lin" valueType="num">
                                      <p:cBhvr additive="base">
                                        <p:cTn id="12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7" grpId="0" bldLvl="0" animBg="1"/>
      <p:bldP spid="10" grpId="0"/>
      <p:bldP spid="11" grpId="0"/>
      <p:bldP spid="12" grpId="0"/>
      <p:bldP spid="14" grpId="0"/>
      <p:bldP spid="15" grpId="0"/>
      <p:bldP spid="17" grpId="0"/>
      <p:bldP spid="16" grpId="0"/>
      <p:bldP spid="18" grpId="0"/>
      <p:bldP spid="19" grpId="0"/>
      <p:bldP spid="20" grpId="0"/>
      <p:bldP spid="21" grpId="0"/>
      <p:bldP spid="22" grpId="0"/>
      <p:bldP spid="23" grpId="0"/>
      <p:bldP spid="24" grpId="0"/>
      <p:bldP spid="28" grpId="0"/>
      <p:bldP spid="26" grpId="0"/>
      <p:bldP spid="13"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8" name="Text Box 6"/>
          <p:cNvSpPr txBox="1"/>
          <p:nvPr/>
        </p:nvSpPr>
        <p:spPr>
          <a:xfrm>
            <a:off x="403225" y="690880"/>
            <a:ext cx="11386185" cy="606996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nchorCtr="0">
            <a:spAutoFit/>
          </a:bodyPr>
          <a:p>
            <a:pPr>
              <a:lnSpc>
                <a:spcPct val="120000"/>
              </a:lnSpc>
            </a:pP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dirty="0">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这时喝酒喝得极为快乐，我就敲着船舷唱起歌来。歌词道：“</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桂木做的棹啊，兰木做的桨，划开清澈见底的江水，在月光浮动的江面逆流而上；我的情怀啊，多么悠远，我所思慕的贤人啊，好似远在天的另一方</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客人中有会吹洞箫的，便按歌曲节拍应和起来。萧声呜呜的，好像在哀怨，又像在眷恋，好像在哭泣，又像在申诉；</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余音悠长委婉，就像细丝一样将断未绝。这萧声仿佛使潜藏在深涧中的蛟龙听了起舞，使孤舟上的寡妇听了落泪。</a:t>
            </a:r>
            <a:endPar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5396230" y="100965"/>
            <a:ext cx="1573530" cy="706755"/>
          </a:xfrm>
          <a:prstGeom prst="rect">
            <a:avLst/>
          </a:prstGeom>
          <a:noFill/>
        </p:spPr>
        <p:txBody>
          <a:bodyPr wrap="square" rtlCol="0">
            <a:spAutoFit/>
          </a:bodyPr>
          <a:p>
            <a:r>
              <a:rPr lang="zh-CN" altLang="en-US" sz="4000" b="1">
                <a:solidFill>
                  <a:srgbClr val="FF0000"/>
                </a:solidFill>
              </a:rPr>
              <a:t>译</a:t>
            </a:r>
            <a:r>
              <a:rPr lang="en-US" altLang="zh-CN" sz="4000" b="1">
                <a:solidFill>
                  <a:srgbClr val="FF0000"/>
                </a:solidFill>
              </a:rPr>
              <a:t>   </a:t>
            </a:r>
            <a:r>
              <a:rPr lang="zh-CN" altLang="en-US" sz="4000" b="1">
                <a:solidFill>
                  <a:srgbClr val="FF0000"/>
                </a:solidFill>
              </a:rPr>
              <a:t>文</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90118"/>
                                        </p:tgtEl>
                                        <p:attrNameLst>
                                          <p:attrName>style.visibility</p:attrName>
                                        </p:attrNameLst>
                                      </p:cBhvr>
                                      <p:to>
                                        <p:strVal val="visible"/>
                                      </p:to>
                                    </p:set>
                                    <p:anim calcmode="lin" valueType="num">
                                      <p:cBhvr>
                                        <p:cTn id="12" dur="1000" fill="hold"/>
                                        <p:tgtEl>
                                          <p:spTgt spid="90118"/>
                                        </p:tgtEl>
                                        <p:attrNameLst>
                                          <p:attrName>ppt_w</p:attrName>
                                        </p:attrNameLst>
                                      </p:cBhvr>
                                      <p:tavLst>
                                        <p:tav tm="0">
                                          <p:val>
                                            <p:strVal val="#ppt_w*0.70"/>
                                          </p:val>
                                        </p:tav>
                                        <p:tav tm="100000">
                                          <p:val>
                                            <p:strVal val="#ppt_w"/>
                                          </p:val>
                                        </p:tav>
                                      </p:tavLst>
                                    </p:anim>
                                    <p:anim calcmode="lin" valueType="num">
                                      <p:cBhvr>
                                        <p:cTn id="13" dur="1000" fill="hold"/>
                                        <p:tgtEl>
                                          <p:spTgt spid="90118"/>
                                        </p:tgtEl>
                                        <p:attrNameLst>
                                          <p:attrName>ppt_h</p:attrName>
                                        </p:attrNameLst>
                                      </p:cBhvr>
                                      <p:tavLst>
                                        <p:tav tm="0">
                                          <p:val>
                                            <p:strVal val="#ppt_h"/>
                                          </p:val>
                                        </p:tav>
                                        <p:tav tm="100000">
                                          <p:val>
                                            <p:strVal val="#ppt_h"/>
                                          </p:val>
                                        </p:tav>
                                      </p:tavLst>
                                    </p:anim>
                                    <p:animEffect transition="in" filter="fade">
                                      <p:cBhvr>
                                        <p:cTn id="14" dur="10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8" grpId="0" bldLvl="0" animBg="1"/>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6865" name="Rectangle 2"/>
          <p:cNvSpPr>
            <a:spLocks noGrp="1"/>
          </p:cNvSpPr>
          <p:nvPr>
            <p:ph idx="4294967295"/>
          </p:nvPr>
        </p:nvSpPr>
        <p:spPr>
          <a:xfrm>
            <a:off x="351790" y="93345"/>
            <a:ext cx="11565890" cy="2533650"/>
          </a:xfrm>
          <a:ln>
            <a:solidFill>
              <a:srgbClr val="000099"/>
            </a:solidFill>
            <a:miter/>
          </a:ln>
        </p:spPr>
        <p:txBody>
          <a:bodyPr vert="horz" wrap="square" lIns="91440" tIns="45720" rIns="91440" bIns="45720" anchor="t" anchorCtr="0"/>
          <a:p>
            <a:pPr eaLnBrk="1" hangingPunct="1">
              <a:lnSpc>
                <a:spcPct val="120000"/>
              </a:lnSpc>
              <a:buNone/>
            </a:pPr>
            <a:r>
              <a:rPr lang="zh-CN" altLang="en-US" sz="3200" b="1" dirty="0">
                <a:solidFill>
                  <a:srgbClr val="000099"/>
                </a:solidFill>
                <a:latin typeface="华文中宋" panose="02010600040101010101" pitchFamily="2" charset="-122"/>
                <a:ea typeface="华文中宋" panose="02010600040101010101" pitchFamily="2" charset="-122"/>
              </a:rPr>
              <a:t>（二）于是饮酒乐甚，扣舷而歌之。歌曰：“桂棹兮兰桨，击空明兮溯流光；渺渺兮予怀，望美人兮天一方。”客有吹洞箫者，倚歌而和之。其声呜呜然，如怨如慕，如泣如诉；余音袅袅，不绝如缕，舞幽壑之潜蛟，泣孤舟之嫠妇。 </a:t>
            </a:r>
            <a:endParaRPr lang="zh-CN" altLang="en-US" sz="3200" b="1" dirty="0">
              <a:solidFill>
                <a:srgbClr val="000099"/>
              </a:solidFill>
              <a:latin typeface="华文中宋" panose="02010600040101010101" pitchFamily="2" charset="-122"/>
              <a:ea typeface="华文中宋" panose="02010600040101010101" pitchFamily="2" charset="-122"/>
            </a:endParaRPr>
          </a:p>
        </p:txBody>
      </p:sp>
      <p:sp>
        <p:nvSpPr>
          <p:cNvPr id="10243" name="Rectangle 3"/>
          <p:cNvSpPr/>
          <p:nvPr/>
        </p:nvSpPr>
        <p:spPr>
          <a:xfrm>
            <a:off x="351790" y="2736850"/>
            <a:ext cx="11565890" cy="4022725"/>
          </a:xfrm>
          <a:prstGeom prst="rect">
            <a:avLst/>
          </a:prstGeom>
          <a:noFill/>
          <a:ln w="9525">
            <a:noFill/>
          </a:ln>
        </p:spPr>
        <p:txBody>
          <a:bodyPr anchor="t" anchorCtr="0"/>
          <a:p>
            <a:pPr marL="342900" indent="-342900">
              <a:lnSpc>
                <a:spcPct val="110000"/>
              </a:lnSpc>
              <a:spcBef>
                <a:spcPct val="20000"/>
              </a:spcBef>
            </a:pPr>
            <a:r>
              <a:rPr lang="zh-CN" altLang="en-US" sz="3600" b="1" dirty="0">
                <a:solidFill>
                  <a:srgbClr val="FF0000"/>
                </a:solidFill>
                <a:latin typeface="华文中宋" panose="02010600040101010101" pitchFamily="2" charset="-122"/>
                <a:ea typeface="华文中宋" panose="02010600040101010101" pitchFamily="2" charset="-122"/>
              </a:rPr>
              <a:t>译文：</a:t>
            </a:r>
            <a:r>
              <a:rPr lang="zh-CN" altLang="en-US" sz="3200" b="1" dirty="0">
                <a:solidFill>
                  <a:srgbClr val="05090F"/>
                </a:solidFill>
                <a:latin typeface="华文中宋" panose="02010600040101010101" pitchFamily="2" charset="-122"/>
                <a:ea typeface="华文中宋" panose="02010600040101010101" pitchFamily="2" charset="-122"/>
              </a:rPr>
              <a:t>这时候，喝着酒儿，心里十分快乐，便敲着船舷唱起歌来。唱道：“桂木做的棹啊兰木做的桨，拍击着澄明的水波啊，在月光浮动的江面逆流而上。我的情思啊悠远茫茫，眺望心中的美人啊在天边遥远的地方。”客人中有会吹洞箫的，随着歌声吹箫伴奏，箫声呜咽，象含怨象思慕，象抽泣，象低诉。吹完后，余音悠长，象细长的丝缕延绵不断。这声音，能使深渊里潜藏的蛟龙起舞，使孤独小船上的寡妇悲泣。 </a:t>
            </a:r>
            <a:endParaRPr lang="zh-CN" altLang="en-US" sz="3200" b="1" dirty="0">
              <a:solidFill>
                <a:srgbClr val="05090F"/>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6865"/>
                                        </p:tgtEl>
                                        <p:attrNameLst>
                                          <p:attrName>style.visibility</p:attrName>
                                        </p:attrNameLst>
                                      </p:cBhvr>
                                      <p:to>
                                        <p:strVal val="visible"/>
                                      </p:to>
                                    </p:set>
                                    <p:anim calcmode="lin" valueType="num">
                                      <p:cBhvr>
                                        <p:cTn id="7" dur="1000" fill="hold"/>
                                        <p:tgtEl>
                                          <p:spTgt spid="36865"/>
                                        </p:tgtEl>
                                        <p:attrNameLst>
                                          <p:attrName>ppt_w</p:attrName>
                                        </p:attrNameLst>
                                      </p:cBhvr>
                                      <p:tavLst>
                                        <p:tav tm="0">
                                          <p:val>
                                            <p:strVal val="#ppt_w*0.70"/>
                                          </p:val>
                                        </p:tav>
                                        <p:tav tm="100000">
                                          <p:val>
                                            <p:strVal val="#ppt_w"/>
                                          </p:val>
                                        </p:tav>
                                      </p:tavLst>
                                    </p:anim>
                                    <p:anim calcmode="lin" valueType="num">
                                      <p:cBhvr>
                                        <p:cTn id="8" dur="1000" fill="hold"/>
                                        <p:tgtEl>
                                          <p:spTgt spid="36865"/>
                                        </p:tgtEl>
                                        <p:attrNameLst>
                                          <p:attrName>ppt_h</p:attrName>
                                        </p:attrNameLst>
                                      </p:cBhvr>
                                      <p:tavLst>
                                        <p:tav tm="0">
                                          <p:val>
                                            <p:strVal val="#ppt_h"/>
                                          </p:val>
                                        </p:tav>
                                        <p:tav tm="100000">
                                          <p:val>
                                            <p:strVal val="#ppt_h"/>
                                          </p:val>
                                        </p:tav>
                                      </p:tavLst>
                                    </p:anim>
                                    <p:animEffect transition="in" filter="fade">
                                      <p:cBhvr>
                                        <p:cTn id="9" dur="1000"/>
                                        <p:tgtEl>
                                          <p:spTgt spid="36865"/>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6865">
                                            <p:txEl>
                                              <p:charRg st="0" end="104"/>
                                            </p:txEl>
                                          </p:spTgt>
                                        </p:tgtEl>
                                        <p:attrNameLst>
                                          <p:attrName>style.visibility</p:attrName>
                                        </p:attrNameLst>
                                      </p:cBhvr>
                                      <p:to>
                                        <p:strVal val="visible"/>
                                      </p:to>
                                    </p:set>
                                    <p:anim calcmode="lin" valueType="num">
                                      <p:cBhvr>
                                        <p:cTn id="12" dur="1000" fill="hold"/>
                                        <p:tgtEl>
                                          <p:spTgt spid="36865">
                                            <p:txEl>
                                              <p:charRg st="0" end="104"/>
                                            </p:txEl>
                                          </p:spTgt>
                                        </p:tgtEl>
                                        <p:attrNameLst>
                                          <p:attrName>ppt_w</p:attrName>
                                        </p:attrNameLst>
                                      </p:cBhvr>
                                      <p:tavLst>
                                        <p:tav tm="0">
                                          <p:val>
                                            <p:strVal val="#ppt_w*0.70"/>
                                          </p:val>
                                        </p:tav>
                                        <p:tav tm="100000">
                                          <p:val>
                                            <p:strVal val="#ppt_w"/>
                                          </p:val>
                                        </p:tav>
                                      </p:tavLst>
                                    </p:anim>
                                    <p:anim calcmode="lin" valueType="num">
                                      <p:cBhvr>
                                        <p:cTn id="13" dur="1000" fill="hold"/>
                                        <p:tgtEl>
                                          <p:spTgt spid="36865">
                                            <p:txEl>
                                              <p:charRg st="0" end="104"/>
                                            </p:txEl>
                                          </p:spTgt>
                                        </p:tgtEl>
                                        <p:attrNameLst>
                                          <p:attrName>ppt_h</p:attrName>
                                        </p:attrNameLst>
                                      </p:cBhvr>
                                      <p:tavLst>
                                        <p:tav tm="0">
                                          <p:val>
                                            <p:strVal val="#ppt_h"/>
                                          </p:val>
                                        </p:tav>
                                        <p:tav tm="100000">
                                          <p:val>
                                            <p:strVal val="#ppt_h"/>
                                          </p:val>
                                        </p:tav>
                                      </p:tavLst>
                                    </p:anim>
                                    <p:animEffect transition="in" filter="fade">
                                      <p:cBhvr>
                                        <p:cTn id="14" dur="1000"/>
                                        <p:tgtEl>
                                          <p:spTgt spid="36865">
                                            <p:txEl>
                                              <p:charRg st="0" end="104"/>
                                            </p:txEl>
                                          </p:spTgt>
                                        </p:tgtEl>
                                      </p:cBhvr>
                                    </p:animEffect>
                                  </p:childTnLst>
                                </p:cTn>
                              </p:par>
                            </p:childTnLst>
                          </p:cTn>
                        </p:par>
                        <p:par>
                          <p:cTn id="15" fill="hold">
                            <p:stCondLst>
                              <p:cond delay="1000"/>
                            </p:stCondLst>
                            <p:childTnLst>
                              <p:par>
                                <p:cTn id="16" presetID="8" presetClass="entr" presetSubtype="16" fill="hold" grpId="0" nodeType="afterEffect">
                                  <p:stCondLst>
                                    <p:cond delay="0"/>
                                  </p:stCondLst>
                                  <p:childTnLst>
                                    <p:set>
                                      <p:cBhvr>
                                        <p:cTn id="17" dur="1000" fill="hold">
                                          <p:stCondLst>
                                            <p:cond delay="0"/>
                                          </p:stCondLst>
                                        </p:cTn>
                                        <p:tgtEl>
                                          <p:spTgt spid="10243"/>
                                        </p:tgtEl>
                                        <p:attrNameLst>
                                          <p:attrName>style.visibility</p:attrName>
                                        </p:attrNameLst>
                                      </p:cBhvr>
                                      <p:to>
                                        <p:strVal val="visible"/>
                                      </p:to>
                                    </p:set>
                                    <p:animEffect transition="in" filter="diamond(in)">
                                      <p:cBhvr>
                                        <p:cTn id="18"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36865" grpId="0" animBg="1"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Text Box 5"/>
          <p:cNvSpPr txBox="1"/>
          <p:nvPr/>
        </p:nvSpPr>
        <p:spPr>
          <a:xfrm>
            <a:off x="2835275" y="409575"/>
            <a:ext cx="309880" cy="368300"/>
          </a:xfrm>
          <a:prstGeom prst="rect">
            <a:avLst/>
          </a:prstGeom>
          <a:noFill/>
          <a:ln w="9525">
            <a:noFill/>
          </a:ln>
        </p:spPr>
        <p:txBody>
          <a:bodyPr wrap="none" anchor="t" anchorCtr="0">
            <a:spAutoFit/>
          </a:bodyPr>
          <a:p>
            <a:endParaRPr lang="zh-CN" altLang="en-US" dirty="0">
              <a:latin typeface="Arial" panose="020B0604020202020204" pitchFamily="34" charset="0"/>
              <a:ea typeface="宋体" panose="02010600030101010101" pitchFamily="2" charset="-122"/>
            </a:endParaRPr>
          </a:p>
        </p:txBody>
      </p:sp>
      <p:sp>
        <p:nvSpPr>
          <p:cNvPr id="37890" name="Text Box 6"/>
          <p:cNvSpPr txBox="1"/>
          <p:nvPr/>
        </p:nvSpPr>
        <p:spPr>
          <a:xfrm>
            <a:off x="824865" y="409575"/>
            <a:ext cx="10308590" cy="1850390"/>
          </a:xfrm>
          <a:prstGeom prst="rect">
            <a:avLst/>
          </a:prstGeom>
          <a:noFill/>
          <a:ln w="9525">
            <a:noFill/>
          </a:ln>
        </p:spPr>
        <p:txBody>
          <a:bodyPr wrap="square" anchor="t" anchorCtr="0">
            <a:spAutoFit/>
          </a:bodyPr>
          <a:p>
            <a:pPr>
              <a:lnSpc>
                <a:spcPct val="130000"/>
              </a:lnSpc>
            </a:pPr>
            <a:r>
              <a:rPr lang="en-US" altLang="zh-CN" sz="4400" b="1" dirty="0">
                <a:solidFill>
                  <a:srgbClr val="270AD3"/>
                </a:solidFill>
                <a:latin typeface="华文中宋" panose="02010600040101010101" pitchFamily="2" charset="-122"/>
                <a:ea typeface="华文中宋" panose="02010600040101010101" pitchFamily="2" charset="-122"/>
              </a:rPr>
              <a:t>1.</a:t>
            </a:r>
            <a:r>
              <a:rPr lang="zh-CN" altLang="en-US" sz="4400" b="1" dirty="0">
                <a:solidFill>
                  <a:srgbClr val="270AD3"/>
                </a:solidFill>
                <a:latin typeface="华文中宋" panose="02010600040101010101" pitchFamily="2" charset="-122"/>
                <a:ea typeface="华文中宋" panose="02010600040101010101" pitchFamily="2" charset="-122"/>
              </a:rPr>
              <a:t>文章第二段作者的感情从乐到悲，悲从何来？</a:t>
            </a:r>
            <a:r>
              <a:rPr lang="en-US" altLang="zh-CN" sz="4400" dirty="0">
                <a:solidFill>
                  <a:srgbClr val="FF0000"/>
                </a:solidFill>
                <a:latin typeface="华文中宋" panose="02010600040101010101" pitchFamily="2" charset="-122"/>
                <a:ea typeface="华文中宋" panose="02010600040101010101" pitchFamily="2" charset="-122"/>
              </a:rPr>
              <a:t>	</a:t>
            </a:r>
            <a:endParaRPr lang="en-US" altLang="zh-CN" sz="4400" dirty="0">
              <a:solidFill>
                <a:srgbClr val="FF0000"/>
              </a:solidFill>
              <a:latin typeface="华文中宋" panose="02010600040101010101" pitchFamily="2" charset="-122"/>
              <a:ea typeface="华文中宋" panose="02010600040101010101" pitchFamily="2" charset="-122"/>
            </a:endParaRPr>
          </a:p>
        </p:txBody>
      </p:sp>
      <p:sp>
        <p:nvSpPr>
          <p:cNvPr id="96263" name="Text Box 7"/>
          <p:cNvSpPr txBox="1"/>
          <p:nvPr/>
        </p:nvSpPr>
        <p:spPr>
          <a:xfrm>
            <a:off x="688975" y="2231390"/>
            <a:ext cx="10813415" cy="4030980"/>
          </a:xfrm>
          <a:prstGeom prst="rect">
            <a:avLst/>
          </a:prstGeom>
          <a:noFill/>
          <a:ln w="9525">
            <a:noFill/>
          </a:ln>
        </p:spPr>
        <p:txBody>
          <a:bodyPr wrap="square" anchor="t" anchorCtr="0">
            <a:spAutoFit/>
          </a:bodyPr>
          <a:p>
            <a:pPr>
              <a:lnSpc>
                <a:spcPct val="160000"/>
              </a:lnSpc>
            </a:pPr>
            <a:r>
              <a:rPr lang="zh-CN" altLang="en-US" sz="4000" b="1" dirty="0">
                <a:solidFill>
                  <a:srgbClr val="05090F"/>
                </a:solidFill>
                <a:latin typeface="华文中宋" panose="02010600040101010101" pitchFamily="2" charset="-122"/>
                <a:ea typeface="华文中宋" panose="02010600040101010101" pitchFamily="2" charset="-122"/>
              </a:rPr>
              <a:t>（</a:t>
            </a:r>
            <a:r>
              <a:rPr lang="en-US" altLang="zh-CN" sz="4000" b="1" dirty="0">
                <a:solidFill>
                  <a:srgbClr val="05090F"/>
                </a:solidFill>
                <a:latin typeface="华文中宋" panose="02010600040101010101" pitchFamily="2" charset="-122"/>
                <a:ea typeface="华文中宋" panose="02010600040101010101" pitchFamily="2" charset="-122"/>
              </a:rPr>
              <a:t>1</a:t>
            </a:r>
            <a:r>
              <a:rPr lang="zh-CN" altLang="en-US" sz="4000" b="1" dirty="0">
                <a:solidFill>
                  <a:srgbClr val="05090F"/>
                </a:solidFill>
                <a:latin typeface="华文中宋" panose="02010600040101010101" pitchFamily="2" charset="-122"/>
                <a:ea typeface="华文中宋" panose="02010600040101010101" pitchFamily="2" charset="-122"/>
              </a:rPr>
              <a:t>）来自作者遭受贬谪后的苦闷，触景生情，见茫茫月色江水，产生知音天各一方之叹，在“扣舷而歌”中，已包含淡淡的哀愁。</a:t>
            </a:r>
            <a:endParaRPr lang="zh-CN" altLang="en-US" sz="4000" b="1" dirty="0">
              <a:solidFill>
                <a:srgbClr val="05090F"/>
              </a:solidFill>
              <a:latin typeface="华文中宋" panose="02010600040101010101" pitchFamily="2" charset="-122"/>
              <a:ea typeface="华文中宋" panose="02010600040101010101" pitchFamily="2" charset="-122"/>
            </a:endParaRPr>
          </a:p>
          <a:p>
            <a:pPr>
              <a:lnSpc>
                <a:spcPct val="160000"/>
              </a:lnSpc>
            </a:pPr>
            <a:r>
              <a:rPr lang="zh-CN" altLang="en-US" sz="4000" b="1" dirty="0">
                <a:solidFill>
                  <a:srgbClr val="05090F"/>
                </a:solidFill>
                <a:latin typeface="华文中宋" panose="02010600040101010101" pitchFamily="2" charset="-122"/>
                <a:ea typeface="华文中宋" panose="02010600040101010101" pitchFamily="2" charset="-122"/>
              </a:rPr>
              <a:t>（</a:t>
            </a:r>
            <a:r>
              <a:rPr lang="en-US" altLang="zh-CN" sz="4000" b="1" dirty="0">
                <a:solidFill>
                  <a:srgbClr val="05090F"/>
                </a:solidFill>
                <a:latin typeface="华文中宋" panose="02010600040101010101" pitchFamily="2" charset="-122"/>
                <a:ea typeface="华文中宋" panose="02010600040101010101" pitchFamily="2" charset="-122"/>
              </a:rPr>
              <a:t>2</a:t>
            </a:r>
            <a:r>
              <a:rPr lang="zh-CN" altLang="en-US" sz="4000" b="1" dirty="0">
                <a:solidFill>
                  <a:srgbClr val="05090F"/>
                </a:solidFill>
                <a:latin typeface="华文中宋" panose="02010600040101010101" pitchFamily="2" charset="-122"/>
                <a:ea typeface="华文中宋" panose="02010600040101010101" pitchFamily="2" charset="-122"/>
              </a:rPr>
              <a:t>）来自客人幽怨悲凉催人泪下的洞箫声 。</a:t>
            </a:r>
            <a:endParaRPr lang="zh-CN" altLang="en-US" sz="4000" b="1" dirty="0">
              <a:solidFill>
                <a:srgbClr val="05090F"/>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1000" fill="hold"/>
                                        <p:tgtEl>
                                          <p:spTgt spid="37890"/>
                                        </p:tgtEl>
                                        <p:attrNameLst>
                                          <p:attrName>ppt_w</p:attrName>
                                        </p:attrNameLst>
                                      </p:cBhvr>
                                      <p:tavLst>
                                        <p:tav tm="0">
                                          <p:val>
                                            <p:strVal val="#ppt_w*0.70"/>
                                          </p:val>
                                        </p:tav>
                                        <p:tav tm="100000">
                                          <p:val>
                                            <p:strVal val="#ppt_w"/>
                                          </p:val>
                                        </p:tav>
                                      </p:tavLst>
                                    </p:anim>
                                    <p:anim calcmode="lin" valueType="num">
                                      <p:cBhvr>
                                        <p:cTn id="8" dur="1000" fill="hold"/>
                                        <p:tgtEl>
                                          <p:spTgt spid="37890"/>
                                        </p:tgtEl>
                                        <p:attrNameLst>
                                          <p:attrName>ppt_h</p:attrName>
                                        </p:attrNameLst>
                                      </p:cBhvr>
                                      <p:tavLst>
                                        <p:tav tm="0">
                                          <p:val>
                                            <p:strVal val="#ppt_h"/>
                                          </p:val>
                                        </p:tav>
                                        <p:tav tm="100000">
                                          <p:val>
                                            <p:strVal val="#ppt_h"/>
                                          </p:val>
                                        </p:tav>
                                      </p:tavLst>
                                    </p:anim>
                                    <p:animEffect transition="in" filter="fade">
                                      <p:cBhvr>
                                        <p:cTn id="9" dur="1000"/>
                                        <p:tgtEl>
                                          <p:spTgt spid="3789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96263"/>
                                        </p:tgtEl>
                                        <p:attrNameLst>
                                          <p:attrName>style.visibility</p:attrName>
                                        </p:attrNameLst>
                                      </p:cBhvr>
                                      <p:to>
                                        <p:strVal val="visible"/>
                                      </p:to>
                                    </p:set>
                                    <p:anim calcmode="lin" valueType="num">
                                      <p:cBhvr additive="base">
                                        <p:cTn id="14" dur="1000" fill="hold"/>
                                        <p:tgtEl>
                                          <p:spTgt spid="96263"/>
                                        </p:tgtEl>
                                        <p:attrNameLst>
                                          <p:attrName>ppt_x</p:attrName>
                                        </p:attrNameLst>
                                      </p:cBhvr>
                                      <p:tavLst>
                                        <p:tav tm="0">
                                          <p:val>
                                            <p:strVal val="#ppt_x"/>
                                          </p:val>
                                        </p:tav>
                                        <p:tav tm="100000">
                                          <p:val>
                                            <p:strVal val="#ppt_x"/>
                                          </p:val>
                                        </p:tav>
                                      </p:tavLst>
                                    </p:anim>
                                    <p:anim calcmode="lin" valueType="num">
                                      <p:cBhvr additive="base">
                                        <p:cTn id="15" dur="1000" fill="hold"/>
                                        <p:tgtEl>
                                          <p:spTgt spid="962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9626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2"/>
          <p:cNvSpPr/>
          <p:nvPr/>
        </p:nvSpPr>
        <p:spPr>
          <a:xfrm>
            <a:off x="639445" y="347980"/>
            <a:ext cx="10993755" cy="1715770"/>
          </a:xfrm>
          <a:prstGeom prst="rect">
            <a:avLst/>
          </a:prstGeom>
          <a:noFill/>
          <a:ln w="9525">
            <a:noFill/>
          </a:ln>
        </p:spPr>
        <p:txBody>
          <a:bodyPr wrap="square" anchor="t" anchorCtr="0">
            <a:spAutoFit/>
          </a:bodyPr>
          <a:p>
            <a:pPr>
              <a:lnSpc>
                <a:spcPct val="120000"/>
              </a:lnSpc>
            </a:pPr>
            <a:r>
              <a:rPr lang="en-US" altLang="zh-CN" sz="4400" b="1" dirty="0">
                <a:solidFill>
                  <a:srgbClr val="270AD3"/>
                </a:solidFill>
                <a:latin typeface="华文中宋" panose="02010600040101010101" pitchFamily="2" charset="-122"/>
                <a:ea typeface="华文中宋" panose="02010600040101010101" pitchFamily="2" charset="-122"/>
              </a:rPr>
              <a:t>2.</a:t>
            </a:r>
            <a:r>
              <a:rPr lang="zh-CN" altLang="en-US" sz="4400" b="1" dirty="0">
                <a:solidFill>
                  <a:srgbClr val="270AD3"/>
                </a:solidFill>
                <a:latin typeface="华文中宋" panose="02010600040101010101" pitchFamily="2" charset="-122"/>
                <a:ea typeface="华文中宋" panose="02010600040101010101" pitchFamily="2" charset="-122"/>
              </a:rPr>
              <a:t>词中的</a:t>
            </a:r>
            <a:r>
              <a:rPr lang="en-US" altLang="zh-CN" sz="4400" b="1" dirty="0">
                <a:solidFill>
                  <a:srgbClr val="270AD3"/>
                </a:solidFill>
                <a:latin typeface="华文中宋" panose="02010600040101010101" pitchFamily="2" charset="-122"/>
                <a:ea typeface="华文中宋" panose="02010600040101010101" pitchFamily="2" charset="-122"/>
              </a:rPr>
              <a:t>“</a:t>
            </a:r>
            <a:r>
              <a:rPr lang="zh-CN" altLang="en-US" sz="4400" b="1" dirty="0">
                <a:solidFill>
                  <a:srgbClr val="270AD3"/>
                </a:solidFill>
                <a:latin typeface="华文中宋" panose="02010600040101010101" pitchFamily="2" charset="-122"/>
                <a:ea typeface="华文中宋" panose="02010600040101010101" pitchFamily="2" charset="-122"/>
              </a:rPr>
              <a:t>美人</a:t>
            </a:r>
            <a:r>
              <a:rPr lang="en-US" altLang="zh-CN" sz="4400" b="1" dirty="0">
                <a:solidFill>
                  <a:srgbClr val="270AD3"/>
                </a:solidFill>
                <a:latin typeface="华文中宋" panose="02010600040101010101" pitchFamily="2" charset="-122"/>
                <a:ea typeface="华文中宋" panose="02010600040101010101" pitchFamily="2" charset="-122"/>
              </a:rPr>
              <a:t>”</a:t>
            </a:r>
            <a:r>
              <a:rPr lang="zh-CN" altLang="en-US" sz="4400" b="1" dirty="0">
                <a:solidFill>
                  <a:srgbClr val="270AD3"/>
                </a:solidFill>
                <a:latin typeface="华文中宋" panose="02010600040101010101" pitchFamily="2" charset="-122"/>
                <a:ea typeface="华文中宋" panose="02010600040101010101" pitchFamily="2" charset="-122"/>
              </a:rPr>
              <a:t>指什么</a:t>
            </a:r>
            <a:r>
              <a:rPr lang="en-US" altLang="zh-CN" sz="4400" b="1" dirty="0">
                <a:solidFill>
                  <a:srgbClr val="270AD3"/>
                </a:solidFill>
                <a:latin typeface="华文中宋" panose="02010600040101010101" pitchFamily="2" charset="-122"/>
                <a:ea typeface="华文中宋" panose="02010600040101010101" pitchFamily="2" charset="-122"/>
              </a:rPr>
              <a:t>?</a:t>
            </a:r>
            <a:r>
              <a:rPr lang="zh-CN" altLang="en-US" sz="4400" b="1" dirty="0">
                <a:solidFill>
                  <a:srgbClr val="270AD3"/>
                </a:solidFill>
                <a:latin typeface="华文中宋" panose="02010600040101010101" pitchFamily="2" charset="-122"/>
                <a:ea typeface="华文中宋" panose="02010600040101010101" pitchFamily="2" charset="-122"/>
              </a:rPr>
              <a:t>歌词表达主人怎样的情怀？</a:t>
            </a:r>
            <a:r>
              <a:rPr lang="zh-CN" altLang="en-US" sz="4400" dirty="0">
                <a:solidFill>
                  <a:srgbClr val="270AD3"/>
                </a:solidFill>
                <a:latin typeface="华文中宋" panose="02010600040101010101" pitchFamily="2" charset="-122"/>
                <a:ea typeface="华文中宋" panose="02010600040101010101" pitchFamily="2" charset="-122"/>
              </a:rPr>
              <a:t> </a:t>
            </a:r>
            <a:endParaRPr lang="zh-CN" altLang="en-US" sz="4400" dirty="0">
              <a:solidFill>
                <a:srgbClr val="270AD3"/>
              </a:solidFill>
              <a:latin typeface="华文中宋" panose="02010600040101010101" pitchFamily="2" charset="-122"/>
              <a:ea typeface="华文中宋" panose="02010600040101010101" pitchFamily="2" charset="-122"/>
            </a:endParaRPr>
          </a:p>
        </p:txBody>
      </p:sp>
      <p:sp>
        <p:nvSpPr>
          <p:cNvPr id="30723" name="Text Box 3"/>
          <p:cNvSpPr txBox="1"/>
          <p:nvPr/>
        </p:nvSpPr>
        <p:spPr>
          <a:xfrm>
            <a:off x="781685" y="2285365"/>
            <a:ext cx="10627995" cy="4276725"/>
          </a:xfrm>
          <a:prstGeom prst="rect">
            <a:avLst/>
          </a:prstGeom>
          <a:noFill/>
          <a:ln w="9525">
            <a:noFill/>
          </a:ln>
        </p:spPr>
        <p:txBody>
          <a:bodyPr wrap="square" anchor="t" anchorCtr="0">
            <a:spAutoFit/>
          </a:bodyPr>
          <a:p>
            <a:pPr>
              <a:lnSpc>
                <a:spcPct val="170000"/>
              </a:lnSpc>
            </a:pPr>
            <a:r>
              <a:rPr lang="en-US" altLang="zh-CN" sz="4000" b="1" dirty="0">
                <a:solidFill>
                  <a:srgbClr val="990000"/>
                </a:solidFill>
                <a:latin typeface="华文中宋" panose="02010600040101010101" pitchFamily="2" charset="-122"/>
                <a:ea typeface="华文中宋" panose="02010600040101010101" pitchFamily="2" charset="-122"/>
              </a:rPr>
              <a:t>     </a:t>
            </a:r>
            <a:r>
              <a:rPr lang="en-US" altLang="zh-CN" sz="4000" b="1" dirty="0">
                <a:solidFill>
                  <a:srgbClr val="05090F"/>
                </a:solidFill>
                <a:latin typeface="华文中宋" panose="02010600040101010101" pitchFamily="2" charset="-122"/>
                <a:ea typeface="华文中宋" panose="02010600040101010101" pitchFamily="2" charset="-122"/>
              </a:rPr>
              <a:t>“</a:t>
            </a:r>
            <a:r>
              <a:rPr lang="zh-CN" altLang="en-US" sz="4000" b="1" dirty="0">
                <a:solidFill>
                  <a:srgbClr val="FF0000"/>
                </a:solidFill>
                <a:latin typeface="华文中宋" panose="02010600040101010101" pitchFamily="2" charset="-122"/>
                <a:ea typeface="华文中宋" panose="02010600040101010101" pitchFamily="2" charset="-122"/>
              </a:rPr>
              <a:t>美人</a:t>
            </a:r>
            <a:r>
              <a:rPr lang="en-US" altLang="zh-CN" sz="4000" b="1" dirty="0">
                <a:solidFill>
                  <a:srgbClr val="05090F"/>
                </a:solidFill>
                <a:latin typeface="华文中宋" panose="02010600040101010101" pitchFamily="2" charset="-122"/>
                <a:ea typeface="华文中宋" panose="02010600040101010101" pitchFamily="2" charset="-122"/>
              </a:rPr>
              <a:t>”</a:t>
            </a:r>
            <a:r>
              <a:rPr lang="zh-CN" altLang="en-US" sz="4000" b="1" dirty="0">
                <a:solidFill>
                  <a:srgbClr val="05090F"/>
                </a:solidFill>
                <a:latin typeface="华文中宋" panose="02010600040101010101" pitchFamily="2" charset="-122"/>
                <a:ea typeface="华文中宋" panose="02010600040101010101" pitchFamily="2" charset="-122"/>
              </a:rPr>
              <a:t>指所倾心的对象，</a:t>
            </a:r>
            <a:r>
              <a:rPr lang="zh-CN" altLang="en-US" sz="4000" b="1" dirty="0">
                <a:solidFill>
                  <a:srgbClr val="7030A0"/>
                </a:solidFill>
                <a:latin typeface="华文中宋" panose="02010600040101010101" pitchFamily="2" charset="-122"/>
                <a:ea typeface="华文中宋" panose="02010600040101010101" pitchFamily="2" charset="-122"/>
              </a:rPr>
              <a:t>代表一种理想的追求</a:t>
            </a:r>
            <a:r>
              <a:rPr lang="zh-CN" altLang="en-US" sz="4000" b="1" dirty="0">
                <a:solidFill>
                  <a:srgbClr val="05090F"/>
                </a:solidFill>
                <a:latin typeface="华文中宋" panose="02010600040101010101" pitchFamily="2" charset="-122"/>
                <a:ea typeface="华文中宋" panose="02010600040101010101" pitchFamily="2" charset="-122"/>
              </a:rPr>
              <a:t>。它表现了作者的政治感慨，是作者在遭受贬谪之后，仍然坚持对生活的执着态度，坚持对朝廷政事关切而不甘沉沦的情怀。</a:t>
            </a:r>
            <a:r>
              <a:rPr lang="zh-CN" altLang="en-US" sz="4000" b="1" dirty="0">
                <a:solidFill>
                  <a:srgbClr val="000099"/>
                </a:solidFill>
                <a:latin typeface="楷体_GB2312" pitchFamily="49" charset="-122"/>
                <a:ea typeface="楷体_GB2312" pitchFamily="49" charset="-122"/>
              </a:rPr>
              <a:t> </a:t>
            </a:r>
            <a:endParaRPr lang="zh-CN" altLang="en-US" sz="4000" b="1" dirty="0">
              <a:solidFill>
                <a:srgbClr val="000099"/>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8913"/>
                                        </p:tgtEl>
                                        <p:attrNameLst>
                                          <p:attrName>style.visibility</p:attrName>
                                        </p:attrNameLst>
                                      </p:cBhvr>
                                      <p:to>
                                        <p:strVal val="visible"/>
                                      </p:to>
                                    </p:set>
                                    <p:anim calcmode="lin" valueType="num">
                                      <p:cBhvr>
                                        <p:cTn id="7" dur="1000" fill="hold"/>
                                        <p:tgtEl>
                                          <p:spTgt spid="38913"/>
                                        </p:tgtEl>
                                        <p:attrNameLst>
                                          <p:attrName>ppt_w</p:attrName>
                                        </p:attrNameLst>
                                      </p:cBhvr>
                                      <p:tavLst>
                                        <p:tav tm="0">
                                          <p:val>
                                            <p:strVal val="#ppt_w*0.70"/>
                                          </p:val>
                                        </p:tav>
                                        <p:tav tm="100000">
                                          <p:val>
                                            <p:strVal val="#ppt_w"/>
                                          </p:val>
                                        </p:tav>
                                      </p:tavLst>
                                    </p:anim>
                                    <p:anim calcmode="lin" valueType="num">
                                      <p:cBhvr>
                                        <p:cTn id="8" dur="1000" fill="hold"/>
                                        <p:tgtEl>
                                          <p:spTgt spid="38913"/>
                                        </p:tgtEl>
                                        <p:attrNameLst>
                                          <p:attrName>ppt_h</p:attrName>
                                        </p:attrNameLst>
                                      </p:cBhvr>
                                      <p:tavLst>
                                        <p:tav tm="0">
                                          <p:val>
                                            <p:strVal val="#ppt_h"/>
                                          </p:val>
                                        </p:tav>
                                        <p:tav tm="100000">
                                          <p:val>
                                            <p:strVal val="#ppt_h"/>
                                          </p:val>
                                        </p:tav>
                                      </p:tavLst>
                                    </p:anim>
                                    <p:animEffect transition="in" filter="fade">
                                      <p:cBhvr>
                                        <p:cTn id="9" dur="1000"/>
                                        <p:tgtEl>
                                          <p:spTgt spid="3891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30723"/>
                                        </p:tgtEl>
                                        <p:attrNameLst>
                                          <p:attrName>style.visibility</p:attrName>
                                        </p:attrNameLst>
                                      </p:cBhvr>
                                      <p:to>
                                        <p:strVal val="visible"/>
                                      </p:to>
                                    </p:set>
                                    <p:anim calcmode="lin" valueType="num">
                                      <p:cBhvr additive="base">
                                        <p:cTn id="14" dur="1000" fill="hold"/>
                                        <p:tgtEl>
                                          <p:spTgt spid="30723"/>
                                        </p:tgtEl>
                                        <p:attrNameLst>
                                          <p:attrName>ppt_x</p:attrName>
                                        </p:attrNameLst>
                                      </p:cBhvr>
                                      <p:tavLst>
                                        <p:tav tm="0">
                                          <p:val>
                                            <p:strVal val="#ppt_x"/>
                                          </p:val>
                                        </p:tav>
                                        <p:tav tm="100000">
                                          <p:val>
                                            <p:strVal val="#ppt_x"/>
                                          </p:val>
                                        </p:tav>
                                      </p:tavLst>
                                    </p:anim>
                                    <p:anim calcmode="lin" valueType="num">
                                      <p:cBhvr additive="base">
                                        <p:cTn id="15" dur="1000" fill="hold"/>
                                        <p:tgtEl>
                                          <p:spTgt spid="307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89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055" y="822960"/>
            <a:ext cx="11565890" cy="6000750"/>
          </a:xfrm>
          <a:prstGeom prst="rect">
            <a:avLst/>
          </a:prstGeom>
          <a:noFill/>
        </p:spPr>
        <p:txBody>
          <a:bodyPr wrap="square" rtlCol="0" anchor="t">
            <a:spAutoFit/>
          </a:bodyPr>
          <a:p>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《赤壁赋》和《登泰山记》都是</a:t>
            </a:r>
            <a:r>
              <a:rPr lang="zh-CN" altLang="en-US"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古代写景抒情的名篇</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，在读通、读懂的基础上，</a:t>
            </a:r>
            <a:r>
              <a:rPr lang="zh-CN" altLang="en-US"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体会两篇文章中景与情的关系</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赤壁赋</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》通过铺陈、排比形成整伤之美，要反复诵读，逐步领会。</a:t>
            </a:r>
            <a:r>
              <a:rPr lang="zh-CN" altLang="en-US"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文章写景充满诗情画意，并采用“主客问答”的说理方式，逐层阐述作者的观点，思想认识逐步深化。</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阅读时要注意梳理文中情感起伏变化的脉络，抓住文章写景、抒情、说理完美融合的特点，体会作者复杂矛盾的内心世界和旷达乐观的人生态度。</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登泰山记</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》全文不到五百字，却充分展示了雪后登山的别样情趣。</a:t>
            </a:r>
            <a:r>
              <a:rPr lang="zh-CN" altLang="en-US"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文章善于取舍，将小细节与大印象结合，描写、叙事简洁明快，</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阅读时要注意体会这些特点。我国古代还有不少写景、记游名篇，如王勃《滕王阁序》、王禹傅《黄冈竹楼记》、徐霞客《游天台山日记》等，可以找来阅读、比较。</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我们读古代诗文，有必要了解一些古人记录时间的方法，包括纪年、纪月、纪日和纪时。拿纪年来说，干支纪年和年号纪年是最常见的两种方法，前者如“舌戌之秋”，后者如“乾隆三十九年十二月”。纪日，除了常见的干支纪日（如“是月丁未”）,有些日子在古代还有特殊的名称，如农历每月的最后一天称“晦”。有兴趣的同学，可以从这两篇文章或此前学过的课文中，整理一些古人记录时间的方法。</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背诵《赤壁赋》。</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4988560" y="116205"/>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 calcmode="lin" valueType="num">
                                      <p:cBhvr>
                                        <p:cTn id="36"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Picture 2" descr="1dea638b8bc0905e9f2fb440"/>
          <p:cNvPicPr>
            <a:picLocks noChangeAspect="1"/>
          </p:cNvPicPr>
          <p:nvPr/>
        </p:nvPicPr>
        <p:blipFill>
          <a:blip r:embed="rId1"/>
          <a:stretch>
            <a:fillRect/>
          </a:stretch>
        </p:blipFill>
        <p:spPr>
          <a:xfrm>
            <a:off x="532130" y="333375"/>
            <a:ext cx="4886325" cy="6286500"/>
          </a:xfrm>
          <a:prstGeom prst="rect">
            <a:avLst/>
          </a:prstGeom>
          <a:noFill/>
          <a:ln w="9525">
            <a:noFill/>
          </a:ln>
        </p:spPr>
      </p:pic>
      <p:sp>
        <p:nvSpPr>
          <p:cNvPr id="39938" name="Text Box 3"/>
          <p:cNvSpPr txBox="1"/>
          <p:nvPr/>
        </p:nvSpPr>
        <p:spPr>
          <a:xfrm>
            <a:off x="1128078" y="333375"/>
            <a:ext cx="3355975" cy="1014730"/>
          </a:xfrm>
          <a:prstGeom prst="rect">
            <a:avLst/>
          </a:prstGeom>
          <a:noFill/>
          <a:ln w="9525">
            <a:noFill/>
          </a:ln>
        </p:spPr>
        <p:txBody>
          <a:bodyPr wrap="square" anchor="t" anchorCtr="0">
            <a:spAutoFit/>
          </a:bodyPr>
          <a:p>
            <a:pPr>
              <a:spcBef>
                <a:spcPct val="50000"/>
              </a:spcBef>
            </a:pPr>
            <a:r>
              <a:rPr lang="zh-CN" altLang="en-US" sz="6000" b="1" dirty="0">
                <a:solidFill>
                  <a:srgbClr val="C00000"/>
                </a:solidFill>
                <a:latin typeface="华文中宋" panose="02010600040101010101" pitchFamily="2" charset="-122"/>
                <a:ea typeface="华文中宋" panose="02010600040101010101" pitchFamily="2" charset="-122"/>
              </a:rPr>
              <a:t>香草美人</a:t>
            </a:r>
            <a:endParaRPr lang="zh-CN" altLang="en-US" sz="6000" b="1" dirty="0">
              <a:solidFill>
                <a:srgbClr val="C00000"/>
              </a:solidFill>
              <a:latin typeface="华文中宋" panose="02010600040101010101" pitchFamily="2" charset="-122"/>
              <a:ea typeface="华文中宋" panose="02010600040101010101" pitchFamily="2" charset="-122"/>
            </a:endParaRPr>
          </a:p>
        </p:txBody>
      </p:sp>
      <p:sp>
        <p:nvSpPr>
          <p:cNvPr id="40963" name="Text Box 4"/>
          <p:cNvSpPr txBox="1"/>
          <p:nvPr/>
        </p:nvSpPr>
        <p:spPr>
          <a:xfrm>
            <a:off x="5811520" y="969010"/>
            <a:ext cx="5342890" cy="5015865"/>
          </a:xfrm>
          <a:prstGeom prst="rect">
            <a:avLst/>
          </a:prstGeom>
          <a:noFill/>
          <a:ln w="9525">
            <a:noFill/>
          </a:ln>
        </p:spPr>
        <p:txBody>
          <a:bodyPr wrap="square" anchor="t" anchorCtr="0">
            <a:spAutoFit/>
          </a:bodyPr>
          <a:p>
            <a:pPr>
              <a:lnSpc>
                <a:spcPct val="120000"/>
              </a:lnSpc>
              <a:spcBef>
                <a:spcPct val="50000"/>
              </a:spcBef>
            </a:pPr>
            <a:r>
              <a:rPr lang="zh-CN" altLang="en-US" sz="4000" b="1" dirty="0">
                <a:latin typeface="华文中宋" panose="02010600040101010101" pitchFamily="2" charset="-122"/>
                <a:ea typeface="华文中宋" panose="02010600040101010101" pitchFamily="2" charset="-122"/>
              </a:rPr>
              <a:t>最早出自屈原</a:t>
            </a:r>
            <a:r>
              <a:rPr lang="en-US" altLang="zh-CN" sz="4000" b="1" dirty="0">
                <a:solidFill>
                  <a:srgbClr val="FF0000"/>
                </a:solidFill>
                <a:latin typeface="华文中宋" panose="02010600040101010101" pitchFamily="2" charset="-122"/>
                <a:ea typeface="华文中宋" panose="02010600040101010101" pitchFamily="2" charset="-122"/>
              </a:rPr>
              <a:t>《</a:t>
            </a:r>
            <a:r>
              <a:rPr lang="zh-CN" altLang="en-US" sz="4000" b="1" dirty="0">
                <a:solidFill>
                  <a:srgbClr val="FF0000"/>
                </a:solidFill>
                <a:latin typeface="华文中宋" panose="02010600040101010101" pitchFamily="2" charset="-122"/>
                <a:ea typeface="华文中宋" panose="02010600040101010101" pitchFamily="2" charset="-122"/>
              </a:rPr>
              <a:t>离骚</a:t>
            </a:r>
            <a:r>
              <a:rPr lang="en-US" altLang="zh-CN" sz="4000" b="1" dirty="0">
                <a:solidFill>
                  <a:srgbClr val="FF0000"/>
                </a:solidFill>
                <a:latin typeface="华文中宋" panose="02010600040101010101" pitchFamily="2" charset="-122"/>
                <a:ea typeface="华文中宋" panose="02010600040101010101" pitchFamily="2" charset="-122"/>
              </a:rPr>
              <a:t>》</a:t>
            </a:r>
            <a:endParaRPr lang="en-US" altLang="zh-CN" sz="4000" b="1" dirty="0">
              <a:solidFill>
                <a:srgbClr val="FF0000"/>
              </a:solidFill>
              <a:latin typeface="华文中宋" panose="02010600040101010101" pitchFamily="2" charset="-122"/>
              <a:ea typeface="华文中宋" panose="02010600040101010101" pitchFamily="2" charset="-122"/>
            </a:endParaRPr>
          </a:p>
          <a:p>
            <a:pPr>
              <a:lnSpc>
                <a:spcPct val="120000"/>
              </a:lnSpc>
              <a:spcBef>
                <a:spcPct val="50000"/>
              </a:spcBef>
            </a:pPr>
            <a:r>
              <a:rPr lang="zh-CN" altLang="en-US" sz="4000" b="1" dirty="0">
                <a:solidFill>
                  <a:srgbClr val="C00000"/>
                </a:solidFill>
                <a:latin typeface="华文中宋" panose="02010600040101010101" pitchFamily="2" charset="-122"/>
                <a:ea typeface="华文中宋" panose="02010600040101010101" pitchFamily="2" charset="-122"/>
              </a:rPr>
              <a:t>香草美人</a:t>
            </a:r>
            <a:r>
              <a:rPr lang="zh-CN" altLang="en-US" sz="4000" b="1" dirty="0">
                <a:latin typeface="华文中宋" panose="02010600040101010101" pitchFamily="2" charset="-122"/>
                <a:ea typeface="华文中宋" panose="02010600040101010101" pitchFamily="2" charset="-122"/>
              </a:rPr>
              <a:t>：</a:t>
            </a:r>
            <a:endParaRPr lang="zh-CN" altLang="en-US" sz="4000" b="1" dirty="0">
              <a:latin typeface="华文中宋" panose="02010600040101010101" pitchFamily="2" charset="-122"/>
              <a:ea typeface="华文中宋" panose="02010600040101010101" pitchFamily="2" charset="-122"/>
            </a:endParaRPr>
          </a:p>
          <a:p>
            <a:pPr>
              <a:lnSpc>
                <a:spcPct val="120000"/>
              </a:lnSpc>
              <a:spcBef>
                <a:spcPct val="50000"/>
              </a:spcBef>
            </a:pPr>
            <a:r>
              <a:rPr lang="en-US" altLang="zh-CN" sz="4000" b="1" dirty="0">
                <a:latin typeface="华文中宋" panose="02010600040101010101" pitchFamily="2" charset="-122"/>
                <a:ea typeface="华文中宋" panose="02010600040101010101" pitchFamily="2" charset="-122"/>
              </a:rPr>
              <a:t>      1</a:t>
            </a:r>
            <a:r>
              <a:rPr lang="zh-CN" altLang="en-US" sz="4000" b="1" dirty="0">
                <a:latin typeface="华文中宋" panose="02010600040101010101" pitchFamily="2" charset="-122"/>
                <a:ea typeface="华文中宋" panose="02010600040101010101" pitchFamily="2" charset="-122"/>
              </a:rPr>
              <a:t>、高洁的品质</a:t>
            </a:r>
            <a:endParaRPr lang="zh-CN" altLang="en-US" sz="4000" b="1" dirty="0">
              <a:latin typeface="华文中宋" panose="02010600040101010101" pitchFamily="2" charset="-122"/>
              <a:ea typeface="华文中宋" panose="02010600040101010101" pitchFamily="2" charset="-122"/>
            </a:endParaRPr>
          </a:p>
          <a:p>
            <a:pPr>
              <a:lnSpc>
                <a:spcPct val="120000"/>
              </a:lnSpc>
              <a:spcBef>
                <a:spcPct val="50000"/>
              </a:spcBef>
            </a:pPr>
            <a:r>
              <a:rPr lang="zh-CN" altLang="en-US" sz="4000" b="1" dirty="0">
                <a:latin typeface="华文中宋" panose="02010600040101010101" pitchFamily="2" charset="-122"/>
                <a:ea typeface="华文中宋" panose="02010600040101010101" pitchFamily="2" charset="-122"/>
              </a:rPr>
              <a:t>      </a:t>
            </a:r>
            <a:r>
              <a:rPr lang="en-US" altLang="zh-CN" sz="4000" b="1" dirty="0">
                <a:latin typeface="华文中宋" panose="02010600040101010101" pitchFamily="2" charset="-122"/>
                <a:ea typeface="华文中宋" panose="02010600040101010101" pitchFamily="2" charset="-122"/>
              </a:rPr>
              <a:t>2</a:t>
            </a:r>
            <a:r>
              <a:rPr lang="zh-CN" altLang="en-US" sz="4000" b="1" dirty="0">
                <a:latin typeface="华文中宋" panose="02010600040101010101" pitchFamily="2" charset="-122"/>
                <a:ea typeface="华文中宋" panose="02010600040101010101" pitchFamily="2" charset="-122"/>
              </a:rPr>
              <a:t>、圣明的君主</a:t>
            </a:r>
            <a:endParaRPr lang="zh-CN" altLang="en-US" sz="4000" b="1" dirty="0">
              <a:latin typeface="华文中宋" panose="02010600040101010101" pitchFamily="2" charset="-122"/>
              <a:ea typeface="华文中宋" panose="02010600040101010101" pitchFamily="2" charset="-122"/>
            </a:endParaRPr>
          </a:p>
          <a:p>
            <a:pPr>
              <a:lnSpc>
                <a:spcPct val="120000"/>
              </a:lnSpc>
              <a:spcBef>
                <a:spcPct val="50000"/>
              </a:spcBef>
            </a:pPr>
            <a:r>
              <a:rPr lang="zh-CN" altLang="en-US" sz="4000" b="1" dirty="0">
                <a:latin typeface="华文中宋" panose="02010600040101010101" pitchFamily="2" charset="-122"/>
                <a:ea typeface="华文中宋" panose="02010600040101010101" pitchFamily="2" charset="-122"/>
              </a:rPr>
              <a:t>      </a:t>
            </a:r>
            <a:r>
              <a:rPr lang="en-US" altLang="zh-CN" sz="4000" b="1" dirty="0">
                <a:latin typeface="华文中宋" panose="02010600040101010101" pitchFamily="2" charset="-122"/>
                <a:ea typeface="华文中宋" panose="02010600040101010101" pitchFamily="2" charset="-122"/>
              </a:rPr>
              <a:t>3</a:t>
            </a:r>
            <a:r>
              <a:rPr lang="zh-CN" altLang="en-US" sz="4000" b="1" dirty="0">
                <a:latin typeface="华文中宋" panose="02010600040101010101" pitchFamily="2" charset="-122"/>
                <a:ea typeface="华文中宋" panose="02010600040101010101" pitchFamily="2" charset="-122"/>
              </a:rPr>
              <a:t>、美好的理想</a:t>
            </a:r>
            <a:endParaRPr lang="zh-CN" altLang="en-US" sz="4000" b="1"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39938"/>
                                        </p:tgtEl>
                                        <p:attrNameLst>
                                          <p:attrName>style.visibility</p:attrName>
                                        </p:attrNameLst>
                                      </p:cBhvr>
                                      <p:to>
                                        <p:strVal val="visible"/>
                                      </p:to>
                                    </p:set>
                                    <p:anim calcmode="lin" valueType="num">
                                      <p:cBhvr>
                                        <p:cTn id="7" dur="1000" fill="hold"/>
                                        <p:tgtEl>
                                          <p:spTgt spid="39938"/>
                                        </p:tgtEl>
                                        <p:attrNameLst>
                                          <p:attrName>ppt_w</p:attrName>
                                        </p:attrNameLst>
                                      </p:cBhvr>
                                      <p:tavLst>
                                        <p:tav tm="0">
                                          <p:val>
                                            <p:fltVal val="0.000000"/>
                                          </p:val>
                                        </p:tav>
                                        <p:tav tm="100000">
                                          <p:val>
                                            <p:strVal val="#ppt_w"/>
                                          </p:val>
                                        </p:tav>
                                      </p:tavLst>
                                    </p:anim>
                                    <p:anim calcmode="lin" valueType="num">
                                      <p:cBhvr>
                                        <p:cTn id="8" dur="1000" fill="hold"/>
                                        <p:tgtEl>
                                          <p:spTgt spid="39938"/>
                                        </p:tgtEl>
                                        <p:attrNameLst>
                                          <p:attrName>ppt_h</p:attrName>
                                        </p:attrNameLst>
                                      </p:cBhvr>
                                      <p:tavLst>
                                        <p:tav tm="0">
                                          <p:val>
                                            <p:fltVal val="0.000000"/>
                                          </p:val>
                                        </p:tav>
                                        <p:tav tm="100000">
                                          <p:val>
                                            <p:strVal val="#ppt_h"/>
                                          </p:val>
                                        </p:tav>
                                      </p:tavLst>
                                    </p:anim>
                                  </p:childTnLst>
                                </p:cTn>
                              </p:par>
                              <p:par>
                                <p:cTn id="9" presetID="2" presetClass="entr" presetSubtype="4" fill="hold" nodeType="withEffect">
                                  <p:stCondLst>
                                    <p:cond delay="0"/>
                                  </p:stCondLst>
                                  <p:childTnLst>
                                    <p:set>
                                      <p:cBhvr>
                                        <p:cTn id="10" dur="1000" fill="hold">
                                          <p:stCondLst>
                                            <p:cond delay="0"/>
                                          </p:stCondLst>
                                        </p:cTn>
                                        <p:tgtEl>
                                          <p:spTgt spid="39937"/>
                                        </p:tgtEl>
                                        <p:attrNameLst>
                                          <p:attrName>style.visibility</p:attrName>
                                        </p:attrNameLst>
                                      </p:cBhvr>
                                      <p:to>
                                        <p:strVal val="visible"/>
                                      </p:to>
                                    </p:set>
                                    <p:anim calcmode="lin" valueType="num">
                                      <p:cBhvr additive="base">
                                        <p:cTn id="11" dur="1000" fill="hold"/>
                                        <p:tgtEl>
                                          <p:spTgt spid="39937"/>
                                        </p:tgtEl>
                                        <p:attrNameLst>
                                          <p:attrName>ppt_x</p:attrName>
                                        </p:attrNameLst>
                                      </p:cBhvr>
                                      <p:tavLst>
                                        <p:tav tm="0">
                                          <p:val>
                                            <p:strVal val="#ppt_x"/>
                                          </p:val>
                                        </p:tav>
                                        <p:tav tm="100000">
                                          <p:val>
                                            <p:strVal val="#ppt_x"/>
                                          </p:val>
                                        </p:tav>
                                      </p:tavLst>
                                    </p:anim>
                                    <p:anim calcmode="lin" valueType="num">
                                      <p:cBhvr additive="base">
                                        <p:cTn id="12" dur="1000" fill="hold"/>
                                        <p:tgtEl>
                                          <p:spTgt spid="3993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8" presetClass="entr" presetSubtype="16" fill="hold" nodeType="afterEffect">
                                  <p:stCondLst>
                                    <p:cond delay="0"/>
                                  </p:stCondLst>
                                  <p:childTnLst>
                                    <p:set>
                                      <p:cBhvr>
                                        <p:cTn id="15" dur="1000" fill="hold">
                                          <p:stCondLst>
                                            <p:cond delay="0"/>
                                          </p:stCondLst>
                                        </p:cTn>
                                        <p:tgtEl>
                                          <p:spTgt spid="40963">
                                            <p:txEl>
                                              <p:charRg st="0" end="11"/>
                                            </p:txEl>
                                          </p:spTgt>
                                        </p:tgtEl>
                                        <p:attrNameLst>
                                          <p:attrName>style.visibility</p:attrName>
                                        </p:attrNameLst>
                                      </p:cBhvr>
                                      <p:to>
                                        <p:strVal val="visible"/>
                                      </p:to>
                                    </p:set>
                                    <p:animEffect transition="in" filter="diamond(in)">
                                      <p:cBhvr>
                                        <p:cTn id="16" dur="1000"/>
                                        <p:tgtEl>
                                          <p:spTgt spid="40963">
                                            <p:txEl>
                                              <p:charRg st="0" end="11"/>
                                            </p:txEl>
                                          </p:spTgt>
                                        </p:tgtEl>
                                      </p:cBhvr>
                                    </p:animEffect>
                                  </p:childTnLst>
                                </p:cTn>
                              </p:par>
                              <p:par>
                                <p:cTn id="17" presetID="8" presetClass="entr" presetSubtype="16" fill="hold" nodeType="withEffect">
                                  <p:stCondLst>
                                    <p:cond delay="0"/>
                                  </p:stCondLst>
                                  <p:childTnLst>
                                    <p:set>
                                      <p:cBhvr>
                                        <p:cTn id="18" dur="1000" fill="hold">
                                          <p:stCondLst>
                                            <p:cond delay="0"/>
                                          </p:stCondLst>
                                        </p:cTn>
                                        <p:tgtEl>
                                          <p:spTgt spid="40963">
                                            <p:txEl>
                                              <p:charRg st="11" end="17"/>
                                            </p:txEl>
                                          </p:spTgt>
                                        </p:tgtEl>
                                        <p:attrNameLst>
                                          <p:attrName>style.visibility</p:attrName>
                                        </p:attrNameLst>
                                      </p:cBhvr>
                                      <p:to>
                                        <p:strVal val="visible"/>
                                      </p:to>
                                    </p:set>
                                    <p:animEffect transition="in" filter="diamond(in)">
                                      <p:cBhvr>
                                        <p:cTn id="19" dur="1000"/>
                                        <p:tgtEl>
                                          <p:spTgt spid="40963">
                                            <p:txEl>
                                              <p:charRg st="11" end="17"/>
                                            </p:txEl>
                                          </p:spTgt>
                                        </p:tgtEl>
                                      </p:cBhvr>
                                    </p:animEffect>
                                  </p:childTnLst>
                                </p:cTn>
                              </p:par>
                              <p:par>
                                <p:cTn id="20" presetID="8" presetClass="entr" presetSubtype="16" fill="hold" nodeType="withEffect">
                                  <p:stCondLst>
                                    <p:cond delay="0"/>
                                  </p:stCondLst>
                                  <p:childTnLst>
                                    <p:set>
                                      <p:cBhvr>
                                        <p:cTn id="21" dur="1000" fill="hold">
                                          <p:stCondLst>
                                            <p:cond delay="0"/>
                                          </p:stCondLst>
                                        </p:cTn>
                                        <p:tgtEl>
                                          <p:spTgt spid="40963">
                                            <p:txEl>
                                              <p:charRg st="17" end="31"/>
                                            </p:txEl>
                                          </p:spTgt>
                                        </p:tgtEl>
                                        <p:attrNameLst>
                                          <p:attrName>style.visibility</p:attrName>
                                        </p:attrNameLst>
                                      </p:cBhvr>
                                      <p:to>
                                        <p:strVal val="visible"/>
                                      </p:to>
                                    </p:set>
                                    <p:animEffect transition="in" filter="diamond(in)">
                                      <p:cBhvr>
                                        <p:cTn id="22" dur="1000"/>
                                        <p:tgtEl>
                                          <p:spTgt spid="40963">
                                            <p:txEl>
                                              <p:charRg st="17" end="31"/>
                                            </p:txEl>
                                          </p:spTgt>
                                        </p:tgtEl>
                                      </p:cBhvr>
                                    </p:animEffect>
                                  </p:childTnLst>
                                </p:cTn>
                              </p:par>
                              <p:par>
                                <p:cTn id="23" presetID="8" presetClass="entr" presetSubtype="16" fill="hold" nodeType="withEffect">
                                  <p:stCondLst>
                                    <p:cond delay="0"/>
                                  </p:stCondLst>
                                  <p:childTnLst>
                                    <p:set>
                                      <p:cBhvr>
                                        <p:cTn id="24" dur="1000" fill="hold">
                                          <p:stCondLst>
                                            <p:cond delay="0"/>
                                          </p:stCondLst>
                                        </p:cTn>
                                        <p:tgtEl>
                                          <p:spTgt spid="40963">
                                            <p:txEl>
                                              <p:charRg st="31" end="45"/>
                                            </p:txEl>
                                          </p:spTgt>
                                        </p:tgtEl>
                                        <p:attrNameLst>
                                          <p:attrName>style.visibility</p:attrName>
                                        </p:attrNameLst>
                                      </p:cBhvr>
                                      <p:to>
                                        <p:strVal val="visible"/>
                                      </p:to>
                                    </p:set>
                                    <p:animEffect transition="in" filter="diamond(in)">
                                      <p:cBhvr>
                                        <p:cTn id="25" dur="1000"/>
                                        <p:tgtEl>
                                          <p:spTgt spid="40963">
                                            <p:txEl>
                                              <p:charRg st="31" end="45"/>
                                            </p:txEl>
                                          </p:spTgt>
                                        </p:tgtEl>
                                      </p:cBhvr>
                                    </p:animEffect>
                                  </p:childTnLst>
                                </p:cTn>
                              </p:par>
                              <p:par>
                                <p:cTn id="26" presetID="8" presetClass="entr" presetSubtype="16" fill="hold" nodeType="withEffect">
                                  <p:stCondLst>
                                    <p:cond delay="0"/>
                                  </p:stCondLst>
                                  <p:childTnLst>
                                    <p:set>
                                      <p:cBhvr>
                                        <p:cTn id="27" dur="1000" fill="hold">
                                          <p:stCondLst>
                                            <p:cond delay="0"/>
                                          </p:stCondLst>
                                        </p:cTn>
                                        <p:tgtEl>
                                          <p:spTgt spid="40963">
                                            <p:txEl>
                                              <p:charRg st="45" end="59"/>
                                            </p:txEl>
                                          </p:spTgt>
                                        </p:tgtEl>
                                        <p:attrNameLst>
                                          <p:attrName>style.visibility</p:attrName>
                                        </p:attrNameLst>
                                      </p:cBhvr>
                                      <p:to>
                                        <p:strVal val="visible"/>
                                      </p:to>
                                    </p:set>
                                    <p:animEffect transition="in" filter="diamond(in)">
                                      <p:cBhvr>
                                        <p:cTn id="28" dur="1000"/>
                                        <p:tgtEl>
                                          <p:spTgt spid="40963">
                                            <p:txEl>
                                              <p:charRg st="45" end="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Rectangle 2"/>
          <p:cNvSpPr/>
          <p:nvPr/>
        </p:nvSpPr>
        <p:spPr>
          <a:xfrm>
            <a:off x="884555" y="898208"/>
            <a:ext cx="8135938" cy="774065"/>
          </a:xfrm>
          <a:prstGeom prst="rect">
            <a:avLst/>
          </a:prstGeom>
          <a:noFill/>
          <a:ln w="9525">
            <a:noFill/>
          </a:ln>
        </p:spPr>
        <p:txBody>
          <a:bodyPr wrap="square" anchor="t" anchorCtr="0">
            <a:spAutoFit/>
          </a:bodyPr>
          <a:p>
            <a:endParaRPr lang="zh-CN" altLang="en-US" dirty="0">
              <a:solidFill>
                <a:schemeClr val="bg1"/>
              </a:solidFill>
              <a:latin typeface="Arial" panose="020B0604020202020204" pitchFamily="34" charset="0"/>
              <a:ea typeface="宋体" panose="02010600030101010101" pitchFamily="2" charset="-122"/>
            </a:endParaRPr>
          </a:p>
          <a:p>
            <a:pPr algn="ctr">
              <a:lnSpc>
                <a:spcPct val="60000"/>
              </a:lnSpc>
            </a:pPr>
            <a:r>
              <a:rPr lang="en-US" altLang="zh-CN" sz="4400" b="1" dirty="0">
                <a:solidFill>
                  <a:srgbClr val="270AD3"/>
                </a:solidFill>
                <a:latin typeface="华文中宋" panose="02010600040101010101" pitchFamily="2" charset="-122"/>
                <a:ea typeface="华文中宋" panose="02010600040101010101" pitchFamily="2" charset="-122"/>
              </a:rPr>
              <a:t>3.</a:t>
            </a:r>
            <a:r>
              <a:rPr lang="zh-CN" altLang="en-US" sz="4400" b="1" dirty="0">
                <a:solidFill>
                  <a:srgbClr val="270AD3"/>
                </a:solidFill>
                <a:latin typeface="华文中宋" panose="02010600040101010101" pitchFamily="2" charset="-122"/>
                <a:ea typeface="华文中宋" panose="02010600040101010101" pitchFamily="2" charset="-122"/>
              </a:rPr>
              <a:t>作者是怎样描写萧声之悲的？</a:t>
            </a:r>
            <a:endParaRPr lang="zh-CN" altLang="en-US" sz="4400" b="1" dirty="0">
              <a:solidFill>
                <a:srgbClr val="270AD3"/>
              </a:solidFill>
              <a:latin typeface="华文中宋" panose="02010600040101010101" pitchFamily="2" charset="-122"/>
              <a:ea typeface="华文中宋" panose="02010600040101010101" pitchFamily="2" charset="-122"/>
            </a:endParaRPr>
          </a:p>
        </p:txBody>
      </p:sp>
      <p:sp>
        <p:nvSpPr>
          <p:cNvPr id="31747" name="Text Box 3"/>
          <p:cNvSpPr txBox="1"/>
          <p:nvPr/>
        </p:nvSpPr>
        <p:spPr>
          <a:xfrm>
            <a:off x="739775" y="2231390"/>
            <a:ext cx="10712450" cy="3599815"/>
          </a:xfrm>
          <a:prstGeom prst="rect">
            <a:avLst/>
          </a:prstGeom>
          <a:noFill/>
          <a:ln w="9525">
            <a:noFill/>
          </a:ln>
        </p:spPr>
        <p:txBody>
          <a:bodyPr wrap="square" anchor="t" anchorCtr="0">
            <a:spAutoFit/>
          </a:bodyPr>
          <a:p>
            <a:pPr>
              <a:lnSpc>
                <a:spcPct val="190000"/>
              </a:lnSpc>
            </a:pPr>
            <a:r>
              <a:rPr lang="zh-CN" altLang="en-US" sz="4000" b="1" dirty="0">
                <a:latin typeface="楷体_GB2312" pitchFamily="49" charset="-122"/>
                <a:ea typeface="楷体_GB2312" pitchFamily="49" charset="-122"/>
              </a:rPr>
              <a:t>   </a:t>
            </a:r>
            <a:r>
              <a:rPr lang="en-US" altLang="zh-CN" sz="4000" b="1" dirty="0">
                <a:latin typeface="楷体_GB2312" pitchFamily="49" charset="-122"/>
                <a:ea typeface="楷体_GB2312" pitchFamily="49" charset="-122"/>
              </a:rPr>
              <a:t> </a:t>
            </a:r>
            <a:r>
              <a:rPr lang="zh-CN" altLang="en-US" sz="4000" b="1" dirty="0">
                <a:solidFill>
                  <a:srgbClr val="05090F"/>
                </a:solidFill>
                <a:latin typeface="华文中宋" panose="02010600040101010101" pitchFamily="2" charset="-122"/>
                <a:ea typeface="华文中宋" panose="02010600040101010101" pitchFamily="2" charset="-122"/>
              </a:rPr>
              <a:t>作者借助夸张</a:t>
            </a:r>
            <a:r>
              <a:rPr lang="en-US" altLang="zh-CN" sz="4000" b="1" dirty="0">
                <a:solidFill>
                  <a:srgbClr val="05090F"/>
                </a:solidFill>
                <a:latin typeface="华文中宋" panose="02010600040101010101" pitchFamily="2" charset="-122"/>
                <a:ea typeface="华文中宋" panose="02010600040101010101" pitchFamily="2" charset="-122"/>
              </a:rPr>
              <a:t>,</a:t>
            </a:r>
            <a:r>
              <a:rPr lang="zh-CN" altLang="en-US" sz="4000" b="1" dirty="0">
                <a:solidFill>
                  <a:srgbClr val="05090F"/>
                </a:solidFill>
                <a:latin typeface="华文中宋" panose="02010600040101010101" pitchFamily="2" charset="-122"/>
                <a:ea typeface="华文中宋" panose="02010600040101010101" pitchFamily="2" charset="-122"/>
              </a:rPr>
              <a:t>想象</a:t>
            </a:r>
            <a:r>
              <a:rPr lang="en-US" altLang="zh-CN" sz="4000" b="1" dirty="0">
                <a:solidFill>
                  <a:srgbClr val="05090F"/>
                </a:solidFill>
                <a:latin typeface="华文中宋" panose="02010600040101010101" pitchFamily="2" charset="-122"/>
                <a:ea typeface="华文中宋" panose="02010600040101010101" pitchFamily="2" charset="-122"/>
              </a:rPr>
              <a:t>,</a:t>
            </a:r>
            <a:r>
              <a:rPr lang="zh-CN" altLang="en-US" sz="4000" b="1" dirty="0">
                <a:solidFill>
                  <a:srgbClr val="05090F"/>
                </a:solidFill>
                <a:latin typeface="华文中宋" panose="02010600040101010101" pitchFamily="2" charset="-122"/>
                <a:ea typeface="华文中宋" panose="02010600040101010101" pitchFamily="2" charset="-122"/>
              </a:rPr>
              <a:t>运用精细的刻画和生动的比喻</a:t>
            </a:r>
            <a:r>
              <a:rPr lang="en-US" altLang="zh-CN" sz="4000" b="1" dirty="0">
                <a:solidFill>
                  <a:srgbClr val="05090F"/>
                </a:solidFill>
                <a:latin typeface="华文中宋" panose="02010600040101010101" pitchFamily="2" charset="-122"/>
                <a:ea typeface="华文中宋" panose="02010600040101010101" pitchFamily="2" charset="-122"/>
              </a:rPr>
              <a:t>,</a:t>
            </a:r>
            <a:r>
              <a:rPr lang="zh-CN" altLang="en-US" sz="4000" b="1" dirty="0">
                <a:solidFill>
                  <a:srgbClr val="05090F"/>
                </a:solidFill>
                <a:latin typeface="华文中宋" panose="02010600040101010101" pitchFamily="2" charset="-122"/>
                <a:ea typeface="华文中宋" panose="02010600040101010101" pitchFamily="2" charset="-122"/>
              </a:rPr>
              <a:t>化抽象为具体，把洞箫那种悲咽低徊的哀音表现得十分形象、真切。</a:t>
            </a:r>
            <a:r>
              <a:rPr lang="zh-CN" altLang="en-US" sz="3600" b="1" dirty="0">
                <a:latin typeface="华文中宋" panose="02010600040101010101" pitchFamily="2" charset="-122"/>
                <a:ea typeface="华文中宋" panose="02010600040101010101" pitchFamily="2" charset="-122"/>
              </a:rPr>
              <a:t> </a:t>
            </a:r>
            <a:endParaRPr lang="zh-CN" altLang="en-US" sz="3600" b="1" dirty="0">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0961"/>
                                        </p:tgtEl>
                                        <p:attrNameLst>
                                          <p:attrName>style.visibility</p:attrName>
                                        </p:attrNameLst>
                                      </p:cBhvr>
                                      <p:to>
                                        <p:strVal val="visible"/>
                                      </p:to>
                                    </p:set>
                                    <p:anim calcmode="lin" valueType="num">
                                      <p:cBhvr>
                                        <p:cTn id="7" dur="1000" fill="hold"/>
                                        <p:tgtEl>
                                          <p:spTgt spid="40961"/>
                                        </p:tgtEl>
                                        <p:attrNameLst>
                                          <p:attrName>ppt_w</p:attrName>
                                        </p:attrNameLst>
                                      </p:cBhvr>
                                      <p:tavLst>
                                        <p:tav tm="0">
                                          <p:val>
                                            <p:strVal val="#ppt_w*0.70"/>
                                          </p:val>
                                        </p:tav>
                                        <p:tav tm="100000">
                                          <p:val>
                                            <p:strVal val="#ppt_w"/>
                                          </p:val>
                                        </p:tav>
                                      </p:tavLst>
                                    </p:anim>
                                    <p:anim calcmode="lin" valueType="num">
                                      <p:cBhvr>
                                        <p:cTn id="8" dur="1000" fill="hold"/>
                                        <p:tgtEl>
                                          <p:spTgt spid="40961"/>
                                        </p:tgtEl>
                                        <p:attrNameLst>
                                          <p:attrName>ppt_h</p:attrName>
                                        </p:attrNameLst>
                                      </p:cBhvr>
                                      <p:tavLst>
                                        <p:tav tm="0">
                                          <p:val>
                                            <p:strVal val="#ppt_h"/>
                                          </p:val>
                                        </p:tav>
                                        <p:tav tm="100000">
                                          <p:val>
                                            <p:strVal val="#ppt_h"/>
                                          </p:val>
                                        </p:tav>
                                      </p:tavLst>
                                    </p:anim>
                                    <p:animEffect transition="in" filter="fade">
                                      <p:cBhvr>
                                        <p:cTn id="9" dur="1000"/>
                                        <p:tgtEl>
                                          <p:spTgt spid="4096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31747"/>
                                        </p:tgtEl>
                                        <p:attrNameLst>
                                          <p:attrName>style.visibility</p:attrName>
                                        </p:attrNameLst>
                                      </p:cBhvr>
                                      <p:to>
                                        <p:strVal val="visible"/>
                                      </p:to>
                                    </p:set>
                                    <p:anim calcmode="lin" valueType="num">
                                      <p:cBhvr additive="base">
                                        <p:cTn id="14" dur="1000" fill="hold"/>
                                        <p:tgtEl>
                                          <p:spTgt spid="31747"/>
                                        </p:tgtEl>
                                        <p:attrNameLst>
                                          <p:attrName>ppt_x</p:attrName>
                                        </p:attrNameLst>
                                      </p:cBhvr>
                                      <p:tavLst>
                                        <p:tav tm="0">
                                          <p:val>
                                            <p:strVal val="#ppt_x"/>
                                          </p:val>
                                        </p:tav>
                                        <p:tav tm="100000">
                                          <p:val>
                                            <p:strVal val="#ppt_x"/>
                                          </p:val>
                                        </p:tav>
                                      </p:tavLst>
                                    </p:anim>
                                    <p:anim calcmode="lin" valueType="num">
                                      <p:cBhvr additive="base">
                                        <p:cTn id="15" dur="1000" fill="hold"/>
                                        <p:tgtEl>
                                          <p:spTgt spid="317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4096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3" name="Picture 2" descr="57"/>
          <p:cNvPicPr>
            <a:picLocks noChangeAspect="1"/>
          </p:cNvPicPr>
          <p:nvPr/>
        </p:nvPicPr>
        <p:blipFill>
          <a:blip r:embed="rId1"/>
          <a:stretch>
            <a:fillRect/>
          </a:stretch>
        </p:blipFill>
        <p:spPr>
          <a:xfrm>
            <a:off x="123190" y="79375"/>
            <a:ext cx="11948795" cy="6697980"/>
          </a:xfrm>
          <a:prstGeom prst="rect">
            <a:avLst/>
          </a:prstGeom>
          <a:noFill/>
          <a:ln w="9525">
            <a:noFill/>
          </a:ln>
        </p:spPr>
      </p:pic>
      <p:sp>
        <p:nvSpPr>
          <p:cNvPr id="136195" name="Text Box 3"/>
          <p:cNvSpPr txBox="1"/>
          <p:nvPr/>
        </p:nvSpPr>
        <p:spPr>
          <a:xfrm>
            <a:off x="2168525" y="485140"/>
            <a:ext cx="2398395" cy="6062663"/>
          </a:xfrm>
          <a:prstGeom prst="rect">
            <a:avLst/>
          </a:prstGeom>
          <a:noFill/>
          <a:ln w="9525">
            <a:noFill/>
          </a:ln>
        </p:spPr>
        <p:txBody>
          <a:bodyPr vert="eaVert" wrap="square" anchor="t" anchorCtr="0">
            <a:spAutoFit/>
          </a:bodyPr>
          <a:p>
            <a:r>
              <a:rPr lang="zh-CN" altLang="en-US" sz="4800" b="1" dirty="0">
                <a:solidFill>
                  <a:srgbClr val="FF0000"/>
                </a:solidFill>
                <a:latin typeface="华文中宋" panose="02010600040101010101" pitchFamily="2" charset="-122"/>
                <a:ea typeface="华文中宋" panose="02010600040101010101" pitchFamily="2" charset="-122"/>
              </a:rPr>
              <a:t>如怨如慕，如泣如诉</a:t>
            </a:r>
            <a:endParaRPr lang="zh-CN" altLang="en-US" sz="4800" b="1" dirty="0">
              <a:solidFill>
                <a:srgbClr val="FF0000"/>
              </a:solidFill>
              <a:latin typeface="华文中宋" panose="02010600040101010101" pitchFamily="2" charset="-122"/>
              <a:ea typeface="华文中宋" panose="02010600040101010101" pitchFamily="2" charset="-122"/>
            </a:endParaRPr>
          </a:p>
          <a:p>
            <a:r>
              <a:rPr lang="zh-CN" altLang="en-US" sz="4800" b="1" dirty="0">
                <a:solidFill>
                  <a:srgbClr val="FF0000"/>
                </a:solidFill>
                <a:latin typeface="华文中宋" panose="02010600040101010101" pitchFamily="2" charset="-122"/>
                <a:ea typeface="华文中宋" panose="02010600040101010101" pitchFamily="2" charset="-122"/>
              </a:rPr>
              <a:t>     舞幽壑之潜蛟</a:t>
            </a:r>
            <a:endParaRPr lang="zh-CN" altLang="en-US" sz="4800" b="1" dirty="0">
              <a:solidFill>
                <a:srgbClr val="FF0000"/>
              </a:solidFill>
              <a:latin typeface="华文中宋" panose="02010600040101010101" pitchFamily="2" charset="-122"/>
              <a:ea typeface="华文中宋" panose="02010600040101010101" pitchFamily="2" charset="-122"/>
            </a:endParaRPr>
          </a:p>
          <a:p>
            <a:r>
              <a:rPr lang="zh-CN" altLang="en-US" sz="4800" b="1" dirty="0">
                <a:solidFill>
                  <a:srgbClr val="FF0000"/>
                </a:solidFill>
                <a:latin typeface="华文中宋" panose="02010600040101010101" pitchFamily="2" charset="-122"/>
                <a:ea typeface="华文中宋" panose="02010600040101010101" pitchFamily="2" charset="-122"/>
              </a:rPr>
              <a:t>     泣孤舟之嫠妇</a:t>
            </a:r>
            <a:endParaRPr lang="zh-CN" altLang="en-US" sz="48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000" fill="hold">
                                          <p:stCondLst>
                                            <p:cond delay="0"/>
                                          </p:stCondLst>
                                        </p:cTn>
                                        <p:tgtEl>
                                          <p:spTgt spid="44033"/>
                                        </p:tgtEl>
                                        <p:attrNameLst>
                                          <p:attrName>style.visibility</p:attrName>
                                        </p:attrNameLst>
                                      </p:cBhvr>
                                      <p:to>
                                        <p:strVal val="visible"/>
                                      </p:to>
                                    </p:set>
                                    <p:animEffect transition="in" filter="wipe(right)">
                                      <p:cBhvr>
                                        <p:cTn id="7" dur="1000"/>
                                        <p:tgtEl>
                                          <p:spTgt spid="44033"/>
                                        </p:tgtEl>
                                      </p:cBhvr>
                                    </p:animEffect>
                                  </p:childTnLst>
                                </p:cTn>
                              </p:par>
                              <p:par>
                                <p:cTn id="8" presetID="2" presetClass="entr" presetSubtype="4" fill="hold" grpId="0" nodeType="withEffect">
                                  <p:stCondLst>
                                    <p:cond delay="0"/>
                                  </p:stCondLst>
                                  <p:childTnLst>
                                    <p:set>
                                      <p:cBhvr>
                                        <p:cTn id="9" dur="1000" fill="hold">
                                          <p:stCondLst>
                                            <p:cond delay="0"/>
                                          </p:stCondLst>
                                        </p:cTn>
                                        <p:tgtEl>
                                          <p:spTgt spid="136195"/>
                                        </p:tgtEl>
                                        <p:attrNameLst>
                                          <p:attrName>style.visibility</p:attrName>
                                        </p:attrNameLst>
                                      </p:cBhvr>
                                      <p:to>
                                        <p:strVal val="visible"/>
                                      </p:to>
                                    </p:set>
                                    <p:anim calcmode="lin" valueType="num">
                                      <p:cBhvr additive="base">
                                        <p:cTn id="10" dur="1000" fill="hold"/>
                                        <p:tgtEl>
                                          <p:spTgt spid="136195"/>
                                        </p:tgtEl>
                                        <p:attrNameLst>
                                          <p:attrName>ppt_x</p:attrName>
                                        </p:attrNameLst>
                                      </p:cBhvr>
                                      <p:tavLst>
                                        <p:tav tm="0">
                                          <p:val>
                                            <p:strVal val="#ppt_x"/>
                                          </p:val>
                                        </p:tav>
                                        <p:tav tm="100000">
                                          <p:val>
                                            <p:strVal val="#ppt_x"/>
                                          </p:val>
                                        </p:tav>
                                      </p:tavLst>
                                    </p:anim>
                                    <p:anim calcmode="lin" valueType="num">
                                      <p:cBhvr additive="base">
                                        <p:cTn id="11" dur="1000" fill="hold"/>
                                        <p:tgtEl>
                                          <p:spTgt spid="136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Text Box 2"/>
          <p:cNvSpPr txBox="1"/>
          <p:nvPr/>
        </p:nvSpPr>
        <p:spPr>
          <a:xfrm>
            <a:off x="323850" y="130810"/>
            <a:ext cx="11628120" cy="5631180"/>
          </a:xfrm>
          <a:prstGeom prst="rect">
            <a:avLst/>
          </a:prstGeom>
          <a:noFill/>
          <a:ln w="9525">
            <a:noFill/>
          </a:ln>
        </p:spPr>
        <p:txBody>
          <a:bodyPr wrap="square" anchor="t" anchorCtr="0">
            <a:spAutoFit/>
          </a:bodyPr>
          <a:p>
            <a:pPr>
              <a:lnSpc>
                <a:spcPct val="150000"/>
              </a:lnSpc>
            </a:pPr>
            <a:r>
              <a:rPr lang="zh-CN" altLang="en-US" sz="4000" b="1" dirty="0">
                <a:latin typeface="微软雅黑" panose="020B0503020204020204" charset="-122"/>
                <a:ea typeface="微软雅黑" panose="020B0503020204020204" charset="-122"/>
                <a:cs typeface="微软雅黑" panose="020B0503020204020204" charset="-122"/>
              </a:rPr>
              <a:t>   </a:t>
            </a:r>
            <a:r>
              <a:rPr lang="en-US" altLang="zh-CN" sz="4000" b="1" dirty="0">
                <a:latin typeface="微软雅黑" panose="020B0503020204020204" charset="-122"/>
                <a:ea typeface="微软雅黑" panose="020B0503020204020204" charset="-122"/>
                <a:cs typeface="微软雅黑" panose="020B0503020204020204" charset="-122"/>
              </a:rPr>
              <a:t>    </a:t>
            </a:r>
            <a:r>
              <a:rPr lang="zh-CN" altLang="en-US" sz="4000" b="1" dirty="0">
                <a:latin typeface="微软雅黑" panose="020B0503020204020204" charset="-122"/>
                <a:ea typeface="微软雅黑" panose="020B0503020204020204" charset="-122"/>
                <a:cs typeface="微软雅黑" panose="020B0503020204020204" charset="-122"/>
              </a:rPr>
              <a:t>苏子</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rPr>
              <a:t>愀然</a:t>
            </a:r>
            <a:r>
              <a:rPr lang="zh-CN" altLang="en-US" sz="4000" b="1" dirty="0">
                <a:latin typeface="微软雅黑" panose="020B0503020204020204" charset="-122"/>
                <a:ea typeface="微软雅黑" panose="020B0503020204020204" charset="-122"/>
                <a:cs typeface="微软雅黑" panose="020B0503020204020204" charset="-122"/>
              </a:rPr>
              <a:t>，</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rPr>
              <a:t>正襟</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rPr>
              <a:t>危坐</a:t>
            </a:r>
            <a:r>
              <a:rPr lang="zh-CN" altLang="en-US" sz="4000" b="1" dirty="0">
                <a:latin typeface="微软雅黑" panose="020B0503020204020204" charset="-122"/>
                <a:ea typeface="微软雅黑" panose="020B0503020204020204" charset="-122"/>
                <a:cs typeface="微软雅黑" panose="020B0503020204020204" charset="-122"/>
              </a:rPr>
              <a:t>而问客曰：“</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rPr>
              <a:t>何为其然也</a:t>
            </a:r>
            <a:r>
              <a:rPr lang="zh-CN" altLang="en-US" sz="4000" b="1" dirty="0">
                <a:latin typeface="微软雅黑" panose="020B0503020204020204" charset="-122"/>
                <a:ea typeface="微软雅黑" panose="020B0503020204020204" charset="-122"/>
                <a:cs typeface="微软雅黑" panose="020B0503020204020204" charset="-122"/>
              </a:rPr>
              <a:t>？”客曰：“‘月明星稀，乌鹊南飞’，此非曹孟德之诗乎？</a:t>
            </a:r>
            <a:r>
              <a:rPr lang="zh-CN" altLang="en-US" sz="4000" b="1" dirty="0">
                <a:solidFill>
                  <a:srgbClr val="00B050"/>
                </a:solidFill>
                <a:latin typeface="微软雅黑" panose="020B0503020204020204" charset="-122"/>
                <a:ea typeface="微软雅黑" panose="020B0503020204020204" charset="-122"/>
                <a:cs typeface="微软雅黑" panose="020B0503020204020204" charset="-122"/>
              </a:rPr>
              <a:t>西</a:t>
            </a:r>
            <a:r>
              <a:rPr lang="zh-CN" altLang="en-US" sz="4000" b="1" dirty="0">
                <a:latin typeface="微软雅黑" panose="020B0503020204020204" charset="-122"/>
                <a:ea typeface="微软雅黑" panose="020B0503020204020204" charset="-122"/>
                <a:cs typeface="微软雅黑" panose="020B0503020204020204" charset="-122"/>
              </a:rPr>
              <a:t>望</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rPr>
              <a:t>夏口</a:t>
            </a:r>
            <a:r>
              <a:rPr lang="zh-CN" altLang="en-US" sz="4000" b="1" dirty="0">
                <a:latin typeface="微软雅黑" panose="020B0503020204020204" charset="-122"/>
                <a:ea typeface="微软雅黑" panose="020B0503020204020204" charset="-122"/>
                <a:cs typeface="微软雅黑" panose="020B0503020204020204" charset="-122"/>
              </a:rPr>
              <a:t>，</a:t>
            </a:r>
            <a:r>
              <a:rPr lang="zh-CN" altLang="en-US" sz="4000" b="1" dirty="0">
                <a:solidFill>
                  <a:srgbClr val="00B050"/>
                </a:solidFill>
                <a:latin typeface="微软雅黑" panose="020B0503020204020204" charset="-122"/>
                <a:ea typeface="微软雅黑" panose="020B0503020204020204" charset="-122"/>
                <a:cs typeface="微软雅黑" panose="020B0503020204020204" charset="-122"/>
              </a:rPr>
              <a:t>东</a:t>
            </a:r>
            <a:r>
              <a:rPr lang="zh-CN" altLang="en-US" sz="4000" b="1" dirty="0">
                <a:latin typeface="微软雅黑" panose="020B0503020204020204" charset="-122"/>
                <a:ea typeface="微软雅黑" panose="020B0503020204020204" charset="-122"/>
                <a:cs typeface="微软雅黑" panose="020B0503020204020204" charset="-122"/>
              </a:rPr>
              <a:t>望</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rPr>
              <a:t>武昌</a:t>
            </a:r>
            <a:r>
              <a:rPr lang="zh-CN" altLang="en-US" sz="4000" b="1" dirty="0">
                <a:latin typeface="微软雅黑" panose="020B0503020204020204" charset="-122"/>
                <a:ea typeface="微软雅黑" panose="020B0503020204020204" charset="-122"/>
                <a:cs typeface="微软雅黑" panose="020B0503020204020204" charset="-122"/>
              </a:rPr>
              <a:t>，</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rPr>
              <a:t>山川相缪，郁乎苍苍</a:t>
            </a:r>
            <a:r>
              <a:rPr lang="zh-CN" altLang="en-US" sz="4000" b="1" dirty="0">
                <a:latin typeface="微软雅黑" panose="020B0503020204020204" charset="-122"/>
                <a:ea typeface="微软雅黑" panose="020B0503020204020204" charset="-122"/>
                <a:cs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此</a:t>
            </a:r>
            <a:r>
              <a:rPr lang="zh-CN" altLang="en-US" sz="4000" b="1" dirty="0">
                <a:latin typeface="微软雅黑" panose="020B0503020204020204" charset="-122"/>
                <a:ea typeface="微软雅黑" panose="020B0503020204020204" charset="-122"/>
                <a:cs typeface="微软雅黑" panose="020B0503020204020204" charset="-122"/>
              </a:rPr>
              <a:t>非孟德之</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困</a:t>
            </a:r>
            <a:r>
              <a:rPr lang="zh-CN" altLang="en-US" sz="4000" b="1" dirty="0">
                <a:solidFill>
                  <a:srgbClr val="00B050"/>
                </a:solidFill>
                <a:latin typeface="微软雅黑" panose="020B0503020204020204" charset="-122"/>
                <a:ea typeface="微软雅黑" panose="020B0503020204020204" charset="-122"/>
                <a:cs typeface="微软雅黑" panose="020B0503020204020204" charset="-122"/>
              </a:rPr>
              <a:t>于</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rPr>
              <a:t>周郎</a:t>
            </a:r>
            <a:r>
              <a:rPr lang="zh-CN" altLang="en-US" sz="4000" b="1" dirty="0">
                <a:latin typeface="微软雅黑" panose="020B0503020204020204" charset="-122"/>
                <a:ea typeface="微软雅黑" panose="020B0503020204020204" charset="-122"/>
                <a:cs typeface="微软雅黑" panose="020B0503020204020204" charset="-122"/>
              </a:rPr>
              <a:t>者乎？</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方</a:t>
            </a:r>
            <a:r>
              <a:rPr lang="zh-CN" altLang="en-US" sz="4000" b="1" dirty="0">
                <a:latin typeface="微软雅黑" panose="020B0503020204020204" charset="-122"/>
                <a:ea typeface="微软雅黑" panose="020B0503020204020204" charset="-122"/>
                <a:cs typeface="微软雅黑" panose="020B0503020204020204" charset="-122"/>
                <a:sym typeface="+mn-ea"/>
              </a:rPr>
              <a:t>其</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破荆州</a:t>
            </a:r>
            <a:r>
              <a:rPr lang="zh-CN" altLang="en-US" sz="4000" b="1" dirty="0">
                <a:latin typeface="微软雅黑" panose="020B0503020204020204" charset="-122"/>
                <a:ea typeface="微软雅黑" panose="020B0503020204020204" charset="-122"/>
                <a:cs typeface="微软雅黑" panose="020B0503020204020204" charset="-122"/>
                <a:sym typeface="+mn-ea"/>
              </a:rPr>
              <a:t>、</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下江陵</a:t>
            </a:r>
            <a:r>
              <a:rPr lang="zh-CN" altLang="en-US" sz="4000" b="1" dirty="0">
                <a:latin typeface="微软雅黑" panose="020B0503020204020204" charset="-122"/>
                <a:ea typeface="微软雅黑" panose="020B0503020204020204" charset="-122"/>
                <a:cs typeface="微软雅黑" panose="020B0503020204020204" charset="-122"/>
                <a:sym typeface="+mn-ea"/>
              </a:rPr>
              <a:t>，顺流而东也，</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舳舻</a:t>
            </a:r>
            <a:r>
              <a:rPr lang="zh-CN" altLang="en-US" sz="4000" b="1" dirty="0">
                <a:latin typeface="微软雅黑" panose="020B0503020204020204" charset="-122"/>
                <a:ea typeface="微软雅黑" panose="020B0503020204020204" charset="-122"/>
                <a:cs typeface="微软雅黑" panose="020B0503020204020204" charset="-122"/>
                <a:sym typeface="+mn-ea"/>
              </a:rPr>
              <a:t>千里，旌旗蔽空，</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酾酒</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临江，横槊赋诗</a:t>
            </a:r>
            <a:r>
              <a:rPr lang="zh-CN" altLang="en-US" sz="4000" b="1" dirty="0">
                <a:latin typeface="微软雅黑" panose="020B0503020204020204" charset="-122"/>
                <a:ea typeface="微软雅黑" panose="020B0503020204020204" charset="-122"/>
                <a:cs typeface="微软雅黑" panose="020B0503020204020204" charset="-122"/>
                <a:sym typeface="+mn-ea"/>
              </a:rPr>
              <a:t>，固一世之雄也，而今安在哉？</a:t>
            </a:r>
            <a:r>
              <a:rPr lang="zh-CN" altLang="en-US" b="1" dirty="0">
                <a:latin typeface="微软雅黑" panose="020B0503020204020204" charset="-122"/>
                <a:ea typeface="微软雅黑" panose="020B0503020204020204" charset="-122"/>
                <a:cs typeface="微软雅黑" panose="020B0503020204020204" charset="-122"/>
                <a:sym typeface="+mn-ea"/>
              </a:rPr>
              <a:t>（未完）</a:t>
            </a:r>
            <a:r>
              <a:rPr lang="zh-CN" altLang="en-US" sz="4000" b="1" dirty="0">
                <a:latin typeface="微软雅黑" panose="020B0503020204020204" charset="-122"/>
                <a:ea typeface="微软雅黑" panose="020B0503020204020204" charset="-122"/>
                <a:cs typeface="微软雅黑" panose="020B0503020204020204" charset="-122"/>
              </a:rPr>
              <a:t>   </a:t>
            </a:r>
            <a:endParaRPr lang="zh-CN" altLang="en-US" sz="4000" b="1" dirty="0">
              <a:solidFill>
                <a:srgbClr val="000099"/>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335655" y="1884680"/>
            <a:ext cx="817245" cy="460375"/>
          </a:xfrm>
          <a:prstGeom prst="rect">
            <a:avLst/>
          </a:prstGeom>
          <a:noFill/>
          <a:ln w="9525">
            <a:noFill/>
          </a:ln>
        </p:spPr>
        <p:txBody>
          <a:bodyPr wrap="square" anchor="t" anchorCtr="0">
            <a:spAutoFit/>
          </a:bodyPr>
          <a:p>
            <a:r>
              <a:rPr lang="zh-CN" altLang="en-US" sz="2400" b="1" dirty="0">
                <a:solidFill>
                  <a:srgbClr val="00B050"/>
                </a:solidFill>
                <a:latin typeface="华文中宋" panose="02010600040101010101" pitchFamily="2" charset="-122"/>
                <a:ea typeface="华文中宋" panose="02010600040101010101" pitchFamily="2" charset="-122"/>
                <a:sym typeface="华文楷体" panose="02010600040101010101" pitchFamily="2" charset="-122"/>
              </a:rPr>
              <a:t>向西</a:t>
            </a:r>
            <a:r>
              <a:rPr lang="zh-CN" altLang="en-US" sz="2400" b="1" dirty="0">
                <a:solidFill>
                  <a:srgbClr val="00B050"/>
                </a:solidFill>
                <a:latin typeface="宋体" panose="02010600030101010101" pitchFamily="2" charset="-122"/>
                <a:ea typeface="宋体" panose="02010600030101010101" pitchFamily="2" charset="-122"/>
                <a:sym typeface="华文楷体" panose="02010600040101010101" pitchFamily="2" charset="-122"/>
              </a:rPr>
              <a:t> </a:t>
            </a:r>
            <a:endParaRPr lang="zh-CN" altLang="en-US" sz="2400" b="1" dirty="0">
              <a:solidFill>
                <a:srgbClr val="00B050"/>
              </a:solidFill>
              <a:latin typeface="宋体" panose="02010600030101010101" pitchFamily="2" charset="-122"/>
              <a:ea typeface="宋体" panose="02010600030101010101" pitchFamily="2" charset="-122"/>
              <a:sym typeface="华文楷体" panose="02010600040101010101" pitchFamily="2" charset="-122"/>
            </a:endParaRPr>
          </a:p>
        </p:txBody>
      </p:sp>
      <p:sp>
        <p:nvSpPr>
          <p:cNvPr id="6" name="文本框 5"/>
          <p:cNvSpPr txBox="1"/>
          <p:nvPr/>
        </p:nvSpPr>
        <p:spPr>
          <a:xfrm>
            <a:off x="5941060" y="1929448"/>
            <a:ext cx="793750" cy="386080"/>
          </a:xfrm>
          <a:prstGeom prst="rect">
            <a:avLst/>
          </a:prstGeom>
          <a:noFill/>
          <a:ln w="9525">
            <a:noFill/>
          </a:ln>
        </p:spPr>
        <p:txBody>
          <a:bodyPr wrap="none" anchor="t" anchorCtr="0">
            <a:spAutoFit/>
          </a:bodyPr>
          <a:p>
            <a:pPr>
              <a:lnSpc>
                <a:spcPct val="80000"/>
              </a:lnSpc>
            </a:pPr>
            <a:r>
              <a:rPr lang="zh-CN" altLang="en-US" sz="2400" b="1" dirty="0">
                <a:solidFill>
                  <a:srgbClr val="00B050"/>
                </a:solidFill>
                <a:latin typeface="华文中宋" panose="02010600040101010101" pitchFamily="2" charset="-122"/>
                <a:ea typeface="华文中宋" panose="02010600040101010101" pitchFamily="2" charset="-122"/>
                <a:sym typeface="华文楷体" panose="02010600040101010101" pitchFamily="2" charset="-122"/>
              </a:rPr>
              <a:t>向东</a:t>
            </a:r>
            <a:endParaRPr lang="zh-CN" altLang="en-US" sz="2400" b="1" dirty="0">
              <a:solidFill>
                <a:srgbClr val="00B050"/>
              </a:solidFill>
              <a:latin typeface="华文中宋" panose="02010600040101010101" pitchFamily="2" charset="-122"/>
              <a:ea typeface="华文中宋" panose="02010600040101010101" pitchFamily="2" charset="-122"/>
              <a:sym typeface="华文楷体" panose="02010600040101010101" pitchFamily="2" charset="-122"/>
            </a:endParaRPr>
          </a:p>
        </p:txBody>
      </p:sp>
      <p:sp>
        <p:nvSpPr>
          <p:cNvPr id="8" name="文本框 7"/>
          <p:cNvSpPr txBox="1"/>
          <p:nvPr/>
        </p:nvSpPr>
        <p:spPr>
          <a:xfrm>
            <a:off x="323533" y="2889885"/>
            <a:ext cx="2015490" cy="386080"/>
          </a:xfrm>
          <a:prstGeom prst="rect">
            <a:avLst/>
          </a:prstGeom>
          <a:noFill/>
          <a:ln w="9525">
            <a:noFill/>
          </a:ln>
        </p:spPr>
        <p:txBody>
          <a:bodyPr wrap="none" anchor="t" anchorCtr="0">
            <a:spAutoFit/>
          </a:bodyPr>
          <a:p>
            <a:pPr algn="l">
              <a:lnSpc>
                <a:spcPct val="80000"/>
              </a:lnSpc>
            </a:pPr>
            <a:r>
              <a:rPr lang="zh-CN" altLang="en-US" sz="2400" b="1" dirty="0">
                <a:solidFill>
                  <a:srgbClr val="1111C8"/>
                </a:solidFill>
                <a:highlight>
                  <a:srgbClr val="FFFF00"/>
                </a:highlight>
                <a:latin typeface="华文中宋" panose="02010600040101010101" pitchFamily="2" charset="-122"/>
                <a:ea typeface="华文中宋" panose="02010600040101010101" pitchFamily="2" charset="-122"/>
                <a:cs typeface="微软雅黑" panose="020B0503020204020204" charset="-122"/>
                <a:sym typeface="+mn-ea"/>
              </a:rPr>
              <a:t>苍苍，</a:t>
            </a:r>
            <a:r>
              <a:rPr lang="zh-CN" altLang="en-US" sz="2400" b="1" dirty="0">
                <a:solidFill>
                  <a:srgbClr val="1111C8"/>
                </a:solidFill>
                <a:highlight>
                  <a:srgbClr val="FFFF00"/>
                </a:highlight>
                <a:latin typeface="华文中宋" panose="02010600040101010101" pitchFamily="2" charset="-122"/>
                <a:ea typeface="华文中宋" panose="02010600040101010101" pitchFamily="2" charset="-122"/>
                <a:sym typeface="华文楷体" panose="02010600040101010101" pitchFamily="2" charset="-122"/>
              </a:rPr>
              <a:t>深青色</a:t>
            </a:r>
            <a:endParaRPr lang="zh-CN" altLang="en-US" sz="2400" b="1" dirty="0">
              <a:solidFill>
                <a:srgbClr val="1111C8"/>
              </a:solidFill>
              <a:highlight>
                <a:srgbClr val="FFFF00"/>
              </a:highlight>
              <a:latin typeface="华文中宋" panose="02010600040101010101" pitchFamily="2" charset="-122"/>
              <a:ea typeface="华文中宋" panose="02010600040101010101" pitchFamily="2" charset="-122"/>
              <a:sym typeface="华文楷体" panose="02010600040101010101" pitchFamily="2" charset="-122"/>
            </a:endParaRPr>
          </a:p>
        </p:txBody>
      </p:sp>
      <p:sp>
        <p:nvSpPr>
          <p:cNvPr id="10" name="文本框 9"/>
          <p:cNvSpPr txBox="1"/>
          <p:nvPr/>
        </p:nvSpPr>
        <p:spPr>
          <a:xfrm>
            <a:off x="1740535" y="984885"/>
            <a:ext cx="232092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容色改变的样子</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5147310" y="984885"/>
            <a:ext cx="79375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端坐</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 name="文本框 11"/>
          <p:cNvSpPr txBox="1"/>
          <p:nvPr/>
        </p:nvSpPr>
        <p:spPr>
          <a:xfrm>
            <a:off x="7187565" y="984885"/>
            <a:ext cx="476440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（曲调）为什么这样（悲凉）呢？</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3" name="文本框 12"/>
          <p:cNvSpPr txBox="1"/>
          <p:nvPr/>
        </p:nvSpPr>
        <p:spPr>
          <a:xfrm>
            <a:off x="3620135" y="2800350"/>
            <a:ext cx="262636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今湖北武昌的西面</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6741795" y="2800350"/>
            <a:ext cx="171005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今湖北鄂州</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 name="文本框 14"/>
          <p:cNvSpPr txBox="1"/>
          <p:nvPr/>
        </p:nvSpPr>
        <p:spPr>
          <a:xfrm>
            <a:off x="8722360" y="2800350"/>
            <a:ext cx="293179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山水环绕，一片苍翠</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 name="文本框 15"/>
          <p:cNvSpPr txBox="1"/>
          <p:nvPr/>
        </p:nvSpPr>
        <p:spPr>
          <a:xfrm>
            <a:off x="8006715" y="1929765"/>
            <a:ext cx="3848100" cy="386080"/>
          </a:xfrm>
          <a:prstGeom prst="rect">
            <a:avLst/>
          </a:prstGeom>
          <a:noFill/>
        </p:spPr>
        <p:txBody>
          <a:bodyPr wrap="none" rtlCol="0">
            <a:spAutoFit/>
          </a:bodyPr>
          <a:p>
            <a:pPr algn="l">
              <a:lnSpc>
                <a:spcPct val="80000"/>
              </a:lnSpc>
            </a:pP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缪，同“缭”，盘绕、围绕</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7" name="文本框 16"/>
          <p:cNvSpPr txBox="1"/>
          <p:nvPr/>
        </p:nvSpPr>
        <p:spPr>
          <a:xfrm>
            <a:off x="2049780" y="3716020"/>
            <a:ext cx="109918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这地方</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8" name="文本框 17"/>
          <p:cNvSpPr txBox="1"/>
          <p:nvPr/>
        </p:nvSpPr>
        <p:spPr>
          <a:xfrm>
            <a:off x="4786630" y="3716020"/>
            <a:ext cx="79375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受困</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6050915" y="3745230"/>
            <a:ext cx="79375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周瑜</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0" name="文本框 19"/>
          <p:cNvSpPr txBox="1"/>
          <p:nvPr/>
        </p:nvSpPr>
        <p:spPr>
          <a:xfrm>
            <a:off x="8570595" y="3700780"/>
            <a:ext cx="48831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当</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 name="文本框 20"/>
          <p:cNvSpPr txBox="1"/>
          <p:nvPr/>
        </p:nvSpPr>
        <p:spPr>
          <a:xfrm>
            <a:off x="9210675" y="3745230"/>
            <a:ext cx="2628900" cy="337185"/>
          </a:xfrm>
          <a:prstGeom prst="rect">
            <a:avLst/>
          </a:prstGeom>
          <a:noFill/>
        </p:spPr>
        <p:txBody>
          <a:bodyPr wrap="none" rtlCol="0">
            <a:spAutoFit/>
          </a:bodyPr>
          <a:p>
            <a:pPr algn="l"/>
            <a:r>
              <a:rPr lang="zh-CN" altLang="en-US" sz="16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荆州，在今湖北、湖南一带</a:t>
            </a:r>
            <a:endParaRPr lang="zh-CN" altLang="en-US" sz="16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2" name="文本框 21"/>
          <p:cNvSpPr txBox="1"/>
          <p:nvPr/>
        </p:nvSpPr>
        <p:spPr>
          <a:xfrm>
            <a:off x="227330" y="4721225"/>
            <a:ext cx="4458970" cy="386080"/>
          </a:xfrm>
          <a:prstGeom prst="rect">
            <a:avLst/>
          </a:prstGeom>
          <a:noFill/>
        </p:spPr>
        <p:txBody>
          <a:bodyPr wrap="none" rtlCol="0">
            <a:spAutoFit/>
          </a:bodyPr>
          <a:p>
            <a:pPr algn="l">
              <a:lnSpc>
                <a:spcPct val="80000"/>
              </a:lnSpc>
            </a:pP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下，攻占。江陵，当时荆州首府</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3" name="文本框 22"/>
          <p:cNvSpPr txBox="1"/>
          <p:nvPr/>
        </p:nvSpPr>
        <p:spPr>
          <a:xfrm>
            <a:off x="4941570" y="4660265"/>
            <a:ext cx="568071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船头和船尾的并称，泛指首尾相接的船只</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4" name="文本框 23"/>
          <p:cNvSpPr txBox="1"/>
          <p:nvPr/>
        </p:nvSpPr>
        <p:spPr>
          <a:xfrm>
            <a:off x="227330" y="5591810"/>
            <a:ext cx="415353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面对大江斟酒，横执长矛吟诗</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5" name="文本框 24"/>
          <p:cNvSpPr txBox="1"/>
          <p:nvPr/>
        </p:nvSpPr>
        <p:spPr>
          <a:xfrm>
            <a:off x="3778250" y="6322060"/>
            <a:ext cx="8076565" cy="398780"/>
          </a:xfrm>
          <a:prstGeom prst="rect">
            <a:avLst/>
          </a:prstGeom>
          <a:noFill/>
        </p:spPr>
        <p:txBody>
          <a:bodyPr wrap="none" rtlCol="0">
            <a:spAutoFit/>
          </a:bodyPr>
          <a:p>
            <a:pPr algn="l"/>
            <a:r>
              <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下江陵：刘琼投降曹操以后，曹操又在当阳的长坂击败刘备，进兵江陵</a:t>
            </a:r>
            <a:endPar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6" name="文本框 25"/>
          <p:cNvSpPr txBox="1"/>
          <p:nvPr/>
        </p:nvSpPr>
        <p:spPr>
          <a:xfrm>
            <a:off x="5147310" y="5575300"/>
            <a:ext cx="6402070" cy="706755"/>
          </a:xfrm>
          <a:prstGeom prst="rect">
            <a:avLst/>
          </a:prstGeom>
          <a:noFill/>
        </p:spPr>
        <p:txBody>
          <a:bodyPr wrap="square" rtlCol="0">
            <a:spAutoFit/>
          </a:bodyPr>
          <a:p>
            <a:pPr algn="l"/>
            <a:r>
              <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破荆州：建安十三年（208),曹操南击荆州，当时荆州刺史刘表已死，刘表的儿子刘琮（cong)投降曹操</a:t>
            </a:r>
            <a:endPar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7" name="文本框 26"/>
          <p:cNvSpPr txBox="1"/>
          <p:nvPr/>
        </p:nvSpPr>
        <p:spPr>
          <a:xfrm>
            <a:off x="2134235" y="6052185"/>
            <a:ext cx="1201420" cy="398780"/>
          </a:xfrm>
          <a:prstGeom prst="rect">
            <a:avLst/>
          </a:prstGeom>
          <a:noFill/>
        </p:spPr>
        <p:txBody>
          <a:bodyPr wrap="none" rtlCol="0">
            <a:spAutoFit/>
          </a:bodyPr>
          <a:p>
            <a:pPr algn="l"/>
            <a:r>
              <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槊，长矛</a:t>
            </a:r>
            <a:endPar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8" name="文本框 27"/>
          <p:cNvSpPr txBox="1"/>
          <p:nvPr/>
        </p:nvSpPr>
        <p:spPr>
          <a:xfrm>
            <a:off x="10622280" y="4692650"/>
            <a:ext cx="1456055" cy="398780"/>
          </a:xfrm>
          <a:prstGeom prst="rect">
            <a:avLst/>
          </a:prstGeom>
          <a:noFill/>
        </p:spPr>
        <p:txBody>
          <a:bodyPr wrap="none" rtlCol="0">
            <a:spAutoFit/>
          </a:bodyPr>
          <a:p>
            <a:pPr algn="l"/>
            <a:r>
              <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酾酒，斟酒</a:t>
            </a:r>
            <a:endPar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2162">
                                            <p:txEl>
                                              <p:charRg st="0" end="22"/>
                                            </p:txEl>
                                          </p:spTgt>
                                        </p:tgtEl>
                                        <p:attrNameLst>
                                          <p:attrName>style.visibility</p:attrName>
                                        </p:attrNameLst>
                                      </p:cBhvr>
                                      <p:to>
                                        <p:strVal val="visible"/>
                                      </p:to>
                                    </p:set>
                                    <p:anim calcmode="lin" valueType="num">
                                      <p:cBhvr>
                                        <p:cTn id="7" dur="1000" fill="hold"/>
                                        <p:tgtEl>
                                          <p:spTgt spid="92162">
                                            <p:txEl>
                                              <p:charRg st="0" end="22"/>
                                            </p:txEl>
                                          </p:spTgt>
                                        </p:tgtEl>
                                        <p:attrNameLst>
                                          <p:attrName>ppt_w</p:attrName>
                                        </p:attrNameLst>
                                      </p:cBhvr>
                                      <p:tavLst>
                                        <p:tav tm="0">
                                          <p:val>
                                            <p:strVal val="#ppt_w*0.70"/>
                                          </p:val>
                                        </p:tav>
                                        <p:tav tm="100000">
                                          <p:val>
                                            <p:strVal val="#ppt_w"/>
                                          </p:val>
                                        </p:tav>
                                      </p:tavLst>
                                    </p:anim>
                                    <p:anim calcmode="lin" valueType="num">
                                      <p:cBhvr>
                                        <p:cTn id="8" dur="1000" fill="hold"/>
                                        <p:tgtEl>
                                          <p:spTgt spid="92162">
                                            <p:txEl>
                                              <p:charRg st="0" end="22"/>
                                            </p:txEl>
                                          </p:spTgt>
                                        </p:tgtEl>
                                        <p:attrNameLst>
                                          <p:attrName>ppt_h</p:attrName>
                                        </p:attrNameLst>
                                      </p:cBhvr>
                                      <p:tavLst>
                                        <p:tav tm="0">
                                          <p:val>
                                            <p:strVal val="#ppt_h"/>
                                          </p:val>
                                        </p:tav>
                                        <p:tav tm="100000">
                                          <p:val>
                                            <p:strVal val="#ppt_h"/>
                                          </p:val>
                                        </p:tav>
                                      </p:tavLst>
                                    </p:anim>
                                    <p:animEffect transition="in" filter="fade">
                                      <p:cBhvr>
                                        <p:cTn id="9" dur="1000"/>
                                        <p:tgtEl>
                                          <p:spTgt spid="92162">
                                            <p:txEl>
                                              <p:charRg st="0" end="2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2" presetClass="entr" presetSubtype="4"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par>
                          <p:cTn id="51" fill="hold">
                            <p:stCondLst>
                              <p:cond delay="4000"/>
                            </p:stCondLst>
                            <p:childTnLst>
                              <p:par>
                                <p:cTn id="52" presetID="2" presetClass="entr" presetSubtype="4"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childTnLst>
                          </p:cTn>
                        </p:par>
                        <p:par>
                          <p:cTn id="56" fill="hold">
                            <p:stCondLst>
                              <p:cond delay="4500"/>
                            </p:stCondLst>
                            <p:childTnLst>
                              <p:par>
                                <p:cTn id="57" presetID="2" presetClass="entr" presetSubtype="4"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ppt_x"/>
                                          </p:val>
                                        </p:tav>
                                        <p:tav tm="100000">
                                          <p:val>
                                            <p:strVal val="#ppt_x"/>
                                          </p:val>
                                        </p:tav>
                                      </p:tavLst>
                                    </p:anim>
                                    <p:anim calcmode="lin" valueType="num">
                                      <p:cBhvr additive="base">
                                        <p:cTn id="60" dur="500" fill="hold"/>
                                        <p:tgtEl>
                                          <p:spTgt spid="8"/>
                                        </p:tgtEl>
                                        <p:attrNameLst>
                                          <p:attrName>ppt_y</p:attrName>
                                        </p:attrNameLst>
                                      </p:cBhvr>
                                      <p:tavLst>
                                        <p:tav tm="0">
                                          <p:val>
                                            <p:strVal val="1+#ppt_h/2"/>
                                          </p:val>
                                        </p:tav>
                                        <p:tav tm="100000">
                                          <p:val>
                                            <p:strVal val="#ppt_y"/>
                                          </p:val>
                                        </p:tav>
                                      </p:tavLst>
                                    </p:anim>
                                  </p:childTnLst>
                                </p:cTn>
                              </p:par>
                            </p:childTnLst>
                          </p:cTn>
                        </p:par>
                        <p:par>
                          <p:cTn id="61" fill="hold">
                            <p:stCondLst>
                              <p:cond delay="5000"/>
                            </p:stCondLst>
                            <p:childTnLst>
                              <p:par>
                                <p:cTn id="62" presetID="2" presetClass="entr" presetSubtype="4"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ppt_x"/>
                                          </p:val>
                                        </p:tav>
                                        <p:tav tm="100000">
                                          <p:val>
                                            <p:strVal val="#ppt_x"/>
                                          </p:val>
                                        </p:tav>
                                      </p:tavLst>
                                    </p:anim>
                                    <p:anim calcmode="lin" valueType="num">
                                      <p:cBhvr additive="base">
                                        <p:cTn id="65" dur="500" fill="hold"/>
                                        <p:tgtEl>
                                          <p:spTgt spid="17"/>
                                        </p:tgtEl>
                                        <p:attrNameLst>
                                          <p:attrName>ppt_y</p:attrName>
                                        </p:attrNameLst>
                                      </p:cBhvr>
                                      <p:tavLst>
                                        <p:tav tm="0">
                                          <p:val>
                                            <p:strVal val="1+#ppt_h/2"/>
                                          </p:val>
                                        </p:tav>
                                        <p:tav tm="100000">
                                          <p:val>
                                            <p:strVal val="#ppt_y"/>
                                          </p:val>
                                        </p:tav>
                                      </p:tavLst>
                                    </p:anim>
                                  </p:childTnLst>
                                </p:cTn>
                              </p:par>
                            </p:childTnLst>
                          </p:cTn>
                        </p:par>
                        <p:par>
                          <p:cTn id="66" fill="hold">
                            <p:stCondLst>
                              <p:cond delay="5500"/>
                            </p:stCondLst>
                            <p:childTnLst>
                              <p:par>
                                <p:cTn id="67" presetID="2" presetClass="entr" presetSubtype="4"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childTnLst>
                          </p:cTn>
                        </p:par>
                        <p:par>
                          <p:cTn id="71" fill="hold">
                            <p:stCondLst>
                              <p:cond delay="6000"/>
                            </p:stCondLst>
                            <p:childTnLst>
                              <p:par>
                                <p:cTn id="72" presetID="2" presetClass="entr" presetSubtype="4"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ppt_x"/>
                                          </p:val>
                                        </p:tav>
                                        <p:tav tm="100000">
                                          <p:val>
                                            <p:strVal val="#ppt_x"/>
                                          </p:val>
                                        </p:tav>
                                      </p:tavLst>
                                    </p:anim>
                                    <p:anim calcmode="lin" valueType="num">
                                      <p:cBhvr additive="base">
                                        <p:cTn id="75" dur="500" fill="hold"/>
                                        <p:tgtEl>
                                          <p:spTgt spid="19"/>
                                        </p:tgtEl>
                                        <p:attrNameLst>
                                          <p:attrName>ppt_y</p:attrName>
                                        </p:attrNameLst>
                                      </p:cBhvr>
                                      <p:tavLst>
                                        <p:tav tm="0">
                                          <p:val>
                                            <p:strVal val="1+#ppt_h/2"/>
                                          </p:val>
                                        </p:tav>
                                        <p:tav tm="100000">
                                          <p:val>
                                            <p:strVal val="#ppt_y"/>
                                          </p:val>
                                        </p:tav>
                                      </p:tavLst>
                                    </p:anim>
                                  </p:childTnLst>
                                </p:cTn>
                              </p:par>
                            </p:childTnLst>
                          </p:cTn>
                        </p:par>
                        <p:par>
                          <p:cTn id="76" fill="hold">
                            <p:stCondLst>
                              <p:cond delay="6500"/>
                            </p:stCondLst>
                            <p:childTnLst>
                              <p:par>
                                <p:cTn id="77" presetID="2" presetClass="entr" presetSubtype="4"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childTnLst>
                          </p:cTn>
                        </p:par>
                        <p:par>
                          <p:cTn id="81" fill="hold">
                            <p:stCondLst>
                              <p:cond delay="7000"/>
                            </p:stCondLst>
                            <p:childTnLst>
                              <p:par>
                                <p:cTn id="82" presetID="2" presetClass="entr" presetSubtype="4"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additive="base">
                                        <p:cTn id="84" dur="500" fill="hold"/>
                                        <p:tgtEl>
                                          <p:spTgt spid="26"/>
                                        </p:tgtEl>
                                        <p:attrNameLst>
                                          <p:attrName>ppt_x</p:attrName>
                                        </p:attrNameLst>
                                      </p:cBhvr>
                                      <p:tavLst>
                                        <p:tav tm="0">
                                          <p:val>
                                            <p:strVal val="#ppt_x"/>
                                          </p:val>
                                        </p:tav>
                                        <p:tav tm="100000">
                                          <p:val>
                                            <p:strVal val="#ppt_x"/>
                                          </p:val>
                                        </p:tav>
                                      </p:tavLst>
                                    </p:anim>
                                    <p:anim calcmode="lin" valueType="num">
                                      <p:cBhvr additive="base">
                                        <p:cTn id="85" dur="500" fill="hold"/>
                                        <p:tgtEl>
                                          <p:spTgt spid="26"/>
                                        </p:tgtEl>
                                        <p:attrNameLst>
                                          <p:attrName>ppt_y</p:attrName>
                                        </p:attrNameLst>
                                      </p:cBhvr>
                                      <p:tavLst>
                                        <p:tav tm="0">
                                          <p:val>
                                            <p:strVal val="1+#ppt_h/2"/>
                                          </p:val>
                                        </p:tav>
                                        <p:tav tm="100000">
                                          <p:val>
                                            <p:strVal val="#ppt_y"/>
                                          </p:val>
                                        </p:tav>
                                      </p:tavLst>
                                    </p:anim>
                                  </p:childTnLst>
                                </p:cTn>
                              </p:par>
                            </p:childTnLst>
                          </p:cTn>
                        </p:par>
                        <p:par>
                          <p:cTn id="86" fill="hold">
                            <p:stCondLst>
                              <p:cond delay="7500"/>
                            </p:stCondLst>
                            <p:childTnLst>
                              <p:par>
                                <p:cTn id="87" presetID="2" presetClass="entr" presetSubtype="4"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fill="hold"/>
                                        <p:tgtEl>
                                          <p:spTgt spid="21"/>
                                        </p:tgtEl>
                                        <p:attrNameLst>
                                          <p:attrName>ppt_x</p:attrName>
                                        </p:attrNameLst>
                                      </p:cBhvr>
                                      <p:tavLst>
                                        <p:tav tm="0">
                                          <p:val>
                                            <p:strVal val="#ppt_x"/>
                                          </p:val>
                                        </p:tav>
                                        <p:tav tm="100000">
                                          <p:val>
                                            <p:strVal val="#ppt_x"/>
                                          </p:val>
                                        </p:tav>
                                      </p:tavLst>
                                    </p:anim>
                                    <p:anim calcmode="lin" valueType="num">
                                      <p:cBhvr additive="base">
                                        <p:cTn id="90" dur="500" fill="hold"/>
                                        <p:tgtEl>
                                          <p:spTgt spid="21"/>
                                        </p:tgtEl>
                                        <p:attrNameLst>
                                          <p:attrName>ppt_y</p:attrName>
                                        </p:attrNameLst>
                                      </p:cBhvr>
                                      <p:tavLst>
                                        <p:tav tm="0">
                                          <p:val>
                                            <p:strVal val="1+#ppt_h/2"/>
                                          </p:val>
                                        </p:tav>
                                        <p:tav tm="100000">
                                          <p:val>
                                            <p:strVal val="#ppt_y"/>
                                          </p:val>
                                        </p:tav>
                                      </p:tavLst>
                                    </p:anim>
                                  </p:childTnLst>
                                </p:cTn>
                              </p:par>
                            </p:childTnLst>
                          </p:cTn>
                        </p:par>
                        <p:par>
                          <p:cTn id="91" fill="hold">
                            <p:stCondLst>
                              <p:cond delay="8000"/>
                            </p:stCondLst>
                            <p:childTnLst>
                              <p:par>
                                <p:cTn id="92" presetID="2" presetClass="entr" presetSubtype="4"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 calcmode="lin" valueType="num">
                                      <p:cBhvr additive="base">
                                        <p:cTn id="94" dur="500" fill="hold"/>
                                        <p:tgtEl>
                                          <p:spTgt spid="25"/>
                                        </p:tgtEl>
                                        <p:attrNameLst>
                                          <p:attrName>ppt_x</p:attrName>
                                        </p:attrNameLst>
                                      </p:cBhvr>
                                      <p:tavLst>
                                        <p:tav tm="0">
                                          <p:val>
                                            <p:strVal val="#ppt_x"/>
                                          </p:val>
                                        </p:tav>
                                        <p:tav tm="100000">
                                          <p:val>
                                            <p:strVal val="#ppt_x"/>
                                          </p:val>
                                        </p:tav>
                                      </p:tavLst>
                                    </p:anim>
                                    <p:anim calcmode="lin" valueType="num">
                                      <p:cBhvr additive="base">
                                        <p:cTn id="95" dur="500" fill="hold"/>
                                        <p:tgtEl>
                                          <p:spTgt spid="25"/>
                                        </p:tgtEl>
                                        <p:attrNameLst>
                                          <p:attrName>ppt_y</p:attrName>
                                        </p:attrNameLst>
                                      </p:cBhvr>
                                      <p:tavLst>
                                        <p:tav tm="0">
                                          <p:val>
                                            <p:strVal val="1+#ppt_h/2"/>
                                          </p:val>
                                        </p:tav>
                                        <p:tav tm="100000">
                                          <p:val>
                                            <p:strVal val="#ppt_y"/>
                                          </p:val>
                                        </p:tav>
                                      </p:tavLst>
                                    </p:anim>
                                  </p:childTnLst>
                                </p:cTn>
                              </p:par>
                            </p:childTnLst>
                          </p:cTn>
                        </p:par>
                        <p:par>
                          <p:cTn id="96" fill="hold">
                            <p:stCondLst>
                              <p:cond delay="8500"/>
                            </p:stCondLst>
                            <p:childTnLst>
                              <p:par>
                                <p:cTn id="97" presetID="2" presetClass="entr" presetSubtype="4"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additive="base">
                                        <p:cTn id="99" dur="500" fill="hold"/>
                                        <p:tgtEl>
                                          <p:spTgt spid="22"/>
                                        </p:tgtEl>
                                        <p:attrNameLst>
                                          <p:attrName>ppt_x</p:attrName>
                                        </p:attrNameLst>
                                      </p:cBhvr>
                                      <p:tavLst>
                                        <p:tav tm="0">
                                          <p:val>
                                            <p:strVal val="#ppt_x"/>
                                          </p:val>
                                        </p:tav>
                                        <p:tav tm="100000">
                                          <p:val>
                                            <p:strVal val="#ppt_x"/>
                                          </p:val>
                                        </p:tav>
                                      </p:tavLst>
                                    </p:anim>
                                    <p:anim calcmode="lin" valueType="num">
                                      <p:cBhvr additive="base">
                                        <p:cTn id="100" dur="500" fill="hold"/>
                                        <p:tgtEl>
                                          <p:spTgt spid="22"/>
                                        </p:tgtEl>
                                        <p:attrNameLst>
                                          <p:attrName>ppt_y</p:attrName>
                                        </p:attrNameLst>
                                      </p:cBhvr>
                                      <p:tavLst>
                                        <p:tav tm="0">
                                          <p:val>
                                            <p:strVal val="1+#ppt_h/2"/>
                                          </p:val>
                                        </p:tav>
                                        <p:tav tm="100000">
                                          <p:val>
                                            <p:strVal val="#ppt_y"/>
                                          </p:val>
                                        </p:tav>
                                      </p:tavLst>
                                    </p:anim>
                                  </p:childTnLst>
                                </p:cTn>
                              </p:par>
                            </p:childTnLst>
                          </p:cTn>
                        </p:par>
                        <p:par>
                          <p:cTn id="101" fill="hold">
                            <p:stCondLst>
                              <p:cond delay="9000"/>
                            </p:stCondLst>
                            <p:childTnLst>
                              <p:par>
                                <p:cTn id="102" presetID="2" presetClass="entr" presetSubtype="4" fill="hold" grpId="0" nodeType="afterEffect">
                                  <p:stCondLst>
                                    <p:cond delay="0"/>
                                  </p:stCondLst>
                                  <p:childTnLst>
                                    <p:set>
                                      <p:cBhvr>
                                        <p:cTn id="103" dur="1" fill="hold">
                                          <p:stCondLst>
                                            <p:cond delay="0"/>
                                          </p:stCondLst>
                                        </p:cTn>
                                        <p:tgtEl>
                                          <p:spTgt spid="23"/>
                                        </p:tgtEl>
                                        <p:attrNameLst>
                                          <p:attrName>style.visibility</p:attrName>
                                        </p:attrNameLst>
                                      </p:cBhvr>
                                      <p:to>
                                        <p:strVal val="visible"/>
                                      </p:to>
                                    </p:set>
                                    <p:anim calcmode="lin" valueType="num">
                                      <p:cBhvr additive="base">
                                        <p:cTn id="104" dur="500" fill="hold"/>
                                        <p:tgtEl>
                                          <p:spTgt spid="23"/>
                                        </p:tgtEl>
                                        <p:attrNameLst>
                                          <p:attrName>ppt_x</p:attrName>
                                        </p:attrNameLst>
                                      </p:cBhvr>
                                      <p:tavLst>
                                        <p:tav tm="0">
                                          <p:val>
                                            <p:strVal val="#ppt_x"/>
                                          </p:val>
                                        </p:tav>
                                        <p:tav tm="100000">
                                          <p:val>
                                            <p:strVal val="#ppt_x"/>
                                          </p:val>
                                        </p:tav>
                                      </p:tavLst>
                                    </p:anim>
                                    <p:anim calcmode="lin" valueType="num">
                                      <p:cBhvr additive="base">
                                        <p:cTn id="105" dur="500" fill="hold"/>
                                        <p:tgtEl>
                                          <p:spTgt spid="23"/>
                                        </p:tgtEl>
                                        <p:attrNameLst>
                                          <p:attrName>ppt_y</p:attrName>
                                        </p:attrNameLst>
                                      </p:cBhvr>
                                      <p:tavLst>
                                        <p:tav tm="0">
                                          <p:val>
                                            <p:strVal val="1+#ppt_h/2"/>
                                          </p:val>
                                        </p:tav>
                                        <p:tav tm="100000">
                                          <p:val>
                                            <p:strVal val="#ppt_y"/>
                                          </p:val>
                                        </p:tav>
                                      </p:tavLst>
                                    </p:anim>
                                  </p:childTnLst>
                                </p:cTn>
                              </p:par>
                            </p:childTnLst>
                          </p:cTn>
                        </p:par>
                        <p:par>
                          <p:cTn id="106" fill="hold">
                            <p:stCondLst>
                              <p:cond delay="9500"/>
                            </p:stCondLst>
                            <p:childTnLst>
                              <p:par>
                                <p:cTn id="107" presetID="2" presetClass="entr" presetSubtype="4"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500" fill="hold"/>
                                        <p:tgtEl>
                                          <p:spTgt spid="24"/>
                                        </p:tgtEl>
                                        <p:attrNameLst>
                                          <p:attrName>ppt_x</p:attrName>
                                        </p:attrNameLst>
                                      </p:cBhvr>
                                      <p:tavLst>
                                        <p:tav tm="0">
                                          <p:val>
                                            <p:strVal val="#ppt_x"/>
                                          </p:val>
                                        </p:tav>
                                        <p:tav tm="100000">
                                          <p:val>
                                            <p:strVal val="#ppt_x"/>
                                          </p:val>
                                        </p:tav>
                                      </p:tavLst>
                                    </p:anim>
                                    <p:anim calcmode="lin" valueType="num">
                                      <p:cBhvr additive="base">
                                        <p:cTn id="110" dur="500" fill="hold"/>
                                        <p:tgtEl>
                                          <p:spTgt spid="24"/>
                                        </p:tgtEl>
                                        <p:attrNameLst>
                                          <p:attrName>ppt_y</p:attrName>
                                        </p:attrNameLst>
                                      </p:cBhvr>
                                      <p:tavLst>
                                        <p:tav tm="0">
                                          <p:val>
                                            <p:strVal val="1+#ppt_h/2"/>
                                          </p:val>
                                        </p:tav>
                                        <p:tav tm="100000">
                                          <p:val>
                                            <p:strVal val="#ppt_y"/>
                                          </p:val>
                                        </p:tav>
                                      </p:tavLst>
                                    </p:anim>
                                  </p:childTnLst>
                                </p:cTn>
                              </p:par>
                            </p:childTnLst>
                          </p:cTn>
                        </p:par>
                        <p:par>
                          <p:cTn id="111" fill="hold">
                            <p:stCondLst>
                              <p:cond delay="10000"/>
                            </p:stCondLst>
                            <p:childTnLst>
                              <p:par>
                                <p:cTn id="112" presetID="2" presetClass="entr" presetSubtype="4" fill="hold" grpId="0"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10500"/>
                            </p:stCondLst>
                            <p:childTnLst>
                              <p:par>
                                <p:cTn id="117" presetID="2" presetClass="entr" presetSubtype="4" fill="hold" grpId="0" nodeType="afterEffect">
                                  <p:stCondLst>
                                    <p:cond delay="0"/>
                                  </p:stCondLst>
                                  <p:childTnLst>
                                    <p:set>
                                      <p:cBhvr>
                                        <p:cTn id="118" dur="1" fill="hold">
                                          <p:stCondLst>
                                            <p:cond delay="0"/>
                                          </p:stCondLst>
                                        </p:cTn>
                                        <p:tgtEl>
                                          <p:spTgt spid="27"/>
                                        </p:tgtEl>
                                        <p:attrNameLst>
                                          <p:attrName>style.visibility</p:attrName>
                                        </p:attrNameLst>
                                      </p:cBhvr>
                                      <p:to>
                                        <p:strVal val="visible"/>
                                      </p:to>
                                    </p:set>
                                    <p:anim calcmode="lin" valueType="num">
                                      <p:cBhvr additive="base">
                                        <p:cTn id="119" dur="500" fill="hold"/>
                                        <p:tgtEl>
                                          <p:spTgt spid="27"/>
                                        </p:tgtEl>
                                        <p:attrNameLst>
                                          <p:attrName>ppt_x</p:attrName>
                                        </p:attrNameLst>
                                      </p:cBhvr>
                                      <p:tavLst>
                                        <p:tav tm="0">
                                          <p:val>
                                            <p:strVal val="#ppt_x"/>
                                          </p:val>
                                        </p:tav>
                                        <p:tav tm="100000">
                                          <p:val>
                                            <p:strVal val="#ppt_x"/>
                                          </p:val>
                                        </p:tav>
                                      </p:tavLst>
                                    </p:anim>
                                    <p:anim calcmode="lin" valueType="num">
                                      <p:cBhvr additive="base">
                                        <p:cTn id="1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5" grpId="0"/>
      <p:bldP spid="13" grpId="0"/>
      <p:bldP spid="6" grpId="0"/>
      <p:bldP spid="14" grpId="0"/>
      <p:bldP spid="15" grpId="0"/>
      <p:bldP spid="16" grpId="0"/>
      <p:bldP spid="8" grpId="0"/>
      <p:bldP spid="17" grpId="0"/>
      <p:bldP spid="18" grpId="0"/>
      <p:bldP spid="19" grpId="0"/>
      <p:bldP spid="20" grpId="0"/>
      <p:bldP spid="26" grpId="0"/>
      <p:bldP spid="21" grpId="0"/>
      <p:bldP spid="25" grpId="0"/>
      <p:bldP spid="22" grpId="0"/>
      <p:bldP spid="23" grpId="0"/>
      <p:bldP spid="24" grpId="0"/>
      <p:bldP spid="28"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7" name="文本框 1"/>
          <p:cNvSpPr txBox="1"/>
          <p:nvPr/>
        </p:nvSpPr>
        <p:spPr>
          <a:xfrm>
            <a:off x="425450" y="927100"/>
            <a:ext cx="11341735" cy="557339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nchorCtr="0">
            <a:spAutoFit/>
          </a:bodyPr>
          <a:p>
            <a:pPr>
              <a:lnSpc>
                <a:spcPct val="110000"/>
              </a:lnSpc>
            </a:pPr>
            <a:r>
              <a:rPr lang="en-US" altLang="zh-CN"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我忧伤得变了脸色，整好了衣襟，严肃地端坐着，问那个客人道：“</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为什么吹得这样悲凉呢</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？”客人回答道：“‘</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月明星稀，乌鹊南飞</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’，这不就是曹孟德的诗句吗？向西可望到夏口，向东可望到武昌，</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山和水相互缭绕，树木茂密，一片苍翠，</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这不就是曹孟德被周瑜</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击溃</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的地方吗？</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当他</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攻破荆州</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夺得江陵</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，顺流东下的时候战舰千里相接，旌旗遮天蔽日，面对大江酌酒豪饮，</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横握长矛吟诗</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时，那本是一代了不起的英雄啊！可是如今在什么地方呢？</a:t>
            </a:r>
            <a:endPar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 name="文本框 2"/>
          <p:cNvSpPr txBox="1"/>
          <p:nvPr/>
        </p:nvSpPr>
        <p:spPr>
          <a:xfrm>
            <a:off x="5309235" y="130175"/>
            <a:ext cx="1573530" cy="706755"/>
          </a:xfrm>
          <a:prstGeom prst="rect">
            <a:avLst/>
          </a:prstGeom>
          <a:noFill/>
        </p:spPr>
        <p:txBody>
          <a:bodyPr wrap="square" rtlCol="0">
            <a:spAutoFit/>
          </a:bodyPr>
          <a:p>
            <a:r>
              <a:rPr lang="zh-CN" altLang="en-US" sz="4000" b="1">
                <a:solidFill>
                  <a:srgbClr val="FF0000"/>
                </a:solidFill>
              </a:rPr>
              <a:t>译</a:t>
            </a:r>
            <a:r>
              <a:rPr lang="en-US" altLang="zh-CN" sz="4000" b="1">
                <a:solidFill>
                  <a:srgbClr val="FF0000"/>
                </a:solidFill>
              </a:rPr>
              <a:t>   </a:t>
            </a:r>
            <a:r>
              <a:rPr lang="zh-CN" altLang="en-US" sz="4000" b="1">
                <a:solidFill>
                  <a:srgbClr val="FF0000"/>
                </a:solidFill>
              </a:rPr>
              <a:t>文</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3017"/>
                                        </p:tgtEl>
                                        <p:attrNameLst>
                                          <p:attrName>style.visibility</p:attrName>
                                        </p:attrNameLst>
                                      </p:cBhvr>
                                      <p:to>
                                        <p:strVal val="visible"/>
                                      </p:to>
                                    </p:set>
                                    <p:anim calcmode="lin" valueType="num">
                                      <p:cBhvr>
                                        <p:cTn id="12" dur="1000" fill="hold"/>
                                        <p:tgtEl>
                                          <p:spTgt spid="43017"/>
                                        </p:tgtEl>
                                        <p:attrNameLst>
                                          <p:attrName>ppt_w</p:attrName>
                                        </p:attrNameLst>
                                      </p:cBhvr>
                                      <p:tavLst>
                                        <p:tav tm="0">
                                          <p:val>
                                            <p:strVal val="#ppt_w*0.70"/>
                                          </p:val>
                                        </p:tav>
                                        <p:tav tm="100000">
                                          <p:val>
                                            <p:strVal val="#ppt_w"/>
                                          </p:val>
                                        </p:tav>
                                      </p:tavLst>
                                    </p:anim>
                                    <p:anim calcmode="lin" valueType="num">
                                      <p:cBhvr>
                                        <p:cTn id="13" dur="1000" fill="hold"/>
                                        <p:tgtEl>
                                          <p:spTgt spid="43017"/>
                                        </p:tgtEl>
                                        <p:attrNameLst>
                                          <p:attrName>ppt_h</p:attrName>
                                        </p:attrNameLst>
                                      </p:cBhvr>
                                      <p:tavLst>
                                        <p:tav tm="0">
                                          <p:val>
                                            <p:strVal val="#ppt_h"/>
                                          </p:val>
                                        </p:tav>
                                        <p:tav tm="100000">
                                          <p:val>
                                            <p:strVal val="#ppt_h"/>
                                          </p:val>
                                        </p:tav>
                                      </p:tavLst>
                                    </p:anim>
                                    <p:animEffect transition="in" filter="fade">
                                      <p:cBhvr>
                                        <p:cTn id="14" dur="1000"/>
                                        <p:tgtEl>
                                          <p:spTgt spid="43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7" grpId="0" bldLvl="0" animBg="1"/>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493395" y="149225"/>
            <a:ext cx="11491595" cy="5015865"/>
          </a:xfrm>
          <a:prstGeom prst="rect">
            <a:avLst/>
          </a:prstGeom>
          <a:noFill/>
        </p:spPr>
        <p:txBody>
          <a:bodyPr wrap="square" rtlCol="0">
            <a:spAutoFit/>
          </a:bodyPr>
          <a:p>
            <a:pPr algn="l">
              <a:lnSpc>
                <a:spcPct val="160000"/>
              </a:lnSpc>
            </a:pPr>
            <a:r>
              <a:rPr lang="zh-CN" altLang="en-US" sz="4000" b="1" dirty="0">
                <a:latin typeface="微软雅黑" panose="020B0503020204020204" charset="-122"/>
                <a:ea typeface="微软雅黑" panose="020B0503020204020204" charset="-122"/>
                <a:cs typeface="微软雅黑" panose="020B0503020204020204" charset="-122"/>
                <a:sym typeface="+mn-ea"/>
              </a:rPr>
              <a:t>况吾与子</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渔樵于江渚之上</a:t>
            </a:r>
            <a:r>
              <a:rPr lang="zh-CN" altLang="en-US" sz="4000" b="1" dirty="0">
                <a:latin typeface="微软雅黑" panose="020B0503020204020204" charset="-122"/>
                <a:ea typeface="微软雅黑" panose="020B0503020204020204" charset="-122"/>
                <a:cs typeface="微软雅黑" panose="020B0503020204020204" charset="-122"/>
                <a:sym typeface="+mn-ea"/>
              </a:rPr>
              <a:t>，</a:t>
            </a:r>
            <a:r>
              <a:rPr lang="zh-CN" altLang="en-US" sz="4000" b="1" dirty="0">
                <a:solidFill>
                  <a:srgbClr val="00B050"/>
                </a:solidFill>
                <a:latin typeface="微软雅黑" panose="020B0503020204020204" charset="-122"/>
                <a:ea typeface="微软雅黑" panose="020B0503020204020204" charset="-122"/>
                <a:cs typeface="微软雅黑" panose="020B0503020204020204" charset="-122"/>
                <a:sym typeface="+mn-ea"/>
              </a:rPr>
              <a:t>侣</a:t>
            </a:r>
            <a:r>
              <a:rPr lang="zh-CN" altLang="en-US" sz="4000" b="1" dirty="0">
                <a:latin typeface="微软雅黑" panose="020B0503020204020204" charset="-122"/>
                <a:ea typeface="微软雅黑" panose="020B0503020204020204" charset="-122"/>
                <a:cs typeface="微软雅黑" panose="020B0503020204020204" charset="-122"/>
                <a:sym typeface="+mn-ea"/>
              </a:rPr>
              <a:t>鱼虾而</a:t>
            </a:r>
            <a:r>
              <a:rPr lang="zh-CN" altLang="en-US" sz="4000" b="1" dirty="0">
                <a:solidFill>
                  <a:srgbClr val="00B050"/>
                </a:solidFill>
                <a:latin typeface="微软雅黑" panose="020B0503020204020204" charset="-122"/>
                <a:ea typeface="微软雅黑" panose="020B0503020204020204" charset="-122"/>
                <a:cs typeface="微软雅黑" panose="020B0503020204020204" charset="-122"/>
                <a:sym typeface="+mn-ea"/>
              </a:rPr>
              <a:t>友</a:t>
            </a:r>
            <a:r>
              <a:rPr lang="zh-CN" altLang="en-US" sz="4000" b="1" dirty="0">
                <a:latin typeface="微软雅黑" panose="020B0503020204020204" charset="-122"/>
                <a:ea typeface="微软雅黑" panose="020B0503020204020204" charset="-122"/>
                <a:cs typeface="微软雅黑" panose="020B0503020204020204" charset="-122"/>
                <a:sym typeface="+mn-ea"/>
              </a:rPr>
              <a:t>麋鹿，驾一叶之扁舟，举</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匏樽</a:t>
            </a:r>
            <a:r>
              <a:rPr lang="zh-CN" altLang="en-US" sz="4000" b="1" dirty="0">
                <a:latin typeface="微软雅黑" panose="020B0503020204020204" charset="-122"/>
                <a:ea typeface="微软雅黑" panose="020B0503020204020204" charset="-122"/>
                <a:cs typeface="微软雅黑" panose="020B0503020204020204" charset="-122"/>
                <a:sym typeface="+mn-ea"/>
              </a:rPr>
              <a:t>以相属。寄</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蜉蝣</a:t>
            </a:r>
            <a:r>
              <a:rPr lang="zh-CN" altLang="en-US" sz="4000" b="1" dirty="0">
                <a:latin typeface="微软雅黑" panose="020B0503020204020204" charset="-122"/>
                <a:ea typeface="微软雅黑" panose="020B0503020204020204" charset="-122"/>
                <a:cs typeface="微软雅黑" panose="020B0503020204020204" charset="-122"/>
                <a:sym typeface="+mn-ea"/>
              </a:rPr>
              <a:t>于天地，渺沧海之</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一粟</a:t>
            </a:r>
            <a:r>
              <a:rPr lang="zh-CN" altLang="en-US" sz="4000" b="1" dirty="0">
                <a:latin typeface="微软雅黑" panose="020B0503020204020204" charset="-122"/>
                <a:ea typeface="微软雅黑" panose="020B0503020204020204" charset="-122"/>
                <a:cs typeface="微软雅黑" panose="020B0503020204020204" charset="-122"/>
                <a:sym typeface="+mn-ea"/>
              </a:rPr>
              <a:t>。哀吾生之须臾，羡长江之无穷。</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挟</a:t>
            </a:r>
            <a:r>
              <a:rPr lang="zh-CN" altLang="en-US" sz="4000" b="1" dirty="0">
                <a:latin typeface="微软雅黑" panose="020B0503020204020204" charset="-122"/>
                <a:ea typeface="微软雅黑" panose="020B0503020204020204" charset="-122"/>
                <a:cs typeface="微软雅黑" panose="020B0503020204020204" charset="-122"/>
                <a:sym typeface="+mn-ea"/>
              </a:rPr>
              <a:t>飞仙以遨游，</a:t>
            </a:r>
            <a:r>
              <a:rPr lang="zh-CN" altLang="en-US" sz="4000" b="1" dirty="0">
                <a:solidFill>
                  <a:srgbClr val="FF3300"/>
                </a:solidFill>
                <a:latin typeface="微软雅黑" panose="020B0503020204020204" charset="-122"/>
                <a:ea typeface="微软雅黑" panose="020B0503020204020204" charset="-122"/>
                <a:cs typeface="微软雅黑" panose="020B0503020204020204" charset="-122"/>
                <a:sym typeface="+mn-ea"/>
              </a:rPr>
              <a:t>抱</a:t>
            </a:r>
            <a:r>
              <a:rPr lang="zh-CN" altLang="en-US" sz="4000" b="1" dirty="0">
                <a:latin typeface="微软雅黑" panose="020B0503020204020204" charset="-122"/>
                <a:ea typeface="微软雅黑" panose="020B0503020204020204" charset="-122"/>
                <a:cs typeface="微软雅黑" panose="020B0503020204020204" charset="-122"/>
                <a:sym typeface="+mn-ea"/>
              </a:rPr>
              <a:t>明月而</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长终</a:t>
            </a:r>
            <a:r>
              <a:rPr lang="zh-CN" altLang="en-US" sz="4000" b="1" dirty="0">
                <a:latin typeface="微软雅黑" panose="020B0503020204020204" charset="-122"/>
                <a:ea typeface="微软雅黑" panose="020B0503020204020204" charset="-122"/>
                <a:cs typeface="微软雅黑" panose="020B0503020204020204" charset="-122"/>
                <a:sym typeface="+mn-ea"/>
              </a:rPr>
              <a:t>。知不可乎</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骤</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sym typeface="+mn-ea"/>
              </a:rPr>
              <a:t>得</a:t>
            </a:r>
            <a:r>
              <a:rPr lang="zh-CN" altLang="en-US" sz="4000" b="1" dirty="0">
                <a:latin typeface="微软雅黑" panose="020B0503020204020204" charset="-122"/>
                <a:ea typeface="微软雅黑" panose="020B0503020204020204" charset="-122"/>
                <a:cs typeface="微软雅黑" panose="020B0503020204020204" charset="-122"/>
                <a:sym typeface="+mn-ea"/>
              </a:rPr>
              <a:t>，托</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遗响</a:t>
            </a:r>
            <a:r>
              <a:rPr lang="zh-CN" altLang="en-US" sz="4000" b="1" dirty="0">
                <a:latin typeface="微软雅黑" panose="020B0503020204020204" charset="-122"/>
                <a:ea typeface="微软雅黑" panose="020B0503020204020204" charset="-122"/>
                <a:cs typeface="微软雅黑" panose="020B0503020204020204" charset="-122"/>
                <a:sym typeface="+mn-ea"/>
              </a:rPr>
              <a:t>于悲风。”</a:t>
            </a:r>
            <a:r>
              <a:rPr lang="zh-CN" altLang="en-US" sz="3200" b="1" dirty="0">
                <a:latin typeface="微软雅黑" panose="020B0503020204020204" charset="-122"/>
                <a:ea typeface="微软雅黑" panose="020B0503020204020204" charset="-122"/>
                <a:cs typeface="微软雅黑" panose="020B0503020204020204" charset="-122"/>
                <a:sym typeface="+mn-ea"/>
              </a:rPr>
              <a:t>（</a:t>
            </a:r>
            <a:r>
              <a:rPr lang="en-US" altLang="zh-CN" sz="3200" b="1" dirty="0">
                <a:latin typeface="微软雅黑" panose="020B0503020204020204" charset="-122"/>
                <a:ea typeface="微软雅黑" panose="020B0503020204020204" charset="-122"/>
                <a:cs typeface="微软雅黑" panose="020B0503020204020204" charset="-122"/>
                <a:sym typeface="+mn-ea"/>
              </a:rPr>
              <a:t>3</a:t>
            </a:r>
            <a:r>
              <a:rPr lang="zh-CN" altLang="en-US" sz="3200" b="1" dirty="0">
                <a:latin typeface="微软雅黑" panose="020B0503020204020204" charset="-122"/>
                <a:ea typeface="微软雅黑" panose="020B0503020204020204" charset="-122"/>
                <a:cs typeface="微软雅黑" panose="020B0503020204020204" charset="-122"/>
                <a:sym typeface="+mn-ea"/>
              </a:rPr>
              <a:t>）</a:t>
            </a:r>
            <a:endParaRPr lang="zh-CN" altLang="en-US" sz="3200" b="1" dirty="0">
              <a:solidFill>
                <a:srgbClr val="000099"/>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585845" y="1035050"/>
            <a:ext cx="232092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在江边捕鱼砍柴</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1508125" y="1096645"/>
            <a:ext cx="1965325" cy="337185"/>
          </a:xfrm>
          <a:prstGeom prst="rect">
            <a:avLst/>
          </a:prstGeom>
          <a:noFill/>
        </p:spPr>
        <p:txBody>
          <a:bodyPr wrap="none" rtlCol="0">
            <a:spAutoFit/>
          </a:bodyPr>
          <a:p>
            <a:pPr algn="l">
              <a:lnSpc>
                <a:spcPct val="80000"/>
              </a:lnSpc>
            </a:pPr>
            <a:r>
              <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渔樵，捕鱼砍柴</a:t>
            </a:r>
            <a:endPar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0" name="文本框 9"/>
          <p:cNvSpPr txBox="1"/>
          <p:nvPr/>
        </p:nvSpPr>
        <p:spPr>
          <a:xfrm>
            <a:off x="2880360" y="2040890"/>
            <a:ext cx="262636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用葫芦做成的酒器</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915035" y="2102485"/>
            <a:ext cx="1965325" cy="337185"/>
          </a:xfrm>
          <a:prstGeom prst="rect">
            <a:avLst/>
          </a:prstGeom>
          <a:noFill/>
        </p:spPr>
        <p:txBody>
          <a:bodyPr wrap="none" rtlCol="0">
            <a:spAutoFit/>
          </a:bodyPr>
          <a:p>
            <a:pPr algn="l">
              <a:lnSpc>
                <a:spcPct val="80000"/>
              </a:lnSpc>
            </a:pPr>
            <a:r>
              <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鲍，葫芦的一种</a:t>
            </a:r>
            <a:endPar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 name="文本框 11"/>
          <p:cNvSpPr txBox="1"/>
          <p:nvPr/>
        </p:nvSpPr>
        <p:spPr>
          <a:xfrm>
            <a:off x="364490" y="5165090"/>
            <a:ext cx="11492230" cy="829945"/>
          </a:xfrm>
          <a:prstGeom prst="rect">
            <a:avLst/>
          </a:prstGeom>
          <a:noFill/>
        </p:spPr>
        <p:txBody>
          <a:bodyPr wrap="square" rtlCol="0">
            <a:spAutoFit/>
          </a:bodyPr>
          <a:p>
            <a:pPr algn="l"/>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蜉蝣：一种小飞虫，夏秋之交生在水边，生存期很短，古人说它朝生暮死。这里用来比喻人生短促</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3" name="文本框 12"/>
          <p:cNvSpPr txBox="1"/>
          <p:nvPr/>
        </p:nvSpPr>
        <p:spPr>
          <a:xfrm>
            <a:off x="915035" y="2994025"/>
            <a:ext cx="109918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一粒米</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6358890" y="2040890"/>
            <a:ext cx="5069840" cy="460375"/>
          </a:xfrm>
          <a:prstGeom prst="rect">
            <a:avLst/>
          </a:prstGeom>
          <a:noFill/>
        </p:spPr>
        <p:txBody>
          <a:bodyPr wrap="none" rtlCol="0" anchor="t">
            <a:spAutoFit/>
          </a:bodyPr>
          <a:p>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一种小飞虫。这里用来比喻人生短促</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5" name="文本框 14"/>
          <p:cNvSpPr txBox="1"/>
          <p:nvPr/>
        </p:nvSpPr>
        <p:spPr>
          <a:xfrm>
            <a:off x="6358890" y="4021455"/>
            <a:ext cx="262636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一下子，很轻易地</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 name="文本框 15"/>
          <p:cNvSpPr txBox="1"/>
          <p:nvPr/>
        </p:nvSpPr>
        <p:spPr>
          <a:xfrm>
            <a:off x="9413240" y="4021455"/>
            <a:ext cx="201549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余音，指箫声</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8" name="文本框 17"/>
          <p:cNvSpPr txBox="1"/>
          <p:nvPr/>
        </p:nvSpPr>
        <p:spPr>
          <a:xfrm>
            <a:off x="8586470" y="2985135"/>
            <a:ext cx="2931795" cy="460375"/>
          </a:xfrm>
          <a:prstGeom prst="rect">
            <a:avLst/>
          </a:prstGeom>
          <a:noFill/>
        </p:spPr>
        <p:txBody>
          <a:bodyPr wrap="none" rtlCol="0">
            <a:spAutoFit/>
          </a:bodyPr>
          <a:p>
            <a:pPr algn="l"/>
            <a:r>
              <a:rPr lang="zh-CN" altLang="en-US" sz="2400" b="1" dirty="0">
                <a:solidFill>
                  <a:srgbClr val="1111C8"/>
                </a:solidFill>
                <a:latin typeface="华文中宋" panose="02010600040101010101" pitchFamily="2" charset="-122"/>
                <a:ea typeface="华文中宋" panose="02010600040101010101" pitchFamily="2" charset="-122"/>
                <a:sym typeface="华文楷体" panose="02010600040101010101" pitchFamily="2" charset="-122"/>
              </a:rPr>
              <a:t>持，带。这里指偕同</a:t>
            </a:r>
            <a:endParaRPr lang="zh-CN" altLang="en-US" sz="2400" b="1" dirty="0">
              <a:solidFill>
                <a:srgbClr val="1111C8"/>
              </a:solidFill>
              <a:latin typeface="华文中宋" panose="02010600040101010101" pitchFamily="2" charset="-122"/>
              <a:ea typeface="华文中宋" panose="02010600040101010101" pitchFamily="2" charset="-122"/>
              <a:sym typeface="华文楷体" panose="02010600040101010101" pitchFamily="2" charset="-122"/>
            </a:endParaRPr>
          </a:p>
        </p:txBody>
      </p:sp>
      <p:sp>
        <p:nvSpPr>
          <p:cNvPr id="19" name="文本框 18"/>
          <p:cNvSpPr txBox="1"/>
          <p:nvPr/>
        </p:nvSpPr>
        <p:spPr>
          <a:xfrm>
            <a:off x="1860550" y="4008755"/>
            <a:ext cx="793750" cy="460375"/>
          </a:xfrm>
          <a:prstGeom prst="rect">
            <a:avLst/>
          </a:prstGeom>
          <a:noFill/>
        </p:spPr>
        <p:txBody>
          <a:bodyPr wrap="none" rtlCol="0">
            <a:spAutoFit/>
          </a:bodyPr>
          <a:p>
            <a:pPr algn="l"/>
            <a:r>
              <a:rPr lang="zh-CN" altLang="en-US" sz="2400" b="1" dirty="0">
                <a:solidFill>
                  <a:srgbClr val="1111C8"/>
                </a:solidFill>
                <a:latin typeface="华文中宋" panose="02010600040101010101" pitchFamily="2" charset="-122"/>
                <a:ea typeface="华文中宋" panose="02010600040101010101" pitchFamily="2" charset="-122"/>
                <a:sym typeface="华文楷体" panose="02010600040101010101" pitchFamily="2" charset="-122"/>
              </a:rPr>
              <a:t>环绕</a:t>
            </a:r>
            <a:endParaRPr lang="zh-CN" altLang="en-US" sz="2400" b="1" dirty="0">
              <a:solidFill>
                <a:srgbClr val="1111C8"/>
              </a:solidFill>
              <a:latin typeface="华文中宋" panose="02010600040101010101" pitchFamily="2" charset="-122"/>
              <a:ea typeface="华文中宋" panose="02010600040101010101" pitchFamily="2" charset="-122"/>
              <a:sym typeface="华文楷体" panose="02010600040101010101" pitchFamily="2" charset="-122"/>
            </a:endParaRPr>
          </a:p>
        </p:txBody>
      </p:sp>
      <p:sp>
        <p:nvSpPr>
          <p:cNvPr id="20" name="文本框 19"/>
          <p:cNvSpPr txBox="1"/>
          <p:nvPr/>
        </p:nvSpPr>
        <p:spPr>
          <a:xfrm>
            <a:off x="3916680" y="4008755"/>
            <a:ext cx="1404620" cy="460375"/>
          </a:xfrm>
          <a:prstGeom prst="rect">
            <a:avLst/>
          </a:prstGeom>
          <a:noFill/>
        </p:spPr>
        <p:txBody>
          <a:bodyPr wrap="none" rtlCol="0">
            <a:spAutoFit/>
          </a:bodyPr>
          <a:p>
            <a:pPr algn="l"/>
            <a:r>
              <a:rPr lang="zh-CN" altLang="en-US" sz="2400" b="1" dirty="0">
                <a:solidFill>
                  <a:srgbClr val="1111C8"/>
                </a:solidFill>
                <a:latin typeface="华文中宋" panose="02010600040101010101" pitchFamily="2" charset="-122"/>
                <a:ea typeface="华文中宋" panose="02010600040101010101" pitchFamily="2" charset="-122"/>
                <a:sym typeface="华文楷体" panose="02010600040101010101" pitchFamily="2" charset="-122"/>
              </a:rPr>
              <a:t>长存始终</a:t>
            </a:r>
            <a:endParaRPr lang="zh-CN" altLang="en-US" sz="2400" b="1" dirty="0">
              <a:solidFill>
                <a:srgbClr val="1111C8"/>
              </a:solidFill>
              <a:latin typeface="华文中宋" panose="02010600040101010101" pitchFamily="2" charset="-122"/>
              <a:ea typeface="华文中宋" panose="02010600040101010101" pitchFamily="2" charset="-122"/>
              <a:sym typeface="华文楷体" panose="02010600040101010101" pitchFamily="2" charset="-122"/>
            </a:endParaRPr>
          </a:p>
        </p:txBody>
      </p:sp>
      <p:sp>
        <p:nvSpPr>
          <p:cNvPr id="22" name="文本框 21"/>
          <p:cNvSpPr txBox="1"/>
          <p:nvPr/>
        </p:nvSpPr>
        <p:spPr>
          <a:xfrm>
            <a:off x="800100" y="6038215"/>
            <a:ext cx="10591165" cy="583565"/>
          </a:xfrm>
          <a:prstGeom prst="rect">
            <a:avLst/>
          </a:prstGeom>
          <a:solidFill>
            <a:schemeClr val="accent4">
              <a:lumMod val="40000"/>
              <a:lumOff val="60000"/>
            </a:schemeClr>
          </a:solidFill>
        </p:spPr>
        <p:txBody>
          <a:bodyPr wrap="none" rtlCol="0" anchor="t">
            <a:spAutoFit/>
          </a:bodyPr>
          <a:p>
            <a:r>
              <a:rPr lang="zh-CN" sz="32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rPr>
              <a:t>第三段：乐极生悲－－－生活空虚    生命短暂    欢乐难久</a:t>
            </a:r>
            <a:endParaRPr lang="zh-CN" altLang="en-US" sz="32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 name="文本框 1"/>
          <p:cNvSpPr txBox="1"/>
          <p:nvPr/>
        </p:nvSpPr>
        <p:spPr>
          <a:xfrm>
            <a:off x="6358573" y="1096328"/>
            <a:ext cx="5069840" cy="460375"/>
          </a:xfrm>
          <a:prstGeom prst="rect">
            <a:avLst/>
          </a:prstGeom>
          <a:noFill/>
          <a:ln w="9525">
            <a:noFill/>
          </a:ln>
        </p:spPr>
        <p:txBody>
          <a:bodyPr wrap="none" anchor="t" anchorCtr="0">
            <a:spAutoFit/>
          </a:bodyPr>
          <a:p>
            <a:r>
              <a:rPr lang="zh-CN" altLang="en-US" sz="2400" b="1" dirty="0">
                <a:solidFill>
                  <a:srgbClr val="00B050"/>
                </a:solidFill>
                <a:latin typeface="华文中宋" panose="02010600040101010101" pitchFamily="2" charset="-122"/>
                <a:ea typeface="华文中宋" panose="02010600040101010101" pitchFamily="2" charset="-122"/>
                <a:sym typeface="华文楷体" panose="02010600040101010101" pitchFamily="2" charset="-122"/>
              </a:rPr>
              <a:t>意动用法，以鱼虾为侣，以麋鹿为友</a:t>
            </a:r>
            <a:endParaRPr lang="zh-CN" altLang="en-US" sz="2400" b="1" dirty="0">
              <a:solidFill>
                <a:srgbClr val="00B050"/>
              </a:solidFill>
              <a:latin typeface="华文中宋" panose="02010600040101010101" pitchFamily="2" charset="-122"/>
              <a:ea typeface="华文中宋" panose="02010600040101010101" pitchFamily="2" charset="-122"/>
              <a:sym typeface="华文楷体" panose="02010600040101010101" pitchFamily="2" charset="-122"/>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80">
                                          <p:stCondLst>
                                            <p:cond delay="0"/>
                                          </p:stCondLst>
                                        </p:cTn>
                                        <p:tgtEl>
                                          <p:spTgt spid="22"/>
                                        </p:tgtEl>
                                      </p:cBhvr>
                                    </p:animEffect>
                                    <p:anim calcmode="lin" valueType="num">
                                      <p:cBhvr>
                                        <p:cTn id="1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9" dur="26">
                                          <p:stCondLst>
                                            <p:cond delay="650"/>
                                          </p:stCondLst>
                                        </p:cTn>
                                        <p:tgtEl>
                                          <p:spTgt spid="22"/>
                                        </p:tgtEl>
                                      </p:cBhvr>
                                      <p:to x="100000" y="60000"/>
                                    </p:animScale>
                                    <p:animScale>
                                      <p:cBhvr>
                                        <p:cTn id="20" dur="166" decel="50000">
                                          <p:stCondLst>
                                            <p:cond delay="676"/>
                                          </p:stCondLst>
                                        </p:cTn>
                                        <p:tgtEl>
                                          <p:spTgt spid="22"/>
                                        </p:tgtEl>
                                      </p:cBhvr>
                                      <p:to x="100000" y="100000"/>
                                    </p:animScale>
                                    <p:animScale>
                                      <p:cBhvr>
                                        <p:cTn id="21" dur="26">
                                          <p:stCondLst>
                                            <p:cond delay="1312"/>
                                          </p:stCondLst>
                                        </p:cTn>
                                        <p:tgtEl>
                                          <p:spTgt spid="22"/>
                                        </p:tgtEl>
                                      </p:cBhvr>
                                      <p:to x="100000" y="80000"/>
                                    </p:animScale>
                                    <p:animScale>
                                      <p:cBhvr>
                                        <p:cTn id="22" dur="166" decel="50000">
                                          <p:stCondLst>
                                            <p:cond delay="1338"/>
                                          </p:stCondLst>
                                        </p:cTn>
                                        <p:tgtEl>
                                          <p:spTgt spid="22"/>
                                        </p:tgtEl>
                                      </p:cBhvr>
                                      <p:to x="100000" y="100000"/>
                                    </p:animScale>
                                    <p:animScale>
                                      <p:cBhvr>
                                        <p:cTn id="23" dur="26">
                                          <p:stCondLst>
                                            <p:cond delay="1642"/>
                                          </p:stCondLst>
                                        </p:cTn>
                                        <p:tgtEl>
                                          <p:spTgt spid="22"/>
                                        </p:tgtEl>
                                      </p:cBhvr>
                                      <p:to x="100000" y="90000"/>
                                    </p:animScale>
                                    <p:animScale>
                                      <p:cBhvr>
                                        <p:cTn id="24" dur="166" decel="50000">
                                          <p:stCondLst>
                                            <p:cond delay="1668"/>
                                          </p:stCondLst>
                                        </p:cTn>
                                        <p:tgtEl>
                                          <p:spTgt spid="22"/>
                                        </p:tgtEl>
                                      </p:cBhvr>
                                      <p:to x="100000" y="100000"/>
                                    </p:animScale>
                                    <p:animScale>
                                      <p:cBhvr>
                                        <p:cTn id="25" dur="26">
                                          <p:stCondLst>
                                            <p:cond delay="1808"/>
                                          </p:stCondLst>
                                        </p:cTn>
                                        <p:tgtEl>
                                          <p:spTgt spid="22"/>
                                        </p:tgtEl>
                                      </p:cBhvr>
                                      <p:to x="100000" y="95000"/>
                                    </p:animScale>
                                    <p:animScale>
                                      <p:cBhvr>
                                        <p:cTn id="26" dur="166" decel="50000">
                                          <p:stCondLst>
                                            <p:cond delay="1834"/>
                                          </p:stCondLst>
                                        </p:cTn>
                                        <p:tgtEl>
                                          <p:spTgt spid="22"/>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ppt_x"/>
                                          </p:val>
                                        </p:tav>
                                        <p:tav tm="100000">
                                          <p:val>
                                            <p:strVal val="#ppt_x"/>
                                          </p:val>
                                        </p:tav>
                                      </p:tavLst>
                                    </p:anim>
                                    <p:anim calcmode="lin" valueType="num">
                                      <p:cBhvr additive="base">
                                        <p:cTn id="47" dur="500" fill="hold"/>
                                        <p:tgtEl>
                                          <p:spTgt spid="10"/>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ppt_x"/>
                                          </p:val>
                                        </p:tav>
                                        <p:tav tm="100000">
                                          <p:val>
                                            <p:strVal val="#ppt_x"/>
                                          </p:val>
                                        </p:tav>
                                      </p:tavLst>
                                    </p:anim>
                                    <p:anim calcmode="lin" valueType="num">
                                      <p:cBhvr additive="base">
                                        <p:cTn id="67" dur="500" fill="hold"/>
                                        <p:tgtEl>
                                          <p:spTgt spid="13"/>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ppt_x"/>
                                          </p:val>
                                        </p:tav>
                                        <p:tav tm="100000">
                                          <p:val>
                                            <p:strVal val="#ppt_x"/>
                                          </p:val>
                                        </p:tav>
                                      </p:tavLst>
                                    </p:anim>
                                    <p:anim calcmode="lin" valueType="num">
                                      <p:cBhvr additive="base">
                                        <p:cTn id="72" dur="500" fill="hold"/>
                                        <p:tgtEl>
                                          <p:spTgt spid="18"/>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4"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fill="hold"/>
                                        <p:tgtEl>
                                          <p:spTgt spid="19"/>
                                        </p:tgtEl>
                                        <p:attrNameLst>
                                          <p:attrName>ppt_x</p:attrName>
                                        </p:attrNameLst>
                                      </p:cBhvr>
                                      <p:tavLst>
                                        <p:tav tm="0">
                                          <p:val>
                                            <p:strVal val="#ppt_x"/>
                                          </p:val>
                                        </p:tav>
                                        <p:tav tm="100000">
                                          <p:val>
                                            <p:strVal val="#ppt_x"/>
                                          </p:val>
                                        </p:tav>
                                      </p:tavLst>
                                    </p:anim>
                                    <p:anim calcmode="lin" valueType="num">
                                      <p:cBhvr additive="base">
                                        <p:cTn id="77" dur="500" fill="hold"/>
                                        <p:tgtEl>
                                          <p:spTgt spid="19"/>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 presetClass="entr" presetSubtype="4"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ppt_x"/>
                                          </p:val>
                                        </p:tav>
                                        <p:tav tm="100000">
                                          <p:val>
                                            <p:strVal val="#ppt_x"/>
                                          </p:val>
                                        </p:tav>
                                      </p:tavLst>
                                    </p:anim>
                                    <p:anim calcmode="lin" valueType="num">
                                      <p:cBhvr additive="base">
                                        <p:cTn id="82" dur="500" fill="hold"/>
                                        <p:tgtEl>
                                          <p:spTgt spid="20"/>
                                        </p:tgtEl>
                                        <p:attrNameLst>
                                          <p:attrName>ppt_y</p:attrName>
                                        </p:attrNameLst>
                                      </p:cBhvr>
                                      <p:tavLst>
                                        <p:tav tm="0">
                                          <p:val>
                                            <p:strVal val="1+#ppt_h/2"/>
                                          </p:val>
                                        </p:tav>
                                        <p:tav tm="100000">
                                          <p:val>
                                            <p:strVal val="#ppt_y"/>
                                          </p:val>
                                        </p:tav>
                                      </p:tavLst>
                                    </p:anim>
                                  </p:childTnLst>
                                </p:cTn>
                              </p:par>
                            </p:childTnLst>
                          </p:cTn>
                        </p:par>
                        <p:par>
                          <p:cTn id="83" fill="hold">
                            <p:stCondLst>
                              <p:cond delay="5500"/>
                            </p:stCondLst>
                            <p:childTnLst>
                              <p:par>
                                <p:cTn id="84" presetID="2" presetClass="entr" presetSubtype="4"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fill="hold"/>
                                        <p:tgtEl>
                                          <p:spTgt spid="15"/>
                                        </p:tgtEl>
                                        <p:attrNameLst>
                                          <p:attrName>ppt_x</p:attrName>
                                        </p:attrNameLst>
                                      </p:cBhvr>
                                      <p:tavLst>
                                        <p:tav tm="0">
                                          <p:val>
                                            <p:strVal val="#ppt_x"/>
                                          </p:val>
                                        </p:tav>
                                        <p:tav tm="100000">
                                          <p:val>
                                            <p:strVal val="#ppt_x"/>
                                          </p:val>
                                        </p:tav>
                                      </p:tavLst>
                                    </p:anim>
                                    <p:anim calcmode="lin" valueType="num">
                                      <p:cBhvr additive="base">
                                        <p:cTn id="87" dur="500" fill="hold"/>
                                        <p:tgtEl>
                                          <p:spTgt spid="15"/>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2" presetClass="entr" presetSubtype="4" fill="hold" grpId="0" nodeType="after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animBg="1"/>
      <p:bldP spid="8" grpId="0"/>
      <p:bldP spid="9" grpId="0"/>
      <p:bldP spid="2" grpId="0"/>
      <p:bldP spid="10" grpId="0"/>
      <p:bldP spid="11" grpId="0"/>
      <p:bldP spid="14" grpId="0"/>
      <p:bldP spid="12" grpId="0"/>
      <p:bldP spid="13" grpId="0"/>
      <p:bldP spid="18" grpId="0"/>
      <p:bldP spid="19" grpId="0"/>
      <p:bldP spid="20"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62" name="文本框 1"/>
          <p:cNvSpPr txBox="1"/>
          <p:nvPr/>
        </p:nvSpPr>
        <p:spPr>
          <a:xfrm>
            <a:off x="441325" y="871220"/>
            <a:ext cx="11309350" cy="5852160"/>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nchorCtr="0">
            <a:spAutoFit/>
          </a:bodyPr>
          <a:p>
            <a:pPr>
              <a:lnSpc>
                <a:spcPct val="130000"/>
              </a:lnSpc>
            </a:pP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何况我与你</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在江边和沙洲上捕鱼砍柴</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，以鱼虾为伴侣，以麋鹿为朋友，</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驾着像一张叶子似的小舟</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，举起葫芦似的酒器互相敬酒。人生像蜉蝣一样短暂地寄托在天地之间，像大海里一粒小米那样渺小。</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哀叹我辈的生命瞬息即逝，羡慕长江流水奔腾不息，我只想着挽着飞升的仙人在宇宙中遨游，环绕着明月直到永远。但是知道这是不可能如愿以偿的幻想，所以只好借秋风里箫声来表达此时心中的忧伤。</a:t>
            </a:r>
            <a:r>
              <a:rPr lang="en-US" altLang="zh-CN"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a:t>
            </a:r>
            <a:endPar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5309235" y="130175"/>
            <a:ext cx="1573530" cy="706755"/>
          </a:xfrm>
          <a:prstGeom prst="rect">
            <a:avLst/>
          </a:prstGeom>
          <a:noFill/>
        </p:spPr>
        <p:txBody>
          <a:bodyPr wrap="square" rtlCol="0">
            <a:spAutoFit/>
          </a:bodyPr>
          <a:p>
            <a:r>
              <a:rPr lang="zh-CN" altLang="en-US" sz="4000" b="1">
                <a:solidFill>
                  <a:srgbClr val="FF0000"/>
                </a:solidFill>
              </a:rPr>
              <a:t>译</a:t>
            </a:r>
            <a:r>
              <a:rPr lang="en-US" altLang="zh-CN" sz="4000" b="1">
                <a:solidFill>
                  <a:srgbClr val="FF0000"/>
                </a:solidFill>
              </a:rPr>
              <a:t>   </a:t>
            </a:r>
            <a:r>
              <a:rPr lang="zh-CN" altLang="en-US" sz="4000" b="1">
                <a:solidFill>
                  <a:srgbClr val="FF0000"/>
                </a:solidFill>
              </a:rPr>
              <a:t>文</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5062"/>
                                        </p:tgtEl>
                                        <p:attrNameLst>
                                          <p:attrName>style.visibility</p:attrName>
                                        </p:attrNameLst>
                                      </p:cBhvr>
                                      <p:to>
                                        <p:strVal val="visible"/>
                                      </p:to>
                                    </p:set>
                                    <p:anim calcmode="lin" valueType="num">
                                      <p:cBhvr>
                                        <p:cTn id="12" dur="1000" fill="hold"/>
                                        <p:tgtEl>
                                          <p:spTgt spid="45062"/>
                                        </p:tgtEl>
                                        <p:attrNameLst>
                                          <p:attrName>ppt_w</p:attrName>
                                        </p:attrNameLst>
                                      </p:cBhvr>
                                      <p:tavLst>
                                        <p:tav tm="0">
                                          <p:val>
                                            <p:strVal val="#ppt_w*0.70"/>
                                          </p:val>
                                        </p:tav>
                                        <p:tav tm="100000">
                                          <p:val>
                                            <p:strVal val="#ppt_w"/>
                                          </p:val>
                                        </p:tav>
                                      </p:tavLst>
                                    </p:anim>
                                    <p:anim calcmode="lin" valueType="num">
                                      <p:cBhvr>
                                        <p:cTn id="13" dur="1000" fill="hold"/>
                                        <p:tgtEl>
                                          <p:spTgt spid="45062"/>
                                        </p:tgtEl>
                                        <p:attrNameLst>
                                          <p:attrName>ppt_h</p:attrName>
                                        </p:attrNameLst>
                                      </p:cBhvr>
                                      <p:tavLst>
                                        <p:tav tm="0">
                                          <p:val>
                                            <p:strVal val="#ppt_h"/>
                                          </p:val>
                                        </p:tav>
                                        <p:tav tm="100000">
                                          <p:val>
                                            <p:strVal val="#ppt_h"/>
                                          </p:val>
                                        </p:tav>
                                      </p:tavLst>
                                    </p:anim>
                                    <p:animEffect transition="in" filter="fade">
                                      <p:cBhvr>
                                        <p:cTn id="14" dur="1000"/>
                                        <p:tgtEl>
                                          <p:spTgt spid="45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bldLvl="0" animBg="1"/>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7105" name="Rectangle 2"/>
          <p:cNvSpPr>
            <a:spLocks noGrp="1"/>
          </p:cNvSpPr>
          <p:nvPr>
            <p:ph idx="4294967295"/>
          </p:nvPr>
        </p:nvSpPr>
        <p:spPr>
          <a:xfrm>
            <a:off x="297180" y="147955"/>
            <a:ext cx="11598275" cy="2683510"/>
          </a:xfrm>
          <a:ln>
            <a:solidFill>
              <a:srgbClr val="000099"/>
            </a:solidFill>
            <a:miter/>
          </a:ln>
        </p:spPr>
        <p:txBody>
          <a:bodyPr vert="horz" wrap="square" lIns="91440" tIns="45720" rIns="91440" bIns="45720" anchor="t" anchorCtr="0">
            <a:noAutofit/>
          </a:bodyPr>
          <a:p>
            <a:pPr eaLnBrk="1" hangingPunct="1">
              <a:lnSpc>
                <a:spcPct val="100000"/>
              </a:lnSpc>
              <a:buNone/>
            </a:pPr>
            <a:r>
              <a:rPr lang="en-US" altLang="zh-CN" sz="2000" b="1" dirty="0">
                <a:solidFill>
                  <a:srgbClr val="000099"/>
                </a:solidFill>
                <a:latin typeface="幼圆" panose="02010509060101010101" pitchFamily="49" charset="-122"/>
                <a:ea typeface="幼圆" panose="02010509060101010101" pitchFamily="49" charset="-122"/>
              </a:rPr>
              <a:t>   </a:t>
            </a:r>
            <a:r>
              <a:rPr lang="zh-CN" altLang="en-US" sz="2400" b="1" dirty="0">
                <a:solidFill>
                  <a:srgbClr val="000099"/>
                </a:solidFill>
                <a:latin typeface="华文中宋" panose="02010600040101010101" pitchFamily="2" charset="-122"/>
                <a:ea typeface="华文中宋" panose="02010600040101010101" pitchFamily="2" charset="-122"/>
              </a:rPr>
              <a:t>（三）苏子愀然，正襟危坐，而问客曰：“何为其然也？”客曰：“‘月明星稀，乌鹊南飞’，此非曹孟德之诗乎？西望夏口，东望武昌，山川相缪，郁乎苍苍，此非孟德之困于周郎者乎？方其破荆州，下江陵，顺流而东也，舳舻千里，旌旗蔽空，酾酒临江，横槊赋诗，固一世之雄也，而今安在哉？况吾与子渔樵于江渚之上，侣鱼虾而友麋鹿，驾一叶之扁舟，举匏樽以相属。寄蜉蝣于天地，渺沧海之一粟，哀吾生之须臾，羡长江之无穷。挟飞仙以遨游，抱明月而长终。知不可乎骤得，托遗响于悲风。” </a:t>
            </a:r>
            <a:endParaRPr lang="zh-CN" altLang="en-US" sz="2400" b="1" dirty="0">
              <a:solidFill>
                <a:srgbClr val="000099"/>
              </a:solidFill>
              <a:latin typeface="华文中宋" panose="02010600040101010101" pitchFamily="2" charset="-122"/>
              <a:ea typeface="华文中宋" panose="02010600040101010101" pitchFamily="2" charset="-122"/>
            </a:endParaRPr>
          </a:p>
        </p:txBody>
      </p:sp>
      <p:sp>
        <p:nvSpPr>
          <p:cNvPr id="49154" name="Rectangle 3"/>
          <p:cNvSpPr/>
          <p:nvPr/>
        </p:nvSpPr>
        <p:spPr>
          <a:xfrm>
            <a:off x="6167438" y="404813"/>
            <a:ext cx="4211637" cy="6264275"/>
          </a:xfrm>
          <a:prstGeom prst="rect">
            <a:avLst/>
          </a:prstGeom>
          <a:noFill/>
          <a:ln w="9525">
            <a:noFill/>
          </a:ln>
        </p:spPr>
        <p:txBody>
          <a:bodyPr anchor="t" anchorCtr="0"/>
          <a:p>
            <a:pPr marL="342900" indent="-342900">
              <a:spcBef>
                <a:spcPct val="20000"/>
              </a:spcBef>
              <a:buChar char="•"/>
            </a:pPr>
            <a:endParaRPr lang="zh-CN" altLang="zh-CN" sz="3200" b="1" dirty="0">
              <a:latin typeface="Calibri" panose="020F0502020204030204" charset="0"/>
              <a:ea typeface="华文新魏" panose="02010800040101010101" pitchFamily="2" charset="-122"/>
            </a:endParaRPr>
          </a:p>
        </p:txBody>
      </p:sp>
      <p:sp>
        <p:nvSpPr>
          <p:cNvPr id="11268" name="Rectangle 4"/>
          <p:cNvSpPr/>
          <p:nvPr/>
        </p:nvSpPr>
        <p:spPr>
          <a:xfrm>
            <a:off x="181610" y="2830830"/>
            <a:ext cx="11843385" cy="3838575"/>
          </a:xfrm>
          <a:prstGeom prst="rect">
            <a:avLst/>
          </a:prstGeom>
          <a:noFill/>
          <a:ln w="9525">
            <a:noFill/>
          </a:ln>
        </p:spPr>
        <p:txBody>
          <a:bodyPr anchor="t" anchorCtr="0"/>
          <a:p>
            <a:pPr marL="342900" indent="-342900">
              <a:lnSpc>
                <a:spcPct val="80000"/>
              </a:lnSpc>
              <a:spcBef>
                <a:spcPct val="20000"/>
              </a:spcBef>
            </a:pPr>
            <a:r>
              <a:rPr lang="zh-CN" altLang="en-US" sz="2800" b="1" dirty="0">
                <a:solidFill>
                  <a:srgbClr val="FF0000"/>
                </a:solidFill>
                <a:latin typeface="华文中宋" panose="02010600040101010101" pitchFamily="2" charset="-122"/>
                <a:ea typeface="华文中宋" panose="02010600040101010101" pitchFamily="2" charset="-122"/>
              </a:rPr>
              <a:t>译文：</a:t>
            </a:r>
            <a:r>
              <a:rPr lang="zh-CN" altLang="en-US" sz="2800" b="1" dirty="0">
                <a:latin typeface="华文中宋" panose="02010600040101010101" pitchFamily="2" charset="-122"/>
                <a:ea typeface="华文中宋" panose="02010600040101010101" pitchFamily="2" charset="-122"/>
              </a:rPr>
              <a:t>我有些忧伤，理好衣襟端正地坐着，问那客人说：“为什么奏出这样悲凉的声音呢？”客人回答说：“‘月光明亮星星稀少，一只只乌鸦向南飞翔’，这不是曹孟德的诗句吗？向西望是夏口，向东望是武昌，这儿山水环绕，草木茂盛苍翠，不就是曹操被周瑜打败的地方吗？当他占取荆州，攻下江陵，顺江东下的时候，战船连接千里旌旗遮蔽天空，临江饮酒，横握着长矛吟诗，本是一时豪杰如今在哪里呢？何况我和你在江中的小洲上捕鱼打柴，以鱼虾为伴侣，以麋鹿为朋友；驾着一只小船，举杯互相劝酒；寄托蜉蝣一般短暂生命在天地之间渺小得象大海里的一粒小米。哀叹我们生命的短促，羡慕长江的无穷无尽。愿与神仙相伴而遨游，同明月一道永世长存。知道这种愿望是不能突然实现的，只好把这种无可奈何的心情寄托于曲调之中，在悲凉的秋风中吹奏出来。” </a:t>
            </a:r>
            <a:endParaRPr lang="zh-CN" altLang="en-US" sz="2800" b="1" dirty="0">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7105"/>
                                        </p:tgtEl>
                                        <p:attrNameLst>
                                          <p:attrName>style.visibility</p:attrName>
                                        </p:attrNameLst>
                                      </p:cBhvr>
                                      <p:to>
                                        <p:strVal val="visible"/>
                                      </p:to>
                                    </p:set>
                                    <p:anim calcmode="lin" valueType="num">
                                      <p:cBhvr>
                                        <p:cTn id="7" dur="1000" fill="hold"/>
                                        <p:tgtEl>
                                          <p:spTgt spid="47105"/>
                                        </p:tgtEl>
                                        <p:attrNameLst>
                                          <p:attrName>ppt_w</p:attrName>
                                        </p:attrNameLst>
                                      </p:cBhvr>
                                      <p:tavLst>
                                        <p:tav tm="0">
                                          <p:val>
                                            <p:strVal val="#ppt_w*0.70"/>
                                          </p:val>
                                        </p:tav>
                                        <p:tav tm="100000">
                                          <p:val>
                                            <p:strVal val="#ppt_w"/>
                                          </p:val>
                                        </p:tav>
                                      </p:tavLst>
                                    </p:anim>
                                    <p:anim calcmode="lin" valueType="num">
                                      <p:cBhvr>
                                        <p:cTn id="8" dur="1000" fill="hold"/>
                                        <p:tgtEl>
                                          <p:spTgt spid="47105"/>
                                        </p:tgtEl>
                                        <p:attrNameLst>
                                          <p:attrName>ppt_h</p:attrName>
                                        </p:attrNameLst>
                                      </p:cBhvr>
                                      <p:tavLst>
                                        <p:tav tm="0">
                                          <p:val>
                                            <p:strVal val="#ppt_h"/>
                                          </p:val>
                                        </p:tav>
                                        <p:tav tm="100000">
                                          <p:val>
                                            <p:strVal val="#ppt_h"/>
                                          </p:val>
                                        </p:tav>
                                      </p:tavLst>
                                    </p:anim>
                                    <p:animEffect transition="in" filter="fade">
                                      <p:cBhvr>
                                        <p:cTn id="9" dur="1000"/>
                                        <p:tgtEl>
                                          <p:spTgt spid="47105"/>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47105">
                                            <p:txEl>
                                              <p:charRg st="0" end="228"/>
                                            </p:txEl>
                                          </p:spTgt>
                                        </p:tgtEl>
                                        <p:attrNameLst>
                                          <p:attrName>style.visibility</p:attrName>
                                        </p:attrNameLst>
                                      </p:cBhvr>
                                      <p:to>
                                        <p:strVal val="visible"/>
                                      </p:to>
                                    </p:set>
                                    <p:anim calcmode="lin" valueType="num">
                                      <p:cBhvr>
                                        <p:cTn id="12" dur="1000" fill="hold"/>
                                        <p:tgtEl>
                                          <p:spTgt spid="47105">
                                            <p:txEl>
                                              <p:charRg st="0" end="228"/>
                                            </p:txEl>
                                          </p:spTgt>
                                        </p:tgtEl>
                                        <p:attrNameLst>
                                          <p:attrName>ppt_w</p:attrName>
                                        </p:attrNameLst>
                                      </p:cBhvr>
                                      <p:tavLst>
                                        <p:tav tm="0">
                                          <p:val>
                                            <p:strVal val="#ppt_w*0.70"/>
                                          </p:val>
                                        </p:tav>
                                        <p:tav tm="100000">
                                          <p:val>
                                            <p:strVal val="#ppt_w"/>
                                          </p:val>
                                        </p:tav>
                                      </p:tavLst>
                                    </p:anim>
                                    <p:anim calcmode="lin" valueType="num">
                                      <p:cBhvr>
                                        <p:cTn id="13" dur="1000" fill="hold"/>
                                        <p:tgtEl>
                                          <p:spTgt spid="47105">
                                            <p:txEl>
                                              <p:charRg st="0" end="228"/>
                                            </p:txEl>
                                          </p:spTgt>
                                        </p:tgtEl>
                                        <p:attrNameLst>
                                          <p:attrName>ppt_h</p:attrName>
                                        </p:attrNameLst>
                                      </p:cBhvr>
                                      <p:tavLst>
                                        <p:tav tm="0">
                                          <p:val>
                                            <p:strVal val="#ppt_h"/>
                                          </p:val>
                                        </p:tav>
                                        <p:tav tm="100000">
                                          <p:val>
                                            <p:strVal val="#ppt_h"/>
                                          </p:val>
                                        </p:tav>
                                      </p:tavLst>
                                    </p:anim>
                                    <p:animEffect transition="in" filter="fade">
                                      <p:cBhvr>
                                        <p:cTn id="14" dur="1000"/>
                                        <p:tgtEl>
                                          <p:spTgt spid="47105">
                                            <p:txEl>
                                              <p:charRg st="0" end="228"/>
                                            </p:txEl>
                                          </p:spTgt>
                                        </p:tgtEl>
                                      </p:cBhvr>
                                    </p:animEffect>
                                  </p:childTnLst>
                                </p:cTn>
                              </p:par>
                            </p:childTnLst>
                          </p:cTn>
                        </p:par>
                        <p:par>
                          <p:cTn id="15" fill="hold">
                            <p:stCondLst>
                              <p:cond delay="1000"/>
                            </p:stCondLst>
                            <p:childTnLst>
                              <p:par>
                                <p:cTn id="16" presetID="8" presetClass="entr" presetSubtype="16" fill="hold" grpId="0" nodeType="afterEffect">
                                  <p:stCondLst>
                                    <p:cond delay="0"/>
                                  </p:stCondLst>
                                  <p:childTnLst>
                                    <p:set>
                                      <p:cBhvr>
                                        <p:cTn id="17" dur="1000" fill="hold">
                                          <p:stCondLst>
                                            <p:cond delay="0"/>
                                          </p:stCondLst>
                                        </p:cTn>
                                        <p:tgtEl>
                                          <p:spTgt spid="11268"/>
                                        </p:tgtEl>
                                        <p:attrNameLst>
                                          <p:attrName>style.visibility</p:attrName>
                                        </p:attrNameLst>
                                      </p:cBhvr>
                                      <p:to>
                                        <p:strVal val="visible"/>
                                      </p:to>
                                    </p:set>
                                    <p:animEffect transition="in" filter="diamond(in)">
                                      <p:cBhvr>
                                        <p:cTn id="18" dur="1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47105" grpId="0" animBg="1"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WordArt 4"/>
          <p:cNvSpPr>
            <a:spLocks noTextEdit="1"/>
          </p:cNvSpPr>
          <p:nvPr/>
        </p:nvSpPr>
        <p:spPr>
          <a:xfrm>
            <a:off x="5159375" y="188913"/>
            <a:ext cx="2586038" cy="936625"/>
          </a:xfrm>
          <a:prstGeom prst="rect">
            <a:avLst/>
          </a:prstGeom>
        </p:spPr>
        <p:txBody>
          <a:bodyPr wrap="none" fromWordArt="1">
            <a:prstTxWarp prst="textFadeUp">
              <a:avLst>
                <a:gd name="adj" fmla="val 0"/>
              </a:avLst>
            </a:prstTxWarp>
            <a:normAutofit lnSpcReduction="10000"/>
          </a:bodyPr>
          <a:p>
            <a:pPr algn="ctr"/>
            <a:endParaRPr lang="zh-CN" altLang="en-US" sz="6000" b="1">
              <a:ln w="12700" cap="flat" cmpd="sng">
                <a:solidFill>
                  <a:srgbClr val="B2B2B2"/>
                </a:solidFill>
                <a:prstDash val="solid"/>
                <a:round/>
                <a:headEnd type="none" w="med" len="med"/>
                <a:tailEnd type="none" w="med" len="med"/>
              </a:ln>
              <a:solidFill>
                <a:srgbClr val="FF0000"/>
              </a:solidFill>
              <a:effectLst>
                <a:outerShdw dist="35921" dir="2699999" sy="50000" rotWithShape="0">
                  <a:srgbClr val="875B0D">
                    <a:alpha val="70000"/>
                  </a:srgbClr>
                </a:outerShdw>
              </a:effectLst>
              <a:latin typeface="楷体_GB2312" charset="0"/>
              <a:ea typeface="楷体_GB2312" charset="0"/>
            </a:endParaRPr>
          </a:p>
        </p:txBody>
      </p:sp>
      <p:sp>
        <p:nvSpPr>
          <p:cNvPr id="50180" name="Text Box 7"/>
          <p:cNvSpPr txBox="1"/>
          <p:nvPr/>
        </p:nvSpPr>
        <p:spPr>
          <a:xfrm>
            <a:off x="984250" y="3171825"/>
            <a:ext cx="10327640" cy="2306955"/>
          </a:xfrm>
          <a:prstGeom prst="rect">
            <a:avLst/>
          </a:prstGeom>
          <a:noFill/>
          <a:ln w="9525">
            <a:noFill/>
          </a:ln>
        </p:spPr>
        <p:txBody>
          <a:bodyPr wrap="square" anchor="t" anchorCtr="0">
            <a:spAutoFit/>
          </a:bodyPr>
          <a:p>
            <a:pPr>
              <a:lnSpc>
                <a:spcPct val="180000"/>
              </a:lnSpc>
            </a:pPr>
            <a:r>
              <a:rPr lang="en-US" altLang="zh-CN" sz="4000" b="1" dirty="0">
                <a:solidFill>
                  <a:srgbClr val="05090F"/>
                </a:solidFill>
                <a:latin typeface="华文中宋" panose="02010600040101010101" pitchFamily="2" charset="-122"/>
                <a:ea typeface="华文中宋" panose="02010600040101010101" pitchFamily="2" charset="-122"/>
              </a:rPr>
              <a:t>      </a:t>
            </a:r>
            <a:r>
              <a:rPr lang="zh-CN" altLang="en-US" sz="4000" b="1" dirty="0">
                <a:solidFill>
                  <a:srgbClr val="05090F"/>
                </a:solidFill>
                <a:latin typeface="华文中宋" panose="02010600040101010101" pitchFamily="2" charset="-122"/>
                <a:ea typeface="华文中宋" panose="02010600040101010101" pitchFamily="2" charset="-122"/>
              </a:rPr>
              <a:t>本段写对“客”的回答，阐发了怀古伤时之情，感情色彩甚为悲伤。</a:t>
            </a:r>
            <a:r>
              <a:rPr lang="zh-CN" altLang="en-US" sz="4000" dirty="0">
                <a:latin typeface="Arial" panose="020B0604020202020204" pitchFamily="34" charset="0"/>
                <a:ea typeface="宋体" panose="02010600030101010101" pitchFamily="2" charset="-122"/>
              </a:rPr>
              <a:t> </a:t>
            </a:r>
            <a:endParaRPr lang="zh-CN" altLang="en-US" sz="4000" dirty="0">
              <a:latin typeface="Arial" panose="020B0604020202020204" pitchFamily="34" charset="0"/>
              <a:ea typeface="宋体" panose="02010600030101010101" pitchFamily="2" charset="-122"/>
            </a:endParaRPr>
          </a:p>
        </p:txBody>
      </p:sp>
      <p:sp>
        <p:nvSpPr>
          <p:cNvPr id="48132" name="文本框 2"/>
          <p:cNvSpPr txBox="1"/>
          <p:nvPr/>
        </p:nvSpPr>
        <p:spPr>
          <a:xfrm>
            <a:off x="5372735" y="303848"/>
            <a:ext cx="1706880" cy="706755"/>
          </a:xfrm>
          <a:prstGeom prst="rect">
            <a:avLst/>
          </a:prstGeom>
          <a:noFill/>
          <a:ln w="9525">
            <a:noFill/>
          </a:ln>
        </p:spPr>
        <p:txBody>
          <a:bodyPr wrap="none" anchor="t" anchorCtr="0">
            <a:spAutoFit/>
          </a:bodyPr>
          <a:p>
            <a:r>
              <a:rPr lang="zh-CN" altLang="en-US" sz="4000" b="1" dirty="0">
                <a:solidFill>
                  <a:srgbClr val="FF0000"/>
                </a:solidFill>
                <a:latin typeface="微软雅黑" panose="020B0503020204020204" charset="-122"/>
                <a:ea typeface="微软雅黑" panose="020B0503020204020204" charset="-122"/>
              </a:rPr>
              <a:t>第三段</a:t>
            </a:r>
            <a:endParaRPr lang="zh-CN" altLang="en-US" sz="4000" b="1" dirty="0">
              <a:solidFill>
                <a:srgbClr val="FF0000"/>
              </a:solidFill>
              <a:latin typeface="微软雅黑" panose="020B0503020204020204" charset="-122"/>
              <a:ea typeface="微软雅黑" panose="020B0503020204020204" charset="-122"/>
            </a:endParaRPr>
          </a:p>
        </p:txBody>
      </p:sp>
      <p:sp>
        <p:nvSpPr>
          <p:cNvPr id="48133" name="文本框 3"/>
          <p:cNvSpPr txBox="1"/>
          <p:nvPr/>
        </p:nvSpPr>
        <p:spPr>
          <a:xfrm>
            <a:off x="984250" y="1125855"/>
            <a:ext cx="10483215" cy="1691640"/>
          </a:xfrm>
          <a:prstGeom prst="rect">
            <a:avLst/>
          </a:prstGeom>
          <a:noFill/>
          <a:ln w="9525">
            <a:noFill/>
          </a:ln>
        </p:spPr>
        <p:txBody>
          <a:bodyPr wrap="square" anchor="t" anchorCtr="0">
            <a:spAutoFit/>
          </a:bodyPr>
          <a:p>
            <a:pPr>
              <a:lnSpc>
                <a:spcPct val="130000"/>
              </a:lnSpc>
            </a:pPr>
            <a:r>
              <a:rPr lang="en-US" altLang="zh-CN" sz="4000" b="1" dirty="0">
                <a:solidFill>
                  <a:srgbClr val="270AD3"/>
                </a:solidFill>
                <a:latin typeface="华文中宋" panose="02010600040101010101" pitchFamily="2" charset="-122"/>
                <a:ea typeface="华文中宋" panose="02010600040101010101" pitchFamily="2" charset="-122"/>
                <a:sym typeface="华文楷体" panose="02010600040101010101" pitchFamily="2" charset="-122"/>
              </a:rPr>
              <a:t>1</a:t>
            </a:r>
            <a:r>
              <a:rPr lang="zh-CN" altLang="en-US" sz="4000" b="1" dirty="0">
                <a:solidFill>
                  <a:srgbClr val="270AD3"/>
                </a:solidFill>
                <a:latin typeface="华文中宋" panose="02010600040101010101" pitchFamily="2" charset="-122"/>
                <a:ea typeface="华文中宋" panose="02010600040101010101" pitchFamily="2" charset="-122"/>
                <a:sym typeface="华文楷体" panose="02010600040101010101" pitchFamily="2" charset="-122"/>
              </a:rPr>
              <a:t>、本段</a:t>
            </a:r>
            <a:r>
              <a:rPr lang="zh-CN" altLang="en-US" sz="4000" b="1" dirty="0">
                <a:solidFill>
                  <a:srgbClr val="270AD3"/>
                </a:solidFill>
                <a:latin typeface="华文中宋" panose="02010600040101010101" pitchFamily="2" charset="-122"/>
                <a:ea typeface="华文中宋" panose="02010600040101010101" pitchFamily="2" charset="-122"/>
              </a:rPr>
              <a:t>感情色彩如何？主要写了什么？客是如何阐发当时的情怀的？</a:t>
            </a:r>
            <a:endParaRPr lang="zh-CN" altLang="en-US" sz="4000" b="1" dirty="0">
              <a:solidFill>
                <a:srgbClr val="270AD3"/>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000" fill="hold">
                                          <p:stCondLst>
                                            <p:cond delay="0"/>
                                          </p:stCondLst>
                                        </p:cTn>
                                        <p:tgtEl>
                                          <p:spTgt spid="48132"/>
                                        </p:tgtEl>
                                        <p:attrNameLst>
                                          <p:attrName>style.visibility</p:attrName>
                                        </p:attrNameLst>
                                      </p:cBhvr>
                                      <p:to>
                                        <p:strVal val="visible"/>
                                      </p:to>
                                    </p:set>
                                    <p:anim calcmode="lin" valueType="num">
                                      <p:cBhvr additive="base">
                                        <p:cTn id="7" dur="1000" fill="hold"/>
                                        <p:tgtEl>
                                          <p:spTgt spid="48132"/>
                                        </p:tgtEl>
                                        <p:attrNameLst>
                                          <p:attrName>ppt_x</p:attrName>
                                        </p:attrNameLst>
                                      </p:cBhvr>
                                      <p:tavLst>
                                        <p:tav tm="0">
                                          <p:val>
                                            <p:strVal val="#ppt_x"/>
                                          </p:val>
                                        </p:tav>
                                        <p:tav tm="100000">
                                          <p:val>
                                            <p:strVal val="#ppt_x"/>
                                          </p:val>
                                        </p:tav>
                                      </p:tavLst>
                                    </p:anim>
                                    <p:anim calcmode="lin" valueType="num">
                                      <p:cBhvr additive="base">
                                        <p:cTn id="8" dur="1000" fill="hold"/>
                                        <p:tgtEl>
                                          <p:spTgt spid="4813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8133">
                                            <p:txEl>
                                              <p:charRg st="0" end="16"/>
                                            </p:txEl>
                                          </p:spTgt>
                                        </p:tgtEl>
                                        <p:attrNameLst>
                                          <p:attrName>style.visibility</p:attrName>
                                        </p:attrNameLst>
                                      </p:cBhvr>
                                      <p:to>
                                        <p:strVal val="visible"/>
                                      </p:to>
                                    </p:set>
                                    <p:anim calcmode="lin" valueType="num">
                                      <p:cBhvr>
                                        <p:cTn id="12" dur="1000" fill="hold"/>
                                        <p:tgtEl>
                                          <p:spTgt spid="48133">
                                            <p:txEl>
                                              <p:charRg st="0" end="16"/>
                                            </p:txEl>
                                          </p:spTgt>
                                        </p:tgtEl>
                                        <p:attrNameLst>
                                          <p:attrName>ppt_w</p:attrName>
                                        </p:attrNameLst>
                                      </p:cBhvr>
                                      <p:tavLst>
                                        <p:tav tm="0">
                                          <p:val>
                                            <p:strVal val="#ppt_w*0.70"/>
                                          </p:val>
                                        </p:tav>
                                        <p:tav tm="100000">
                                          <p:val>
                                            <p:strVal val="#ppt_w"/>
                                          </p:val>
                                        </p:tav>
                                      </p:tavLst>
                                    </p:anim>
                                    <p:anim calcmode="lin" valueType="num">
                                      <p:cBhvr>
                                        <p:cTn id="13" dur="1000" fill="hold"/>
                                        <p:tgtEl>
                                          <p:spTgt spid="48133">
                                            <p:txEl>
                                              <p:charRg st="0" end="16"/>
                                            </p:txEl>
                                          </p:spTgt>
                                        </p:tgtEl>
                                        <p:attrNameLst>
                                          <p:attrName>ppt_h</p:attrName>
                                        </p:attrNameLst>
                                      </p:cBhvr>
                                      <p:tavLst>
                                        <p:tav tm="0">
                                          <p:val>
                                            <p:strVal val="#ppt_h"/>
                                          </p:val>
                                        </p:tav>
                                        <p:tav tm="100000">
                                          <p:val>
                                            <p:strVal val="#ppt_h"/>
                                          </p:val>
                                        </p:tav>
                                      </p:tavLst>
                                    </p:anim>
                                    <p:animEffect transition="in" filter="fade">
                                      <p:cBhvr>
                                        <p:cTn id="14" dur="1000"/>
                                        <p:tgtEl>
                                          <p:spTgt spid="48133">
                                            <p:txEl>
                                              <p:charRg st="0" end="16"/>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50180">
                                            <p:txEl>
                                              <p:charRg st="0" end="32"/>
                                            </p:txEl>
                                          </p:spTgt>
                                        </p:tgtEl>
                                        <p:attrNameLst>
                                          <p:attrName>style.visibility</p:attrName>
                                        </p:attrNameLst>
                                      </p:cBhvr>
                                      <p:to>
                                        <p:strVal val="visible"/>
                                      </p:to>
                                    </p:set>
                                    <p:anim calcmode="lin" valueType="num">
                                      <p:cBhvr additive="base">
                                        <p:cTn id="19" dur="1000" fill="hold"/>
                                        <p:tgtEl>
                                          <p:spTgt spid="50180">
                                            <p:txEl>
                                              <p:charRg st="0" end="3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50180">
                                            <p:txEl>
                                              <p:charRg st="0" end="3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Text Box 4"/>
          <p:cNvSpPr txBox="1"/>
          <p:nvPr/>
        </p:nvSpPr>
        <p:spPr>
          <a:xfrm>
            <a:off x="965200" y="2115185"/>
            <a:ext cx="859790" cy="2155825"/>
          </a:xfrm>
          <a:prstGeom prst="rect">
            <a:avLst/>
          </a:prstGeom>
          <a:noFill/>
          <a:ln w="9525">
            <a:noFill/>
          </a:ln>
        </p:spPr>
        <p:txBody>
          <a:bodyPr vert="eaVert" wrap="square" anchor="t" anchorCtr="0">
            <a:spAutoFit/>
          </a:bodyPr>
          <a:p>
            <a:pPr>
              <a:lnSpc>
                <a:spcPct val="110000"/>
              </a:lnSpc>
            </a:pPr>
            <a:r>
              <a:rPr lang="zh-CN" altLang="en-US" sz="4000" b="1" dirty="0">
                <a:solidFill>
                  <a:srgbClr val="FF0000"/>
                </a:solidFill>
                <a:latin typeface="微软雅黑" panose="020B0503020204020204" charset="-122"/>
                <a:ea typeface="微软雅黑" panose="020B0503020204020204" charset="-122"/>
              </a:rPr>
              <a:t>情怀阐发</a:t>
            </a:r>
            <a:endParaRPr lang="zh-CN" altLang="en-US" sz="4000" b="1" dirty="0">
              <a:solidFill>
                <a:srgbClr val="FF0000"/>
              </a:solidFill>
              <a:latin typeface="微软雅黑" panose="020B0503020204020204" charset="-122"/>
              <a:ea typeface="微软雅黑" panose="020B0503020204020204" charset="-122"/>
            </a:endParaRPr>
          </a:p>
        </p:txBody>
      </p:sp>
      <p:sp>
        <p:nvSpPr>
          <p:cNvPr id="49154" name="AutoShape 5"/>
          <p:cNvSpPr/>
          <p:nvPr/>
        </p:nvSpPr>
        <p:spPr>
          <a:xfrm>
            <a:off x="1981200" y="547688"/>
            <a:ext cx="317500" cy="5291137"/>
          </a:xfrm>
          <a:prstGeom prst="leftBrace">
            <a:avLst>
              <a:gd name="adj1" fmla="val 62493"/>
              <a:gd name="adj2" fmla="val 50000"/>
            </a:avLst>
          </a:prstGeom>
          <a:noFill/>
          <a:ln w="31750" cap="flat" cmpd="sng">
            <a:solidFill>
              <a:srgbClr val="800000"/>
            </a:solidFill>
            <a:prstDash val="solid"/>
            <a:round/>
            <a:headEnd type="none" w="med" len="med"/>
            <a:tailEnd type="none" w="med" len="med"/>
          </a:ln>
        </p:spPr>
        <p:txBody>
          <a:bodyPr wrap="none" anchor="ctr" anchorCtr="0"/>
          <a:p>
            <a:pPr algn="ctr"/>
            <a:endParaRPr lang="zh-CN" altLang="en-US" dirty="0">
              <a:solidFill>
                <a:srgbClr val="FF0000"/>
              </a:solidFill>
              <a:latin typeface="Arial" panose="020B0604020202020204" pitchFamily="34" charset="0"/>
              <a:ea typeface="宋体" panose="02010600030101010101" pitchFamily="2" charset="-122"/>
            </a:endParaRPr>
          </a:p>
        </p:txBody>
      </p:sp>
      <p:sp>
        <p:nvSpPr>
          <p:cNvPr id="117766" name="Text Box 6"/>
          <p:cNvSpPr txBox="1"/>
          <p:nvPr/>
        </p:nvSpPr>
        <p:spPr>
          <a:xfrm>
            <a:off x="2948305" y="316865"/>
            <a:ext cx="7270750" cy="645160"/>
          </a:xfrm>
          <a:prstGeom prst="rect">
            <a:avLst/>
          </a:prstGeom>
          <a:noFill/>
          <a:ln w="9525">
            <a:noFill/>
          </a:ln>
        </p:spPr>
        <p:txBody>
          <a:bodyPr wrap="square" anchor="t" anchorCtr="0">
            <a:spAutoFit/>
          </a:bodyPr>
          <a:p>
            <a:r>
              <a:rPr lang="zh-CN" altLang="en-US" sz="3600" b="1" dirty="0">
                <a:latin typeface="华文中宋" panose="02010600040101010101" pitchFamily="2" charset="-122"/>
                <a:ea typeface="华文中宋" panose="02010600040101010101" pitchFamily="2" charset="-122"/>
              </a:rPr>
              <a:t>对比：</a:t>
            </a:r>
            <a:r>
              <a:rPr lang="zh-CN" altLang="en-US" sz="3600" b="1" dirty="0">
                <a:solidFill>
                  <a:srgbClr val="000099"/>
                </a:solidFill>
                <a:latin typeface="华文中宋" panose="02010600040101010101" pitchFamily="2" charset="-122"/>
                <a:ea typeface="华文中宋" panose="02010600040101010101" pitchFamily="2" charset="-122"/>
              </a:rPr>
              <a:t>古今人物</a:t>
            </a:r>
            <a:r>
              <a:rPr lang="en-US" altLang="zh-CN" sz="3600" b="1" dirty="0">
                <a:solidFill>
                  <a:srgbClr val="000099"/>
                </a:solidFill>
                <a:latin typeface="华文中宋" panose="02010600040101010101" pitchFamily="2" charset="-122"/>
                <a:ea typeface="华文中宋" panose="02010600040101010101" pitchFamily="2" charset="-122"/>
              </a:rPr>
              <a:t>——</a:t>
            </a:r>
            <a:r>
              <a:rPr lang="zh-CN" altLang="en-US" sz="3600" b="1" dirty="0">
                <a:solidFill>
                  <a:srgbClr val="000099"/>
                </a:solidFill>
                <a:latin typeface="华文中宋" panose="02010600040101010101" pitchFamily="2" charset="-122"/>
                <a:ea typeface="华文中宋" panose="02010600040101010101" pitchFamily="2" charset="-122"/>
              </a:rPr>
              <a:t>曹操，吾与子</a:t>
            </a:r>
            <a:endParaRPr lang="zh-CN" altLang="en-US" sz="3600" b="1" dirty="0">
              <a:solidFill>
                <a:srgbClr val="000099"/>
              </a:solidFill>
              <a:latin typeface="华文中宋" panose="02010600040101010101" pitchFamily="2" charset="-122"/>
              <a:ea typeface="华文中宋" panose="02010600040101010101" pitchFamily="2" charset="-122"/>
            </a:endParaRPr>
          </a:p>
        </p:txBody>
      </p:sp>
      <p:sp>
        <p:nvSpPr>
          <p:cNvPr id="51204" name="Text Box 8"/>
          <p:cNvSpPr txBox="1"/>
          <p:nvPr/>
        </p:nvSpPr>
        <p:spPr>
          <a:xfrm>
            <a:off x="3556000" y="1490663"/>
            <a:ext cx="309880" cy="368300"/>
          </a:xfrm>
          <a:prstGeom prst="rect">
            <a:avLst/>
          </a:prstGeom>
          <a:noFill/>
          <a:ln w="9525">
            <a:noFill/>
          </a:ln>
        </p:spPr>
        <p:txBody>
          <a:bodyPr wrap="none" anchor="t" anchorCtr="0">
            <a:spAutoFit/>
          </a:bodyPr>
          <a:p>
            <a:endParaRPr lang="zh-CN" altLang="en-US" dirty="0">
              <a:latin typeface="Arial" panose="020B0604020202020204" pitchFamily="34" charset="0"/>
              <a:ea typeface="宋体" panose="02010600030101010101" pitchFamily="2" charset="-122"/>
            </a:endParaRPr>
          </a:p>
        </p:txBody>
      </p:sp>
      <p:sp>
        <p:nvSpPr>
          <p:cNvPr id="117769" name="Text Box 9"/>
          <p:cNvSpPr txBox="1"/>
          <p:nvPr/>
        </p:nvSpPr>
        <p:spPr>
          <a:xfrm>
            <a:off x="3446145" y="981075"/>
            <a:ext cx="7853045" cy="1568450"/>
          </a:xfrm>
          <a:prstGeom prst="rect">
            <a:avLst/>
          </a:prstGeom>
          <a:noFill/>
          <a:ln w="9525">
            <a:noFill/>
          </a:ln>
        </p:spPr>
        <p:txBody>
          <a:bodyPr wrap="square" anchor="t" anchorCtr="0">
            <a:spAutoFit/>
          </a:bodyPr>
          <a:p>
            <a:pPr>
              <a:spcBef>
                <a:spcPct val="50000"/>
              </a:spcBef>
              <a:buClr>
                <a:schemeClr val="hlink"/>
              </a:buClr>
            </a:pPr>
            <a:r>
              <a:rPr lang="zh-CN" altLang="en-US" sz="3200" b="1" dirty="0">
                <a:solidFill>
                  <a:srgbClr val="05090F"/>
                </a:solidFill>
                <a:latin typeface="华文中宋" panose="02010600040101010101" pitchFamily="2" charset="-122"/>
                <a:ea typeface="华文中宋" panose="02010600040101010101" pitchFamily="2" charset="-122"/>
              </a:rPr>
              <a:t>赤壁江山触发他想到历史上的英雄人物，当年何等英雄，而今安在</a:t>
            </a:r>
            <a:r>
              <a:rPr lang="en-US" altLang="zh-CN" sz="3200" b="1" dirty="0">
                <a:solidFill>
                  <a:srgbClr val="05090F"/>
                </a:solidFill>
                <a:latin typeface="华文中宋" panose="02010600040101010101" pitchFamily="2" charset="-122"/>
                <a:ea typeface="华文中宋" panose="02010600040101010101" pitchFamily="2" charset="-122"/>
              </a:rPr>
              <a:t>?</a:t>
            </a:r>
            <a:r>
              <a:rPr lang="zh-CN" altLang="en-US" sz="3200" b="1" dirty="0">
                <a:solidFill>
                  <a:srgbClr val="05090F"/>
                </a:solidFill>
                <a:latin typeface="华文中宋" panose="02010600040101010101" pitchFamily="2" charset="-122"/>
                <a:ea typeface="华文中宋" panose="02010600040101010101" pitchFamily="2" charset="-122"/>
              </a:rPr>
              <a:t>何况吾辈渔樵江渚之上</a:t>
            </a:r>
            <a:r>
              <a:rPr lang="en-US" altLang="zh-CN" sz="3200" b="1" dirty="0">
                <a:solidFill>
                  <a:srgbClr val="05090F"/>
                </a:solidFill>
                <a:latin typeface="华文中宋" panose="02010600040101010101" pitchFamily="2" charset="-122"/>
                <a:ea typeface="华文中宋" panose="02010600040101010101" pitchFamily="2" charset="-122"/>
              </a:rPr>
              <a:t>!</a:t>
            </a:r>
            <a:endParaRPr lang="en-US" altLang="zh-CN" sz="3200" b="1" dirty="0">
              <a:solidFill>
                <a:srgbClr val="05090F"/>
              </a:solidFill>
              <a:latin typeface="华文中宋" panose="02010600040101010101" pitchFamily="2" charset="-122"/>
              <a:ea typeface="华文中宋" panose="02010600040101010101" pitchFamily="2" charset="-122"/>
            </a:endParaRPr>
          </a:p>
        </p:txBody>
      </p:sp>
      <p:sp>
        <p:nvSpPr>
          <p:cNvPr id="117770" name="Text Box 10"/>
          <p:cNvSpPr txBox="1"/>
          <p:nvPr/>
        </p:nvSpPr>
        <p:spPr>
          <a:xfrm>
            <a:off x="2919413" y="2568575"/>
            <a:ext cx="5676900" cy="645160"/>
          </a:xfrm>
          <a:prstGeom prst="rect">
            <a:avLst/>
          </a:prstGeom>
          <a:noFill/>
          <a:ln w="9525">
            <a:noFill/>
          </a:ln>
        </p:spPr>
        <p:txBody>
          <a:bodyPr wrap="none" anchor="t" anchorCtr="0">
            <a:spAutoFit/>
          </a:bodyPr>
          <a:p>
            <a:r>
              <a:rPr lang="zh-CN" altLang="en-US" sz="3600" b="1" dirty="0">
                <a:latin typeface="华文中宋" panose="02010600040101010101" pitchFamily="2" charset="-122"/>
                <a:ea typeface="华文中宋" panose="02010600040101010101" pitchFamily="2" charset="-122"/>
              </a:rPr>
              <a:t>比喻：</a:t>
            </a:r>
            <a:r>
              <a:rPr lang="zh-CN" altLang="en-US" sz="3600" b="1" dirty="0">
                <a:solidFill>
                  <a:srgbClr val="000099"/>
                </a:solidFill>
                <a:latin typeface="华文中宋" panose="02010600040101010101" pitchFamily="2" charset="-122"/>
                <a:ea typeface="华文中宋" panose="02010600040101010101" pitchFamily="2" charset="-122"/>
              </a:rPr>
              <a:t>人生短暂，感触生悲</a:t>
            </a:r>
            <a:endParaRPr lang="zh-CN" altLang="en-US" sz="3600" b="1" dirty="0">
              <a:solidFill>
                <a:srgbClr val="000099"/>
              </a:solidFill>
              <a:latin typeface="华文中宋" panose="02010600040101010101" pitchFamily="2" charset="-122"/>
              <a:ea typeface="华文中宋" panose="02010600040101010101" pitchFamily="2" charset="-122"/>
            </a:endParaRPr>
          </a:p>
        </p:txBody>
      </p:sp>
      <p:sp>
        <p:nvSpPr>
          <p:cNvPr id="117772" name="Text Box 12"/>
          <p:cNvSpPr txBox="1"/>
          <p:nvPr/>
        </p:nvSpPr>
        <p:spPr>
          <a:xfrm>
            <a:off x="3556000" y="3336290"/>
            <a:ext cx="7723505" cy="1076325"/>
          </a:xfrm>
          <a:prstGeom prst="rect">
            <a:avLst/>
          </a:prstGeom>
          <a:noFill/>
          <a:ln w="9525">
            <a:noFill/>
          </a:ln>
        </p:spPr>
        <p:txBody>
          <a:bodyPr wrap="square" anchor="t" anchorCtr="0">
            <a:spAutoFit/>
          </a:bodyPr>
          <a:p>
            <a:r>
              <a:rPr lang="zh-CN" altLang="en-US" sz="3200" b="1" dirty="0">
                <a:solidFill>
                  <a:srgbClr val="FF3300"/>
                </a:solidFill>
                <a:latin typeface="华文中宋" panose="02010600040101010101" pitchFamily="2" charset="-122"/>
                <a:ea typeface="华文中宋" panose="02010600040101010101" pitchFamily="2" charset="-122"/>
              </a:rPr>
              <a:t>蜉蝣（天地） 粟（沧海） 哀（吾生） 羡（长江）</a:t>
            </a:r>
            <a:r>
              <a:rPr lang="en-US" altLang="zh-CN" dirty="0">
                <a:solidFill>
                  <a:srgbClr val="FF3300"/>
                </a:solidFill>
                <a:latin typeface="华文中宋" panose="02010600040101010101" pitchFamily="2" charset="-122"/>
                <a:ea typeface="华文中宋" panose="02010600040101010101" pitchFamily="2" charset="-122"/>
              </a:rPr>
              <a:t> </a:t>
            </a:r>
            <a:endParaRPr lang="en-US" altLang="zh-CN" dirty="0">
              <a:solidFill>
                <a:srgbClr val="FF3300"/>
              </a:solidFill>
              <a:latin typeface="华文中宋" panose="02010600040101010101" pitchFamily="2" charset="-122"/>
              <a:ea typeface="华文中宋" panose="02010600040101010101" pitchFamily="2" charset="-122"/>
            </a:endParaRPr>
          </a:p>
        </p:txBody>
      </p:sp>
      <p:sp>
        <p:nvSpPr>
          <p:cNvPr id="117773" name="Text Box 13"/>
          <p:cNvSpPr txBox="1"/>
          <p:nvPr/>
        </p:nvSpPr>
        <p:spPr>
          <a:xfrm>
            <a:off x="2947988" y="4391025"/>
            <a:ext cx="4251960" cy="706755"/>
          </a:xfrm>
          <a:prstGeom prst="rect">
            <a:avLst/>
          </a:prstGeom>
          <a:noFill/>
          <a:ln w="9525">
            <a:noFill/>
          </a:ln>
        </p:spPr>
        <p:txBody>
          <a:bodyPr wrap="none" anchor="t" anchorCtr="0">
            <a:spAutoFit/>
          </a:bodyPr>
          <a:p>
            <a:r>
              <a:rPr lang="zh-CN" altLang="en-US" sz="4000" b="1" dirty="0">
                <a:latin typeface="华文中宋" panose="02010600040101010101" pitchFamily="2" charset="-122"/>
                <a:ea typeface="华文中宋" panose="02010600040101010101" pitchFamily="2" charset="-122"/>
              </a:rPr>
              <a:t>理想与现实的矛盾</a:t>
            </a:r>
            <a:endParaRPr lang="zh-CN" altLang="en-US" sz="4000" b="1" dirty="0">
              <a:latin typeface="华文中宋" panose="02010600040101010101" pitchFamily="2" charset="-122"/>
              <a:ea typeface="华文中宋" panose="02010600040101010101" pitchFamily="2" charset="-122"/>
            </a:endParaRPr>
          </a:p>
        </p:txBody>
      </p:sp>
      <p:sp>
        <p:nvSpPr>
          <p:cNvPr id="117776" name="Text Box 16"/>
          <p:cNvSpPr txBox="1"/>
          <p:nvPr/>
        </p:nvSpPr>
        <p:spPr>
          <a:xfrm>
            <a:off x="3346450" y="5199380"/>
            <a:ext cx="7364095" cy="1076325"/>
          </a:xfrm>
          <a:prstGeom prst="rect">
            <a:avLst/>
          </a:prstGeom>
          <a:noFill/>
          <a:ln w="9525">
            <a:noFill/>
          </a:ln>
        </p:spPr>
        <p:txBody>
          <a:bodyPr wrap="square" anchor="t" anchorCtr="0">
            <a:spAutoFit/>
          </a:bodyPr>
          <a:p>
            <a:r>
              <a:rPr lang="zh-CN" altLang="en-US" sz="3200" b="1" dirty="0">
                <a:solidFill>
                  <a:srgbClr val="7030A0"/>
                </a:solidFill>
                <a:latin typeface="华文中宋" panose="02010600040101010101" pitchFamily="2" charset="-122"/>
                <a:ea typeface="华文中宋" panose="02010600040101010101" pitchFamily="2" charset="-122"/>
              </a:rPr>
              <a:t>理想：挟飞仙以遨游，抱明月而长终。</a:t>
            </a:r>
            <a:endParaRPr lang="zh-CN" altLang="en-US" sz="3200" b="1" dirty="0">
              <a:solidFill>
                <a:srgbClr val="7030A0"/>
              </a:solidFill>
              <a:latin typeface="华文中宋" panose="02010600040101010101" pitchFamily="2" charset="-122"/>
              <a:ea typeface="华文中宋" panose="02010600040101010101" pitchFamily="2" charset="-122"/>
            </a:endParaRPr>
          </a:p>
          <a:p>
            <a:r>
              <a:rPr lang="zh-CN" altLang="en-US" sz="3200" b="1" dirty="0">
                <a:solidFill>
                  <a:srgbClr val="7030A0"/>
                </a:solidFill>
                <a:latin typeface="华文中宋" panose="02010600040101010101" pitchFamily="2" charset="-122"/>
                <a:ea typeface="华文中宋" panose="02010600040101010101" pitchFamily="2" charset="-122"/>
              </a:rPr>
              <a:t>现实：不可乎骤得</a:t>
            </a:r>
            <a:endParaRPr lang="zh-CN" altLang="en-US" sz="3200" b="1" dirty="0">
              <a:solidFill>
                <a:srgbClr val="7030A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49153"/>
                                        </p:tgtEl>
                                        <p:attrNameLst>
                                          <p:attrName>style.visibility</p:attrName>
                                        </p:attrNameLst>
                                      </p:cBhvr>
                                      <p:to>
                                        <p:strVal val="visible"/>
                                      </p:to>
                                    </p:set>
                                    <p:anim calcmode="lin" valueType="num">
                                      <p:cBhvr>
                                        <p:cTn id="7" dur="1000" fill="hold"/>
                                        <p:tgtEl>
                                          <p:spTgt spid="49153"/>
                                        </p:tgtEl>
                                        <p:attrNameLst>
                                          <p:attrName>ppt_w</p:attrName>
                                        </p:attrNameLst>
                                      </p:cBhvr>
                                      <p:tavLst>
                                        <p:tav tm="0">
                                          <p:val>
                                            <p:fltVal val="0.000000"/>
                                          </p:val>
                                        </p:tav>
                                        <p:tav tm="100000">
                                          <p:val>
                                            <p:strVal val="#ppt_w"/>
                                          </p:val>
                                        </p:tav>
                                      </p:tavLst>
                                    </p:anim>
                                    <p:anim calcmode="lin" valueType="num">
                                      <p:cBhvr>
                                        <p:cTn id="8" dur="1000" fill="hold"/>
                                        <p:tgtEl>
                                          <p:spTgt spid="49153"/>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000" fill="hold">
                                          <p:stCondLst>
                                            <p:cond delay="0"/>
                                          </p:stCondLst>
                                        </p:cTn>
                                        <p:tgtEl>
                                          <p:spTgt spid="49154"/>
                                        </p:tgtEl>
                                        <p:attrNameLst>
                                          <p:attrName>style.visibility</p:attrName>
                                        </p:attrNameLst>
                                      </p:cBhvr>
                                      <p:to>
                                        <p:strVal val="visible"/>
                                      </p:to>
                                    </p:set>
                                    <p:anim calcmode="lin" valueType="num">
                                      <p:cBhvr additive="base">
                                        <p:cTn id="12" dur="1000" fill="hold"/>
                                        <p:tgtEl>
                                          <p:spTgt spid="49154"/>
                                        </p:tgtEl>
                                        <p:attrNameLst>
                                          <p:attrName>ppt_x</p:attrName>
                                        </p:attrNameLst>
                                      </p:cBhvr>
                                      <p:tavLst>
                                        <p:tav tm="0">
                                          <p:val>
                                            <p:strVal val="#ppt_x"/>
                                          </p:val>
                                        </p:tav>
                                        <p:tav tm="100000">
                                          <p:val>
                                            <p:strVal val="#ppt_x"/>
                                          </p:val>
                                        </p:tav>
                                      </p:tavLst>
                                    </p:anim>
                                    <p:anim calcmode="lin" valueType="num">
                                      <p:cBhvr additive="base">
                                        <p:cTn id="13" dur="1000" fill="hold"/>
                                        <p:tgtEl>
                                          <p:spTgt spid="4915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117766"/>
                                        </p:tgtEl>
                                        <p:attrNameLst>
                                          <p:attrName>style.visibility</p:attrName>
                                        </p:attrNameLst>
                                      </p:cBhvr>
                                      <p:to>
                                        <p:strVal val="visible"/>
                                      </p:to>
                                    </p:set>
                                    <p:anim calcmode="lin" valueType="num">
                                      <p:cBhvr>
                                        <p:cTn id="18" dur="1000" fill="hold"/>
                                        <p:tgtEl>
                                          <p:spTgt spid="117766"/>
                                        </p:tgtEl>
                                        <p:attrNameLst>
                                          <p:attrName>ppt_w</p:attrName>
                                        </p:attrNameLst>
                                      </p:cBhvr>
                                      <p:tavLst>
                                        <p:tav tm="0">
                                          <p:val>
                                            <p:strVal val="#ppt_w*0.70"/>
                                          </p:val>
                                        </p:tav>
                                        <p:tav tm="100000">
                                          <p:val>
                                            <p:strVal val="#ppt_w"/>
                                          </p:val>
                                        </p:tav>
                                      </p:tavLst>
                                    </p:anim>
                                    <p:anim calcmode="lin" valueType="num">
                                      <p:cBhvr>
                                        <p:cTn id="19" dur="1000" fill="hold"/>
                                        <p:tgtEl>
                                          <p:spTgt spid="117766"/>
                                        </p:tgtEl>
                                        <p:attrNameLst>
                                          <p:attrName>ppt_h</p:attrName>
                                        </p:attrNameLst>
                                      </p:cBhvr>
                                      <p:tavLst>
                                        <p:tav tm="0">
                                          <p:val>
                                            <p:strVal val="#ppt_h"/>
                                          </p:val>
                                        </p:tav>
                                        <p:tav tm="100000">
                                          <p:val>
                                            <p:strVal val="#ppt_h"/>
                                          </p:val>
                                        </p:tav>
                                      </p:tavLst>
                                    </p:anim>
                                    <p:animEffect transition="in" filter="fade">
                                      <p:cBhvr>
                                        <p:cTn id="20" dur="1000"/>
                                        <p:tgtEl>
                                          <p:spTgt spid="117766"/>
                                        </p:tgtEl>
                                      </p:cBhvr>
                                    </p:animEffect>
                                  </p:childTnLst>
                                </p:cTn>
                              </p:par>
                              <p:par>
                                <p:cTn id="21" presetID="2" presetClass="entr" presetSubtype="4" fill="hold" grpId="0" nodeType="withEffect">
                                  <p:stCondLst>
                                    <p:cond delay="0"/>
                                  </p:stCondLst>
                                  <p:childTnLst>
                                    <p:set>
                                      <p:cBhvr>
                                        <p:cTn id="22" dur="1000" fill="hold">
                                          <p:stCondLst>
                                            <p:cond delay="0"/>
                                          </p:stCondLst>
                                        </p:cTn>
                                        <p:tgtEl>
                                          <p:spTgt spid="117769"/>
                                        </p:tgtEl>
                                        <p:attrNameLst>
                                          <p:attrName>style.visibility</p:attrName>
                                        </p:attrNameLst>
                                      </p:cBhvr>
                                      <p:to>
                                        <p:strVal val="visible"/>
                                      </p:to>
                                    </p:set>
                                    <p:anim calcmode="lin" valueType="num">
                                      <p:cBhvr additive="base">
                                        <p:cTn id="23" dur="1000" fill="hold"/>
                                        <p:tgtEl>
                                          <p:spTgt spid="117769"/>
                                        </p:tgtEl>
                                        <p:attrNameLst>
                                          <p:attrName>ppt_x</p:attrName>
                                        </p:attrNameLst>
                                      </p:cBhvr>
                                      <p:tavLst>
                                        <p:tav tm="0">
                                          <p:val>
                                            <p:strVal val="#ppt_x"/>
                                          </p:val>
                                        </p:tav>
                                        <p:tav tm="100000">
                                          <p:val>
                                            <p:strVal val="#ppt_x"/>
                                          </p:val>
                                        </p:tav>
                                      </p:tavLst>
                                    </p:anim>
                                    <p:anim calcmode="lin" valueType="num">
                                      <p:cBhvr additive="base">
                                        <p:cTn id="24" dur="1000" fill="hold"/>
                                        <p:tgtEl>
                                          <p:spTgt spid="117769"/>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55" presetClass="entr" presetSubtype="0" fill="hold" grpId="0" nodeType="afterEffect">
                                  <p:stCondLst>
                                    <p:cond delay="0"/>
                                  </p:stCondLst>
                                  <p:childTnLst>
                                    <p:set>
                                      <p:cBhvr>
                                        <p:cTn id="27" dur="1" fill="hold">
                                          <p:stCondLst>
                                            <p:cond delay="0"/>
                                          </p:stCondLst>
                                        </p:cTn>
                                        <p:tgtEl>
                                          <p:spTgt spid="117770"/>
                                        </p:tgtEl>
                                        <p:attrNameLst>
                                          <p:attrName>style.visibility</p:attrName>
                                        </p:attrNameLst>
                                      </p:cBhvr>
                                      <p:to>
                                        <p:strVal val="visible"/>
                                      </p:to>
                                    </p:set>
                                    <p:anim calcmode="lin" valueType="num">
                                      <p:cBhvr>
                                        <p:cTn id="28" dur="1000" fill="hold"/>
                                        <p:tgtEl>
                                          <p:spTgt spid="117770"/>
                                        </p:tgtEl>
                                        <p:attrNameLst>
                                          <p:attrName>ppt_w</p:attrName>
                                        </p:attrNameLst>
                                      </p:cBhvr>
                                      <p:tavLst>
                                        <p:tav tm="0">
                                          <p:val>
                                            <p:strVal val="#ppt_w*0.70"/>
                                          </p:val>
                                        </p:tav>
                                        <p:tav tm="100000">
                                          <p:val>
                                            <p:strVal val="#ppt_w"/>
                                          </p:val>
                                        </p:tav>
                                      </p:tavLst>
                                    </p:anim>
                                    <p:anim calcmode="lin" valueType="num">
                                      <p:cBhvr>
                                        <p:cTn id="29" dur="1000" fill="hold"/>
                                        <p:tgtEl>
                                          <p:spTgt spid="117770"/>
                                        </p:tgtEl>
                                        <p:attrNameLst>
                                          <p:attrName>ppt_h</p:attrName>
                                        </p:attrNameLst>
                                      </p:cBhvr>
                                      <p:tavLst>
                                        <p:tav tm="0">
                                          <p:val>
                                            <p:strVal val="#ppt_h"/>
                                          </p:val>
                                        </p:tav>
                                        <p:tav tm="100000">
                                          <p:val>
                                            <p:strVal val="#ppt_h"/>
                                          </p:val>
                                        </p:tav>
                                      </p:tavLst>
                                    </p:anim>
                                    <p:animEffect transition="in" filter="fade">
                                      <p:cBhvr>
                                        <p:cTn id="30" dur="1000"/>
                                        <p:tgtEl>
                                          <p:spTgt spid="117770"/>
                                        </p:tgtEl>
                                      </p:cBhvr>
                                    </p:animEffect>
                                  </p:childTnLst>
                                </p:cTn>
                              </p:par>
                              <p:par>
                                <p:cTn id="31" presetID="2" presetClass="entr" presetSubtype="4" fill="hold" grpId="0" nodeType="withEffect">
                                  <p:stCondLst>
                                    <p:cond delay="0"/>
                                  </p:stCondLst>
                                  <p:childTnLst>
                                    <p:set>
                                      <p:cBhvr>
                                        <p:cTn id="32" dur="1000" fill="hold">
                                          <p:stCondLst>
                                            <p:cond delay="0"/>
                                          </p:stCondLst>
                                        </p:cTn>
                                        <p:tgtEl>
                                          <p:spTgt spid="117772"/>
                                        </p:tgtEl>
                                        <p:attrNameLst>
                                          <p:attrName>style.visibility</p:attrName>
                                        </p:attrNameLst>
                                      </p:cBhvr>
                                      <p:to>
                                        <p:strVal val="visible"/>
                                      </p:to>
                                    </p:set>
                                    <p:anim calcmode="lin" valueType="num">
                                      <p:cBhvr additive="base">
                                        <p:cTn id="33" dur="1000" fill="hold"/>
                                        <p:tgtEl>
                                          <p:spTgt spid="117772"/>
                                        </p:tgtEl>
                                        <p:attrNameLst>
                                          <p:attrName>ppt_x</p:attrName>
                                        </p:attrNameLst>
                                      </p:cBhvr>
                                      <p:tavLst>
                                        <p:tav tm="0">
                                          <p:val>
                                            <p:strVal val="#ppt_x"/>
                                          </p:val>
                                        </p:tav>
                                        <p:tav tm="100000">
                                          <p:val>
                                            <p:strVal val="#ppt_x"/>
                                          </p:val>
                                        </p:tav>
                                      </p:tavLst>
                                    </p:anim>
                                    <p:anim calcmode="lin" valueType="num">
                                      <p:cBhvr additive="base">
                                        <p:cTn id="34" dur="1000" fill="hold"/>
                                        <p:tgtEl>
                                          <p:spTgt spid="117772"/>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55" presetClass="entr" presetSubtype="0" fill="hold" grpId="0" nodeType="afterEffect">
                                  <p:stCondLst>
                                    <p:cond delay="0"/>
                                  </p:stCondLst>
                                  <p:childTnLst>
                                    <p:set>
                                      <p:cBhvr>
                                        <p:cTn id="37" dur="1" fill="hold">
                                          <p:stCondLst>
                                            <p:cond delay="0"/>
                                          </p:stCondLst>
                                        </p:cTn>
                                        <p:tgtEl>
                                          <p:spTgt spid="117773"/>
                                        </p:tgtEl>
                                        <p:attrNameLst>
                                          <p:attrName>style.visibility</p:attrName>
                                        </p:attrNameLst>
                                      </p:cBhvr>
                                      <p:to>
                                        <p:strVal val="visible"/>
                                      </p:to>
                                    </p:set>
                                    <p:anim calcmode="lin" valueType="num">
                                      <p:cBhvr>
                                        <p:cTn id="38" dur="1000" fill="hold"/>
                                        <p:tgtEl>
                                          <p:spTgt spid="117773"/>
                                        </p:tgtEl>
                                        <p:attrNameLst>
                                          <p:attrName>ppt_w</p:attrName>
                                        </p:attrNameLst>
                                      </p:cBhvr>
                                      <p:tavLst>
                                        <p:tav tm="0">
                                          <p:val>
                                            <p:strVal val="#ppt_w*0.70"/>
                                          </p:val>
                                        </p:tav>
                                        <p:tav tm="100000">
                                          <p:val>
                                            <p:strVal val="#ppt_w"/>
                                          </p:val>
                                        </p:tav>
                                      </p:tavLst>
                                    </p:anim>
                                    <p:anim calcmode="lin" valueType="num">
                                      <p:cBhvr>
                                        <p:cTn id="39" dur="1000" fill="hold"/>
                                        <p:tgtEl>
                                          <p:spTgt spid="117773"/>
                                        </p:tgtEl>
                                        <p:attrNameLst>
                                          <p:attrName>ppt_h</p:attrName>
                                        </p:attrNameLst>
                                      </p:cBhvr>
                                      <p:tavLst>
                                        <p:tav tm="0">
                                          <p:val>
                                            <p:strVal val="#ppt_h"/>
                                          </p:val>
                                        </p:tav>
                                        <p:tav tm="100000">
                                          <p:val>
                                            <p:strVal val="#ppt_h"/>
                                          </p:val>
                                        </p:tav>
                                      </p:tavLst>
                                    </p:anim>
                                    <p:animEffect transition="in" filter="fade">
                                      <p:cBhvr>
                                        <p:cTn id="40" dur="1000"/>
                                        <p:tgtEl>
                                          <p:spTgt spid="117773"/>
                                        </p:tgtEl>
                                      </p:cBhvr>
                                    </p:animEffect>
                                  </p:childTnLst>
                                </p:cTn>
                              </p:par>
                              <p:par>
                                <p:cTn id="41" presetID="2" presetClass="entr" presetSubtype="4" fill="hold" grpId="0" nodeType="withEffect">
                                  <p:stCondLst>
                                    <p:cond delay="0"/>
                                  </p:stCondLst>
                                  <p:childTnLst>
                                    <p:set>
                                      <p:cBhvr>
                                        <p:cTn id="42" dur="1000" fill="hold">
                                          <p:stCondLst>
                                            <p:cond delay="0"/>
                                          </p:stCondLst>
                                        </p:cTn>
                                        <p:tgtEl>
                                          <p:spTgt spid="117776"/>
                                        </p:tgtEl>
                                        <p:attrNameLst>
                                          <p:attrName>style.visibility</p:attrName>
                                        </p:attrNameLst>
                                      </p:cBhvr>
                                      <p:to>
                                        <p:strVal val="visible"/>
                                      </p:to>
                                    </p:set>
                                    <p:anim calcmode="lin" valueType="num">
                                      <p:cBhvr additive="base">
                                        <p:cTn id="43" dur="1000" fill="hold"/>
                                        <p:tgtEl>
                                          <p:spTgt spid="117776"/>
                                        </p:tgtEl>
                                        <p:attrNameLst>
                                          <p:attrName>ppt_x</p:attrName>
                                        </p:attrNameLst>
                                      </p:cBhvr>
                                      <p:tavLst>
                                        <p:tav tm="0">
                                          <p:val>
                                            <p:strVal val="#ppt_x"/>
                                          </p:val>
                                        </p:tav>
                                        <p:tav tm="100000">
                                          <p:val>
                                            <p:strVal val="#ppt_x"/>
                                          </p:val>
                                        </p:tav>
                                      </p:tavLst>
                                    </p:anim>
                                    <p:anim calcmode="lin" valueType="num">
                                      <p:cBhvr additive="base">
                                        <p:cTn id="44" dur="1000" fill="hold"/>
                                        <p:tgtEl>
                                          <p:spTgt spid="1177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6" grpId="0"/>
      <p:bldP spid="117769" grpId="0"/>
      <p:bldP spid="117770" grpId="0"/>
      <p:bldP spid="117772" grpId="0"/>
      <p:bldP spid="117773" grpId="0"/>
      <p:bldP spid="117776" grpId="0"/>
      <p:bldP spid="49154" grpId="0" bldLvl="0" animBg="1"/>
      <p:bldP spid="491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Picture 2" descr="苏轼2"/>
          <p:cNvPicPr>
            <a:picLocks noChangeAspect="1"/>
          </p:cNvPicPr>
          <p:nvPr/>
        </p:nvPicPr>
        <p:blipFill>
          <a:blip r:embed="rId1"/>
          <a:stretch>
            <a:fillRect/>
          </a:stretch>
        </p:blipFill>
        <p:spPr>
          <a:xfrm>
            <a:off x="147955" y="1098550"/>
            <a:ext cx="3360420" cy="5643880"/>
          </a:xfrm>
          <a:prstGeom prst="rect">
            <a:avLst/>
          </a:prstGeom>
          <a:noFill/>
          <a:ln w="9525">
            <a:noFill/>
          </a:ln>
        </p:spPr>
      </p:pic>
      <p:sp>
        <p:nvSpPr>
          <p:cNvPr id="15364" name="文本框 1"/>
          <p:cNvSpPr txBox="1"/>
          <p:nvPr/>
        </p:nvSpPr>
        <p:spPr>
          <a:xfrm>
            <a:off x="586740" y="166370"/>
            <a:ext cx="2482850" cy="768350"/>
          </a:xfrm>
          <a:prstGeom prst="rect">
            <a:avLst/>
          </a:prstGeom>
          <a:noFill/>
          <a:ln w="9525">
            <a:noFill/>
          </a:ln>
        </p:spPr>
        <p:txBody>
          <a:bodyPr wrap="square" anchor="t" anchorCtr="0">
            <a:spAutoFit/>
          </a:bodyPr>
          <a:p>
            <a:r>
              <a:rPr lang="zh-CN" altLang="en-US" sz="4400" b="1">
                <a:solidFill>
                  <a:srgbClr val="FF0000"/>
                </a:solidFill>
                <a:latin typeface="微软雅黑" panose="020B0503020204020204" charset="-122"/>
                <a:ea typeface="微软雅黑" panose="020B0503020204020204" charset="-122"/>
              </a:rPr>
              <a:t>作者简介</a:t>
            </a:r>
            <a:endParaRPr lang="zh-CN" altLang="en-US" sz="44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3743960" y="291465"/>
            <a:ext cx="8258175" cy="6492875"/>
          </a:xfrm>
          <a:prstGeom prst="rect">
            <a:avLst/>
          </a:prstGeom>
          <a:noFill/>
        </p:spPr>
        <p:txBody>
          <a:bodyPr wrap="square" rtlCol="0">
            <a:spAutoFit/>
          </a:bodyPr>
          <a:p>
            <a:pPr algn="l"/>
            <a:r>
              <a:rPr lang="en-US" altLang="zh-CN" sz="3200" b="1" noProof="0" dirty="0" smtClean="0">
                <a:ln>
                  <a:noFill/>
                </a:ln>
                <a:solidFill>
                  <a:srgbClr val="00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noProof="0" dirty="0" smtClean="0">
                <a:ln>
                  <a:noFill/>
                </a:ln>
                <a:solidFill>
                  <a:srgbClr val="00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苏轼（</a:t>
            </a:r>
            <a:r>
              <a:rPr lang="en-US" altLang="zh-CN" sz="3200" b="1" noProof="0" dirty="0" smtClean="0">
                <a:ln>
                  <a:noFill/>
                </a:ln>
                <a:solidFill>
                  <a:srgbClr val="00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1037----1101</a:t>
            </a:r>
            <a:r>
              <a:rPr lang="zh-CN" altLang="en-US" sz="3200" b="1" noProof="0" dirty="0" smtClean="0">
                <a:ln>
                  <a:noFill/>
                </a:ln>
                <a:solidFill>
                  <a:srgbClr val="00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），眉州眉山（四川眉山）人，字</a:t>
            </a:r>
            <a:r>
              <a:rPr lang="zh-CN" altLang="en-US" sz="3200" b="1" noProof="0" dirty="0" smtClean="0">
                <a:ln>
                  <a:noFill/>
                </a:ln>
                <a:solidFill>
                  <a:srgbClr val="FF0066"/>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子瞻，</a:t>
            </a:r>
            <a:r>
              <a:rPr lang="zh-CN" altLang="en-US" sz="3200" b="1" noProof="0" dirty="0" smtClean="0">
                <a:ln>
                  <a:noFill/>
                </a:ln>
                <a:solidFill>
                  <a:srgbClr val="00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号“</a:t>
            </a:r>
            <a:r>
              <a:rPr lang="zh-CN" altLang="en-US" sz="3200" b="1" noProof="0" dirty="0" smtClean="0">
                <a:ln>
                  <a:noFill/>
                </a:ln>
                <a:solidFill>
                  <a:srgbClr val="FF0066"/>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东坡居士</a:t>
            </a:r>
            <a:r>
              <a:rPr lang="zh-CN" altLang="en-US" sz="3200" b="1" noProof="0" dirty="0" smtClean="0">
                <a:ln>
                  <a:noFill/>
                </a:ln>
                <a:solidFill>
                  <a:srgbClr val="00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”，世人称其为“苏东坡”。北宋著名</a:t>
            </a:r>
            <a:r>
              <a:rPr lang="zh-CN" altLang="en-US" sz="3200" b="1" noProof="0" dirty="0" smtClean="0">
                <a:ln>
                  <a:noFill/>
                </a:ln>
                <a:solidFill>
                  <a:srgbClr val="000099"/>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文学家、书画家、诗人，美食家</a:t>
            </a:r>
            <a:r>
              <a:rPr lang="zh-CN" altLang="en-US" sz="3200" b="1" noProof="0" dirty="0" smtClean="0">
                <a:ln>
                  <a:noFill/>
                </a:ln>
                <a:solidFill>
                  <a:srgbClr val="00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noProof="0" dirty="0" smtClean="0">
                <a:ln>
                  <a:noFill/>
                </a:ln>
                <a:solidFill>
                  <a:srgbClr val="FF0066"/>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豪放派</a:t>
            </a:r>
            <a:r>
              <a:rPr lang="zh-CN" altLang="en-US" sz="3200" b="1" noProof="0" dirty="0" smtClean="0">
                <a:ln>
                  <a:noFill/>
                </a:ln>
                <a:solidFill>
                  <a:srgbClr val="00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词人代表。中国文学史上少有的全才之一。</a:t>
            </a:r>
            <a:endParaRPr lang="zh-CN" altLang="en-US" sz="3200" b="1" noProof="0" dirty="0" smtClean="0">
              <a:ln>
                <a:noFill/>
              </a:ln>
              <a:solidFill>
                <a:srgbClr val="00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lvl="1" algn="l"/>
            <a:r>
              <a:rPr lang="en-US" altLang="zh-CN" sz="3200" b="1" noProof="0">
                <a:ln>
                  <a:noFill/>
                </a:ln>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noProof="0">
                <a:ln>
                  <a:noFill/>
                </a:ln>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宋神宗熙宁年间，苏轼因反对新法，遭朝臣嫉恨，以诗歌“玩弄朝廷，讥嘲国家大事”的罪名获罪。一场牵连苏轼三十九位亲友，一百多首诗的大案震惊朝野。这就是著名的</a:t>
            </a:r>
            <a:r>
              <a:rPr lang="en-US" altLang="zh-CN" sz="3200" b="1" noProof="0">
                <a:ln>
                  <a:noFill/>
                </a:ln>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noProof="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乌台诗案</a:t>
            </a:r>
            <a:r>
              <a:rPr lang="en-US" altLang="zh-CN" sz="3200" b="1" noProof="0">
                <a:ln>
                  <a:noFill/>
                </a:ln>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noProof="0">
                <a:ln>
                  <a:noFill/>
                </a:ln>
                <a:effectLst>
                  <a:outerShdw blurRad="38100" dist="38100" dir="2700000" algn="tl">
                    <a:srgbClr val="C0C0C0"/>
                  </a:outerShdw>
                </a:effectLst>
                <a:uLnTx/>
                <a:uFillTx/>
                <a:latin typeface="楷体_GB2312" pitchFamily="49" charset="-122"/>
                <a:ea typeface="楷体_GB2312" pitchFamily="49" charset="-122"/>
                <a:sym typeface="+mn-ea"/>
              </a:rPr>
              <a:t>。</a:t>
            </a:r>
            <a:endParaRPr lang="zh-CN" altLang="en-US" sz="3200" b="1" noProof="0">
              <a:ln>
                <a:noFill/>
              </a:ln>
              <a:effectLst>
                <a:outerShdw blurRad="38100" dist="38100" dir="2700000" algn="tl">
                  <a:srgbClr val="C0C0C0"/>
                </a:outerShdw>
              </a:effectLst>
              <a:uLnTx/>
              <a:uFillTx/>
              <a:latin typeface="楷体_GB2312" pitchFamily="49" charset="-122"/>
              <a:ea typeface="楷体_GB2312" pitchFamily="49" charset="-122"/>
              <a:sym typeface="+mn-ea"/>
            </a:endParaRPr>
          </a:p>
          <a:p>
            <a:pPr marL="0" lvl="1" algn="l"/>
            <a:r>
              <a:rPr lang="en-US" altLang="zh-CN" sz="3200" b="1" noProof="0">
                <a:ln>
                  <a:noFill/>
                </a:ln>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noProof="0">
                <a:ln>
                  <a:noFill/>
                </a:ln>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这一案件，导致苏轼终身遭贬，他以</a:t>
            </a:r>
            <a:r>
              <a:rPr lang="zh-CN" altLang="en-US" sz="3200" b="1" noProof="0">
                <a:ln>
                  <a:noFill/>
                </a:ln>
                <a:solidFill>
                  <a:srgbClr val="0000F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“问汝平生功业</a:t>
            </a:r>
            <a:r>
              <a:rPr lang="en-US" altLang="zh-CN" sz="3200" b="1" noProof="0">
                <a:ln>
                  <a:noFill/>
                </a:ln>
                <a:solidFill>
                  <a:srgbClr val="0000F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noProof="0">
                <a:ln>
                  <a:noFill/>
                </a:ln>
                <a:solidFill>
                  <a:srgbClr val="0000F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黄州惠州儋州”</a:t>
            </a:r>
            <a:r>
              <a:rPr lang="zh-CN" altLang="en-US" sz="3200" b="1" noProof="0">
                <a:ln>
                  <a:noFill/>
                </a:ln>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一句概括了自己饱经离难的一生。</a:t>
            </a:r>
            <a:endParaRPr kumimoji="0" lang="zh-CN" altLang="en-US" sz="32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5364"/>
                                        </p:tgtEl>
                                        <p:attrNameLst>
                                          <p:attrName>style.visibility</p:attrName>
                                        </p:attrNameLst>
                                      </p:cBhvr>
                                      <p:to>
                                        <p:strVal val="visible"/>
                                      </p:to>
                                    </p:set>
                                    <p:anim calcmode="lin" valueType="num">
                                      <p:cBhvr additive="base">
                                        <p:cTn id="7" dur="1000" fill="hold"/>
                                        <p:tgtEl>
                                          <p:spTgt spid="15364"/>
                                        </p:tgtEl>
                                        <p:attrNameLst>
                                          <p:attrName>ppt_x</p:attrName>
                                        </p:attrNameLst>
                                      </p:cBhvr>
                                      <p:tavLst>
                                        <p:tav tm="0">
                                          <p:val>
                                            <p:strVal val="#ppt_x"/>
                                          </p:val>
                                        </p:tav>
                                        <p:tav tm="100000">
                                          <p:val>
                                            <p:strVal val="#ppt_x"/>
                                          </p:val>
                                        </p:tav>
                                      </p:tavLst>
                                    </p:anim>
                                    <p:anim calcmode="lin" valueType="num">
                                      <p:cBhvr additive="base">
                                        <p:cTn id="8" dur="1000" fill="hold"/>
                                        <p:tgtEl>
                                          <p:spTgt spid="1536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15361"/>
                                        </p:tgtEl>
                                        <p:attrNameLst>
                                          <p:attrName>style.visibility</p:attrName>
                                        </p:attrNameLst>
                                      </p:cBhvr>
                                      <p:to>
                                        <p:strVal val="visible"/>
                                      </p:to>
                                    </p:set>
                                    <p:anim calcmode="lin" valueType="num">
                                      <p:cBhvr additive="base">
                                        <p:cTn id="11" dur="1000" fill="hold"/>
                                        <p:tgtEl>
                                          <p:spTgt spid="15361"/>
                                        </p:tgtEl>
                                        <p:attrNameLst>
                                          <p:attrName>ppt_x</p:attrName>
                                        </p:attrNameLst>
                                      </p:cBhvr>
                                      <p:tavLst>
                                        <p:tav tm="0">
                                          <p:val>
                                            <p:strVal val="#ppt_x"/>
                                          </p:val>
                                        </p:tav>
                                        <p:tav tm="100000">
                                          <p:val>
                                            <p:strVal val="#ppt_x"/>
                                          </p:val>
                                        </p:tav>
                                      </p:tavLst>
                                    </p:anim>
                                    <p:anim calcmode="lin" valueType="num">
                                      <p:cBhvr additive="base">
                                        <p:cTn id="12" dur="1000" fill="hold"/>
                                        <p:tgtEl>
                                          <p:spTgt spid="1536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ircle(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4450" name="Text Box 2"/>
          <p:cNvSpPr txBox="1">
            <a:spLocks noChangeArrowheads="1"/>
          </p:cNvSpPr>
          <p:nvPr/>
        </p:nvSpPr>
        <p:spPr bwMode="auto">
          <a:xfrm>
            <a:off x="2279650" y="1484313"/>
            <a:ext cx="7991475" cy="521970"/>
          </a:xfrm>
          <a:prstGeom prst="rect">
            <a:avLst/>
          </a:prstGeom>
          <a:noFill/>
          <a:ln w="9525" algn="ctr">
            <a:noFill/>
            <a:miter lim="800000"/>
          </a:ln>
          <a:effectLst/>
        </p:spPr>
        <p:txBody>
          <a:bodyPr>
            <a:spAutoFit/>
          </a:bodyPr>
          <a:lstStyle/>
          <a:p>
            <a:pPr marR="0" defTabSz="914400">
              <a:spcAft>
                <a:spcPct val="10000"/>
              </a:spcAft>
              <a:buClrTx/>
              <a:buSzTx/>
              <a:defRPr/>
            </a:pPr>
            <a:r>
              <a:rPr kumimoji="0" lang="zh-CN" altLang="en-US" sz="2800" b="1" kern="1200" cap="none" spc="0" normalizeH="0" baseline="0" noProof="0">
                <a:solidFill>
                  <a:srgbClr val="336699"/>
                </a:solidFill>
                <a:effectLst>
                  <a:outerShdw blurRad="38100" dist="38100" dir="2700000" algn="tl">
                    <a:srgbClr val="C0C0C0"/>
                  </a:outerShdw>
                </a:effectLst>
                <a:latin typeface="Arial" panose="020B0604020202020204" pitchFamily="34" charset="0"/>
                <a:ea typeface="幼圆" panose="02010509060101010101" pitchFamily="49" charset="-122"/>
                <a:cs typeface="+mn-cs"/>
                <a:sym typeface="+mn-ea"/>
              </a:rPr>
              <a:t>         </a:t>
            </a:r>
            <a:endParaRPr kumimoji="0" lang="zh-CN" altLang="en-US" sz="4400" b="1" kern="1200" cap="none" spc="0" normalizeH="0" baseline="0" noProof="0">
              <a:solidFill>
                <a:srgbClr val="336699"/>
              </a:solidFill>
              <a:effectLst>
                <a:outerShdw blurRad="38100" dist="38100" dir="2700000" algn="tl">
                  <a:srgbClr val="C0C0C0"/>
                </a:outerShdw>
              </a:effectLst>
              <a:latin typeface="Arial" panose="020B0604020202020204" pitchFamily="34" charset="0"/>
              <a:ea typeface="幼圆" panose="02010509060101010101" pitchFamily="49" charset="-122"/>
              <a:cs typeface="+mn-cs"/>
              <a:sym typeface="+mn-ea"/>
            </a:endParaRPr>
          </a:p>
        </p:txBody>
      </p:sp>
      <p:sp>
        <p:nvSpPr>
          <p:cNvPr id="50178" name="Rectangle 5"/>
          <p:cNvSpPr/>
          <p:nvPr/>
        </p:nvSpPr>
        <p:spPr>
          <a:xfrm>
            <a:off x="565150" y="394970"/>
            <a:ext cx="11075035" cy="1445260"/>
          </a:xfrm>
          <a:prstGeom prst="rect">
            <a:avLst/>
          </a:prstGeom>
          <a:noFill/>
          <a:ln w="9525">
            <a:noFill/>
          </a:ln>
        </p:spPr>
        <p:txBody>
          <a:bodyPr wrap="square" anchor="t" anchorCtr="0">
            <a:spAutoFit/>
          </a:bodyPr>
          <a:p>
            <a:pPr>
              <a:lnSpc>
                <a:spcPct val="110000"/>
              </a:lnSpc>
            </a:pPr>
            <a:r>
              <a:rPr lang="zh-CN" altLang="en-US" sz="4000" b="1" dirty="0">
                <a:solidFill>
                  <a:srgbClr val="270AD3"/>
                </a:solidFill>
                <a:latin typeface="华文中宋" panose="02010600040101010101" pitchFamily="2" charset="-122"/>
                <a:ea typeface="华文中宋" panose="02010600040101010101" pitchFamily="2" charset="-122"/>
              </a:rPr>
              <a:t>古往今来，许多文人面对宇宙和历史时都感到短暂悲哀。</a:t>
            </a:r>
            <a:endParaRPr lang="zh-CN" altLang="en-US" sz="4000" b="1" dirty="0">
              <a:solidFill>
                <a:srgbClr val="270AD3"/>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1369695" y="1840230"/>
            <a:ext cx="9811385" cy="4521835"/>
          </a:xfrm>
          <a:prstGeom prst="rect">
            <a:avLst/>
          </a:prstGeom>
          <a:noFill/>
        </p:spPr>
        <p:txBody>
          <a:bodyPr wrap="square" rtlCol="0">
            <a:spAutoFit/>
          </a:bodyPr>
          <a:p>
            <a:pPr marR="0" defTabSz="914400">
              <a:lnSpc>
                <a:spcPct val="80000"/>
              </a:lnSpc>
              <a:buClrTx/>
              <a:buSzTx/>
              <a:buFontTx/>
              <a:defRPr/>
            </a:pPr>
            <a:endParaRPr lang="en-US" altLang="zh-CN" sz="3600" b="1" noProof="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lnSpc>
                <a:spcPct val="80000"/>
              </a:lnSpc>
              <a:buClrTx/>
              <a:buSzTx/>
              <a:buFontTx/>
              <a:defRPr/>
            </a:pPr>
            <a:r>
              <a:rPr lang="en-US" altLang="zh-CN" sz="3600" b="1"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1. </a:t>
            </a:r>
            <a:r>
              <a:rPr lang="zh-CN" altLang="en-US" sz="3600" b="1"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曹 操：</a:t>
            </a:r>
            <a:r>
              <a:rPr lang="zh-CN" altLang="en-US" sz="3600" b="1"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对酒当歌，人生几何</a:t>
            </a:r>
            <a:endParaRPr kumimoji="0" lang="zh-CN" altLang="en-US" sz="3600" b="1" kern="1200" cap="none" spc="0" normalizeH="0" baseline="0"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lnSpc>
                <a:spcPct val="80000"/>
              </a:lnSpc>
              <a:buClrTx/>
              <a:buSzTx/>
              <a:buFontTx/>
              <a:defRPr/>
            </a:pPr>
            <a:endParaRPr kumimoji="0" lang="zh-CN" altLang="en-US" sz="3600" b="1" kern="1200" cap="none" spc="0" normalizeH="0" baseline="0"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lnSpc>
                <a:spcPct val="80000"/>
              </a:lnSpc>
              <a:buClrTx/>
              <a:buSzTx/>
              <a:buFontTx/>
              <a:defRPr/>
            </a:pPr>
            <a:r>
              <a:rPr lang="en-US" altLang="zh-CN" sz="3600" b="1"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2. </a:t>
            </a:r>
            <a:r>
              <a:rPr lang="zh-CN" altLang="en-US" sz="3600" b="1"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陈子昂：</a:t>
            </a:r>
            <a:r>
              <a:rPr lang="zh-CN" altLang="en-US" sz="3600" b="1"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念天地之悠悠，独怆然而涕下</a:t>
            </a:r>
            <a:endParaRPr kumimoji="0" lang="zh-CN" altLang="en-US" sz="3600" b="1" kern="1200" cap="none" spc="0" normalizeH="0" baseline="0"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lnSpc>
                <a:spcPct val="80000"/>
              </a:lnSpc>
              <a:buClrTx/>
              <a:buSzTx/>
              <a:buFontTx/>
              <a:defRPr/>
            </a:pPr>
            <a:endParaRPr kumimoji="0" lang="zh-CN" altLang="en-US" sz="3600" b="1" kern="1200" cap="none" spc="0" normalizeH="0" baseline="0"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lnSpc>
                <a:spcPct val="80000"/>
              </a:lnSpc>
              <a:buClrTx/>
              <a:buSzTx/>
              <a:buFontTx/>
              <a:defRPr/>
            </a:pPr>
            <a:r>
              <a:rPr lang="en-US" altLang="zh-CN" sz="3600" b="1"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3. </a:t>
            </a:r>
            <a:r>
              <a:rPr lang="zh-CN" altLang="en-US" sz="3600" b="1"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许 浑：</a:t>
            </a:r>
            <a:r>
              <a:rPr lang="zh-CN" altLang="en-US" sz="3600" b="1"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英雄一去豪华尽，惟有青山似洛中</a:t>
            </a:r>
            <a:endParaRPr kumimoji="0" lang="zh-CN" altLang="en-US" sz="3600" b="1" kern="1200" cap="none" spc="0" normalizeH="0" baseline="0"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lnSpc>
                <a:spcPct val="80000"/>
              </a:lnSpc>
              <a:buClrTx/>
              <a:buSzTx/>
              <a:buFontTx/>
              <a:defRPr/>
            </a:pPr>
            <a:endParaRPr kumimoji="0" lang="zh-CN" altLang="en-US" sz="3600" b="1" kern="1200" cap="none" spc="0" normalizeH="0" baseline="0"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lnSpc>
                <a:spcPct val="80000"/>
              </a:lnSpc>
              <a:buClrTx/>
              <a:buSzTx/>
              <a:buFontTx/>
              <a:defRPr/>
            </a:pPr>
            <a:r>
              <a:rPr lang="en-US" altLang="zh-CN" sz="3600" b="1"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4. </a:t>
            </a:r>
            <a:r>
              <a:rPr lang="zh-CN" altLang="en-US" sz="3600" b="1"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苏 轼：</a:t>
            </a:r>
            <a:r>
              <a:rPr lang="zh-CN" altLang="en-US" sz="3600" b="1"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大江东去，浪淘尽，千古风流人物</a:t>
            </a:r>
            <a:endParaRPr kumimoji="0" lang="zh-CN" altLang="en-US" sz="3600" b="1" kern="1200" cap="none" spc="0" normalizeH="0" baseline="0"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lnSpc>
                <a:spcPct val="80000"/>
              </a:lnSpc>
              <a:buClrTx/>
              <a:buSzTx/>
              <a:buFontTx/>
              <a:defRPr/>
            </a:pPr>
            <a:endParaRPr kumimoji="0" lang="zh-CN" altLang="en-US" sz="3600" b="1" kern="1200" cap="none" spc="0" normalizeH="0" baseline="0"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lnSpc>
                <a:spcPct val="80000"/>
              </a:lnSpc>
              <a:buClrTx/>
              <a:buSzTx/>
              <a:buFontTx/>
              <a:defRPr/>
            </a:pPr>
            <a:r>
              <a:rPr lang="en-US" altLang="zh-CN" sz="3600" b="1"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5. </a:t>
            </a:r>
            <a:r>
              <a:rPr lang="zh-CN" altLang="en-US" sz="3600" b="1"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杨 慎：</a:t>
            </a:r>
            <a:r>
              <a:rPr lang="zh-CN" altLang="en-US" sz="3600" b="1"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滚滚长江东逝水，浪花淘尽英雄</a:t>
            </a:r>
            <a:endParaRPr kumimoji="0" lang="zh-CN" altLang="en-US" sz="3600" b="1" kern="1200" cap="none" spc="0" normalizeH="0" baseline="0" noProof="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0178">
                                            <p:txEl>
                                              <p:charRg st="0" end="26"/>
                                            </p:txEl>
                                          </p:spTgt>
                                        </p:tgtEl>
                                        <p:attrNameLst>
                                          <p:attrName>style.visibility</p:attrName>
                                        </p:attrNameLst>
                                      </p:cBhvr>
                                      <p:to>
                                        <p:strVal val="visible"/>
                                      </p:to>
                                    </p:set>
                                    <p:anim calcmode="lin" valueType="num">
                                      <p:cBhvr>
                                        <p:cTn id="7" dur="1000" fill="hold"/>
                                        <p:tgtEl>
                                          <p:spTgt spid="50178">
                                            <p:txEl>
                                              <p:charRg st="0" end="26"/>
                                            </p:txEl>
                                          </p:spTgt>
                                        </p:tgtEl>
                                        <p:attrNameLst>
                                          <p:attrName>ppt_w</p:attrName>
                                        </p:attrNameLst>
                                      </p:cBhvr>
                                      <p:tavLst>
                                        <p:tav tm="0">
                                          <p:val>
                                            <p:strVal val="#ppt_w*0.70"/>
                                          </p:val>
                                        </p:tav>
                                        <p:tav tm="100000">
                                          <p:val>
                                            <p:strVal val="#ppt_w"/>
                                          </p:val>
                                        </p:tav>
                                      </p:tavLst>
                                    </p:anim>
                                    <p:anim calcmode="lin" valueType="num">
                                      <p:cBhvr>
                                        <p:cTn id="8" dur="1000" fill="hold"/>
                                        <p:tgtEl>
                                          <p:spTgt spid="50178">
                                            <p:txEl>
                                              <p:charRg st="0" end="26"/>
                                            </p:txEl>
                                          </p:spTgt>
                                        </p:tgtEl>
                                        <p:attrNameLst>
                                          <p:attrName>ppt_h</p:attrName>
                                        </p:attrNameLst>
                                      </p:cBhvr>
                                      <p:tavLst>
                                        <p:tav tm="0">
                                          <p:val>
                                            <p:strVal val="#ppt_h"/>
                                          </p:val>
                                        </p:tav>
                                        <p:tav tm="100000">
                                          <p:val>
                                            <p:strVal val="#ppt_h"/>
                                          </p:val>
                                        </p:tav>
                                      </p:tavLst>
                                    </p:anim>
                                    <p:animEffect transition="in" filter="fade">
                                      <p:cBhvr>
                                        <p:cTn id="9" dur="1000"/>
                                        <p:tgtEl>
                                          <p:spTgt spid="50178">
                                            <p:txEl>
                                              <p:charRg st="0" end="26"/>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1" end="1"/>
                                            </p:txEl>
                                          </p:spTgt>
                                        </p:tgtEl>
                                        <p:attrNameLst>
                                          <p:attrName>style.visibility</p:attrName>
                                        </p:attrNameLst>
                                      </p:cBhvr>
                                      <p:to>
                                        <p:strVal val="visible"/>
                                      </p:to>
                                    </p:set>
                                    <p:anim calcmode="lin" valueType="num">
                                      <p:cBhvr additive="base">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
                                            <p:txEl>
                                              <p:pRg st="3" end="3"/>
                                            </p:txEl>
                                          </p:spTgt>
                                        </p:tgtEl>
                                        <p:attrNameLst>
                                          <p:attrName>style.visibility</p:attrName>
                                        </p:attrNameLst>
                                      </p:cBhvr>
                                      <p:to>
                                        <p:strVal val="visible"/>
                                      </p:to>
                                    </p:set>
                                    <p:anim calcmode="lin" valueType="num">
                                      <p:cBhvr additive="base">
                                        <p:cTn id="1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2">
                                            <p:txEl>
                                              <p:pRg st="5" end="5"/>
                                            </p:txEl>
                                          </p:spTgt>
                                        </p:tgtEl>
                                        <p:attrNameLst>
                                          <p:attrName>style.visibility</p:attrName>
                                        </p:attrNameLst>
                                      </p:cBhvr>
                                      <p:to>
                                        <p:strVal val="visible"/>
                                      </p:to>
                                    </p:set>
                                    <p:anim calcmode="lin" valueType="num">
                                      <p:cBhvr additive="base">
                                        <p:cTn id="24"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2">
                                            <p:txEl>
                                              <p:pRg st="7" end="7"/>
                                            </p:txEl>
                                          </p:spTgt>
                                        </p:tgtEl>
                                        <p:attrNameLst>
                                          <p:attrName>style.visibility</p:attrName>
                                        </p:attrNameLst>
                                      </p:cBhvr>
                                      <p:to>
                                        <p:strVal val="visible"/>
                                      </p:to>
                                    </p:set>
                                    <p:anim calcmode="lin" valueType="num">
                                      <p:cBhvr additive="base">
                                        <p:cTn id="29"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2" presetClass="entr" presetSubtype="4" fill="hold" nodeType="afterEffect">
                                  <p:stCondLst>
                                    <p:cond delay="0"/>
                                  </p:stCondLst>
                                  <p:childTnLst>
                                    <p:set>
                                      <p:cBhvr>
                                        <p:cTn id="33" dur="1000" fill="hold">
                                          <p:stCondLst>
                                            <p:cond delay="0"/>
                                          </p:stCondLst>
                                        </p:cTn>
                                        <p:tgtEl>
                                          <p:spTgt spid="2">
                                            <p:txEl>
                                              <p:pRg st="9" end="9"/>
                                            </p:txEl>
                                          </p:spTgt>
                                        </p:tgtEl>
                                        <p:attrNameLst>
                                          <p:attrName>style.visibility</p:attrName>
                                        </p:attrNameLst>
                                      </p:cBhvr>
                                      <p:to>
                                        <p:strVal val="visible"/>
                                      </p:to>
                                    </p:set>
                                    <p:anim calcmode="lin" valueType="num">
                                      <p:cBhvr additive="base">
                                        <p:cTn id="34"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9" name="Text Box 3"/>
          <p:cNvSpPr txBox="1"/>
          <p:nvPr/>
        </p:nvSpPr>
        <p:spPr>
          <a:xfrm>
            <a:off x="723900" y="843915"/>
            <a:ext cx="10786110" cy="768350"/>
          </a:xfrm>
          <a:prstGeom prst="rect">
            <a:avLst/>
          </a:prstGeom>
          <a:noFill/>
          <a:ln w="9525">
            <a:noFill/>
          </a:ln>
        </p:spPr>
        <p:txBody>
          <a:bodyPr wrap="square" anchor="t" anchorCtr="0">
            <a:spAutoFit/>
          </a:bodyPr>
          <a:p>
            <a:pPr>
              <a:lnSpc>
                <a:spcPct val="110000"/>
              </a:lnSpc>
              <a:spcBef>
                <a:spcPct val="50000"/>
              </a:spcBef>
            </a:pPr>
            <a:r>
              <a:rPr lang="en-US" altLang="zh-CN" sz="4000" b="1" dirty="0">
                <a:solidFill>
                  <a:srgbClr val="270AD3"/>
                </a:solidFill>
                <a:latin typeface="华文中宋" panose="02010600040101010101" pitchFamily="2" charset="-122"/>
                <a:ea typeface="华文中宋" panose="02010600040101010101" pitchFamily="2" charset="-122"/>
              </a:rPr>
              <a:t>2</a:t>
            </a:r>
            <a:r>
              <a:rPr lang="zh-CN" altLang="en-US" sz="4000" b="1" dirty="0">
                <a:solidFill>
                  <a:srgbClr val="270AD3"/>
                </a:solidFill>
                <a:latin typeface="华文中宋" panose="02010600040101010101" pitchFamily="2" charset="-122"/>
                <a:ea typeface="华文中宋" panose="02010600040101010101" pitchFamily="2" charset="-122"/>
              </a:rPr>
              <a:t>、第三段是怎样将情、景、理结合在一起的？</a:t>
            </a:r>
            <a:endParaRPr lang="zh-CN" altLang="en-US" sz="4000" b="1" dirty="0">
              <a:solidFill>
                <a:srgbClr val="270AD3"/>
              </a:solidFill>
              <a:latin typeface="华文中宋" panose="02010600040101010101" pitchFamily="2" charset="-122"/>
              <a:ea typeface="华文中宋" panose="02010600040101010101" pitchFamily="2" charset="-122"/>
            </a:endParaRPr>
          </a:p>
        </p:txBody>
      </p:sp>
      <p:sp>
        <p:nvSpPr>
          <p:cNvPr id="70660" name="Text Box 4"/>
          <p:cNvSpPr txBox="1"/>
          <p:nvPr/>
        </p:nvSpPr>
        <p:spPr>
          <a:xfrm>
            <a:off x="1468438" y="2414270"/>
            <a:ext cx="647700" cy="2861310"/>
          </a:xfrm>
          <a:prstGeom prst="rect">
            <a:avLst/>
          </a:prstGeom>
          <a:noFill/>
          <a:ln w="9525">
            <a:noFill/>
          </a:ln>
        </p:spPr>
        <p:txBody>
          <a:bodyPr anchor="t" anchorCtr="0">
            <a:spAutoFit/>
          </a:bodyPr>
          <a:p>
            <a:pPr>
              <a:spcBef>
                <a:spcPct val="50000"/>
              </a:spcBef>
            </a:pPr>
            <a:r>
              <a:rPr lang="zh-CN" altLang="en-US" sz="4000" b="1" dirty="0">
                <a:solidFill>
                  <a:srgbClr val="FF0000"/>
                </a:solidFill>
                <a:latin typeface="华文中宋" panose="02010600040101010101" pitchFamily="2" charset="-122"/>
                <a:ea typeface="华文中宋" panose="02010600040101010101" pitchFamily="2" charset="-122"/>
              </a:rPr>
              <a:t>主问</a:t>
            </a:r>
            <a:endParaRPr lang="zh-CN" altLang="en-US" sz="4000" b="1" dirty="0">
              <a:solidFill>
                <a:srgbClr val="FF0000"/>
              </a:solidFill>
              <a:latin typeface="华文中宋" panose="02010600040101010101" pitchFamily="2" charset="-122"/>
              <a:ea typeface="华文中宋" panose="02010600040101010101" pitchFamily="2" charset="-122"/>
            </a:endParaRPr>
          </a:p>
          <a:p>
            <a:pPr>
              <a:spcBef>
                <a:spcPct val="50000"/>
              </a:spcBef>
            </a:pPr>
            <a:r>
              <a:rPr lang="zh-CN" altLang="en-US" sz="4000" b="1" dirty="0">
                <a:solidFill>
                  <a:srgbClr val="FF0000"/>
                </a:solidFill>
                <a:latin typeface="华文中宋" panose="02010600040101010101" pitchFamily="2" charset="-122"/>
                <a:ea typeface="华文中宋" panose="02010600040101010101" pitchFamily="2" charset="-122"/>
              </a:rPr>
              <a:t>客答</a:t>
            </a:r>
            <a:endParaRPr lang="zh-CN" altLang="en-US" sz="4000" b="1" dirty="0">
              <a:solidFill>
                <a:srgbClr val="FF0000"/>
              </a:solidFill>
              <a:latin typeface="华文中宋" panose="02010600040101010101" pitchFamily="2" charset="-122"/>
              <a:ea typeface="华文中宋" panose="02010600040101010101" pitchFamily="2" charset="-122"/>
            </a:endParaRPr>
          </a:p>
        </p:txBody>
      </p:sp>
      <p:sp>
        <p:nvSpPr>
          <p:cNvPr id="70661" name="AutoShape 5"/>
          <p:cNvSpPr/>
          <p:nvPr/>
        </p:nvSpPr>
        <p:spPr>
          <a:xfrm>
            <a:off x="2508250" y="2981960"/>
            <a:ext cx="287338" cy="1851025"/>
          </a:xfrm>
          <a:prstGeom prst="leftBrace">
            <a:avLst>
              <a:gd name="adj1" fmla="val 30152"/>
              <a:gd name="adj2" fmla="val 51736"/>
            </a:avLst>
          </a:prstGeom>
          <a:noFill/>
          <a:ln w="38100" cap="flat" cmpd="sng">
            <a:solidFill>
              <a:srgbClr val="800000"/>
            </a:solidFill>
            <a:prstDash val="solid"/>
            <a:round/>
            <a:headEnd type="none" w="med" len="med"/>
            <a:tailEnd type="none" w="med" len="med"/>
          </a:ln>
        </p:spPr>
        <p:txBody>
          <a:bodyPr wrap="none" anchor="ctr" anchorCtr="0"/>
          <a:p>
            <a:pPr algn="ctr"/>
            <a:endParaRPr lang="zh-CN" altLang="en-US" dirty="0">
              <a:latin typeface="Arial" panose="020B0604020202020204" pitchFamily="34" charset="0"/>
              <a:ea typeface="宋体" panose="02010600030101010101" pitchFamily="2" charset="-122"/>
            </a:endParaRPr>
          </a:p>
        </p:txBody>
      </p:sp>
      <p:sp>
        <p:nvSpPr>
          <p:cNvPr id="70662" name="Text Box 6"/>
          <p:cNvSpPr txBox="1"/>
          <p:nvPr/>
        </p:nvSpPr>
        <p:spPr>
          <a:xfrm>
            <a:off x="2877185" y="2622233"/>
            <a:ext cx="1930400" cy="583565"/>
          </a:xfrm>
          <a:prstGeom prst="rect">
            <a:avLst/>
          </a:prstGeom>
          <a:noFill/>
          <a:ln w="9525">
            <a:noFill/>
          </a:ln>
        </p:spPr>
        <p:txBody>
          <a:bodyPr anchor="t" anchorCtr="0">
            <a:spAutoFit/>
          </a:bodyPr>
          <a:p>
            <a:pPr>
              <a:spcBef>
                <a:spcPct val="50000"/>
              </a:spcBef>
            </a:pPr>
            <a:r>
              <a:rPr lang="zh-CN" altLang="en-US" sz="3200" b="1" dirty="0">
                <a:solidFill>
                  <a:srgbClr val="800000"/>
                </a:solidFill>
                <a:latin typeface="华文中宋" panose="02010600040101010101" pitchFamily="2" charset="-122"/>
                <a:ea typeface="华文中宋" panose="02010600040101010101" pitchFamily="2" charset="-122"/>
              </a:rPr>
              <a:t>古人事迹</a:t>
            </a:r>
            <a:endParaRPr lang="zh-CN" altLang="en-US" sz="3200" b="1" dirty="0">
              <a:solidFill>
                <a:srgbClr val="800000"/>
              </a:solidFill>
              <a:latin typeface="华文中宋" panose="02010600040101010101" pitchFamily="2" charset="-122"/>
              <a:ea typeface="华文中宋" panose="02010600040101010101" pitchFamily="2" charset="-122"/>
            </a:endParaRPr>
          </a:p>
        </p:txBody>
      </p:sp>
      <p:sp>
        <p:nvSpPr>
          <p:cNvPr id="70663" name="Text Box 7"/>
          <p:cNvSpPr txBox="1"/>
          <p:nvPr/>
        </p:nvSpPr>
        <p:spPr>
          <a:xfrm>
            <a:off x="2925763" y="4523105"/>
            <a:ext cx="1873250" cy="583565"/>
          </a:xfrm>
          <a:prstGeom prst="rect">
            <a:avLst/>
          </a:prstGeom>
          <a:noFill/>
          <a:ln w="9525">
            <a:noFill/>
          </a:ln>
        </p:spPr>
        <p:txBody>
          <a:bodyPr anchor="t" anchorCtr="0">
            <a:spAutoFit/>
          </a:bodyPr>
          <a:p>
            <a:pPr>
              <a:spcBef>
                <a:spcPct val="50000"/>
              </a:spcBef>
            </a:pPr>
            <a:r>
              <a:rPr lang="zh-CN" altLang="en-US" sz="3200" b="1" dirty="0">
                <a:solidFill>
                  <a:srgbClr val="800000"/>
                </a:solidFill>
                <a:latin typeface="华文中宋" panose="02010600040101010101" pitchFamily="2" charset="-122"/>
                <a:ea typeface="华文中宋" panose="02010600040101010101" pitchFamily="2" charset="-122"/>
              </a:rPr>
              <a:t>现实人生</a:t>
            </a:r>
            <a:endParaRPr lang="zh-CN" altLang="en-US" sz="3200" b="1" dirty="0">
              <a:solidFill>
                <a:srgbClr val="800000"/>
              </a:solidFill>
              <a:latin typeface="华文中宋" panose="02010600040101010101" pitchFamily="2" charset="-122"/>
              <a:ea typeface="华文中宋" panose="02010600040101010101" pitchFamily="2" charset="-122"/>
            </a:endParaRPr>
          </a:p>
        </p:txBody>
      </p:sp>
      <p:sp>
        <p:nvSpPr>
          <p:cNvPr id="70664" name="AutoShape 8"/>
          <p:cNvSpPr/>
          <p:nvPr/>
        </p:nvSpPr>
        <p:spPr>
          <a:xfrm>
            <a:off x="4727575" y="2276475"/>
            <a:ext cx="288925" cy="1295400"/>
          </a:xfrm>
          <a:prstGeom prst="leftBrace">
            <a:avLst>
              <a:gd name="adj1" fmla="val 22500"/>
              <a:gd name="adj2" fmla="val 50000"/>
            </a:avLst>
          </a:prstGeom>
          <a:noFill/>
          <a:ln w="38100" cap="flat" cmpd="sng">
            <a:solidFill>
              <a:srgbClr val="800000"/>
            </a:solidFill>
            <a:prstDash val="solid"/>
            <a:round/>
            <a:headEnd type="none" w="med" len="med"/>
            <a:tailEnd type="none" w="med" len="med"/>
          </a:ln>
        </p:spPr>
        <p:txBody>
          <a:bodyPr wrap="none" anchor="ctr" anchorCtr="0"/>
          <a:p>
            <a:pPr algn="ctr"/>
            <a:endParaRPr lang="zh-CN" altLang="en-US" dirty="0">
              <a:latin typeface="Arial" panose="020B0604020202020204" pitchFamily="34" charset="0"/>
              <a:ea typeface="宋体" panose="02010600030101010101" pitchFamily="2" charset="-122"/>
            </a:endParaRPr>
          </a:p>
        </p:txBody>
      </p:sp>
      <p:sp>
        <p:nvSpPr>
          <p:cNvPr id="70665" name="AutoShape 9"/>
          <p:cNvSpPr/>
          <p:nvPr/>
        </p:nvSpPr>
        <p:spPr>
          <a:xfrm>
            <a:off x="4797743" y="4222750"/>
            <a:ext cx="288925" cy="1366838"/>
          </a:xfrm>
          <a:prstGeom prst="leftBrace">
            <a:avLst>
              <a:gd name="adj1" fmla="val 33049"/>
              <a:gd name="adj2" fmla="val 50000"/>
            </a:avLst>
          </a:prstGeom>
          <a:noFill/>
          <a:ln w="38100" cap="flat" cmpd="sng">
            <a:solidFill>
              <a:srgbClr val="800000"/>
            </a:solidFill>
            <a:prstDash val="solid"/>
            <a:round/>
            <a:headEnd type="none" w="med" len="med"/>
            <a:tailEnd type="none" w="med" len="med"/>
          </a:ln>
        </p:spPr>
        <p:txBody>
          <a:bodyPr wrap="none" anchor="ctr" anchorCtr="0"/>
          <a:p>
            <a:pPr algn="ctr"/>
            <a:endParaRPr lang="zh-CN" altLang="en-US" dirty="0">
              <a:latin typeface="Arial" panose="020B0604020202020204" pitchFamily="34" charset="0"/>
              <a:ea typeface="宋体" panose="02010600030101010101" pitchFamily="2" charset="-122"/>
            </a:endParaRPr>
          </a:p>
        </p:txBody>
      </p:sp>
      <p:sp>
        <p:nvSpPr>
          <p:cNvPr id="70666" name="Text Box 10"/>
          <p:cNvSpPr txBox="1"/>
          <p:nvPr/>
        </p:nvSpPr>
        <p:spPr>
          <a:xfrm>
            <a:off x="5016500" y="2133600"/>
            <a:ext cx="1838325" cy="583565"/>
          </a:xfrm>
          <a:prstGeom prst="rect">
            <a:avLst/>
          </a:prstGeom>
          <a:noFill/>
          <a:ln w="9525">
            <a:noFill/>
          </a:ln>
        </p:spPr>
        <p:txBody>
          <a:bodyPr anchor="t" anchorCtr="0">
            <a:spAutoFit/>
          </a:bodyPr>
          <a:p>
            <a:pPr>
              <a:spcBef>
                <a:spcPct val="50000"/>
              </a:spcBef>
            </a:pPr>
            <a:r>
              <a:rPr lang="zh-CN" altLang="en-US" sz="3200" b="1" dirty="0">
                <a:latin typeface="华文中宋" panose="02010600040101010101" pitchFamily="2" charset="-122"/>
                <a:ea typeface="华文中宋" panose="02010600040101010101" pitchFamily="2" charset="-122"/>
              </a:rPr>
              <a:t>孟德遗诗</a:t>
            </a:r>
            <a:endParaRPr lang="zh-CN" altLang="en-US" sz="3200" b="1" dirty="0">
              <a:latin typeface="华文中宋" panose="02010600040101010101" pitchFamily="2" charset="-122"/>
              <a:ea typeface="华文中宋" panose="02010600040101010101" pitchFamily="2" charset="-122"/>
            </a:endParaRPr>
          </a:p>
        </p:txBody>
      </p:sp>
      <p:sp>
        <p:nvSpPr>
          <p:cNvPr id="70667" name="Text Box 11"/>
          <p:cNvSpPr txBox="1"/>
          <p:nvPr/>
        </p:nvSpPr>
        <p:spPr>
          <a:xfrm>
            <a:off x="5016500" y="3213100"/>
            <a:ext cx="1944688" cy="583565"/>
          </a:xfrm>
          <a:prstGeom prst="rect">
            <a:avLst/>
          </a:prstGeom>
          <a:noFill/>
          <a:ln w="9525">
            <a:noFill/>
          </a:ln>
        </p:spPr>
        <p:txBody>
          <a:bodyPr anchor="t" anchorCtr="0">
            <a:spAutoFit/>
          </a:bodyPr>
          <a:p>
            <a:pPr>
              <a:spcBef>
                <a:spcPct val="50000"/>
              </a:spcBef>
            </a:pPr>
            <a:r>
              <a:rPr lang="zh-CN" altLang="en-US" sz="3200" b="1" dirty="0">
                <a:latin typeface="华文中宋" panose="02010600040101010101" pitchFamily="2" charset="-122"/>
                <a:ea typeface="华文中宋" panose="02010600040101010101" pitchFamily="2" charset="-122"/>
              </a:rPr>
              <a:t>孟德遗迹</a:t>
            </a:r>
            <a:endParaRPr lang="zh-CN" altLang="en-US" sz="3200" b="1" dirty="0">
              <a:latin typeface="华文中宋" panose="02010600040101010101" pitchFamily="2" charset="-122"/>
              <a:ea typeface="华文中宋" panose="02010600040101010101" pitchFamily="2" charset="-122"/>
            </a:endParaRPr>
          </a:p>
        </p:txBody>
      </p:sp>
      <p:sp>
        <p:nvSpPr>
          <p:cNvPr id="70668" name="Text Box 12"/>
          <p:cNvSpPr txBox="1"/>
          <p:nvPr/>
        </p:nvSpPr>
        <p:spPr>
          <a:xfrm>
            <a:off x="5087938" y="3933825"/>
            <a:ext cx="2057400" cy="583565"/>
          </a:xfrm>
          <a:prstGeom prst="rect">
            <a:avLst/>
          </a:prstGeom>
          <a:noFill/>
          <a:ln w="9525">
            <a:noFill/>
          </a:ln>
        </p:spPr>
        <p:txBody>
          <a:bodyPr anchor="t" anchorCtr="0">
            <a:spAutoFit/>
          </a:bodyPr>
          <a:p>
            <a:pPr>
              <a:spcBef>
                <a:spcPct val="50000"/>
              </a:spcBef>
            </a:pPr>
            <a:r>
              <a:rPr lang="zh-CN" altLang="en-US" sz="3200" b="1" dirty="0">
                <a:latin typeface="华文中宋" panose="02010600040101010101" pitchFamily="2" charset="-122"/>
                <a:ea typeface="华文中宋" panose="02010600040101010101" pitchFamily="2" charset="-122"/>
              </a:rPr>
              <a:t>渔樵江渚</a:t>
            </a:r>
            <a:endParaRPr lang="zh-CN" altLang="en-US" sz="3200" b="1" dirty="0">
              <a:latin typeface="华文中宋" panose="02010600040101010101" pitchFamily="2" charset="-122"/>
              <a:ea typeface="华文中宋" panose="02010600040101010101" pitchFamily="2" charset="-122"/>
            </a:endParaRPr>
          </a:p>
        </p:txBody>
      </p:sp>
      <p:sp>
        <p:nvSpPr>
          <p:cNvPr id="70669" name="Text Box 13"/>
          <p:cNvSpPr txBox="1"/>
          <p:nvPr/>
        </p:nvSpPr>
        <p:spPr>
          <a:xfrm>
            <a:off x="5087938" y="5229225"/>
            <a:ext cx="2057400" cy="583565"/>
          </a:xfrm>
          <a:prstGeom prst="rect">
            <a:avLst/>
          </a:prstGeom>
          <a:noFill/>
          <a:ln w="9525">
            <a:noFill/>
          </a:ln>
        </p:spPr>
        <p:txBody>
          <a:bodyPr anchor="t" anchorCtr="0">
            <a:spAutoFit/>
          </a:bodyPr>
          <a:p>
            <a:pPr>
              <a:spcBef>
                <a:spcPct val="50000"/>
              </a:spcBef>
            </a:pPr>
            <a:r>
              <a:rPr lang="zh-CN" altLang="en-US" sz="3200" b="1" dirty="0">
                <a:latin typeface="华文中宋" panose="02010600040101010101" pitchFamily="2" charset="-122"/>
                <a:ea typeface="华文中宋" panose="02010600040101010101" pitchFamily="2" charset="-122"/>
              </a:rPr>
              <a:t>蜉蝣天地</a:t>
            </a:r>
            <a:endParaRPr lang="zh-CN" altLang="en-US" sz="3200" b="1" dirty="0">
              <a:latin typeface="华文中宋" panose="02010600040101010101" pitchFamily="2" charset="-122"/>
              <a:ea typeface="华文中宋" panose="02010600040101010101" pitchFamily="2" charset="-122"/>
            </a:endParaRPr>
          </a:p>
        </p:txBody>
      </p:sp>
      <p:sp>
        <p:nvSpPr>
          <p:cNvPr id="70670" name="AutoShape 14"/>
          <p:cNvSpPr/>
          <p:nvPr/>
        </p:nvSpPr>
        <p:spPr>
          <a:xfrm flipH="1">
            <a:off x="7063740" y="2393315"/>
            <a:ext cx="287338" cy="1223963"/>
          </a:xfrm>
          <a:prstGeom prst="leftBrace">
            <a:avLst>
              <a:gd name="adj1" fmla="val 35004"/>
              <a:gd name="adj2" fmla="val 50000"/>
            </a:avLst>
          </a:prstGeom>
          <a:noFill/>
          <a:ln w="38100" cap="flat" cmpd="sng">
            <a:solidFill>
              <a:srgbClr val="800000"/>
            </a:solidFill>
            <a:prstDash val="solid"/>
            <a:round/>
            <a:headEnd type="none" w="med" len="med"/>
            <a:tailEnd type="none" w="med" len="med"/>
          </a:ln>
        </p:spPr>
        <p:txBody>
          <a:bodyPr wrap="none" anchor="ctr" anchorCtr="0"/>
          <a:p>
            <a:pPr algn="ctr"/>
            <a:endParaRPr lang="zh-CN" altLang="en-US" dirty="0">
              <a:latin typeface="Arial" panose="020B0604020202020204" pitchFamily="34" charset="0"/>
              <a:ea typeface="宋体" panose="02010600030101010101" pitchFamily="2" charset="-122"/>
            </a:endParaRPr>
          </a:p>
        </p:txBody>
      </p:sp>
      <p:sp>
        <p:nvSpPr>
          <p:cNvPr id="70671" name="AutoShape 15"/>
          <p:cNvSpPr/>
          <p:nvPr/>
        </p:nvSpPr>
        <p:spPr>
          <a:xfrm flipH="1">
            <a:off x="7089140" y="4149725"/>
            <a:ext cx="231775" cy="1511300"/>
          </a:xfrm>
          <a:prstGeom prst="leftBrace">
            <a:avLst>
              <a:gd name="adj1" fmla="val 53583"/>
              <a:gd name="adj2" fmla="val 50000"/>
            </a:avLst>
          </a:prstGeom>
          <a:noFill/>
          <a:ln w="38100" cap="flat" cmpd="sng">
            <a:solidFill>
              <a:srgbClr val="800000"/>
            </a:solidFill>
            <a:prstDash val="solid"/>
            <a:round/>
            <a:headEnd type="none" w="med" len="med"/>
            <a:tailEnd type="none" w="med" len="med"/>
          </a:ln>
        </p:spPr>
        <p:txBody>
          <a:bodyPr wrap="none" anchor="ctr" anchorCtr="0"/>
          <a:p>
            <a:pPr algn="ctr"/>
            <a:endParaRPr lang="zh-CN" altLang="en-US" dirty="0">
              <a:latin typeface="Arial" panose="020B0604020202020204" pitchFamily="34" charset="0"/>
              <a:ea typeface="宋体" panose="02010600030101010101" pitchFamily="2" charset="-122"/>
            </a:endParaRPr>
          </a:p>
        </p:txBody>
      </p:sp>
      <p:sp>
        <p:nvSpPr>
          <p:cNvPr id="70672" name="Text Box 16"/>
          <p:cNvSpPr txBox="1"/>
          <p:nvPr/>
        </p:nvSpPr>
        <p:spPr>
          <a:xfrm>
            <a:off x="7452678" y="2636838"/>
            <a:ext cx="1666875" cy="645160"/>
          </a:xfrm>
          <a:prstGeom prst="rect">
            <a:avLst/>
          </a:prstGeom>
          <a:noFill/>
          <a:ln w="9525">
            <a:noFill/>
          </a:ln>
        </p:spPr>
        <p:txBody>
          <a:bodyPr wrap="square" anchor="t" anchorCtr="0">
            <a:spAutoFit/>
          </a:bodyPr>
          <a:p>
            <a:pPr>
              <a:spcBef>
                <a:spcPct val="50000"/>
              </a:spcBef>
            </a:pPr>
            <a:r>
              <a:rPr lang="zh-CN" altLang="en-US" sz="3600" b="1" dirty="0">
                <a:solidFill>
                  <a:srgbClr val="000066"/>
                </a:solidFill>
                <a:latin typeface="华文中宋" panose="02010600040101010101" pitchFamily="2" charset="-122"/>
                <a:ea typeface="华文中宋" panose="02010600040101010101" pitchFamily="2" charset="-122"/>
              </a:rPr>
              <a:t>安在哉</a:t>
            </a:r>
            <a:endParaRPr lang="zh-CN" altLang="en-US" sz="3600" b="1" dirty="0">
              <a:solidFill>
                <a:srgbClr val="000066"/>
              </a:solidFill>
              <a:latin typeface="华文中宋" panose="02010600040101010101" pitchFamily="2" charset="-122"/>
              <a:ea typeface="华文中宋" panose="02010600040101010101" pitchFamily="2" charset="-122"/>
            </a:endParaRPr>
          </a:p>
        </p:txBody>
      </p:sp>
      <p:sp>
        <p:nvSpPr>
          <p:cNvPr id="70673" name="Text Box 17"/>
          <p:cNvSpPr txBox="1"/>
          <p:nvPr/>
        </p:nvSpPr>
        <p:spPr>
          <a:xfrm>
            <a:off x="7288530" y="4307205"/>
            <a:ext cx="2160588" cy="1198880"/>
          </a:xfrm>
          <a:prstGeom prst="rect">
            <a:avLst/>
          </a:prstGeom>
          <a:noFill/>
          <a:ln w="9525">
            <a:noFill/>
          </a:ln>
        </p:spPr>
        <p:txBody>
          <a:bodyPr wrap="square" anchor="t" anchorCtr="0">
            <a:spAutoFit/>
          </a:bodyPr>
          <a:p>
            <a:pPr>
              <a:spcBef>
                <a:spcPct val="50000"/>
              </a:spcBef>
            </a:pPr>
            <a:r>
              <a:rPr lang="zh-CN" altLang="en-US" sz="3600" b="1" dirty="0">
                <a:solidFill>
                  <a:srgbClr val="000066"/>
                </a:solidFill>
                <a:latin typeface="华文中宋" panose="02010600040101010101" pitchFamily="2" charset="-122"/>
                <a:ea typeface="华文中宋" panose="02010600040101010101" pitchFamily="2" charset="-122"/>
              </a:rPr>
              <a:t>平凡渺小人生苦短</a:t>
            </a:r>
            <a:endParaRPr lang="zh-CN" altLang="en-US" sz="3600" b="1" dirty="0">
              <a:solidFill>
                <a:srgbClr val="000066"/>
              </a:solidFill>
              <a:latin typeface="华文中宋" panose="02010600040101010101" pitchFamily="2" charset="-122"/>
              <a:ea typeface="华文中宋" panose="02010600040101010101" pitchFamily="2" charset="-122"/>
            </a:endParaRPr>
          </a:p>
        </p:txBody>
      </p:sp>
      <p:sp>
        <p:nvSpPr>
          <p:cNvPr id="70674" name="AutoShape 18"/>
          <p:cNvSpPr/>
          <p:nvPr/>
        </p:nvSpPr>
        <p:spPr>
          <a:xfrm flipH="1">
            <a:off x="9464358" y="2636838"/>
            <a:ext cx="307975" cy="2643187"/>
          </a:xfrm>
          <a:prstGeom prst="leftBrace">
            <a:avLst>
              <a:gd name="adj1" fmla="val 47958"/>
              <a:gd name="adj2" fmla="val 50000"/>
            </a:avLst>
          </a:prstGeom>
          <a:noFill/>
          <a:ln w="38100" cap="flat" cmpd="sng">
            <a:solidFill>
              <a:srgbClr val="800000"/>
            </a:solidFill>
            <a:prstDash val="solid"/>
            <a:round/>
            <a:headEnd type="none" w="med" len="med"/>
            <a:tailEnd type="none" w="med" len="med"/>
          </a:ln>
        </p:spPr>
        <p:txBody>
          <a:bodyPr wrap="none" anchor="ctr" anchorCtr="0"/>
          <a:p>
            <a:pPr algn="ctr"/>
            <a:endParaRPr lang="zh-CN" altLang="en-US" dirty="0">
              <a:latin typeface="Arial" panose="020B0604020202020204" pitchFamily="34" charset="0"/>
              <a:ea typeface="宋体" panose="02010600030101010101" pitchFamily="2" charset="-122"/>
            </a:endParaRPr>
          </a:p>
        </p:txBody>
      </p:sp>
      <p:sp>
        <p:nvSpPr>
          <p:cNvPr id="70675" name="Text Box 19"/>
          <p:cNvSpPr txBox="1"/>
          <p:nvPr/>
        </p:nvSpPr>
        <p:spPr>
          <a:xfrm>
            <a:off x="10117455" y="3212783"/>
            <a:ext cx="1212850" cy="1076325"/>
          </a:xfrm>
          <a:prstGeom prst="rect">
            <a:avLst/>
          </a:prstGeom>
          <a:noFill/>
          <a:ln w="9525">
            <a:noFill/>
          </a:ln>
        </p:spPr>
        <p:txBody>
          <a:bodyPr anchor="t" anchorCtr="0">
            <a:spAutoFit/>
          </a:bodyPr>
          <a:p>
            <a:pPr>
              <a:spcBef>
                <a:spcPct val="50000"/>
              </a:spcBef>
            </a:pPr>
            <a:r>
              <a:rPr lang="zh-CN" altLang="en-US" sz="3200" b="1" dirty="0">
                <a:solidFill>
                  <a:srgbClr val="FF0000"/>
                </a:solidFill>
                <a:latin typeface="华文中宋" panose="02010600040101010101" pitchFamily="2" charset="-122"/>
                <a:ea typeface="华文中宋" panose="02010600040101010101" pitchFamily="2" charset="-122"/>
              </a:rPr>
              <a:t>悲之缘由</a:t>
            </a:r>
            <a:endParaRPr lang="zh-CN" altLang="en-US" sz="3200" b="1" dirty="0">
              <a:solidFill>
                <a:srgbClr val="FF0000"/>
              </a:solidFill>
              <a:latin typeface="华文中宋" panose="02010600040101010101" pitchFamily="2" charset="-122"/>
              <a:ea typeface="华文中宋" panose="02010600040101010101" pitchFamily="2" charset="-122"/>
            </a:endParaRPr>
          </a:p>
        </p:txBody>
      </p:sp>
      <p:sp>
        <p:nvSpPr>
          <p:cNvPr id="70684" name="AutoShape 28"/>
          <p:cNvSpPr/>
          <p:nvPr/>
        </p:nvSpPr>
        <p:spPr>
          <a:xfrm>
            <a:off x="3076893" y="3796665"/>
            <a:ext cx="1439862" cy="609600"/>
          </a:xfrm>
          <a:prstGeom prst="wedgeRoundRectCallout">
            <a:avLst>
              <a:gd name="adj1" fmla="val 86515"/>
              <a:gd name="adj2" fmla="val -81458"/>
              <a:gd name="adj3" fmla="val 16667"/>
            </a:avLst>
          </a:prstGeom>
          <a:solidFill>
            <a:srgbClr val="92D050"/>
          </a:solidFill>
          <a:ln w="9525" cap="flat" cmpd="sng">
            <a:solidFill>
              <a:schemeClr val="tx1"/>
            </a:solidFill>
            <a:prstDash val="solid"/>
            <a:miter/>
            <a:headEnd type="none" w="med" len="med"/>
            <a:tailEnd type="none" w="med" len="med"/>
          </a:ln>
        </p:spPr>
        <p:txBody>
          <a:bodyPr anchor="t" anchorCtr="0"/>
          <a:p>
            <a:pPr algn="ctr"/>
            <a:r>
              <a:rPr lang="zh-CN" altLang="en-US" sz="3600" b="1" dirty="0">
                <a:latin typeface="华文中宋" panose="02010600040101010101" pitchFamily="2" charset="-122"/>
                <a:ea typeface="华文中宋" panose="02010600040101010101" pitchFamily="2" charset="-122"/>
              </a:rPr>
              <a:t>写景</a:t>
            </a:r>
            <a:endParaRPr lang="zh-CN" altLang="en-US" sz="3600" b="1" dirty="0">
              <a:latin typeface="华文中宋" panose="02010600040101010101" pitchFamily="2" charset="-122"/>
              <a:ea typeface="华文中宋" panose="02010600040101010101" pitchFamily="2" charset="-122"/>
            </a:endParaRPr>
          </a:p>
        </p:txBody>
      </p:sp>
      <p:sp>
        <p:nvSpPr>
          <p:cNvPr id="70685" name="AutoShape 29"/>
          <p:cNvSpPr/>
          <p:nvPr/>
        </p:nvSpPr>
        <p:spPr>
          <a:xfrm>
            <a:off x="7452995" y="5910580"/>
            <a:ext cx="1295400" cy="609600"/>
          </a:xfrm>
          <a:prstGeom prst="wedgeRoundRectCallout">
            <a:avLst>
              <a:gd name="adj1" fmla="val 15392"/>
              <a:gd name="adj2" fmla="val -120208"/>
              <a:gd name="adj3" fmla="val 16667"/>
            </a:avLst>
          </a:prstGeom>
          <a:solidFill>
            <a:srgbClr val="92D050"/>
          </a:solidFill>
          <a:ln w="9525" cap="flat" cmpd="sng">
            <a:solidFill>
              <a:schemeClr val="tx1"/>
            </a:solidFill>
            <a:prstDash val="solid"/>
            <a:miter/>
            <a:headEnd type="none" w="med" len="med"/>
            <a:tailEnd type="none" w="med" len="med"/>
          </a:ln>
        </p:spPr>
        <p:txBody>
          <a:bodyPr anchor="t" anchorCtr="0"/>
          <a:p>
            <a:pPr algn="ctr"/>
            <a:r>
              <a:rPr lang="zh-CN" altLang="en-US" sz="3200" b="1" dirty="0">
                <a:latin typeface="华文中宋" panose="02010600040101010101" pitchFamily="2" charset="-122"/>
                <a:ea typeface="华文中宋" panose="02010600040101010101" pitchFamily="2" charset="-122"/>
              </a:rPr>
              <a:t>议论</a:t>
            </a:r>
            <a:endParaRPr lang="zh-CN" altLang="en-US" sz="3200" b="1" dirty="0">
              <a:latin typeface="华文中宋" panose="02010600040101010101" pitchFamily="2" charset="-122"/>
              <a:ea typeface="华文中宋" panose="02010600040101010101" pitchFamily="2" charset="-122"/>
            </a:endParaRPr>
          </a:p>
        </p:txBody>
      </p:sp>
      <p:sp>
        <p:nvSpPr>
          <p:cNvPr id="70686" name="AutoShape 30"/>
          <p:cNvSpPr/>
          <p:nvPr/>
        </p:nvSpPr>
        <p:spPr>
          <a:xfrm>
            <a:off x="10199688" y="5812790"/>
            <a:ext cx="1130300" cy="609600"/>
          </a:xfrm>
          <a:prstGeom prst="wedgeRoundRectCallout">
            <a:avLst>
              <a:gd name="adj1" fmla="val 13455"/>
              <a:gd name="adj2" fmla="val -290729"/>
              <a:gd name="adj3" fmla="val 16667"/>
            </a:avLst>
          </a:prstGeom>
          <a:solidFill>
            <a:srgbClr val="92D050"/>
          </a:solidFill>
          <a:ln w="9525" cap="flat" cmpd="sng">
            <a:solidFill>
              <a:schemeClr val="tx1"/>
            </a:solidFill>
            <a:prstDash val="solid"/>
            <a:miter/>
            <a:headEnd type="none" w="med" len="med"/>
            <a:tailEnd type="none" w="med" len="med"/>
          </a:ln>
        </p:spPr>
        <p:txBody>
          <a:bodyPr anchor="t" anchorCtr="0"/>
          <a:p>
            <a:pPr algn="ctr"/>
            <a:r>
              <a:rPr lang="zh-CN" altLang="en-US" sz="3200" b="1" dirty="0">
                <a:latin typeface="华文中宋" panose="02010600040101010101" pitchFamily="2" charset="-122"/>
                <a:ea typeface="华文中宋" panose="02010600040101010101" pitchFamily="2" charset="-122"/>
              </a:rPr>
              <a:t>抒情</a:t>
            </a:r>
            <a:endParaRPr lang="zh-CN" altLang="en-US" sz="3200" b="1" dirty="0">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0659"/>
                                        </p:tgtEl>
                                        <p:attrNameLst>
                                          <p:attrName>style.visibility</p:attrName>
                                        </p:attrNameLst>
                                      </p:cBhvr>
                                      <p:to>
                                        <p:strVal val="visible"/>
                                      </p:to>
                                    </p:set>
                                    <p:anim calcmode="lin" valueType="num">
                                      <p:cBhvr additive="base">
                                        <p:cTn id="7" dur="1000" fill="hold"/>
                                        <p:tgtEl>
                                          <p:spTgt spid="70659"/>
                                        </p:tgtEl>
                                        <p:attrNameLst>
                                          <p:attrName>ppt_x</p:attrName>
                                        </p:attrNameLst>
                                      </p:cBhvr>
                                      <p:tavLst>
                                        <p:tav tm="0">
                                          <p:val>
                                            <p:strVal val="#ppt_x"/>
                                          </p:val>
                                        </p:tav>
                                        <p:tav tm="100000">
                                          <p:val>
                                            <p:strVal val="#ppt_x"/>
                                          </p:val>
                                        </p:tav>
                                      </p:tavLst>
                                    </p:anim>
                                    <p:anim calcmode="lin" valueType="num">
                                      <p:cBhvr additive="base">
                                        <p:cTn id="8" dur="1000" fill="hold"/>
                                        <p:tgtEl>
                                          <p:spTgt spid="706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660"/>
                                        </p:tgtEl>
                                        <p:attrNameLst>
                                          <p:attrName>style.visibility</p:attrName>
                                        </p:attrNameLst>
                                      </p:cBhvr>
                                      <p:to>
                                        <p:strVal val="visible"/>
                                      </p:to>
                                    </p:set>
                                    <p:anim calcmode="lin" valueType="num">
                                      <p:cBhvr additive="base">
                                        <p:cTn id="13" dur="500" fill="hold"/>
                                        <p:tgtEl>
                                          <p:spTgt spid="70660"/>
                                        </p:tgtEl>
                                        <p:attrNameLst>
                                          <p:attrName>ppt_x</p:attrName>
                                        </p:attrNameLst>
                                      </p:cBhvr>
                                      <p:tavLst>
                                        <p:tav tm="0">
                                          <p:val>
                                            <p:strVal val="#ppt_x"/>
                                          </p:val>
                                        </p:tav>
                                        <p:tav tm="100000">
                                          <p:val>
                                            <p:strVal val="#ppt_x"/>
                                          </p:val>
                                        </p:tav>
                                      </p:tavLst>
                                    </p:anim>
                                    <p:anim calcmode="lin" valueType="num">
                                      <p:cBhvr additive="base">
                                        <p:cTn id="14" dur="500" fill="hold"/>
                                        <p:tgtEl>
                                          <p:spTgt spid="7066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0661"/>
                                        </p:tgtEl>
                                        <p:attrNameLst>
                                          <p:attrName>style.visibility</p:attrName>
                                        </p:attrNameLst>
                                      </p:cBhvr>
                                      <p:to>
                                        <p:strVal val="visible"/>
                                      </p:to>
                                    </p:set>
                                    <p:anim calcmode="lin" valueType="num">
                                      <p:cBhvr additive="base">
                                        <p:cTn id="17" dur="500" fill="hold"/>
                                        <p:tgtEl>
                                          <p:spTgt spid="70661"/>
                                        </p:tgtEl>
                                        <p:attrNameLst>
                                          <p:attrName>ppt_x</p:attrName>
                                        </p:attrNameLst>
                                      </p:cBhvr>
                                      <p:tavLst>
                                        <p:tav tm="0">
                                          <p:val>
                                            <p:strVal val="#ppt_x"/>
                                          </p:val>
                                        </p:tav>
                                        <p:tav tm="100000">
                                          <p:val>
                                            <p:strVal val="#ppt_x"/>
                                          </p:val>
                                        </p:tav>
                                      </p:tavLst>
                                    </p:anim>
                                    <p:anim calcmode="lin" valueType="num">
                                      <p:cBhvr additive="base">
                                        <p:cTn id="18" dur="500" fill="hold"/>
                                        <p:tgtEl>
                                          <p:spTgt spid="70661"/>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70662"/>
                                        </p:tgtEl>
                                        <p:attrNameLst>
                                          <p:attrName>style.visibility</p:attrName>
                                        </p:attrNameLst>
                                      </p:cBhvr>
                                      <p:to>
                                        <p:strVal val="visible"/>
                                      </p:to>
                                    </p:set>
                                    <p:anim calcmode="lin" valueType="num">
                                      <p:cBhvr additive="base">
                                        <p:cTn id="22" dur="500" fill="hold"/>
                                        <p:tgtEl>
                                          <p:spTgt spid="70662"/>
                                        </p:tgtEl>
                                        <p:attrNameLst>
                                          <p:attrName>ppt_x</p:attrName>
                                        </p:attrNameLst>
                                      </p:cBhvr>
                                      <p:tavLst>
                                        <p:tav tm="0">
                                          <p:val>
                                            <p:strVal val="#ppt_x"/>
                                          </p:val>
                                        </p:tav>
                                        <p:tav tm="100000">
                                          <p:val>
                                            <p:strVal val="#ppt_x"/>
                                          </p:val>
                                        </p:tav>
                                      </p:tavLst>
                                    </p:anim>
                                    <p:anim calcmode="lin" valueType="num">
                                      <p:cBhvr additive="base">
                                        <p:cTn id="23" dur="500" fill="hold"/>
                                        <p:tgtEl>
                                          <p:spTgt spid="70662"/>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70663"/>
                                        </p:tgtEl>
                                        <p:attrNameLst>
                                          <p:attrName>style.visibility</p:attrName>
                                        </p:attrNameLst>
                                      </p:cBhvr>
                                      <p:to>
                                        <p:strVal val="visible"/>
                                      </p:to>
                                    </p:set>
                                    <p:anim calcmode="lin" valueType="num">
                                      <p:cBhvr additive="base">
                                        <p:cTn id="27" dur="500" fill="hold"/>
                                        <p:tgtEl>
                                          <p:spTgt spid="70663"/>
                                        </p:tgtEl>
                                        <p:attrNameLst>
                                          <p:attrName>ppt_x</p:attrName>
                                        </p:attrNameLst>
                                      </p:cBhvr>
                                      <p:tavLst>
                                        <p:tav tm="0">
                                          <p:val>
                                            <p:strVal val="#ppt_x"/>
                                          </p:val>
                                        </p:tav>
                                        <p:tav tm="100000">
                                          <p:val>
                                            <p:strVal val="#ppt_x"/>
                                          </p:val>
                                        </p:tav>
                                      </p:tavLst>
                                    </p:anim>
                                    <p:anim calcmode="lin" valueType="num">
                                      <p:cBhvr additive="base">
                                        <p:cTn id="28" dur="500" fill="hold"/>
                                        <p:tgtEl>
                                          <p:spTgt spid="70663"/>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70664"/>
                                        </p:tgtEl>
                                        <p:attrNameLst>
                                          <p:attrName>style.visibility</p:attrName>
                                        </p:attrNameLst>
                                      </p:cBhvr>
                                      <p:to>
                                        <p:strVal val="visible"/>
                                      </p:to>
                                    </p:set>
                                    <p:anim calcmode="lin" valueType="num">
                                      <p:cBhvr additive="base">
                                        <p:cTn id="32" dur="500" fill="hold"/>
                                        <p:tgtEl>
                                          <p:spTgt spid="70664"/>
                                        </p:tgtEl>
                                        <p:attrNameLst>
                                          <p:attrName>ppt_x</p:attrName>
                                        </p:attrNameLst>
                                      </p:cBhvr>
                                      <p:tavLst>
                                        <p:tav tm="0">
                                          <p:val>
                                            <p:strVal val="#ppt_x"/>
                                          </p:val>
                                        </p:tav>
                                        <p:tav tm="100000">
                                          <p:val>
                                            <p:strVal val="#ppt_x"/>
                                          </p:val>
                                        </p:tav>
                                      </p:tavLst>
                                    </p:anim>
                                    <p:anim calcmode="lin" valueType="num">
                                      <p:cBhvr additive="base">
                                        <p:cTn id="33" dur="500" fill="hold"/>
                                        <p:tgtEl>
                                          <p:spTgt spid="7066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70665"/>
                                        </p:tgtEl>
                                        <p:attrNameLst>
                                          <p:attrName>style.visibility</p:attrName>
                                        </p:attrNameLst>
                                      </p:cBhvr>
                                      <p:to>
                                        <p:strVal val="visible"/>
                                      </p:to>
                                    </p:set>
                                    <p:anim calcmode="lin" valueType="num">
                                      <p:cBhvr additive="base">
                                        <p:cTn id="36" dur="500" fill="hold"/>
                                        <p:tgtEl>
                                          <p:spTgt spid="70665"/>
                                        </p:tgtEl>
                                        <p:attrNameLst>
                                          <p:attrName>ppt_x</p:attrName>
                                        </p:attrNameLst>
                                      </p:cBhvr>
                                      <p:tavLst>
                                        <p:tav tm="0">
                                          <p:val>
                                            <p:strVal val="#ppt_x"/>
                                          </p:val>
                                        </p:tav>
                                        <p:tav tm="100000">
                                          <p:val>
                                            <p:strVal val="#ppt_x"/>
                                          </p:val>
                                        </p:tav>
                                      </p:tavLst>
                                    </p:anim>
                                    <p:anim calcmode="lin" valueType="num">
                                      <p:cBhvr additive="base">
                                        <p:cTn id="37" dur="500" fill="hold"/>
                                        <p:tgtEl>
                                          <p:spTgt spid="70665"/>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70666"/>
                                        </p:tgtEl>
                                        <p:attrNameLst>
                                          <p:attrName>style.visibility</p:attrName>
                                        </p:attrNameLst>
                                      </p:cBhvr>
                                      <p:to>
                                        <p:strVal val="visible"/>
                                      </p:to>
                                    </p:set>
                                    <p:anim calcmode="lin" valueType="num">
                                      <p:cBhvr additive="base">
                                        <p:cTn id="41" dur="500" fill="hold"/>
                                        <p:tgtEl>
                                          <p:spTgt spid="70666"/>
                                        </p:tgtEl>
                                        <p:attrNameLst>
                                          <p:attrName>ppt_x</p:attrName>
                                        </p:attrNameLst>
                                      </p:cBhvr>
                                      <p:tavLst>
                                        <p:tav tm="0">
                                          <p:val>
                                            <p:strVal val="#ppt_x"/>
                                          </p:val>
                                        </p:tav>
                                        <p:tav tm="100000">
                                          <p:val>
                                            <p:strVal val="#ppt_x"/>
                                          </p:val>
                                        </p:tav>
                                      </p:tavLst>
                                    </p:anim>
                                    <p:anim calcmode="lin" valueType="num">
                                      <p:cBhvr additive="base">
                                        <p:cTn id="42" dur="500" fill="hold"/>
                                        <p:tgtEl>
                                          <p:spTgt spid="7066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0667"/>
                                        </p:tgtEl>
                                        <p:attrNameLst>
                                          <p:attrName>style.visibility</p:attrName>
                                        </p:attrNameLst>
                                      </p:cBhvr>
                                      <p:to>
                                        <p:strVal val="visible"/>
                                      </p:to>
                                    </p:set>
                                    <p:anim calcmode="lin" valueType="num">
                                      <p:cBhvr additive="base">
                                        <p:cTn id="45" dur="500" fill="hold"/>
                                        <p:tgtEl>
                                          <p:spTgt spid="70667"/>
                                        </p:tgtEl>
                                        <p:attrNameLst>
                                          <p:attrName>ppt_x</p:attrName>
                                        </p:attrNameLst>
                                      </p:cBhvr>
                                      <p:tavLst>
                                        <p:tav tm="0">
                                          <p:val>
                                            <p:strVal val="#ppt_x"/>
                                          </p:val>
                                        </p:tav>
                                        <p:tav tm="100000">
                                          <p:val>
                                            <p:strVal val="#ppt_x"/>
                                          </p:val>
                                        </p:tav>
                                      </p:tavLst>
                                    </p:anim>
                                    <p:anim calcmode="lin" valueType="num">
                                      <p:cBhvr additive="base">
                                        <p:cTn id="46" dur="500" fill="hold"/>
                                        <p:tgtEl>
                                          <p:spTgt spid="70667"/>
                                        </p:tgtEl>
                                        <p:attrNameLst>
                                          <p:attrName>ppt_y</p:attrName>
                                        </p:attrNameLst>
                                      </p:cBhvr>
                                      <p:tavLst>
                                        <p:tav tm="0">
                                          <p:val>
                                            <p:strVal val="1+#ppt_h/2"/>
                                          </p:val>
                                        </p:tav>
                                        <p:tav tm="100000">
                                          <p:val>
                                            <p:strVal val="#ppt_y"/>
                                          </p:val>
                                        </p:tav>
                                      </p:tavLst>
                                    </p:anim>
                                  </p:childTnLst>
                                </p:cTn>
                              </p:par>
                            </p:childTnLst>
                          </p:cTn>
                        </p:par>
                        <p:par>
                          <p:cTn id="47" fill="hold">
                            <p:stCondLst>
                              <p:cond delay="2500"/>
                            </p:stCondLst>
                            <p:childTnLst>
                              <p:par>
                                <p:cTn id="48" presetID="2" presetClass="entr" presetSubtype="4" fill="hold" grpId="0" nodeType="afterEffect">
                                  <p:stCondLst>
                                    <p:cond delay="0"/>
                                  </p:stCondLst>
                                  <p:childTnLst>
                                    <p:set>
                                      <p:cBhvr>
                                        <p:cTn id="49" dur="1" fill="hold">
                                          <p:stCondLst>
                                            <p:cond delay="0"/>
                                          </p:stCondLst>
                                        </p:cTn>
                                        <p:tgtEl>
                                          <p:spTgt spid="70668"/>
                                        </p:tgtEl>
                                        <p:attrNameLst>
                                          <p:attrName>style.visibility</p:attrName>
                                        </p:attrNameLst>
                                      </p:cBhvr>
                                      <p:to>
                                        <p:strVal val="visible"/>
                                      </p:to>
                                    </p:set>
                                    <p:anim calcmode="lin" valueType="num">
                                      <p:cBhvr additive="base">
                                        <p:cTn id="50" dur="500" fill="hold"/>
                                        <p:tgtEl>
                                          <p:spTgt spid="70668"/>
                                        </p:tgtEl>
                                        <p:attrNameLst>
                                          <p:attrName>ppt_x</p:attrName>
                                        </p:attrNameLst>
                                      </p:cBhvr>
                                      <p:tavLst>
                                        <p:tav tm="0">
                                          <p:val>
                                            <p:strVal val="#ppt_x"/>
                                          </p:val>
                                        </p:tav>
                                        <p:tav tm="100000">
                                          <p:val>
                                            <p:strVal val="#ppt_x"/>
                                          </p:val>
                                        </p:tav>
                                      </p:tavLst>
                                    </p:anim>
                                    <p:anim calcmode="lin" valueType="num">
                                      <p:cBhvr additive="base">
                                        <p:cTn id="51" dur="500" fill="hold"/>
                                        <p:tgtEl>
                                          <p:spTgt spid="7066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70669"/>
                                        </p:tgtEl>
                                        <p:attrNameLst>
                                          <p:attrName>style.visibility</p:attrName>
                                        </p:attrNameLst>
                                      </p:cBhvr>
                                      <p:to>
                                        <p:strVal val="visible"/>
                                      </p:to>
                                    </p:set>
                                    <p:anim calcmode="lin" valueType="num">
                                      <p:cBhvr additive="base">
                                        <p:cTn id="54" dur="500" fill="hold"/>
                                        <p:tgtEl>
                                          <p:spTgt spid="70669"/>
                                        </p:tgtEl>
                                        <p:attrNameLst>
                                          <p:attrName>ppt_x</p:attrName>
                                        </p:attrNameLst>
                                      </p:cBhvr>
                                      <p:tavLst>
                                        <p:tav tm="0">
                                          <p:val>
                                            <p:strVal val="#ppt_x"/>
                                          </p:val>
                                        </p:tav>
                                        <p:tav tm="100000">
                                          <p:val>
                                            <p:strVal val="#ppt_x"/>
                                          </p:val>
                                        </p:tav>
                                      </p:tavLst>
                                    </p:anim>
                                    <p:anim calcmode="lin" valueType="num">
                                      <p:cBhvr additive="base">
                                        <p:cTn id="55" dur="500" fill="hold"/>
                                        <p:tgtEl>
                                          <p:spTgt spid="70669"/>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 presetClass="entr" presetSubtype="4" fill="hold" grpId="0" nodeType="afterEffect">
                                  <p:stCondLst>
                                    <p:cond delay="0"/>
                                  </p:stCondLst>
                                  <p:childTnLst>
                                    <p:set>
                                      <p:cBhvr>
                                        <p:cTn id="58" dur="1" fill="hold">
                                          <p:stCondLst>
                                            <p:cond delay="0"/>
                                          </p:stCondLst>
                                        </p:cTn>
                                        <p:tgtEl>
                                          <p:spTgt spid="70670"/>
                                        </p:tgtEl>
                                        <p:attrNameLst>
                                          <p:attrName>style.visibility</p:attrName>
                                        </p:attrNameLst>
                                      </p:cBhvr>
                                      <p:to>
                                        <p:strVal val="visible"/>
                                      </p:to>
                                    </p:set>
                                    <p:anim calcmode="lin" valueType="num">
                                      <p:cBhvr additive="base">
                                        <p:cTn id="59" dur="500" fill="hold"/>
                                        <p:tgtEl>
                                          <p:spTgt spid="70670"/>
                                        </p:tgtEl>
                                        <p:attrNameLst>
                                          <p:attrName>ppt_x</p:attrName>
                                        </p:attrNameLst>
                                      </p:cBhvr>
                                      <p:tavLst>
                                        <p:tav tm="0">
                                          <p:val>
                                            <p:strVal val="#ppt_x"/>
                                          </p:val>
                                        </p:tav>
                                        <p:tav tm="100000">
                                          <p:val>
                                            <p:strVal val="#ppt_x"/>
                                          </p:val>
                                        </p:tav>
                                      </p:tavLst>
                                    </p:anim>
                                    <p:anim calcmode="lin" valueType="num">
                                      <p:cBhvr additive="base">
                                        <p:cTn id="60" dur="500" fill="hold"/>
                                        <p:tgtEl>
                                          <p:spTgt spid="7067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0671"/>
                                        </p:tgtEl>
                                        <p:attrNameLst>
                                          <p:attrName>style.visibility</p:attrName>
                                        </p:attrNameLst>
                                      </p:cBhvr>
                                      <p:to>
                                        <p:strVal val="visible"/>
                                      </p:to>
                                    </p:set>
                                    <p:anim calcmode="lin" valueType="num">
                                      <p:cBhvr additive="base">
                                        <p:cTn id="63" dur="500" fill="hold"/>
                                        <p:tgtEl>
                                          <p:spTgt spid="70671"/>
                                        </p:tgtEl>
                                        <p:attrNameLst>
                                          <p:attrName>ppt_x</p:attrName>
                                        </p:attrNameLst>
                                      </p:cBhvr>
                                      <p:tavLst>
                                        <p:tav tm="0">
                                          <p:val>
                                            <p:strVal val="#ppt_x"/>
                                          </p:val>
                                        </p:tav>
                                        <p:tav tm="100000">
                                          <p:val>
                                            <p:strVal val="#ppt_x"/>
                                          </p:val>
                                        </p:tav>
                                      </p:tavLst>
                                    </p:anim>
                                    <p:anim calcmode="lin" valueType="num">
                                      <p:cBhvr additive="base">
                                        <p:cTn id="64" dur="500" fill="hold"/>
                                        <p:tgtEl>
                                          <p:spTgt spid="70671"/>
                                        </p:tgtEl>
                                        <p:attrNameLst>
                                          <p:attrName>ppt_y</p:attrName>
                                        </p:attrNameLst>
                                      </p:cBhvr>
                                      <p:tavLst>
                                        <p:tav tm="0">
                                          <p:val>
                                            <p:strVal val="1+#ppt_h/2"/>
                                          </p:val>
                                        </p:tav>
                                        <p:tav tm="100000">
                                          <p:val>
                                            <p:strVal val="#ppt_y"/>
                                          </p:val>
                                        </p:tav>
                                      </p:tavLst>
                                    </p:anim>
                                  </p:childTnLst>
                                </p:cTn>
                              </p:par>
                            </p:childTnLst>
                          </p:cTn>
                        </p:par>
                        <p:par>
                          <p:cTn id="65" fill="hold">
                            <p:stCondLst>
                              <p:cond delay="3500"/>
                            </p:stCondLst>
                            <p:childTnLst>
                              <p:par>
                                <p:cTn id="66" presetID="2" presetClass="entr" presetSubtype="4" fill="hold" grpId="0" nodeType="afterEffect">
                                  <p:stCondLst>
                                    <p:cond delay="0"/>
                                  </p:stCondLst>
                                  <p:childTnLst>
                                    <p:set>
                                      <p:cBhvr>
                                        <p:cTn id="67" dur="1" fill="hold">
                                          <p:stCondLst>
                                            <p:cond delay="0"/>
                                          </p:stCondLst>
                                        </p:cTn>
                                        <p:tgtEl>
                                          <p:spTgt spid="70672"/>
                                        </p:tgtEl>
                                        <p:attrNameLst>
                                          <p:attrName>style.visibility</p:attrName>
                                        </p:attrNameLst>
                                      </p:cBhvr>
                                      <p:to>
                                        <p:strVal val="visible"/>
                                      </p:to>
                                    </p:set>
                                    <p:anim calcmode="lin" valueType="num">
                                      <p:cBhvr additive="base">
                                        <p:cTn id="68" dur="500" fill="hold"/>
                                        <p:tgtEl>
                                          <p:spTgt spid="70672"/>
                                        </p:tgtEl>
                                        <p:attrNameLst>
                                          <p:attrName>ppt_x</p:attrName>
                                        </p:attrNameLst>
                                      </p:cBhvr>
                                      <p:tavLst>
                                        <p:tav tm="0">
                                          <p:val>
                                            <p:strVal val="#ppt_x"/>
                                          </p:val>
                                        </p:tav>
                                        <p:tav tm="100000">
                                          <p:val>
                                            <p:strVal val="#ppt_x"/>
                                          </p:val>
                                        </p:tav>
                                      </p:tavLst>
                                    </p:anim>
                                    <p:anim calcmode="lin" valueType="num">
                                      <p:cBhvr additive="base">
                                        <p:cTn id="69" dur="500" fill="hold"/>
                                        <p:tgtEl>
                                          <p:spTgt spid="70672"/>
                                        </p:tgtEl>
                                        <p:attrNameLst>
                                          <p:attrName>ppt_y</p:attrName>
                                        </p:attrNameLst>
                                      </p:cBhvr>
                                      <p:tavLst>
                                        <p:tav tm="0">
                                          <p:val>
                                            <p:strVal val="1+#ppt_h/2"/>
                                          </p:val>
                                        </p:tav>
                                        <p:tav tm="100000">
                                          <p:val>
                                            <p:strVal val="#ppt_y"/>
                                          </p:val>
                                        </p:tav>
                                      </p:tavLst>
                                    </p:anim>
                                  </p:childTnLst>
                                </p:cTn>
                              </p:par>
                            </p:childTnLst>
                          </p:cTn>
                        </p:par>
                        <p:par>
                          <p:cTn id="70" fill="hold">
                            <p:stCondLst>
                              <p:cond delay="4000"/>
                            </p:stCondLst>
                            <p:childTnLst>
                              <p:par>
                                <p:cTn id="71" presetID="2" presetClass="entr" presetSubtype="4" fill="hold" grpId="0" nodeType="afterEffect">
                                  <p:stCondLst>
                                    <p:cond delay="0"/>
                                  </p:stCondLst>
                                  <p:childTnLst>
                                    <p:set>
                                      <p:cBhvr>
                                        <p:cTn id="72" dur="1" fill="hold">
                                          <p:stCondLst>
                                            <p:cond delay="0"/>
                                          </p:stCondLst>
                                        </p:cTn>
                                        <p:tgtEl>
                                          <p:spTgt spid="70673"/>
                                        </p:tgtEl>
                                        <p:attrNameLst>
                                          <p:attrName>style.visibility</p:attrName>
                                        </p:attrNameLst>
                                      </p:cBhvr>
                                      <p:to>
                                        <p:strVal val="visible"/>
                                      </p:to>
                                    </p:set>
                                    <p:anim calcmode="lin" valueType="num">
                                      <p:cBhvr additive="base">
                                        <p:cTn id="73" dur="500" fill="hold"/>
                                        <p:tgtEl>
                                          <p:spTgt spid="70673"/>
                                        </p:tgtEl>
                                        <p:attrNameLst>
                                          <p:attrName>ppt_x</p:attrName>
                                        </p:attrNameLst>
                                      </p:cBhvr>
                                      <p:tavLst>
                                        <p:tav tm="0">
                                          <p:val>
                                            <p:strVal val="#ppt_x"/>
                                          </p:val>
                                        </p:tav>
                                        <p:tav tm="100000">
                                          <p:val>
                                            <p:strVal val="#ppt_x"/>
                                          </p:val>
                                        </p:tav>
                                      </p:tavLst>
                                    </p:anim>
                                    <p:anim calcmode="lin" valueType="num">
                                      <p:cBhvr additive="base">
                                        <p:cTn id="74" dur="500" fill="hold"/>
                                        <p:tgtEl>
                                          <p:spTgt spid="70673"/>
                                        </p:tgtEl>
                                        <p:attrNameLst>
                                          <p:attrName>ppt_y</p:attrName>
                                        </p:attrNameLst>
                                      </p:cBhvr>
                                      <p:tavLst>
                                        <p:tav tm="0">
                                          <p:val>
                                            <p:strVal val="1+#ppt_h/2"/>
                                          </p:val>
                                        </p:tav>
                                        <p:tav tm="100000">
                                          <p:val>
                                            <p:strVal val="#ppt_y"/>
                                          </p:val>
                                        </p:tav>
                                      </p:tavLst>
                                    </p:anim>
                                  </p:childTnLst>
                                </p:cTn>
                              </p:par>
                            </p:childTnLst>
                          </p:cTn>
                        </p:par>
                        <p:par>
                          <p:cTn id="75" fill="hold">
                            <p:stCondLst>
                              <p:cond delay="4500"/>
                            </p:stCondLst>
                            <p:childTnLst>
                              <p:par>
                                <p:cTn id="76" presetID="2" presetClass="entr" presetSubtype="4" fill="hold" grpId="0" nodeType="afterEffect">
                                  <p:stCondLst>
                                    <p:cond delay="0"/>
                                  </p:stCondLst>
                                  <p:childTnLst>
                                    <p:set>
                                      <p:cBhvr>
                                        <p:cTn id="77" dur="1" fill="hold">
                                          <p:stCondLst>
                                            <p:cond delay="0"/>
                                          </p:stCondLst>
                                        </p:cTn>
                                        <p:tgtEl>
                                          <p:spTgt spid="70674"/>
                                        </p:tgtEl>
                                        <p:attrNameLst>
                                          <p:attrName>style.visibility</p:attrName>
                                        </p:attrNameLst>
                                      </p:cBhvr>
                                      <p:to>
                                        <p:strVal val="visible"/>
                                      </p:to>
                                    </p:set>
                                    <p:anim calcmode="lin" valueType="num">
                                      <p:cBhvr additive="base">
                                        <p:cTn id="78" dur="500" fill="hold"/>
                                        <p:tgtEl>
                                          <p:spTgt spid="70674"/>
                                        </p:tgtEl>
                                        <p:attrNameLst>
                                          <p:attrName>ppt_x</p:attrName>
                                        </p:attrNameLst>
                                      </p:cBhvr>
                                      <p:tavLst>
                                        <p:tav tm="0">
                                          <p:val>
                                            <p:strVal val="#ppt_x"/>
                                          </p:val>
                                        </p:tav>
                                        <p:tav tm="100000">
                                          <p:val>
                                            <p:strVal val="#ppt_x"/>
                                          </p:val>
                                        </p:tav>
                                      </p:tavLst>
                                    </p:anim>
                                    <p:anim calcmode="lin" valueType="num">
                                      <p:cBhvr additive="base">
                                        <p:cTn id="79" dur="500" fill="hold"/>
                                        <p:tgtEl>
                                          <p:spTgt spid="70674"/>
                                        </p:tgtEl>
                                        <p:attrNameLst>
                                          <p:attrName>ppt_y</p:attrName>
                                        </p:attrNameLst>
                                      </p:cBhvr>
                                      <p:tavLst>
                                        <p:tav tm="0">
                                          <p:val>
                                            <p:strVal val="1+#ppt_h/2"/>
                                          </p:val>
                                        </p:tav>
                                        <p:tav tm="100000">
                                          <p:val>
                                            <p:strVal val="#ppt_y"/>
                                          </p:val>
                                        </p:tav>
                                      </p:tavLst>
                                    </p:anim>
                                  </p:childTnLst>
                                </p:cTn>
                              </p:par>
                            </p:childTnLst>
                          </p:cTn>
                        </p:par>
                        <p:par>
                          <p:cTn id="80" fill="hold">
                            <p:stCondLst>
                              <p:cond delay="5000"/>
                            </p:stCondLst>
                            <p:childTnLst>
                              <p:par>
                                <p:cTn id="81" presetID="2" presetClass="entr" presetSubtype="4" fill="hold" grpId="0" nodeType="afterEffect">
                                  <p:stCondLst>
                                    <p:cond delay="0"/>
                                  </p:stCondLst>
                                  <p:childTnLst>
                                    <p:set>
                                      <p:cBhvr>
                                        <p:cTn id="82" dur="1" fill="hold">
                                          <p:stCondLst>
                                            <p:cond delay="0"/>
                                          </p:stCondLst>
                                        </p:cTn>
                                        <p:tgtEl>
                                          <p:spTgt spid="70675"/>
                                        </p:tgtEl>
                                        <p:attrNameLst>
                                          <p:attrName>style.visibility</p:attrName>
                                        </p:attrNameLst>
                                      </p:cBhvr>
                                      <p:to>
                                        <p:strVal val="visible"/>
                                      </p:to>
                                    </p:set>
                                    <p:anim calcmode="lin" valueType="num">
                                      <p:cBhvr additive="base">
                                        <p:cTn id="83" dur="500" fill="hold"/>
                                        <p:tgtEl>
                                          <p:spTgt spid="70675"/>
                                        </p:tgtEl>
                                        <p:attrNameLst>
                                          <p:attrName>ppt_x</p:attrName>
                                        </p:attrNameLst>
                                      </p:cBhvr>
                                      <p:tavLst>
                                        <p:tav tm="0">
                                          <p:val>
                                            <p:strVal val="#ppt_x"/>
                                          </p:val>
                                        </p:tav>
                                        <p:tav tm="100000">
                                          <p:val>
                                            <p:strVal val="#ppt_x"/>
                                          </p:val>
                                        </p:tav>
                                      </p:tavLst>
                                    </p:anim>
                                    <p:anim calcmode="lin" valueType="num">
                                      <p:cBhvr additive="base">
                                        <p:cTn id="84" dur="500" fill="hold"/>
                                        <p:tgtEl>
                                          <p:spTgt spid="70675"/>
                                        </p:tgtEl>
                                        <p:attrNameLst>
                                          <p:attrName>ppt_y</p:attrName>
                                        </p:attrNameLst>
                                      </p:cBhvr>
                                      <p:tavLst>
                                        <p:tav tm="0">
                                          <p:val>
                                            <p:strVal val="1+#ppt_h/2"/>
                                          </p:val>
                                        </p:tav>
                                        <p:tav tm="100000">
                                          <p:val>
                                            <p:strVal val="#ppt_y"/>
                                          </p:val>
                                        </p:tav>
                                      </p:tavLst>
                                    </p:anim>
                                  </p:childTnLst>
                                </p:cTn>
                              </p:par>
                            </p:childTnLst>
                          </p:cTn>
                        </p:par>
                        <p:par>
                          <p:cTn id="85" fill="hold">
                            <p:stCondLst>
                              <p:cond delay="5500"/>
                            </p:stCondLst>
                            <p:childTnLst>
                              <p:par>
                                <p:cTn id="86" presetID="2" presetClass="entr" presetSubtype="4" fill="hold" grpId="0" nodeType="afterEffect">
                                  <p:stCondLst>
                                    <p:cond delay="0"/>
                                  </p:stCondLst>
                                  <p:childTnLst>
                                    <p:set>
                                      <p:cBhvr>
                                        <p:cTn id="87" dur="1" fill="hold">
                                          <p:stCondLst>
                                            <p:cond delay="0"/>
                                          </p:stCondLst>
                                        </p:cTn>
                                        <p:tgtEl>
                                          <p:spTgt spid="70684"/>
                                        </p:tgtEl>
                                        <p:attrNameLst>
                                          <p:attrName>style.visibility</p:attrName>
                                        </p:attrNameLst>
                                      </p:cBhvr>
                                      <p:to>
                                        <p:strVal val="visible"/>
                                      </p:to>
                                    </p:set>
                                    <p:anim calcmode="lin" valueType="num">
                                      <p:cBhvr additive="base">
                                        <p:cTn id="88" dur="500" fill="hold"/>
                                        <p:tgtEl>
                                          <p:spTgt spid="70684"/>
                                        </p:tgtEl>
                                        <p:attrNameLst>
                                          <p:attrName>ppt_x</p:attrName>
                                        </p:attrNameLst>
                                      </p:cBhvr>
                                      <p:tavLst>
                                        <p:tav tm="0">
                                          <p:val>
                                            <p:strVal val="#ppt_x"/>
                                          </p:val>
                                        </p:tav>
                                        <p:tav tm="100000">
                                          <p:val>
                                            <p:strVal val="#ppt_x"/>
                                          </p:val>
                                        </p:tav>
                                      </p:tavLst>
                                    </p:anim>
                                    <p:anim calcmode="lin" valueType="num">
                                      <p:cBhvr additive="base">
                                        <p:cTn id="89" dur="500" fill="hold"/>
                                        <p:tgtEl>
                                          <p:spTgt spid="7068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70685"/>
                                        </p:tgtEl>
                                        <p:attrNameLst>
                                          <p:attrName>style.visibility</p:attrName>
                                        </p:attrNameLst>
                                      </p:cBhvr>
                                      <p:to>
                                        <p:strVal val="visible"/>
                                      </p:to>
                                    </p:set>
                                    <p:anim calcmode="lin" valueType="num">
                                      <p:cBhvr additive="base">
                                        <p:cTn id="92" dur="500" fill="hold"/>
                                        <p:tgtEl>
                                          <p:spTgt spid="70685"/>
                                        </p:tgtEl>
                                        <p:attrNameLst>
                                          <p:attrName>ppt_x</p:attrName>
                                        </p:attrNameLst>
                                      </p:cBhvr>
                                      <p:tavLst>
                                        <p:tav tm="0">
                                          <p:val>
                                            <p:strVal val="#ppt_x"/>
                                          </p:val>
                                        </p:tav>
                                        <p:tav tm="100000">
                                          <p:val>
                                            <p:strVal val="#ppt_x"/>
                                          </p:val>
                                        </p:tav>
                                      </p:tavLst>
                                    </p:anim>
                                    <p:anim calcmode="lin" valueType="num">
                                      <p:cBhvr additive="base">
                                        <p:cTn id="93" dur="500" fill="hold"/>
                                        <p:tgtEl>
                                          <p:spTgt spid="7068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70686"/>
                                        </p:tgtEl>
                                        <p:attrNameLst>
                                          <p:attrName>style.visibility</p:attrName>
                                        </p:attrNameLst>
                                      </p:cBhvr>
                                      <p:to>
                                        <p:strVal val="visible"/>
                                      </p:to>
                                    </p:set>
                                    <p:anim calcmode="lin" valueType="num">
                                      <p:cBhvr additive="base">
                                        <p:cTn id="96" dur="500" fill="hold"/>
                                        <p:tgtEl>
                                          <p:spTgt spid="70686"/>
                                        </p:tgtEl>
                                        <p:attrNameLst>
                                          <p:attrName>ppt_x</p:attrName>
                                        </p:attrNameLst>
                                      </p:cBhvr>
                                      <p:tavLst>
                                        <p:tav tm="0">
                                          <p:val>
                                            <p:strVal val="#ppt_x"/>
                                          </p:val>
                                        </p:tav>
                                        <p:tav tm="100000">
                                          <p:val>
                                            <p:strVal val="#ppt_x"/>
                                          </p:val>
                                        </p:tav>
                                      </p:tavLst>
                                    </p:anim>
                                    <p:anim calcmode="lin" valueType="num">
                                      <p:cBhvr additive="base">
                                        <p:cTn id="97" dur="500" fill="hold"/>
                                        <p:tgtEl>
                                          <p:spTgt spid="706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P spid="70660" grpId="0"/>
      <p:bldP spid="70661" grpId="0" bldLvl="0" animBg="1"/>
      <p:bldP spid="70662" grpId="0"/>
      <p:bldP spid="70663" grpId="0"/>
      <p:bldP spid="70664" grpId="0" bldLvl="0" animBg="1"/>
      <p:bldP spid="70665" grpId="0" bldLvl="0" animBg="1"/>
      <p:bldP spid="70666" grpId="0"/>
      <p:bldP spid="70667" grpId="0"/>
      <p:bldP spid="70668" grpId="0"/>
      <p:bldP spid="70669" grpId="0"/>
      <p:bldP spid="70670" grpId="0" bldLvl="0" animBg="1"/>
      <p:bldP spid="70671" grpId="0" bldLvl="0" animBg="1"/>
      <p:bldP spid="70672" grpId="0"/>
      <p:bldP spid="70673" grpId="0"/>
      <p:bldP spid="70674" grpId="0" bldLvl="0" animBg="1"/>
      <p:bldP spid="70675" grpId="0" bldLvl="0" animBg="1"/>
      <p:bldP spid="70684" grpId="0" bldLvl="0" animBg="1"/>
      <p:bldP spid="70685" grpId="0" bldLvl="0" animBg="1"/>
      <p:bldP spid="70686"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4" name="Text Box 4"/>
          <p:cNvSpPr txBox="1"/>
          <p:nvPr/>
        </p:nvSpPr>
        <p:spPr>
          <a:xfrm>
            <a:off x="414020" y="255905"/>
            <a:ext cx="11363960" cy="6000750"/>
          </a:xfrm>
          <a:prstGeom prst="rect">
            <a:avLst/>
          </a:prstGeom>
          <a:noFill/>
          <a:ln w="9525">
            <a:noFill/>
          </a:ln>
        </p:spPr>
        <p:txBody>
          <a:bodyPr wrap="square" anchor="t" anchorCtr="0">
            <a:spAutoFit/>
          </a:bodyPr>
          <a:p>
            <a:pPr>
              <a:lnSpc>
                <a:spcPct val="160000"/>
              </a:lnSpc>
              <a:spcBef>
                <a:spcPct val="50000"/>
              </a:spcBef>
            </a:pPr>
            <a:r>
              <a:rPr lang="zh-CN" altLang="en-US" sz="4000" b="1" dirty="0">
                <a:solidFill>
                  <a:srgbClr val="FF0000"/>
                </a:solidFill>
                <a:latin typeface="华文中宋" panose="02010600040101010101" pitchFamily="2" charset="-122"/>
                <a:ea typeface="华文中宋" panose="02010600040101010101" pitchFamily="2" charset="-122"/>
              </a:rPr>
              <a:t>第三段：</a:t>
            </a:r>
            <a:r>
              <a:rPr lang="en-US" altLang="zh-CN" sz="4000" b="1" dirty="0">
                <a:solidFill>
                  <a:srgbClr val="05090F"/>
                </a:solidFill>
                <a:latin typeface="华文中宋" panose="02010600040101010101" pitchFamily="2" charset="-122"/>
                <a:ea typeface="华文中宋" panose="02010600040101010101" pitchFamily="2" charset="-122"/>
              </a:rPr>
              <a:t>  </a:t>
            </a:r>
            <a:r>
              <a:rPr lang="zh-CN" altLang="en-US" sz="4000" b="1" dirty="0">
                <a:solidFill>
                  <a:srgbClr val="05090F"/>
                </a:solidFill>
                <a:latin typeface="华文中宋" panose="02010600040101010101" pitchFamily="2" charset="-122"/>
                <a:ea typeface="华文中宋" panose="02010600040101010101" pitchFamily="2" charset="-122"/>
              </a:rPr>
              <a:t>通过“客曰”，由眼前的“江水”“明月”想到曹操、周瑜两个英雄人物，是</a:t>
            </a:r>
            <a:r>
              <a:rPr lang="zh-CN" altLang="en-US" sz="4000" b="1" dirty="0">
                <a:solidFill>
                  <a:srgbClr val="FF0000"/>
                </a:solidFill>
                <a:highlight>
                  <a:srgbClr val="FFFF00"/>
                </a:highlight>
                <a:latin typeface="华文中宋" panose="02010600040101010101" pitchFamily="2" charset="-122"/>
                <a:ea typeface="华文中宋" panose="02010600040101010101" pitchFamily="2" charset="-122"/>
              </a:rPr>
              <a:t>写景</a:t>
            </a:r>
            <a:r>
              <a:rPr lang="zh-CN" altLang="en-US" sz="4000" b="1" dirty="0">
                <a:solidFill>
                  <a:srgbClr val="05090F"/>
                </a:solidFill>
                <a:latin typeface="华文中宋" panose="02010600040101010101" pitchFamily="2" charset="-122"/>
                <a:ea typeface="华文中宋" panose="02010600040101010101" pitchFamily="2" charset="-122"/>
              </a:rPr>
              <a:t>；再由他们的“而今安在哉”，揭示人生短促之“悲”，是</a:t>
            </a:r>
            <a:r>
              <a:rPr lang="zh-CN" altLang="en-US" sz="4000" b="1" dirty="0">
                <a:solidFill>
                  <a:srgbClr val="FF0000"/>
                </a:solidFill>
                <a:highlight>
                  <a:srgbClr val="FFFF00"/>
                </a:highlight>
                <a:latin typeface="华文中宋" panose="02010600040101010101" pitchFamily="2" charset="-122"/>
                <a:ea typeface="华文中宋" panose="02010600040101010101" pitchFamily="2" charset="-122"/>
              </a:rPr>
              <a:t>议论</a:t>
            </a:r>
            <a:r>
              <a:rPr lang="zh-CN" altLang="en-US" sz="4000" b="1" dirty="0">
                <a:solidFill>
                  <a:srgbClr val="05090F"/>
                </a:solidFill>
                <a:latin typeface="华文中宋" panose="02010600040101010101" pitchFamily="2" charset="-122"/>
                <a:ea typeface="华文中宋" panose="02010600040101010101" pitchFamily="2" charset="-122"/>
              </a:rPr>
              <a:t>；引出曹操、周瑜，更加见己身之渺小，自然生出“哀吾生之须臾，羡长江之无穷”的感慨，是</a:t>
            </a:r>
            <a:r>
              <a:rPr lang="zh-CN" altLang="en-US" sz="4000" b="1" dirty="0">
                <a:solidFill>
                  <a:srgbClr val="FF0000"/>
                </a:solidFill>
                <a:highlight>
                  <a:srgbClr val="FFFF00"/>
                </a:highlight>
                <a:latin typeface="华文中宋" panose="02010600040101010101" pitchFamily="2" charset="-122"/>
                <a:ea typeface="华文中宋" panose="02010600040101010101" pitchFamily="2" charset="-122"/>
              </a:rPr>
              <a:t>抒情</a:t>
            </a:r>
            <a:r>
              <a:rPr lang="zh-CN" altLang="en-US" sz="4000" b="1" dirty="0">
                <a:solidFill>
                  <a:srgbClr val="05090F"/>
                </a:solidFill>
                <a:latin typeface="华文中宋" panose="02010600040101010101" pitchFamily="2" charset="-122"/>
                <a:ea typeface="华文中宋" panose="02010600040101010101" pitchFamily="2" charset="-122"/>
              </a:rPr>
              <a:t>。</a:t>
            </a:r>
            <a:endParaRPr lang="zh-CN" altLang="en-US" sz="4000" b="1" dirty="0">
              <a:solidFill>
                <a:srgbClr val="05090F"/>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2644"/>
                                        </p:tgtEl>
                                        <p:attrNameLst>
                                          <p:attrName>style.visibility</p:attrName>
                                        </p:attrNameLst>
                                      </p:cBhvr>
                                      <p:to>
                                        <p:strVal val="visible"/>
                                      </p:to>
                                    </p:set>
                                    <p:anim calcmode="lin" valueType="num">
                                      <p:cBhvr>
                                        <p:cTn id="7" dur="1000" fill="hold"/>
                                        <p:tgtEl>
                                          <p:spTgt spid="112644"/>
                                        </p:tgtEl>
                                        <p:attrNameLst>
                                          <p:attrName>ppt_w</p:attrName>
                                        </p:attrNameLst>
                                      </p:cBhvr>
                                      <p:tavLst>
                                        <p:tav tm="0">
                                          <p:val>
                                            <p:strVal val="#ppt_w*0.70"/>
                                          </p:val>
                                        </p:tav>
                                        <p:tav tm="100000">
                                          <p:val>
                                            <p:strVal val="#ppt_w"/>
                                          </p:val>
                                        </p:tav>
                                      </p:tavLst>
                                    </p:anim>
                                    <p:anim calcmode="lin" valueType="num">
                                      <p:cBhvr>
                                        <p:cTn id="8" dur="1000" fill="hold"/>
                                        <p:tgtEl>
                                          <p:spTgt spid="112644"/>
                                        </p:tgtEl>
                                        <p:attrNameLst>
                                          <p:attrName>ppt_h</p:attrName>
                                        </p:attrNameLst>
                                      </p:cBhvr>
                                      <p:tavLst>
                                        <p:tav tm="0">
                                          <p:val>
                                            <p:strVal val="#ppt_h"/>
                                          </p:val>
                                        </p:tav>
                                        <p:tav tm="100000">
                                          <p:val>
                                            <p:strVal val="#ppt_h"/>
                                          </p:val>
                                        </p:tav>
                                      </p:tavLst>
                                    </p:anim>
                                    <p:animEffect transition="in" filter="fade">
                                      <p:cBhvr>
                                        <p:cTn id="9" dur="1000"/>
                                        <p:tgtEl>
                                          <p:spTgt spid="112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27635" y="0"/>
            <a:ext cx="11936730" cy="6492875"/>
          </a:xfrm>
          <a:prstGeom prst="rect">
            <a:avLst/>
          </a:prstGeom>
          <a:noFill/>
        </p:spPr>
        <p:txBody>
          <a:bodyPr wrap="square" rtlCol="0">
            <a:spAutoFit/>
          </a:bodyPr>
          <a:p>
            <a:pPr algn="l">
              <a:lnSpc>
                <a:spcPct val="130000"/>
              </a:lnSpc>
            </a:pPr>
            <a:r>
              <a:rPr lang="en-US" altLang="zh-CN" sz="4000" b="1" dirty="0">
                <a:latin typeface="微软雅黑" panose="020B0503020204020204" charset="-122"/>
                <a:ea typeface="微软雅黑" panose="020B0503020204020204" charset="-122"/>
                <a:cs typeface="微软雅黑" panose="020B0503020204020204" charset="-122"/>
                <a:sym typeface="+mn-ea"/>
              </a:rPr>
              <a:t>       </a:t>
            </a:r>
            <a:r>
              <a:rPr lang="zh-CN" altLang="en-US" sz="4000" b="1" dirty="0">
                <a:latin typeface="微软雅黑" panose="020B0503020204020204" charset="-122"/>
                <a:ea typeface="微软雅黑" panose="020B0503020204020204" charset="-122"/>
                <a:cs typeface="微软雅黑" panose="020B0503020204020204" charset="-122"/>
                <a:sym typeface="+mn-ea"/>
              </a:rPr>
              <a:t>苏子曰：“客亦知夫水与月乎？</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逝者如斯，而未尝往也；盈虚者如彼，而卒莫消长也</a:t>
            </a:r>
            <a:r>
              <a:rPr lang="zh-CN" altLang="en-US" sz="4000" b="1" dirty="0">
                <a:latin typeface="微软雅黑" panose="020B0503020204020204" charset="-122"/>
                <a:ea typeface="微软雅黑" panose="020B0503020204020204" charset="-122"/>
                <a:cs typeface="微软雅黑" panose="020B0503020204020204" charset="-122"/>
                <a:sym typeface="+mn-ea"/>
              </a:rPr>
              <a:t>。</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盖将自其变者而观之，则天地曾不能以一瞬</a:t>
            </a:r>
            <a:r>
              <a:rPr lang="zh-CN" altLang="en-US" sz="4000" b="1" dirty="0">
                <a:latin typeface="微软雅黑" panose="020B0503020204020204" charset="-122"/>
                <a:ea typeface="微软雅黑" panose="020B0503020204020204" charset="-122"/>
                <a:cs typeface="微软雅黑" panose="020B0503020204020204" charset="-122"/>
                <a:sym typeface="+mn-ea"/>
              </a:rPr>
              <a:t>；</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sym typeface="+mn-ea"/>
              </a:rPr>
              <a:t>自</a:t>
            </a:r>
            <a:r>
              <a:rPr lang="zh-CN" altLang="en-US" sz="4000" b="1" dirty="0">
                <a:latin typeface="微软雅黑" panose="020B0503020204020204" charset="-122"/>
                <a:ea typeface="微软雅黑" panose="020B0503020204020204" charset="-122"/>
                <a:cs typeface="微软雅黑" panose="020B0503020204020204" charset="-122"/>
                <a:sym typeface="+mn-ea"/>
              </a:rPr>
              <a:t>其不变者而观之，则</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物与我皆无尽也</a:t>
            </a:r>
            <a:r>
              <a:rPr lang="zh-CN" altLang="en-US" sz="4000" b="1" dirty="0">
                <a:latin typeface="微软雅黑" panose="020B0503020204020204" charset="-122"/>
                <a:ea typeface="微软雅黑" panose="020B0503020204020204" charset="-122"/>
                <a:cs typeface="微软雅黑" panose="020B0503020204020204" charset="-122"/>
                <a:sym typeface="+mn-ea"/>
              </a:rPr>
              <a:t>，而又何羡乎！</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sym typeface="+mn-ea"/>
              </a:rPr>
              <a:t>且</a:t>
            </a:r>
            <a:r>
              <a:rPr lang="zh-CN" altLang="en-US" sz="4000" b="1" dirty="0">
                <a:latin typeface="微软雅黑" panose="020B0503020204020204" charset="-122"/>
                <a:ea typeface="微软雅黑" panose="020B0503020204020204" charset="-122"/>
                <a:cs typeface="微软雅黑" panose="020B0503020204020204" charset="-122"/>
                <a:sym typeface="+mn-ea"/>
              </a:rPr>
              <a:t>夫天地之间，物各有主，</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苟</a:t>
            </a:r>
            <a:r>
              <a:rPr lang="zh-CN" altLang="en-US" sz="4000" b="1" dirty="0">
                <a:latin typeface="微软雅黑" panose="020B0503020204020204" charset="-122"/>
                <a:ea typeface="微软雅黑" panose="020B0503020204020204" charset="-122"/>
                <a:cs typeface="微软雅黑" panose="020B0503020204020204" charset="-122"/>
                <a:sym typeface="+mn-ea"/>
              </a:rPr>
              <a:t>非吾之所有，虽一毫而莫取。惟江上之清风，与山间之明月，耳得之而为声，目遇之而成色；取之无禁，用之不竭。</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是造物者之无尽藏也，而吾与子之所</a:t>
            </a:r>
            <a:r>
              <a:rPr lang="zh-CN" altLang="en-US" sz="4000" b="1" u="sng" dirty="0">
                <a:solidFill>
                  <a:srgbClr val="FF0000"/>
                </a:solidFill>
                <a:latin typeface="微软雅黑" panose="020B0503020204020204" charset="-122"/>
                <a:ea typeface="微软雅黑" panose="020B0503020204020204" charset="-122"/>
                <a:cs typeface="微软雅黑" panose="020B0503020204020204" charset="-122"/>
                <a:sym typeface="+mn-ea"/>
              </a:rPr>
              <a:t>共适</a:t>
            </a:r>
            <a:r>
              <a:rPr lang="zh-CN" altLang="en-US" sz="4000" b="1" dirty="0">
                <a:latin typeface="微软雅黑" panose="020B0503020204020204" charset="-122"/>
                <a:ea typeface="微软雅黑" panose="020B0503020204020204" charset="-122"/>
                <a:cs typeface="微软雅黑" panose="020B0503020204020204" charset="-122"/>
                <a:sym typeface="+mn-ea"/>
              </a:rPr>
              <a:t>。”</a:t>
            </a:r>
            <a:r>
              <a:rPr lang="zh-CN" altLang="en-US" sz="3200" b="1" dirty="0">
                <a:latin typeface="微软雅黑" panose="020B0503020204020204" charset="-122"/>
                <a:ea typeface="微软雅黑" panose="020B0503020204020204" charset="-122"/>
                <a:cs typeface="微软雅黑" panose="020B0503020204020204" charset="-122"/>
                <a:sym typeface="+mn-ea"/>
              </a:rPr>
              <a:t>（</a:t>
            </a:r>
            <a:r>
              <a:rPr lang="en-US" altLang="zh-CN" sz="3200" b="1" dirty="0">
                <a:latin typeface="微软雅黑" panose="020B0503020204020204" charset="-122"/>
                <a:ea typeface="微软雅黑" panose="020B0503020204020204" charset="-122"/>
                <a:cs typeface="微软雅黑" panose="020B0503020204020204" charset="-122"/>
                <a:sym typeface="+mn-ea"/>
              </a:rPr>
              <a:t>4</a:t>
            </a:r>
            <a:r>
              <a:rPr lang="zh-CN" altLang="en-US" sz="3200" b="1" dirty="0">
                <a:latin typeface="微软雅黑" panose="020B0503020204020204" charset="-122"/>
                <a:ea typeface="微软雅黑" panose="020B0503020204020204" charset="-122"/>
                <a:cs typeface="微软雅黑" panose="020B0503020204020204" charset="-122"/>
                <a:sym typeface="+mn-ea"/>
              </a:rPr>
              <a:t>）</a:t>
            </a:r>
            <a:endPar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578485" y="767080"/>
            <a:ext cx="3848100" cy="349250"/>
          </a:xfrm>
          <a:prstGeom prst="rect">
            <a:avLst/>
          </a:prstGeom>
          <a:noFill/>
        </p:spPr>
        <p:txBody>
          <a:bodyPr wrap="none" rtlCol="0">
            <a:spAutoFit/>
          </a:bodyPr>
          <a:p>
            <a:pPr algn="l">
              <a:lnSpc>
                <a:spcPct val="70000"/>
              </a:lnSpc>
            </a:pP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盈，满。虚，缺。卒，终究</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 name="文本框 11"/>
          <p:cNvSpPr txBox="1"/>
          <p:nvPr/>
        </p:nvSpPr>
        <p:spPr>
          <a:xfrm>
            <a:off x="8649970" y="1550670"/>
            <a:ext cx="2219960" cy="337185"/>
          </a:xfrm>
          <a:prstGeom prst="rect">
            <a:avLst/>
          </a:prstGeom>
          <a:noFill/>
        </p:spPr>
        <p:txBody>
          <a:bodyPr wrap="none" rtlCol="0">
            <a:spAutoFit/>
          </a:bodyPr>
          <a:p>
            <a:pPr algn="l">
              <a:lnSpc>
                <a:spcPct val="80000"/>
              </a:lnSpc>
            </a:pPr>
            <a:r>
              <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消长，消减和增长</a:t>
            </a:r>
            <a:endPar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3" name="文本框 12"/>
          <p:cNvSpPr txBox="1"/>
          <p:nvPr/>
        </p:nvSpPr>
        <p:spPr>
          <a:xfrm>
            <a:off x="127635" y="6492875"/>
            <a:ext cx="10113645" cy="337185"/>
          </a:xfrm>
          <a:prstGeom prst="rect">
            <a:avLst/>
          </a:prstGeom>
          <a:noFill/>
        </p:spPr>
        <p:txBody>
          <a:bodyPr wrap="none" rtlCol="0">
            <a:spAutoFit/>
          </a:bodyPr>
          <a:p>
            <a:pPr algn="l">
              <a:lnSpc>
                <a:spcPct val="80000"/>
              </a:lnSpc>
            </a:pPr>
            <a:r>
              <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未尝往，意思是江水虽然在不断地奔流，但前者去后者来，始终滔滔不绝，如同没有流去</a:t>
            </a:r>
            <a:endPar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4" name="文本框 13"/>
          <p:cNvSpPr txBox="1"/>
          <p:nvPr/>
        </p:nvSpPr>
        <p:spPr>
          <a:xfrm>
            <a:off x="5368925" y="655955"/>
            <a:ext cx="669544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流去的（水）像这样（不断地流去永不复返）,而</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5" name="文本框 14"/>
          <p:cNvSpPr txBox="1"/>
          <p:nvPr/>
        </p:nvSpPr>
        <p:spPr>
          <a:xfrm>
            <a:off x="0" y="1489075"/>
            <a:ext cx="852170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并没有流去；(月亮）像那样时圆时缺，却终究没有增减的变化</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7" name="文本框 16"/>
          <p:cNvSpPr txBox="1"/>
          <p:nvPr/>
        </p:nvSpPr>
        <p:spPr>
          <a:xfrm>
            <a:off x="127635" y="2322195"/>
            <a:ext cx="9940925" cy="398780"/>
          </a:xfrm>
          <a:prstGeom prst="rect">
            <a:avLst/>
          </a:prstGeom>
          <a:noFill/>
        </p:spPr>
        <p:txBody>
          <a:bodyPr wrap="none" rtlCol="0">
            <a:spAutoFit/>
          </a:bodyPr>
          <a:p>
            <a:pPr algn="l"/>
            <a:r>
              <a:rPr lang="zh-CN" altLang="en-US" sz="20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如果从那变化的一面看，那么天地间万事万物（时刻在变动）,连一眨眼的工夫都不停止</a:t>
            </a:r>
            <a:endParaRPr lang="zh-CN" altLang="en-US" sz="20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8" name="文本框 17"/>
          <p:cNvSpPr txBox="1"/>
          <p:nvPr/>
        </p:nvSpPr>
        <p:spPr>
          <a:xfrm>
            <a:off x="10068560" y="2366645"/>
            <a:ext cx="2016760" cy="312420"/>
          </a:xfrm>
          <a:prstGeom prst="rect">
            <a:avLst/>
          </a:prstGeom>
          <a:noFill/>
        </p:spPr>
        <p:txBody>
          <a:bodyPr wrap="none" rtlCol="0">
            <a:spAutoFit/>
          </a:bodyPr>
          <a:p>
            <a:pPr algn="l">
              <a:lnSpc>
                <a:spcPct val="80000"/>
              </a:lnSpc>
            </a:pPr>
            <a:r>
              <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将，这里表示假设</a:t>
            </a:r>
            <a:endPar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9" name="文本框 18"/>
          <p:cNvSpPr txBox="1"/>
          <p:nvPr/>
        </p:nvSpPr>
        <p:spPr>
          <a:xfrm>
            <a:off x="668655" y="3093720"/>
            <a:ext cx="3238500" cy="398780"/>
          </a:xfrm>
          <a:prstGeom prst="rect">
            <a:avLst/>
          </a:prstGeom>
          <a:noFill/>
        </p:spPr>
        <p:txBody>
          <a:bodyPr wrap="none" rtlCol="0">
            <a:spAutoFit/>
          </a:bodyPr>
          <a:p>
            <a:pPr algn="l"/>
            <a:r>
              <a:rPr lang="zh-CN" altLang="en-US" sz="20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万物同我们一样都是永恒的</a:t>
            </a:r>
            <a:endParaRPr lang="zh-CN" altLang="en-US" sz="20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0" name="文本框 19"/>
          <p:cNvSpPr txBox="1"/>
          <p:nvPr/>
        </p:nvSpPr>
        <p:spPr>
          <a:xfrm>
            <a:off x="4944745" y="4638040"/>
            <a:ext cx="690245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这是自然界无穷无尽的宝藏，我和你可以共同享受</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 name="文本框 20"/>
          <p:cNvSpPr txBox="1"/>
          <p:nvPr/>
        </p:nvSpPr>
        <p:spPr>
          <a:xfrm>
            <a:off x="6948170" y="3155315"/>
            <a:ext cx="4996815" cy="312420"/>
          </a:xfrm>
          <a:prstGeom prst="rect">
            <a:avLst/>
          </a:prstGeom>
          <a:noFill/>
        </p:spPr>
        <p:txBody>
          <a:bodyPr wrap="none" rtlCol="0">
            <a:spAutoFit/>
          </a:bodyPr>
          <a:p>
            <a:pPr algn="l">
              <a:lnSpc>
                <a:spcPct val="80000"/>
              </a:lnSpc>
            </a:pPr>
            <a:r>
              <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造物者，原指“天”，就是现在所说的“自然”</a:t>
            </a:r>
            <a:endPar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2" name="文本框 21"/>
          <p:cNvSpPr txBox="1"/>
          <p:nvPr/>
        </p:nvSpPr>
        <p:spPr>
          <a:xfrm>
            <a:off x="5704205" y="3929380"/>
            <a:ext cx="6142990" cy="312420"/>
          </a:xfrm>
          <a:prstGeom prst="rect">
            <a:avLst/>
          </a:prstGeom>
          <a:noFill/>
        </p:spPr>
        <p:txBody>
          <a:bodyPr wrap="none" rtlCol="0">
            <a:spAutoFit/>
          </a:bodyPr>
          <a:p>
            <a:pPr algn="l">
              <a:lnSpc>
                <a:spcPct val="80000"/>
              </a:lnSpc>
            </a:pPr>
            <a:r>
              <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无尽藏，出自佛家语的“无尽藏海”（像海之能包罗万物）</a:t>
            </a:r>
            <a:endParaRPr lang="zh-CN" altLang="en-US"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3" name="文本框 22"/>
          <p:cNvSpPr txBox="1"/>
          <p:nvPr/>
        </p:nvSpPr>
        <p:spPr>
          <a:xfrm>
            <a:off x="127635" y="5469890"/>
            <a:ext cx="3238500" cy="337185"/>
          </a:xfrm>
          <a:prstGeom prst="rect">
            <a:avLst/>
          </a:prstGeom>
          <a:noFill/>
        </p:spPr>
        <p:txBody>
          <a:bodyPr wrap="none" rtlCol="0">
            <a:spAutoFit/>
          </a:bodyPr>
          <a:p>
            <a:pPr algn="l">
              <a:lnSpc>
                <a:spcPct val="80000"/>
              </a:lnSpc>
            </a:pPr>
            <a:r>
              <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适，这里有“享有”的意思</a:t>
            </a:r>
            <a:endParaRPr lang="zh-CN" altLang="en-US" sz="20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4" name="文本框 23"/>
          <p:cNvSpPr txBox="1"/>
          <p:nvPr/>
        </p:nvSpPr>
        <p:spPr>
          <a:xfrm>
            <a:off x="2105660" y="3865245"/>
            <a:ext cx="793750" cy="460375"/>
          </a:xfrm>
          <a:prstGeom prst="rect">
            <a:avLst/>
          </a:prstGeom>
          <a:noFill/>
        </p:spPr>
        <p:txBody>
          <a:bodyPr wrap="none" rtlCol="0" anchor="t">
            <a:spAutoFit/>
          </a:bodyPr>
          <a:p>
            <a:r>
              <a:rPr lang="zh-CN" altLang="en-US" sz="2400" b="1" dirty="0">
                <a:solidFill>
                  <a:srgbClr val="1111C8"/>
                </a:solidFill>
                <a:latin typeface="华文中宋" panose="02010600040101010101" pitchFamily="2" charset="-122"/>
                <a:ea typeface="华文中宋" panose="02010600040101010101" pitchFamily="2" charset="-122"/>
                <a:sym typeface="华文楷体" panose="02010600040101010101" pitchFamily="2" charset="-122"/>
              </a:rPr>
              <a:t>假若</a:t>
            </a:r>
            <a:endParaRPr lang="zh-CN" altLang="en-US" sz="2400" b="1" dirty="0">
              <a:solidFill>
                <a:srgbClr val="1111C8"/>
              </a:solidFill>
              <a:latin typeface="华文中宋" panose="02010600040101010101" pitchFamily="2" charset="-122"/>
              <a:ea typeface="华文中宋" panose="02010600040101010101" pitchFamily="2" charset="-122"/>
              <a:sym typeface="华文楷体" panose="02010600040101010101" pitchFamily="2" charset="-122"/>
            </a:endParaRPr>
          </a:p>
        </p:txBody>
      </p:sp>
      <p:sp>
        <p:nvSpPr>
          <p:cNvPr id="25" name="文本框 24"/>
          <p:cNvSpPr txBox="1"/>
          <p:nvPr/>
        </p:nvSpPr>
        <p:spPr>
          <a:xfrm>
            <a:off x="3587115" y="5807075"/>
            <a:ext cx="8477250" cy="521970"/>
          </a:xfrm>
          <a:prstGeom prst="rect">
            <a:avLst/>
          </a:prstGeom>
          <a:solidFill>
            <a:schemeClr val="accent4">
              <a:lumMod val="40000"/>
              <a:lumOff val="60000"/>
            </a:schemeClr>
          </a:solidFill>
        </p:spPr>
        <p:txBody>
          <a:bodyPr wrap="none" rtlCol="0" anchor="t">
            <a:spAutoFit/>
          </a:bodyPr>
          <a:p>
            <a:r>
              <a:rPr lang="zh-CN"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rPr>
              <a:t>第四段：因悲生悟－－变换角度  摒弃贪欲  及时行乐</a:t>
            </a:r>
            <a:endParaRPr lang="zh-CN" altLang="en-US" sz="28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80">
                                          <p:stCondLst>
                                            <p:cond delay="0"/>
                                          </p:stCondLst>
                                        </p:cTn>
                                        <p:tgtEl>
                                          <p:spTgt spid="25"/>
                                        </p:tgtEl>
                                      </p:cBhvr>
                                    </p:animEffect>
                                    <p:anim calcmode="lin" valueType="num">
                                      <p:cBhvr>
                                        <p:cTn id="14"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9" dur="26">
                                          <p:stCondLst>
                                            <p:cond delay="650"/>
                                          </p:stCondLst>
                                        </p:cTn>
                                        <p:tgtEl>
                                          <p:spTgt spid="25"/>
                                        </p:tgtEl>
                                      </p:cBhvr>
                                      <p:to x="100000" y="60000"/>
                                    </p:animScale>
                                    <p:animScale>
                                      <p:cBhvr>
                                        <p:cTn id="20" dur="166" decel="50000">
                                          <p:stCondLst>
                                            <p:cond delay="676"/>
                                          </p:stCondLst>
                                        </p:cTn>
                                        <p:tgtEl>
                                          <p:spTgt spid="25"/>
                                        </p:tgtEl>
                                      </p:cBhvr>
                                      <p:to x="100000" y="100000"/>
                                    </p:animScale>
                                    <p:animScale>
                                      <p:cBhvr>
                                        <p:cTn id="21" dur="26">
                                          <p:stCondLst>
                                            <p:cond delay="1312"/>
                                          </p:stCondLst>
                                        </p:cTn>
                                        <p:tgtEl>
                                          <p:spTgt spid="25"/>
                                        </p:tgtEl>
                                      </p:cBhvr>
                                      <p:to x="100000" y="80000"/>
                                    </p:animScale>
                                    <p:animScale>
                                      <p:cBhvr>
                                        <p:cTn id="22" dur="166" decel="50000">
                                          <p:stCondLst>
                                            <p:cond delay="1338"/>
                                          </p:stCondLst>
                                        </p:cTn>
                                        <p:tgtEl>
                                          <p:spTgt spid="25"/>
                                        </p:tgtEl>
                                      </p:cBhvr>
                                      <p:to x="100000" y="100000"/>
                                    </p:animScale>
                                    <p:animScale>
                                      <p:cBhvr>
                                        <p:cTn id="23" dur="26">
                                          <p:stCondLst>
                                            <p:cond delay="1642"/>
                                          </p:stCondLst>
                                        </p:cTn>
                                        <p:tgtEl>
                                          <p:spTgt spid="25"/>
                                        </p:tgtEl>
                                      </p:cBhvr>
                                      <p:to x="100000" y="90000"/>
                                    </p:animScale>
                                    <p:animScale>
                                      <p:cBhvr>
                                        <p:cTn id="24" dur="166" decel="50000">
                                          <p:stCondLst>
                                            <p:cond delay="1668"/>
                                          </p:stCondLst>
                                        </p:cTn>
                                        <p:tgtEl>
                                          <p:spTgt spid="25"/>
                                        </p:tgtEl>
                                      </p:cBhvr>
                                      <p:to x="100000" y="100000"/>
                                    </p:animScale>
                                    <p:animScale>
                                      <p:cBhvr>
                                        <p:cTn id="25" dur="26">
                                          <p:stCondLst>
                                            <p:cond delay="1808"/>
                                          </p:stCondLst>
                                        </p:cTn>
                                        <p:tgtEl>
                                          <p:spTgt spid="25"/>
                                        </p:tgtEl>
                                      </p:cBhvr>
                                      <p:to x="100000" y="95000"/>
                                    </p:animScale>
                                    <p:animScale>
                                      <p:cBhvr>
                                        <p:cTn id="26" dur="166" decel="50000">
                                          <p:stCondLst>
                                            <p:cond delay="1834"/>
                                          </p:stCondLst>
                                        </p:cTn>
                                        <p:tgtEl>
                                          <p:spTgt spid="25"/>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par>
                          <p:cTn id="42" fill="hold">
                            <p:stCondLst>
                              <p:cond delay="1000"/>
                            </p:stCondLst>
                            <p:childTnLst>
                              <p:par>
                                <p:cTn id="43" presetID="2" presetClass="entr" presetSubtype="4"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par>
                          <p:cTn id="47" fill="hold">
                            <p:stCondLst>
                              <p:cond delay="1500"/>
                            </p:stCondLst>
                            <p:childTnLst>
                              <p:par>
                                <p:cTn id="48" presetID="2" presetClass="entr" presetSubtype="4"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ppt_x"/>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par>
                          <p:cTn id="52" fill="hold">
                            <p:stCondLst>
                              <p:cond delay="2000"/>
                            </p:stCondLst>
                            <p:childTnLst>
                              <p:par>
                                <p:cTn id="53" presetID="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par>
                          <p:cTn id="57" fill="hold">
                            <p:stCondLst>
                              <p:cond delay="2500"/>
                            </p:stCondLst>
                            <p:childTnLst>
                              <p:par>
                                <p:cTn id="58" presetID="2" presetClass="entr" presetSubtype="4"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par>
                          <p:cTn id="62" fill="hold">
                            <p:stCondLst>
                              <p:cond delay="3000"/>
                            </p:stCondLst>
                            <p:childTnLst>
                              <p:par>
                                <p:cTn id="63" presetID="2" presetClass="entr" presetSubtype="4"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par>
                          <p:cTn id="67" fill="hold">
                            <p:stCondLst>
                              <p:cond delay="3500"/>
                            </p:stCondLst>
                            <p:childTnLst>
                              <p:par>
                                <p:cTn id="68" presetID="2" presetClass="entr" presetSubtype="4"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fill="hold"/>
                                        <p:tgtEl>
                                          <p:spTgt spid="24"/>
                                        </p:tgtEl>
                                        <p:attrNameLst>
                                          <p:attrName>ppt_x</p:attrName>
                                        </p:attrNameLst>
                                      </p:cBhvr>
                                      <p:tavLst>
                                        <p:tav tm="0">
                                          <p:val>
                                            <p:strVal val="#ppt_x"/>
                                          </p:val>
                                        </p:tav>
                                        <p:tav tm="100000">
                                          <p:val>
                                            <p:strVal val="#ppt_x"/>
                                          </p:val>
                                        </p:tav>
                                      </p:tavLst>
                                    </p:anim>
                                    <p:anim calcmode="lin" valueType="num">
                                      <p:cBhvr additive="base">
                                        <p:cTn id="71" dur="500" fill="hold"/>
                                        <p:tgtEl>
                                          <p:spTgt spid="24"/>
                                        </p:tgtEl>
                                        <p:attrNameLst>
                                          <p:attrName>ppt_y</p:attrName>
                                        </p:attrNameLst>
                                      </p:cBhvr>
                                      <p:tavLst>
                                        <p:tav tm="0">
                                          <p:val>
                                            <p:strVal val="1+#ppt_h/2"/>
                                          </p:val>
                                        </p:tav>
                                        <p:tav tm="100000">
                                          <p:val>
                                            <p:strVal val="#ppt_y"/>
                                          </p:val>
                                        </p:tav>
                                      </p:tavLst>
                                    </p:anim>
                                  </p:childTnLst>
                                </p:cTn>
                              </p:par>
                            </p:childTnLst>
                          </p:cTn>
                        </p:par>
                        <p:par>
                          <p:cTn id="72" fill="hold">
                            <p:stCondLst>
                              <p:cond delay="4000"/>
                            </p:stCondLst>
                            <p:childTnLst>
                              <p:par>
                                <p:cTn id="73" presetID="2" presetClass="entr" presetSubtype="4"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childTnLst>
                          </p:cTn>
                        </p:par>
                        <p:par>
                          <p:cTn id="77" fill="hold">
                            <p:stCondLst>
                              <p:cond delay="4500"/>
                            </p:stCondLst>
                            <p:childTnLst>
                              <p:par>
                                <p:cTn id="78" presetID="2" presetClass="entr" presetSubtype="4"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fill="hold"/>
                                        <p:tgtEl>
                                          <p:spTgt spid="21"/>
                                        </p:tgtEl>
                                        <p:attrNameLst>
                                          <p:attrName>ppt_x</p:attrName>
                                        </p:attrNameLst>
                                      </p:cBhvr>
                                      <p:tavLst>
                                        <p:tav tm="0">
                                          <p:val>
                                            <p:strVal val="#ppt_x"/>
                                          </p:val>
                                        </p:tav>
                                        <p:tav tm="100000">
                                          <p:val>
                                            <p:strVal val="#ppt_x"/>
                                          </p:val>
                                        </p:tav>
                                      </p:tavLst>
                                    </p:anim>
                                    <p:anim calcmode="lin" valueType="num">
                                      <p:cBhvr additive="base">
                                        <p:cTn id="81" dur="500" fill="hold"/>
                                        <p:tgtEl>
                                          <p:spTgt spid="21"/>
                                        </p:tgtEl>
                                        <p:attrNameLst>
                                          <p:attrName>ppt_y</p:attrName>
                                        </p:attrNameLst>
                                      </p:cBhvr>
                                      <p:tavLst>
                                        <p:tav tm="0">
                                          <p:val>
                                            <p:strVal val="1+#ppt_h/2"/>
                                          </p:val>
                                        </p:tav>
                                        <p:tav tm="100000">
                                          <p:val>
                                            <p:strVal val="#ppt_y"/>
                                          </p:val>
                                        </p:tav>
                                      </p:tavLst>
                                    </p:anim>
                                  </p:childTnLst>
                                </p:cTn>
                              </p:par>
                            </p:childTnLst>
                          </p:cTn>
                        </p:par>
                        <p:par>
                          <p:cTn id="82" fill="hold">
                            <p:stCondLst>
                              <p:cond delay="5000"/>
                            </p:stCondLst>
                            <p:childTnLst>
                              <p:par>
                                <p:cTn id="83" presetID="2" presetClass="entr" presetSubtype="4"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ppt_x"/>
                                          </p:val>
                                        </p:tav>
                                        <p:tav tm="100000">
                                          <p:val>
                                            <p:strVal val="#ppt_x"/>
                                          </p:val>
                                        </p:tav>
                                      </p:tavLst>
                                    </p:anim>
                                    <p:anim calcmode="lin" valueType="num">
                                      <p:cBhvr additive="base">
                                        <p:cTn id="86" dur="500" fill="hold"/>
                                        <p:tgtEl>
                                          <p:spTgt spid="22"/>
                                        </p:tgtEl>
                                        <p:attrNameLst>
                                          <p:attrName>ppt_y</p:attrName>
                                        </p:attrNameLst>
                                      </p:cBhvr>
                                      <p:tavLst>
                                        <p:tav tm="0">
                                          <p:val>
                                            <p:strVal val="1+#ppt_h/2"/>
                                          </p:val>
                                        </p:tav>
                                        <p:tav tm="100000">
                                          <p:val>
                                            <p:strVal val="#ppt_y"/>
                                          </p:val>
                                        </p:tav>
                                      </p:tavLst>
                                    </p:anim>
                                  </p:childTnLst>
                                </p:cTn>
                              </p:par>
                            </p:childTnLst>
                          </p:cTn>
                        </p:par>
                        <p:par>
                          <p:cTn id="87" fill="hold">
                            <p:stCondLst>
                              <p:cond delay="5500"/>
                            </p:stCondLst>
                            <p:childTnLst>
                              <p:par>
                                <p:cTn id="88" presetID="2" presetClass="entr" presetSubtype="4"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additive="base">
                                        <p:cTn id="90" dur="500" fill="hold"/>
                                        <p:tgtEl>
                                          <p:spTgt spid="23"/>
                                        </p:tgtEl>
                                        <p:attrNameLst>
                                          <p:attrName>ppt_x</p:attrName>
                                        </p:attrNameLst>
                                      </p:cBhvr>
                                      <p:tavLst>
                                        <p:tav tm="0">
                                          <p:val>
                                            <p:strVal val="#ppt_x"/>
                                          </p:val>
                                        </p:tav>
                                        <p:tav tm="100000">
                                          <p:val>
                                            <p:strVal val="#ppt_x"/>
                                          </p:val>
                                        </p:tav>
                                      </p:tavLst>
                                    </p:anim>
                                    <p:anim calcmode="lin" valueType="num">
                                      <p:cBhvr additive="base">
                                        <p:cTn id="9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animBg="1"/>
      <p:bldP spid="14" grpId="0"/>
      <p:bldP spid="15" grpId="0"/>
      <p:bldP spid="11" grpId="0"/>
      <p:bldP spid="12" grpId="0"/>
      <p:bldP spid="17" grpId="0"/>
      <p:bldP spid="18" grpId="0"/>
      <p:bldP spid="19" grpId="0"/>
      <p:bldP spid="24" grpId="0"/>
      <p:bldP spid="20" grpId="0"/>
      <p:bldP spid="21" grpId="0"/>
      <p:bldP spid="22" grpId="0"/>
      <p:bldP spid="23"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Text Box 2"/>
          <p:cNvSpPr txBox="1"/>
          <p:nvPr/>
        </p:nvSpPr>
        <p:spPr>
          <a:xfrm>
            <a:off x="194310" y="672465"/>
            <a:ext cx="11802745" cy="618553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nchorCtr="0">
            <a:spAutoFit/>
          </a:bodyPr>
          <a:p>
            <a:pPr>
              <a:lnSpc>
                <a:spcPct val="100000"/>
              </a:lnSpc>
            </a:pPr>
            <a:r>
              <a:rPr lang="en-US" altLang="zh-CN"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我说：“客人也知道那水和月亮吗？</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江水总是这样长流不息，可是它始终没有流尽；月亮总是那样的有圆有缺，可是他到底不会增减，要是从它变化的一面来看，那么天地间的万事万物竟连一眨眼的功夫都不可能保持不变；</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要是从它不变的一面来看，那么</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万物和人类都是不会消失的</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啊，你又何必羡慕长江的无穷无尽呢？</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况且天地之间，万物各有主，如果不是属于我所有的，即使一丝一毫也无法占有，只有那江上的清风和山间的明月，耳朵听到的便成了悦耳的声音，眼睛看到了便成了悦目的颜色，拿它无人禁止，享用它也用不完的。</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这就是大自然的无穷无尽的宝藏啊</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这就是我和你可以共同享受的美景和快乐</a:t>
            </a:r>
            <a:r>
              <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rPr>
              <a:t>。”</a:t>
            </a:r>
            <a:endParaRPr lang="zh-CN" altLang="en-US" sz="36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 name="文本框 2"/>
          <p:cNvSpPr txBox="1"/>
          <p:nvPr/>
        </p:nvSpPr>
        <p:spPr>
          <a:xfrm>
            <a:off x="5309235" y="86995"/>
            <a:ext cx="1573530" cy="706755"/>
          </a:xfrm>
          <a:prstGeom prst="rect">
            <a:avLst/>
          </a:prstGeom>
          <a:noFill/>
        </p:spPr>
        <p:txBody>
          <a:bodyPr wrap="square" rtlCol="0">
            <a:spAutoFit/>
          </a:bodyPr>
          <a:p>
            <a:r>
              <a:rPr lang="zh-CN" altLang="en-US" sz="4000" b="1">
                <a:solidFill>
                  <a:srgbClr val="FF0000"/>
                </a:solidFill>
              </a:rPr>
              <a:t>译</a:t>
            </a:r>
            <a:r>
              <a:rPr lang="en-US" altLang="zh-CN" sz="4000" b="1">
                <a:solidFill>
                  <a:srgbClr val="FF0000"/>
                </a:solidFill>
              </a:rPr>
              <a:t>   </a:t>
            </a:r>
            <a:r>
              <a:rPr lang="zh-CN" altLang="en-US" sz="4000" b="1">
                <a:solidFill>
                  <a:srgbClr val="FF0000"/>
                </a:solidFill>
              </a:rPr>
              <a:t>文</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60417"/>
                                        </p:tgtEl>
                                        <p:attrNameLst>
                                          <p:attrName>style.visibility</p:attrName>
                                        </p:attrNameLst>
                                      </p:cBhvr>
                                      <p:to>
                                        <p:strVal val="visible"/>
                                      </p:to>
                                    </p:set>
                                    <p:anim calcmode="lin" valueType="num">
                                      <p:cBhvr>
                                        <p:cTn id="12" dur="1000" fill="hold"/>
                                        <p:tgtEl>
                                          <p:spTgt spid="60417"/>
                                        </p:tgtEl>
                                        <p:attrNameLst>
                                          <p:attrName>ppt_w</p:attrName>
                                        </p:attrNameLst>
                                      </p:cBhvr>
                                      <p:tavLst>
                                        <p:tav tm="0">
                                          <p:val>
                                            <p:strVal val="#ppt_w*0.70"/>
                                          </p:val>
                                        </p:tav>
                                        <p:tav tm="100000">
                                          <p:val>
                                            <p:strVal val="#ppt_w"/>
                                          </p:val>
                                        </p:tav>
                                      </p:tavLst>
                                    </p:anim>
                                    <p:anim calcmode="lin" valueType="num">
                                      <p:cBhvr>
                                        <p:cTn id="13" dur="1000" fill="hold"/>
                                        <p:tgtEl>
                                          <p:spTgt spid="60417"/>
                                        </p:tgtEl>
                                        <p:attrNameLst>
                                          <p:attrName>ppt_h</p:attrName>
                                        </p:attrNameLst>
                                      </p:cBhvr>
                                      <p:tavLst>
                                        <p:tav tm="0">
                                          <p:val>
                                            <p:strVal val="#ppt_h"/>
                                          </p:val>
                                        </p:tav>
                                        <p:tav tm="100000">
                                          <p:val>
                                            <p:strVal val="#ppt_h"/>
                                          </p:val>
                                        </p:tav>
                                      </p:tavLst>
                                    </p:anim>
                                    <p:animEffect transition="in" filter="fade">
                                      <p:cBhvr>
                                        <p:cTn id="14" dur="1000"/>
                                        <p:tgtEl>
                                          <p:spTgt spid="60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7" grpId="0" bldLvl="0" animBg="1"/>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55297" name="Rectangle 2"/>
          <p:cNvSpPr>
            <a:spLocks noGrp="1"/>
          </p:cNvSpPr>
          <p:nvPr>
            <p:ph idx="4294967295"/>
          </p:nvPr>
        </p:nvSpPr>
        <p:spPr>
          <a:xfrm>
            <a:off x="254635" y="20955"/>
            <a:ext cx="11655425" cy="2656205"/>
          </a:xfrm>
          <a:ln>
            <a:solidFill>
              <a:srgbClr val="000099"/>
            </a:solidFill>
            <a:miter/>
          </a:ln>
        </p:spPr>
        <p:txBody>
          <a:bodyPr vert="horz" wrap="square" lIns="91440" tIns="45720" rIns="91440" bIns="45720" anchor="t" anchorCtr="0">
            <a:noAutofit/>
          </a:bodyPr>
          <a:p>
            <a:pPr eaLnBrk="1" hangingPunct="1">
              <a:lnSpc>
                <a:spcPct val="100000"/>
              </a:lnSpc>
              <a:buNone/>
            </a:pPr>
            <a:r>
              <a:rPr lang="en-US" altLang="zh-CN" b="1" dirty="0">
                <a:solidFill>
                  <a:srgbClr val="000099"/>
                </a:solidFill>
                <a:ea typeface="创艺简隶书"/>
              </a:rPr>
              <a:t>       </a:t>
            </a:r>
            <a:r>
              <a:rPr lang="zh-CN" altLang="en-US" b="1" dirty="0">
                <a:solidFill>
                  <a:srgbClr val="000099"/>
                </a:solidFill>
                <a:latin typeface="华文中宋" panose="02010600040101010101" pitchFamily="2" charset="-122"/>
                <a:ea typeface="华文中宋" panose="02010600040101010101" pitchFamily="2" charset="-122"/>
              </a:rPr>
              <a:t>（四）</a:t>
            </a:r>
            <a:r>
              <a:rPr lang="en-US" altLang="zh-CN" b="1" dirty="0">
                <a:solidFill>
                  <a:srgbClr val="000099"/>
                </a:solidFill>
                <a:latin typeface="华文中宋" panose="02010600040101010101" pitchFamily="2" charset="-122"/>
                <a:ea typeface="华文中宋" panose="02010600040101010101" pitchFamily="2" charset="-122"/>
              </a:rPr>
              <a:t> </a:t>
            </a:r>
            <a:r>
              <a:rPr lang="zh-CN" altLang="en-US" b="1" dirty="0">
                <a:solidFill>
                  <a:srgbClr val="000099"/>
                </a:solidFill>
                <a:latin typeface="华文中宋" panose="02010600040101010101" pitchFamily="2" charset="-122"/>
                <a:ea typeface="华文中宋" panose="02010600040101010101" pitchFamily="2" charset="-122"/>
              </a:rPr>
              <a:t>苏子曰：“客亦知夫水与月乎？逝者如斯，而未尝往也；盈虚者如彼，而卒莫消长也。盖将自其变者而观之，则天地曾不能以一瞬；自其不变者而观之，则物与我皆无尽也，而又何羡乎？且夫天地之间，物各有主，苟非吾之所有，虽一毫而莫取，惟江上之情风，与山间之明月，耳得之而为声，目遇之而成色；取之无禁，用之不竭。是造物者之无尽藏也，而吾与子之所共适。”</a:t>
            </a:r>
            <a:r>
              <a:rPr lang="zh-CN" altLang="en-US" dirty="0">
                <a:solidFill>
                  <a:srgbClr val="000099"/>
                </a:solidFill>
                <a:latin typeface="华文中宋" panose="02010600040101010101" pitchFamily="2" charset="-122"/>
                <a:ea typeface="华文中宋" panose="02010600040101010101" pitchFamily="2" charset="-122"/>
              </a:rPr>
              <a:t> </a:t>
            </a:r>
            <a:endParaRPr lang="zh-CN" altLang="en-US" dirty="0">
              <a:solidFill>
                <a:srgbClr val="000099"/>
              </a:solidFill>
              <a:latin typeface="华文中宋" panose="02010600040101010101" pitchFamily="2" charset="-122"/>
              <a:ea typeface="华文中宋" panose="02010600040101010101" pitchFamily="2" charset="-122"/>
            </a:endParaRPr>
          </a:p>
        </p:txBody>
      </p:sp>
      <p:sp>
        <p:nvSpPr>
          <p:cNvPr id="12291" name="Rectangle 3"/>
          <p:cNvSpPr/>
          <p:nvPr/>
        </p:nvSpPr>
        <p:spPr>
          <a:xfrm>
            <a:off x="254635" y="2676525"/>
            <a:ext cx="11655425" cy="4113530"/>
          </a:xfrm>
          <a:prstGeom prst="rect">
            <a:avLst/>
          </a:prstGeom>
          <a:noFill/>
          <a:ln w="9525">
            <a:noFill/>
          </a:ln>
        </p:spPr>
        <p:txBody>
          <a:bodyPr anchor="t" anchorCtr="0"/>
          <a:p>
            <a:pPr marL="342900" indent="-342900">
              <a:lnSpc>
                <a:spcPct val="105000"/>
              </a:lnSpc>
              <a:spcBef>
                <a:spcPct val="20000"/>
              </a:spcBef>
            </a:pPr>
            <a:r>
              <a:rPr lang="zh-CN" altLang="en-US" sz="2800" b="1" dirty="0">
                <a:solidFill>
                  <a:srgbClr val="FF0000"/>
                </a:solidFill>
                <a:latin typeface="华文中宋" panose="02010600040101010101" pitchFamily="2" charset="-122"/>
                <a:ea typeface="华文中宋" panose="02010600040101010101" pitchFamily="2" charset="-122"/>
              </a:rPr>
              <a:t>译文：</a:t>
            </a:r>
            <a:r>
              <a:rPr lang="zh-CN" altLang="en-US" sz="2800" b="1" dirty="0">
                <a:latin typeface="华文中宋" panose="02010600040101010101" pitchFamily="2" charset="-122"/>
                <a:ea typeface="华文中宋" panose="02010600040101010101" pitchFamily="2" charset="-122"/>
              </a:rPr>
              <a:t>我对客人说：“你也知道那水和月的道理吗？水象这样不断流去，但它实际上不曾流去；月亮时圆缺，但它终于没有消损和增长。原来，要是从那变化的方面去看它，那么天地间的万事万物，连一眨眼的时间都不曾保持过原状；从那不变的方面去看它，那么事物和我们本身都没有穷尽，我们又羡慕什么呢？再说那天地之间，万物各有主宰者，如果不是我应有的东西，虽说是一丝一毫也不拿取。只有江上的清风，与山间的明月，耳朵听它，听到的便是声音，眼睛看它，看到的便是色彩，得到它没有人禁止，享用它没有竭尽，这是大自然的无穷宝藏，是我和你可以共同享受的。”</a:t>
            </a:r>
            <a:r>
              <a:rPr lang="zh-CN" altLang="en-US" sz="2800" b="1" dirty="0">
                <a:solidFill>
                  <a:schemeClr val="tx2"/>
                </a:solidFill>
                <a:latin typeface="华文中宋" panose="02010600040101010101" pitchFamily="2" charset="-122"/>
                <a:ea typeface="华文中宋" panose="02010600040101010101" pitchFamily="2" charset="-122"/>
              </a:rPr>
              <a:t> </a:t>
            </a:r>
            <a:endParaRPr lang="zh-CN" altLang="en-US" sz="2800" b="1" dirty="0">
              <a:solidFill>
                <a:schemeClr val="tx2"/>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5297"/>
                                        </p:tgtEl>
                                        <p:attrNameLst>
                                          <p:attrName>style.visibility</p:attrName>
                                        </p:attrNameLst>
                                      </p:cBhvr>
                                      <p:to>
                                        <p:strVal val="visible"/>
                                      </p:to>
                                    </p:set>
                                    <p:anim calcmode="lin" valueType="num">
                                      <p:cBhvr>
                                        <p:cTn id="7" dur="1000" fill="hold"/>
                                        <p:tgtEl>
                                          <p:spTgt spid="55297"/>
                                        </p:tgtEl>
                                        <p:attrNameLst>
                                          <p:attrName>ppt_w</p:attrName>
                                        </p:attrNameLst>
                                      </p:cBhvr>
                                      <p:tavLst>
                                        <p:tav tm="0">
                                          <p:val>
                                            <p:strVal val="#ppt_w*0.70"/>
                                          </p:val>
                                        </p:tav>
                                        <p:tav tm="100000">
                                          <p:val>
                                            <p:strVal val="#ppt_w"/>
                                          </p:val>
                                        </p:tav>
                                      </p:tavLst>
                                    </p:anim>
                                    <p:anim calcmode="lin" valueType="num">
                                      <p:cBhvr>
                                        <p:cTn id="8" dur="1000" fill="hold"/>
                                        <p:tgtEl>
                                          <p:spTgt spid="55297"/>
                                        </p:tgtEl>
                                        <p:attrNameLst>
                                          <p:attrName>ppt_h</p:attrName>
                                        </p:attrNameLst>
                                      </p:cBhvr>
                                      <p:tavLst>
                                        <p:tav tm="0">
                                          <p:val>
                                            <p:strVal val="#ppt_h"/>
                                          </p:val>
                                        </p:tav>
                                        <p:tav tm="100000">
                                          <p:val>
                                            <p:strVal val="#ppt_h"/>
                                          </p:val>
                                        </p:tav>
                                      </p:tavLst>
                                    </p:anim>
                                    <p:animEffect transition="in" filter="fade">
                                      <p:cBhvr>
                                        <p:cTn id="9" dur="1000"/>
                                        <p:tgtEl>
                                          <p:spTgt spid="5529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55297">
                                            <p:txEl>
                                              <p:charRg st="0" end="179"/>
                                            </p:txEl>
                                          </p:spTgt>
                                        </p:tgtEl>
                                        <p:attrNameLst>
                                          <p:attrName>style.visibility</p:attrName>
                                        </p:attrNameLst>
                                      </p:cBhvr>
                                      <p:to>
                                        <p:strVal val="visible"/>
                                      </p:to>
                                    </p:set>
                                    <p:anim calcmode="lin" valueType="num">
                                      <p:cBhvr>
                                        <p:cTn id="12" dur="1000" fill="hold"/>
                                        <p:tgtEl>
                                          <p:spTgt spid="55297">
                                            <p:txEl>
                                              <p:charRg st="0" end="179"/>
                                            </p:txEl>
                                          </p:spTgt>
                                        </p:tgtEl>
                                        <p:attrNameLst>
                                          <p:attrName>ppt_w</p:attrName>
                                        </p:attrNameLst>
                                      </p:cBhvr>
                                      <p:tavLst>
                                        <p:tav tm="0">
                                          <p:val>
                                            <p:strVal val="#ppt_w*0.70"/>
                                          </p:val>
                                        </p:tav>
                                        <p:tav tm="100000">
                                          <p:val>
                                            <p:strVal val="#ppt_w"/>
                                          </p:val>
                                        </p:tav>
                                      </p:tavLst>
                                    </p:anim>
                                    <p:anim calcmode="lin" valueType="num">
                                      <p:cBhvr>
                                        <p:cTn id="13" dur="1000" fill="hold"/>
                                        <p:tgtEl>
                                          <p:spTgt spid="55297">
                                            <p:txEl>
                                              <p:charRg st="0" end="179"/>
                                            </p:txEl>
                                          </p:spTgt>
                                        </p:tgtEl>
                                        <p:attrNameLst>
                                          <p:attrName>ppt_h</p:attrName>
                                        </p:attrNameLst>
                                      </p:cBhvr>
                                      <p:tavLst>
                                        <p:tav tm="0">
                                          <p:val>
                                            <p:strVal val="#ppt_h"/>
                                          </p:val>
                                        </p:tav>
                                        <p:tav tm="100000">
                                          <p:val>
                                            <p:strVal val="#ppt_h"/>
                                          </p:val>
                                        </p:tav>
                                      </p:tavLst>
                                    </p:anim>
                                    <p:animEffect transition="in" filter="fade">
                                      <p:cBhvr>
                                        <p:cTn id="14" dur="1000"/>
                                        <p:tgtEl>
                                          <p:spTgt spid="55297">
                                            <p:txEl>
                                              <p:charRg st="0" end="179"/>
                                            </p:txEl>
                                          </p:spTgt>
                                        </p:tgtEl>
                                      </p:cBhvr>
                                    </p:animEffect>
                                  </p:childTnLst>
                                </p:cTn>
                              </p:par>
                            </p:childTnLst>
                          </p:cTn>
                        </p:par>
                        <p:par>
                          <p:cTn id="15" fill="hold">
                            <p:stCondLst>
                              <p:cond delay="1000"/>
                            </p:stCondLst>
                            <p:childTnLst>
                              <p:par>
                                <p:cTn id="16" presetID="8" presetClass="entr" presetSubtype="16" fill="hold" grpId="0" nodeType="afterEffect">
                                  <p:stCondLst>
                                    <p:cond delay="0"/>
                                  </p:stCondLst>
                                  <p:childTnLst>
                                    <p:set>
                                      <p:cBhvr>
                                        <p:cTn id="17" dur="1000" fill="hold">
                                          <p:stCondLst>
                                            <p:cond delay="0"/>
                                          </p:stCondLst>
                                        </p:cTn>
                                        <p:tgtEl>
                                          <p:spTgt spid="12291"/>
                                        </p:tgtEl>
                                        <p:attrNameLst>
                                          <p:attrName>style.visibility</p:attrName>
                                        </p:attrNameLst>
                                      </p:cBhvr>
                                      <p:to>
                                        <p:strVal val="visible"/>
                                      </p:to>
                                    </p:set>
                                    <p:animEffect transition="in" filter="diamond(in)">
                                      <p:cBhvr>
                                        <p:cTn id="18" dur="10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55297" grpId="0" animBg="1"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90" name="Text Box 6"/>
          <p:cNvSpPr txBox="1"/>
          <p:nvPr/>
        </p:nvSpPr>
        <p:spPr>
          <a:xfrm>
            <a:off x="861695" y="3626485"/>
            <a:ext cx="10468610" cy="2122805"/>
          </a:xfrm>
          <a:prstGeom prst="rect">
            <a:avLst/>
          </a:prstGeom>
          <a:noFill/>
          <a:ln w="9525">
            <a:noFill/>
          </a:ln>
        </p:spPr>
        <p:txBody>
          <a:bodyPr wrap="square" anchor="t" anchorCtr="0">
            <a:spAutoFit/>
          </a:bodyPr>
          <a:p>
            <a:pPr>
              <a:lnSpc>
                <a:spcPct val="150000"/>
              </a:lnSpc>
            </a:pPr>
            <a:r>
              <a:rPr lang="zh-CN" altLang="en-US" sz="4000" b="1" dirty="0">
                <a:solidFill>
                  <a:srgbClr val="990000"/>
                </a:solidFill>
                <a:latin typeface="Arial" panose="020B0604020202020204" pitchFamily="34" charset="0"/>
                <a:ea typeface="楷体_GB2312" pitchFamily="49" charset="-122"/>
              </a:rPr>
              <a:t>    </a:t>
            </a:r>
            <a:r>
              <a:rPr lang="en-US" altLang="zh-CN" sz="4000" b="1" dirty="0">
                <a:solidFill>
                  <a:srgbClr val="990000"/>
                </a:solidFill>
                <a:latin typeface="Arial" panose="020B0604020202020204" pitchFamily="34" charset="0"/>
                <a:ea typeface="楷体_GB2312" pitchFamily="49" charset="-122"/>
              </a:rPr>
              <a:t>    </a:t>
            </a:r>
            <a:r>
              <a:rPr lang="zh-CN" altLang="en-US" sz="4400" b="1" dirty="0">
                <a:solidFill>
                  <a:srgbClr val="05090F"/>
                </a:solidFill>
                <a:latin typeface="华文中宋" panose="02010600040101010101" pitchFamily="2" charset="-122"/>
                <a:ea typeface="华文中宋" panose="02010600040101010101" pitchFamily="2" charset="-122"/>
              </a:rPr>
              <a:t>主要写苏子批评客的观点，阐发了自己的人生感悟。本段的感情变为喜悦。</a:t>
            </a:r>
            <a:r>
              <a:rPr lang="zh-CN" altLang="en-US" sz="4400" dirty="0">
                <a:solidFill>
                  <a:srgbClr val="000099"/>
                </a:solidFill>
                <a:latin typeface="华文中宋" panose="02010600040101010101" pitchFamily="2" charset="-122"/>
                <a:ea typeface="华文中宋" panose="02010600040101010101" pitchFamily="2" charset="-122"/>
              </a:rPr>
              <a:t> </a:t>
            </a:r>
            <a:endParaRPr lang="zh-CN" altLang="en-US" sz="4400" dirty="0">
              <a:solidFill>
                <a:srgbClr val="000099"/>
              </a:solidFill>
              <a:latin typeface="华文中宋" panose="02010600040101010101" pitchFamily="2" charset="-122"/>
              <a:ea typeface="华文中宋" panose="02010600040101010101" pitchFamily="2" charset="-122"/>
            </a:endParaRPr>
          </a:p>
        </p:txBody>
      </p:sp>
      <p:sp>
        <p:nvSpPr>
          <p:cNvPr id="56322" name="文本框 1"/>
          <p:cNvSpPr txBox="1"/>
          <p:nvPr/>
        </p:nvSpPr>
        <p:spPr>
          <a:xfrm>
            <a:off x="4908074" y="381953"/>
            <a:ext cx="1859280" cy="768350"/>
          </a:xfrm>
          <a:prstGeom prst="rect">
            <a:avLst/>
          </a:prstGeom>
          <a:noFill/>
          <a:ln w="9525">
            <a:noFill/>
          </a:ln>
        </p:spPr>
        <p:txBody>
          <a:bodyPr wrap="none" anchor="t" anchorCtr="0">
            <a:spAutoFit/>
          </a:bodyPr>
          <a:p>
            <a:pPr algn="ctr"/>
            <a:r>
              <a:rPr lang="zh-CN" altLang="en-US" sz="4400" b="1" dirty="0">
                <a:solidFill>
                  <a:srgbClr val="FF0000"/>
                </a:solidFill>
                <a:latin typeface="微软雅黑" panose="020B0503020204020204" charset="-122"/>
                <a:ea typeface="微软雅黑" panose="020B0503020204020204" charset="-122"/>
              </a:rPr>
              <a:t>第四段</a:t>
            </a:r>
            <a:endParaRPr lang="zh-CN" altLang="en-US" sz="4400" b="1" dirty="0">
              <a:solidFill>
                <a:srgbClr val="FF0000"/>
              </a:solidFill>
              <a:latin typeface="微软雅黑" panose="020B0503020204020204" charset="-122"/>
              <a:ea typeface="微软雅黑" panose="020B0503020204020204" charset="-122"/>
            </a:endParaRPr>
          </a:p>
        </p:txBody>
      </p:sp>
      <p:sp>
        <p:nvSpPr>
          <p:cNvPr id="56323" name="文本框 2"/>
          <p:cNvSpPr txBox="1"/>
          <p:nvPr/>
        </p:nvSpPr>
        <p:spPr>
          <a:xfrm>
            <a:off x="871220" y="1367790"/>
            <a:ext cx="10788650" cy="1850390"/>
          </a:xfrm>
          <a:prstGeom prst="rect">
            <a:avLst/>
          </a:prstGeom>
          <a:noFill/>
          <a:ln w="9525">
            <a:noFill/>
          </a:ln>
        </p:spPr>
        <p:txBody>
          <a:bodyPr wrap="square" anchor="t" anchorCtr="0">
            <a:spAutoFit/>
          </a:bodyPr>
          <a:p>
            <a:pPr>
              <a:lnSpc>
                <a:spcPct val="130000"/>
              </a:lnSpc>
            </a:pPr>
            <a:r>
              <a:rPr lang="en-US" altLang="zh-CN" sz="4400" b="1" dirty="0">
                <a:solidFill>
                  <a:srgbClr val="270AD3"/>
                </a:solidFill>
                <a:latin typeface="华文中宋" panose="02010600040101010101" pitchFamily="2" charset="-122"/>
                <a:ea typeface="华文中宋" panose="02010600040101010101" pitchFamily="2" charset="-122"/>
              </a:rPr>
              <a:t>1</a:t>
            </a:r>
            <a:r>
              <a:rPr lang="zh-CN" altLang="en-US" sz="4400" b="1" dirty="0">
                <a:solidFill>
                  <a:srgbClr val="270AD3"/>
                </a:solidFill>
                <a:latin typeface="华文中宋" panose="02010600040101010101" pitchFamily="2" charset="-122"/>
                <a:ea typeface="华文中宋" panose="02010600040101010101" pitchFamily="2" charset="-122"/>
              </a:rPr>
              <a:t>、本段感情色彩如何？本段主要写什么内容？</a:t>
            </a:r>
            <a:endParaRPr lang="zh-CN" altLang="en-US" sz="4400" b="1" dirty="0">
              <a:solidFill>
                <a:srgbClr val="270AD3"/>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6322"/>
                                        </p:tgtEl>
                                        <p:attrNameLst>
                                          <p:attrName>style.visibility</p:attrName>
                                        </p:attrNameLst>
                                      </p:cBhvr>
                                      <p:to>
                                        <p:strVal val="visible"/>
                                      </p:to>
                                    </p:set>
                                    <p:anim calcmode="lin" valueType="num">
                                      <p:cBhvr additive="base">
                                        <p:cTn id="7" dur="1000" fill="hold"/>
                                        <p:tgtEl>
                                          <p:spTgt spid="56322"/>
                                        </p:tgtEl>
                                        <p:attrNameLst>
                                          <p:attrName>ppt_x</p:attrName>
                                        </p:attrNameLst>
                                      </p:cBhvr>
                                      <p:tavLst>
                                        <p:tav tm="0">
                                          <p:val>
                                            <p:strVal val="#ppt_x"/>
                                          </p:val>
                                        </p:tav>
                                        <p:tav tm="100000">
                                          <p:val>
                                            <p:strVal val="#ppt_x"/>
                                          </p:val>
                                        </p:tav>
                                      </p:tavLst>
                                    </p:anim>
                                    <p:anim calcmode="lin" valueType="num">
                                      <p:cBhvr additive="base">
                                        <p:cTn id="8" dur="1000" fill="hold"/>
                                        <p:tgtEl>
                                          <p:spTgt spid="5632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56323">
                                            <p:txEl>
                                              <p:charRg st="0" end="22"/>
                                            </p:txEl>
                                          </p:spTgt>
                                        </p:tgtEl>
                                        <p:attrNameLst>
                                          <p:attrName>style.visibility</p:attrName>
                                        </p:attrNameLst>
                                      </p:cBhvr>
                                      <p:to>
                                        <p:strVal val="visible"/>
                                      </p:to>
                                    </p:set>
                                    <p:anim calcmode="lin" valueType="num">
                                      <p:cBhvr>
                                        <p:cTn id="12" dur="1000" fill="hold"/>
                                        <p:tgtEl>
                                          <p:spTgt spid="56323">
                                            <p:txEl>
                                              <p:charRg st="0" end="22"/>
                                            </p:txEl>
                                          </p:spTgt>
                                        </p:tgtEl>
                                        <p:attrNameLst>
                                          <p:attrName>ppt_w</p:attrName>
                                        </p:attrNameLst>
                                      </p:cBhvr>
                                      <p:tavLst>
                                        <p:tav tm="0">
                                          <p:val>
                                            <p:strVal val="#ppt_w*0.70"/>
                                          </p:val>
                                        </p:tav>
                                        <p:tav tm="100000">
                                          <p:val>
                                            <p:strVal val="#ppt_w"/>
                                          </p:val>
                                        </p:tav>
                                      </p:tavLst>
                                    </p:anim>
                                    <p:anim calcmode="lin" valueType="num">
                                      <p:cBhvr>
                                        <p:cTn id="13" dur="1000" fill="hold"/>
                                        <p:tgtEl>
                                          <p:spTgt spid="56323">
                                            <p:txEl>
                                              <p:charRg st="0" end="22"/>
                                            </p:txEl>
                                          </p:spTgt>
                                        </p:tgtEl>
                                        <p:attrNameLst>
                                          <p:attrName>ppt_h</p:attrName>
                                        </p:attrNameLst>
                                      </p:cBhvr>
                                      <p:tavLst>
                                        <p:tav tm="0">
                                          <p:val>
                                            <p:strVal val="#ppt_h"/>
                                          </p:val>
                                        </p:tav>
                                        <p:tav tm="100000">
                                          <p:val>
                                            <p:strVal val="#ppt_h"/>
                                          </p:val>
                                        </p:tav>
                                      </p:tavLst>
                                    </p:anim>
                                    <p:animEffect transition="in" filter="fade">
                                      <p:cBhvr>
                                        <p:cTn id="14" dur="1000"/>
                                        <p:tgtEl>
                                          <p:spTgt spid="56323">
                                            <p:txEl>
                                              <p:charRg st="0" end="2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118790"/>
                                        </p:tgtEl>
                                        <p:attrNameLst>
                                          <p:attrName>style.visibility</p:attrName>
                                        </p:attrNameLst>
                                      </p:cBhvr>
                                      <p:to>
                                        <p:strVal val="visible"/>
                                      </p:to>
                                    </p:set>
                                    <p:anim calcmode="lin" valueType="num">
                                      <p:cBhvr additive="base">
                                        <p:cTn id="19" dur="1000" fill="hold"/>
                                        <p:tgtEl>
                                          <p:spTgt spid="118790"/>
                                        </p:tgtEl>
                                        <p:attrNameLst>
                                          <p:attrName>ppt_x</p:attrName>
                                        </p:attrNameLst>
                                      </p:cBhvr>
                                      <p:tavLst>
                                        <p:tav tm="0">
                                          <p:val>
                                            <p:strVal val="#ppt_x"/>
                                          </p:val>
                                        </p:tav>
                                        <p:tav tm="100000">
                                          <p:val>
                                            <p:strVal val="#ppt_x"/>
                                          </p:val>
                                        </p:tav>
                                      </p:tavLst>
                                    </p:anim>
                                    <p:anim calcmode="lin" valueType="num">
                                      <p:cBhvr additive="base">
                                        <p:cTn id="20" dur="1000" fill="hold"/>
                                        <p:tgtEl>
                                          <p:spTgt spid="1187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90" grpId="0"/>
      <p:bldP spid="563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5" name="Text Box 7"/>
          <p:cNvSpPr txBox="1"/>
          <p:nvPr/>
        </p:nvSpPr>
        <p:spPr>
          <a:xfrm>
            <a:off x="571500" y="1872615"/>
            <a:ext cx="11125835" cy="4742815"/>
          </a:xfrm>
          <a:prstGeom prst="rect">
            <a:avLst/>
          </a:prstGeom>
          <a:noFill/>
          <a:ln w="9525">
            <a:noFill/>
          </a:ln>
        </p:spPr>
        <p:txBody>
          <a:bodyPr wrap="square" anchor="t" anchorCtr="0">
            <a:spAutoFit/>
          </a:bodyPr>
          <a:p>
            <a:pPr>
              <a:lnSpc>
                <a:spcPct val="140000"/>
              </a:lnSpc>
            </a:pPr>
            <a:r>
              <a:rPr lang="zh-CN" altLang="en-US" sz="3600" b="1" dirty="0">
                <a:solidFill>
                  <a:srgbClr val="FF0000"/>
                </a:solidFill>
                <a:latin typeface="华文中宋" panose="02010600040101010101" pitchFamily="2" charset="-122"/>
                <a:ea typeface="华文中宋" panose="02010600040101010101" pitchFamily="2" charset="-122"/>
              </a:rPr>
              <a:t>（</a:t>
            </a:r>
            <a:r>
              <a:rPr lang="en-US" altLang="zh-CN" sz="3600" b="1" dirty="0">
                <a:solidFill>
                  <a:srgbClr val="FF0000"/>
                </a:solidFill>
                <a:latin typeface="华文中宋" panose="02010600040101010101" pitchFamily="2" charset="-122"/>
                <a:ea typeface="华文中宋" panose="02010600040101010101" pitchFamily="2" charset="-122"/>
              </a:rPr>
              <a:t>1</a:t>
            </a:r>
            <a:r>
              <a:rPr lang="zh-CN" altLang="en-US"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05090F"/>
                </a:solidFill>
                <a:latin typeface="华文中宋" panose="02010600040101010101" pitchFamily="2" charset="-122"/>
                <a:ea typeface="华文中宋" panose="02010600040101010101" pitchFamily="2" charset="-122"/>
              </a:rPr>
              <a:t>从“变”与“不变”的角度，借水的流逝，月的盈虚，来说明人个体生老病死，总在变化，人类代代相承，有时永恒的。</a:t>
            </a:r>
            <a:endParaRPr lang="zh-CN" altLang="en-US" sz="3600" b="1" dirty="0">
              <a:solidFill>
                <a:srgbClr val="05090F"/>
              </a:solidFill>
              <a:latin typeface="华文中宋" panose="02010600040101010101" pitchFamily="2" charset="-122"/>
              <a:ea typeface="华文中宋" panose="02010600040101010101" pitchFamily="2" charset="-122"/>
            </a:endParaRPr>
          </a:p>
          <a:p>
            <a:pPr>
              <a:lnSpc>
                <a:spcPct val="140000"/>
              </a:lnSpc>
            </a:pPr>
            <a:r>
              <a:rPr lang="zh-CN" altLang="en-US" sz="3600" b="1" dirty="0">
                <a:solidFill>
                  <a:srgbClr val="FF0000"/>
                </a:solidFill>
                <a:latin typeface="华文中宋" panose="02010600040101010101" pitchFamily="2" charset="-122"/>
                <a:ea typeface="华文中宋" panose="02010600040101010101" pitchFamily="2" charset="-122"/>
              </a:rPr>
              <a:t>（</a:t>
            </a:r>
            <a:r>
              <a:rPr lang="en-US" altLang="zh-CN" sz="3600" b="1" dirty="0">
                <a:solidFill>
                  <a:srgbClr val="FF0000"/>
                </a:solidFill>
                <a:latin typeface="华文中宋" panose="02010600040101010101" pitchFamily="2" charset="-122"/>
                <a:ea typeface="华文中宋" panose="02010600040101010101" pitchFamily="2" charset="-122"/>
              </a:rPr>
              <a:t>2</a:t>
            </a:r>
            <a:r>
              <a:rPr lang="zh-CN" altLang="en-US"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05090F"/>
                </a:solidFill>
                <a:latin typeface="华文中宋" panose="02010600040101010101" pitchFamily="2" charset="-122"/>
                <a:ea typeface="华文中宋" panose="02010600040101010101" pitchFamily="2" charset="-122"/>
              </a:rPr>
              <a:t>物个有主，故人不能有非分之想，僭越之心。</a:t>
            </a:r>
            <a:endParaRPr lang="zh-CN" altLang="en-US" sz="3600" b="1" dirty="0">
              <a:solidFill>
                <a:srgbClr val="05090F"/>
              </a:solidFill>
              <a:latin typeface="华文中宋" panose="02010600040101010101" pitchFamily="2" charset="-122"/>
              <a:ea typeface="华文中宋" panose="02010600040101010101" pitchFamily="2" charset="-122"/>
            </a:endParaRPr>
          </a:p>
          <a:p>
            <a:pPr>
              <a:lnSpc>
                <a:spcPct val="140000"/>
              </a:lnSpc>
            </a:pPr>
            <a:r>
              <a:rPr lang="zh-CN" altLang="en-US" sz="3600" b="1" dirty="0">
                <a:solidFill>
                  <a:srgbClr val="FF0000"/>
                </a:solidFill>
                <a:latin typeface="华文中宋" panose="02010600040101010101" pitchFamily="2" charset="-122"/>
                <a:ea typeface="华文中宋" panose="02010600040101010101" pitchFamily="2" charset="-122"/>
              </a:rPr>
              <a:t>（</a:t>
            </a:r>
            <a:r>
              <a:rPr lang="en-US" altLang="zh-CN" sz="3600" b="1" dirty="0">
                <a:solidFill>
                  <a:srgbClr val="FF0000"/>
                </a:solidFill>
                <a:latin typeface="华文中宋" panose="02010600040101010101" pitchFamily="2" charset="-122"/>
                <a:ea typeface="华文中宋" panose="02010600040101010101" pitchFamily="2" charset="-122"/>
              </a:rPr>
              <a:t>3</a:t>
            </a:r>
            <a:r>
              <a:rPr lang="zh-CN" altLang="en-US"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05090F"/>
                </a:solidFill>
                <a:latin typeface="华文中宋" panose="02010600040101010101" pitchFamily="2" charset="-122"/>
                <a:ea typeface="华文中宋" panose="02010600040101010101" pitchFamily="2" charset="-122"/>
              </a:rPr>
              <a:t>大自然中拥有无尽宝藏，故吾与子共同享用这份天然的馈赠。</a:t>
            </a:r>
            <a:endParaRPr lang="zh-CN" altLang="en-US" sz="3600" b="1" dirty="0">
              <a:solidFill>
                <a:srgbClr val="05090F"/>
              </a:solidFill>
              <a:latin typeface="华文中宋" panose="02010600040101010101" pitchFamily="2" charset="-122"/>
              <a:ea typeface="华文中宋" panose="02010600040101010101" pitchFamily="2" charset="-122"/>
            </a:endParaRPr>
          </a:p>
        </p:txBody>
      </p:sp>
      <p:sp>
        <p:nvSpPr>
          <p:cNvPr id="57346" name="文本框 1"/>
          <p:cNvSpPr txBox="1"/>
          <p:nvPr/>
        </p:nvSpPr>
        <p:spPr>
          <a:xfrm>
            <a:off x="571500" y="309880"/>
            <a:ext cx="10975340" cy="1445260"/>
          </a:xfrm>
          <a:prstGeom prst="rect">
            <a:avLst/>
          </a:prstGeom>
          <a:noFill/>
          <a:ln w="9525">
            <a:noFill/>
          </a:ln>
        </p:spPr>
        <p:txBody>
          <a:bodyPr wrap="square" anchor="t" anchorCtr="0">
            <a:spAutoFit/>
          </a:bodyPr>
          <a:p>
            <a:pPr>
              <a:lnSpc>
                <a:spcPct val="110000"/>
              </a:lnSpc>
            </a:pPr>
            <a:r>
              <a:rPr lang="en-US" altLang="zh-CN" sz="4000" b="1" dirty="0">
                <a:solidFill>
                  <a:srgbClr val="270AD3"/>
                </a:solidFill>
                <a:latin typeface="华文中宋" panose="02010600040101010101" pitchFamily="2" charset="-122"/>
                <a:ea typeface="华文中宋" panose="02010600040101010101" pitchFamily="2" charset="-122"/>
              </a:rPr>
              <a:t>2</a:t>
            </a:r>
            <a:r>
              <a:rPr lang="zh-CN" altLang="en-US" sz="4000" b="1" dirty="0">
                <a:solidFill>
                  <a:srgbClr val="270AD3"/>
                </a:solidFill>
                <a:latin typeface="华文中宋" panose="02010600040101010101" pitchFamily="2" charset="-122"/>
                <a:ea typeface="华文中宋" panose="02010600040101010101" pitchFamily="2" charset="-122"/>
              </a:rPr>
              <a:t>、作者是怎样劝慰客人，使他从悲情中解脱出来？</a:t>
            </a:r>
            <a:endParaRPr lang="zh-CN" altLang="en-US" sz="4000" b="1" dirty="0">
              <a:solidFill>
                <a:srgbClr val="270AD3"/>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7346">
                                            <p:txEl>
                                              <p:charRg st="0" end="24"/>
                                            </p:txEl>
                                          </p:spTgt>
                                        </p:tgtEl>
                                        <p:attrNameLst>
                                          <p:attrName>style.visibility</p:attrName>
                                        </p:attrNameLst>
                                      </p:cBhvr>
                                      <p:to>
                                        <p:strVal val="visible"/>
                                      </p:to>
                                    </p:set>
                                    <p:anim calcmode="lin" valueType="num">
                                      <p:cBhvr>
                                        <p:cTn id="7" dur="1000" fill="hold"/>
                                        <p:tgtEl>
                                          <p:spTgt spid="57346">
                                            <p:txEl>
                                              <p:charRg st="0" end="24"/>
                                            </p:txEl>
                                          </p:spTgt>
                                        </p:tgtEl>
                                        <p:attrNameLst>
                                          <p:attrName>ppt_w</p:attrName>
                                        </p:attrNameLst>
                                      </p:cBhvr>
                                      <p:tavLst>
                                        <p:tav tm="0">
                                          <p:val>
                                            <p:strVal val="#ppt_w*0.70"/>
                                          </p:val>
                                        </p:tav>
                                        <p:tav tm="100000">
                                          <p:val>
                                            <p:strVal val="#ppt_w"/>
                                          </p:val>
                                        </p:tav>
                                      </p:tavLst>
                                    </p:anim>
                                    <p:anim calcmode="lin" valueType="num">
                                      <p:cBhvr>
                                        <p:cTn id="8" dur="1000" fill="hold"/>
                                        <p:tgtEl>
                                          <p:spTgt spid="57346">
                                            <p:txEl>
                                              <p:charRg st="0" end="24"/>
                                            </p:txEl>
                                          </p:spTgt>
                                        </p:tgtEl>
                                        <p:attrNameLst>
                                          <p:attrName>ppt_h</p:attrName>
                                        </p:attrNameLst>
                                      </p:cBhvr>
                                      <p:tavLst>
                                        <p:tav tm="0">
                                          <p:val>
                                            <p:strVal val="#ppt_h"/>
                                          </p:val>
                                        </p:tav>
                                        <p:tav tm="100000">
                                          <p:val>
                                            <p:strVal val="#ppt_h"/>
                                          </p:val>
                                        </p:tav>
                                      </p:tavLst>
                                    </p:anim>
                                    <p:animEffect transition="in" filter="fade">
                                      <p:cBhvr>
                                        <p:cTn id="9" dur="1000"/>
                                        <p:tgtEl>
                                          <p:spTgt spid="57346">
                                            <p:txEl>
                                              <p:charRg st="0" end="24"/>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19815">
                                            <p:txEl>
                                              <p:pRg st="0" end="0"/>
                                            </p:txEl>
                                          </p:spTgt>
                                        </p:tgtEl>
                                        <p:attrNameLst>
                                          <p:attrName>style.visibility</p:attrName>
                                        </p:attrNameLst>
                                      </p:cBhvr>
                                      <p:to>
                                        <p:strVal val="visible"/>
                                      </p:to>
                                    </p:set>
                                    <p:anim calcmode="lin" valueType="num">
                                      <p:cBhvr additive="base">
                                        <p:cTn id="14" dur="1000" fill="hold"/>
                                        <p:tgtEl>
                                          <p:spTgt spid="119815">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19815">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19815">
                                            <p:txEl>
                                              <p:pRg st="1" end="1"/>
                                            </p:txEl>
                                          </p:spTgt>
                                        </p:tgtEl>
                                        <p:attrNameLst>
                                          <p:attrName>style.visibility</p:attrName>
                                        </p:attrNameLst>
                                      </p:cBhvr>
                                      <p:to>
                                        <p:strVal val="visible"/>
                                      </p:to>
                                    </p:set>
                                    <p:anim calcmode="lin" valueType="num">
                                      <p:cBhvr additive="base">
                                        <p:cTn id="19" dur="1000" fill="hold"/>
                                        <p:tgtEl>
                                          <p:spTgt spid="119815">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19815">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19815">
                                            <p:txEl>
                                              <p:pRg st="2" end="2"/>
                                            </p:txEl>
                                          </p:spTgt>
                                        </p:tgtEl>
                                        <p:attrNameLst>
                                          <p:attrName>style.visibility</p:attrName>
                                        </p:attrNameLst>
                                      </p:cBhvr>
                                      <p:to>
                                        <p:strVal val="visible"/>
                                      </p:to>
                                    </p:set>
                                    <p:anim calcmode="lin" valueType="num">
                                      <p:cBhvr additive="base">
                                        <p:cTn id="24" dur="1000" fill="hold"/>
                                        <p:tgtEl>
                                          <p:spTgt spid="119815">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198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Text Box 5"/>
          <p:cNvSpPr txBox="1"/>
          <p:nvPr/>
        </p:nvSpPr>
        <p:spPr>
          <a:xfrm>
            <a:off x="571500" y="595630"/>
            <a:ext cx="11252835" cy="645160"/>
          </a:xfrm>
          <a:prstGeom prst="rect">
            <a:avLst/>
          </a:prstGeom>
          <a:noFill/>
          <a:ln w="9525">
            <a:noFill/>
          </a:ln>
        </p:spPr>
        <p:txBody>
          <a:bodyPr wrap="square" anchor="t" anchorCtr="0">
            <a:spAutoFit/>
          </a:bodyPr>
          <a:p>
            <a:pPr>
              <a:spcAft>
                <a:spcPct val="10000"/>
              </a:spcAft>
            </a:pPr>
            <a:r>
              <a:rPr lang="en-US" altLang="zh-CN" sz="3600" b="1" dirty="0">
                <a:solidFill>
                  <a:srgbClr val="270AD3"/>
                </a:solidFill>
                <a:latin typeface="华文中宋" panose="02010600040101010101" pitchFamily="2" charset="-122"/>
                <a:ea typeface="华文中宋" panose="02010600040101010101" pitchFamily="2" charset="-122"/>
              </a:rPr>
              <a:t>3</a:t>
            </a:r>
            <a:r>
              <a:rPr lang="zh-CN" altLang="en-US" sz="3600" b="1" dirty="0">
                <a:solidFill>
                  <a:srgbClr val="270AD3"/>
                </a:solidFill>
                <a:latin typeface="华文中宋" panose="02010600040101010101" pitchFamily="2" charset="-122"/>
                <a:ea typeface="华文中宋" panose="02010600040101010101" pitchFamily="2" charset="-122"/>
              </a:rPr>
              <a:t>、讨论：如何评价作者的观点？谈谈对自己的启示。</a:t>
            </a:r>
            <a:endParaRPr lang="zh-CN" altLang="en-US" sz="3600" b="1" dirty="0">
              <a:solidFill>
                <a:srgbClr val="270AD3"/>
              </a:solidFill>
              <a:latin typeface="华文中宋" panose="02010600040101010101" pitchFamily="2" charset="-122"/>
              <a:ea typeface="华文中宋" panose="02010600040101010101" pitchFamily="2" charset="-122"/>
            </a:endParaRPr>
          </a:p>
        </p:txBody>
      </p:sp>
      <p:sp>
        <p:nvSpPr>
          <p:cNvPr id="105479" name="Rectangle 7"/>
          <p:cNvSpPr/>
          <p:nvPr/>
        </p:nvSpPr>
        <p:spPr>
          <a:xfrm>
            <a:off x="467995" y="1378585"/>
            <a:ext cx="11460480" cy="5210810"/>
          </a:xfrm>
          <a:prstGeom prst="rect">
            <a:avLst/>
          </a:prstGeom>
          <a:noFill/>
          <a:ln w="9525">
            <a:noFill/>
          </a:ln>
        </p:spPr>
        <p:txBody>
          <a:bodyPr wrap="square" anchor="t" anchorCtr="0">
            <a:spAutoFit/>
          </a:bodyPr>
          <a:p>
            <a:pPr>
              <a:lnSpc>
                <a:spcPct val="130000"/>
              </a:lnSpc>
            </a:pPr>
            <a:r>
              <a:rPr lang="en-US" altLang="zh-CN" sz="3200" b="1" dirty="0">
                <a:solidFill>
                  <a:srgbClr val="05090F"/>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200" b="1" dirty="0">
                <a:solidFill>
                  <a:srgbClr val="05090F"/>
                </a:solidFill>
                <a:latin typeface="华文中宋" panose="02010600040101010101" pitchFamily="2" charset="-122"/>
                <a:ea typeface="华文中宋" panose="02010600040101010101" pitchFamily="2" charset="-122"/>
                <a:cs typeface="华文中宋" panose="02010600040101010101" pitchFamily="2" charset="-122"/>
              </a:rPr>
              <a:t>他的人生态度是乐观的，作者表明的观点是希望一个人不要发无病之呻吟，不要去追求那种看似超脱尘世其实却并不现实的幻想世界；而适应现实，在目前这种宁静恬适的环境中不妨陶醉在大自然的怀抱中。但也有负面因素，主张随遇而安也可能导致斗志的消减。</a:t>
            </a:r>
            <a:endParaRPr lang="zh-CN" altLang="en-US" sz="3200" b="1" dirty="0">
              <a:solidFill>
                <a:srgbClr val="05090F"/>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30000"/>
              </a:lnSpc>
            </a:pPr>
            <a:r>
              <a:rPr lang="zh-CN" altLang="en-US" sz="3200" b="1" dirty="0">
                <a:solidFill>
                  <a:srgbClr val="05090F"/>
                </a:solidFill>
                <a:latin typeface="华文中宋" panose="02010600040101010101" pitchFamily="2" charset="-122"/>
                <a:ea typeface="华文中宋" panose="02010600040101010101" pitchFamily="2" charset="-122"/>
                <a:cs typeface="华文中宋" panose="02010600040101010101" pitchFamily="2" charset="-122"/>
              </a:rPr>
              <a:t>      但苏轼是在走出监狱到达流放地而几乎丧失自由的情况下说这番话的，反映了他的坦荡、旷达和强烈的生活信念，</a:t>
            </a:r>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值得肯定的方面是主流。</a:t>
            </a:r>
            <a:endParaRPr lang="zh-CN" altLang="en-US" sz="320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8369">
                                            <p:txEl>
                                              <p:charRg st="0" end="34"/>
                                            </p:txEl>
                                          </p:spTgt>
                                        </p:tgtEl>
                                        <p:attrNameLst>
                                          <p:attrName>style.visibility</p:attrName>
                                        </p:attrNameLst>
                                      </p:cBhvr>
                                      <p:to>
                                        <p:strVal val="visible"/>
                                      </p:to>
                                    </p:set>
                                    <p:anim calcmode="lin" valueType="num">
                                      <p:cBhvr>
                                        <p:cTn id="7" dur="1000" fill="hold"/>
                                        <p:tgtEl>
                                          <p:spTgt spid="58369">
                                            <p:txEl>
                                              <p:charRg st="0" end="34"/>
                                            </p:txEl>
                                          </p:spTgt>
                                        </p:tgtEl>
                                        <p:attrNameLst>
                                          <p:attrName>ppt_w</p:attrName>
                                        </p:attrNameLst>
                                      </p:cBhvr>
                                      <p:tavLst>
                                        <p:tav tm="0">
                                          <p:val>
                                            <p:strVal val="#ppt_w*0.70"/>
                                          </p:val>
                                        </p:tav>
                                        <p:tav tm="100000">
                                          <p:val>
                                            <p:strVal val="#ppt_w"/>
                                          </p:val>
                                        </p:tav>
                                      </p:tavLst>
                                    </p:anim>
                                    <p:anim calcmode="lin" valueType="num">
                                      <p:cBhvr>
                                        <p:cTn id="8" dur="1000" fill="hold"/>
                                        <p:tgtEl>
                                          <p:spTgt spid="58369">
                                            <p:txEl>
                                              <p:charRg st="0" end="34"/>
                                            </p:txEl>
                                          </p:spTgt>
                                        </p:tgtEl>
                                        <p:attrNameLst>
                                          <p:attrName>ppt_h</p:attrName>
                                        </p:attrNameLst>
                                      </p:cBhvr>
                                      <p:tavLst>
                                        <p:tav tm="0">
                                          <p:val>
                                            <p:strVal val="#ppt_h"/>
                                          </p:val>
                                        </p:tav>
                                        <p:tav tm="100000">
                                          <p:val>
                                            <p:strVal val="#ppt_h"/>
                                          </p:val>
                                        </p:tav>
                                      </p:tavLst>
                                    </p:anim>
                                    <p:animEffect transition="in" filter="fade">
                                      <p:cBhvr>
                                        <p:cTn id="9" dur="1000"/>
                                        <p:tgtEl>
                                          <p:spTgt spid="58369">
                                            <p:txEl>
                                              <p:charRg st="0" end="34"/>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105479"/>
                                        </p:tgtEl>
                                        <p:attrNameLst>
                                          <p:attrName>style.visibility</p:attrName>
                                        </p:attrNameLst>
                                      </p:cBhvr>
                                      <p:to>
                                        <p:strVal val="visible"/>
                                      </p:to>
                                    </p:set>
                                    <p:anim calcmode="lin" valueType="num">
                                      <p:cBhvr additive="base">
                                        <p:cTn id="14" dur="1000" fill="hold"/>
                                        <p:tgtEl>
                                          <p:spTgt spid="105479"/>
                                        </p:tgtEl>
                                        <p:attrNameLst>
                                          <p:attrName>ppt_x</p:attrName>
                                        </p:attrNameLst>
                                      </p:cBhvr>
                                      <p:tavLst>
                                        <p:tav tm="0">
                                          <p:val>
                                            <p:strVal val="#ppt_x"/>
                                          </p:val>
                                        </p:tav>
                                        <p:tav tm="100000">
                                          <p:val>
                                            <p:strVal val="#ppt_x"/>
                                          </p:val>
                                        </p:tav>
                                      </p:tavLst>
                                    </p:anim>
                                    <p:anim calcmode="lin" valueType="num">
                                      <p:cBhvr additive="base">
                                        <p:cTn id="15" dur="1000" fill="hold"/>
                                        <p:tgtEl>
                                          <p:spTgt spid="1054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Text Box 2"/>
          <p:cNvSpPr txBox="1"/>
          <p:nvPr/>
        </p:nvSpPr>
        <p:spPr>
          <a:xfrm>
            <a:off x="5234305" y="1179830"/>
            <a:ext cx="5674995" cy="1863090"/>
          </a:xfrm>
          <a:prstGeom prst="rect">
            <a:avLst/>
          </a:prstGeom>
          <a:noFill/>
          <a:ln w="9525">
            <a:noFill/>
          </a:ln>
        </p:spPr>
        <p:txBody>
          <a:bodyPr wrap="none" anchor="t" anchorCtr="0">
            <a:spAutoFit/>
          </a:bodyPr>
          <a:p>
            <a:pPr>
              <a:lnSpc>
                <a:spcPct val="80000"/>
              </a:lnSpc>
            </a:pPr>
            <a:r>
              <a:rPr lang="zh-CN" altLang="en-US" sz="4800" b="1" dirty="0">
                <a:solidFill>
                  <a:srgbClr val="000066"/>
                </a:solidFill>
                <a:latin typeface="华文中宋" panose="02010600040101010101" pitchFamily="2" charset="-122"/>
                <a:ea typeface="华文中宋" panose="02010600040101010101" pitchFamily="2" charset="-122"/>
              </a:rPr>
              <a:t>积极进取，直面人生</a:t>
            </a:r>
            <a:endParaRPr lang="zh-CN" altLang="en-US" sz="4800" b="1" dirty="0">
              <a:solidFill>
                <a:srgbClr val="000066"/>
              </a:solidFill>
              <a:latin typeface="华文中宋" panose="02010600040101010101" pitchFamily="2" charset="-122"/>
              <a:ea typeface="华文中宋" panose="02010600040101010101" pitchFamily="2" charset="-122"/>
            </a:endParaRPr>
          </a:p>
          <a:p>
            <a:pPr>
              <a:lnSpc>
                <a:spcPct val="80000"/>
              </a:lnSpc>
            </a:pPr>
            <a:endParaRPr lang="zh-CN" altLang="en-US" sz="4800" b="1" dirty="0">
              <a:solidFill>
                <a:srgbClr val="000066"/>
              </a:solidFill>
              <a:latin typeface="华文中宋" panose="02010600040101010101" pitchFamily="2" charset="-122"/>
              <a:ea typeface="华文中宋" panose="02010600040101010101" pitchFamily="2" charset="-122"/>
            </a:endParaRPr>
          </a:p>
          <a:p>
            <a:pPr>
              <a:lnSpc>
                <a:spcPct val="80000"/>
              </a:lnSpc>
            </a:pPr>
            <a:r>
              <a:rPr lang="zh-CN" altLang="en-US" sz="4800" b="1" dirty="0">
                <a:solidFill>
                  <a:srgbClr val="000066"/>
                </a:solidFill>
                <a:latin typeface="华文中宋" panose="02010600040101010101" pitchFamily="2" charset="-122"/>
                <a:ea typeface="华文中宋" panose="02010600040101010101" pitchFamily="2" charset="-122"/>
              </a:rPr>
              <a:t>听任天命，随遇而安</a:t>
            </a:r>
            <a:endParaRPr lang="zh-CN" altLang="en-US" sz="4800" b="1" dirty="0">
              <a:solidFill>
                <a:srgbClr val="000066"/>
              </a:solidFill>
              <a:latin typeface="华文中宋" panose="02010600040101010101" pitchFamily="2" charset="-122"/>
              <a:ea typeface="华文中宋" panose="02010600040101010101" pitchFamily="2" charset="-122"/>
            </a:endParaRPr>
          </a:p>
        </p:txBody>
      </p:sp>
      <p:sp>
        <p:nvSpPr>
          <p:cNvPr id="47107" name="AutoShape 3"/>
          <p:cNvSpPr/>
          <p:nvPr/>
        </p:nvSpPr>
        <p:spPr>
          <a:xfrm flipH="1">
            <a:off x="4258945" y="1296670"/>
            <a:ext cx="450850" cy="1628775"/>
          </a:xfrm>
          <a:prstGeom prst="rightBrace">
            <a:avLst>
              <a:gd name="adj1" fmla="val 21140"/>
              <a:gd name="adj2" fmla="val 50000"/>
            </a:avLst>
          </a:prstGeom>
          <a:noFill/>
          <a:ln w="38100" cap="flat" cmpd="sng">
            <a:solidFill>
              <a:srgbClr val="000066"/>
            </a:solidFill>
            <a:prstDash val="solid"/>
            <a:round/>
            <a:headEnd type="none" w="med" len="med"/>
            <a:tailEnd type="none" w="med" len="med"/>
          </a:ln>
        </p:spPr>
        <p:txBody>
          <a:bodyPr wrap="none" anchor="ctr" anchorCtr="0"/>
          <a:p>
            <a:pPr algn="ctr"/>
            <a:endParaRPr lang="zh-CN" altLang="en-US" dirty="0">
              <a:latin typeface="Arial" panose="020B0604020202020204" pitchFamily="34" charset="0"/>
              <a:ea typeface="宋体" panose="02010600030101010101" pitchFamily="2" charset="-122"/>
            </a:endParaRPr>
          </a:p>
        </p:txBody>
      </p:sp>
      <p:sp>
        <p:nvSpPr>
          <p:cNvPr id="61443" name="WordArt 5"/>
          <p:cNvSpPr/>
          <p:nvPr/>
        </p:nvSpPr>
        <p:spPr>
          <a:xfrm>
            <a:off x="1631950" y="188913"/>
            <a:ext cx="2951163" cy="1368425"/>
          </a:xfrm>
          <a:prstGeom prst="rect">
            <a:avLst/>
          </a:prstGeom>
        </p:spPr>
        <p:txBody>
          <a:bodyPr wrap="none" fromWordArt="1">
            <a:prstTxWarp prst="textCurveUp">
              <a:avLst>
                <a:gd name="adj" fmla="val 40356"/>
              </a:avLst>
            </a:prstTxWarp>
            <a:normAutofit/>
          </a:bodyPr>
          <a:p>
            <a:pPr algn="ctr"/>
            <a:endParaRPr lang="zh-CN" altLang="en-US" sz="6600" b="1">
              <a:ln w="12700" cap="flat" cmpd="sng">
                <a:solidFill>
                  <a:srgbClr val="FF6600"/>
                </a:solidFill>
                <a:prstDash val="solid"/>
                <a:round/>
                <a:headEnd type="none" w="med" len="med"/>
                <a:tailEnd type="none" w="med" len="med"/>
              </a:ln>
              <a:solidFill>
                <a:srgbClr val="FF6600"/>
              </a:solidFill>
              <a:effectLst>
                <a:outerShdw dist="45791" dir="2021404" algn="ctr" rotWithShape="0">
                  <a:srgbClr val="808080">
                    <a:alpha val="78998"/>
                  </a:srgbClr>
                </a:outerShdw>
              </a:effectLst>
              <a:latin typeface="楷体_GB2312" charset="0"/>
              <a:ea typeface="楷体_GB2312" charset="0"/>
            </a:endParaRPr>
          </a:p>
        </p:txBody>
      </p:sp>
      <p:sp>
        <p:nvSpPr>
          <p:cNvPr id="2" name="文本框 1"/>
          <p:cNvSpPr txBox="1"/>
          <p:nvPr/>
        </p:nvSpPr>
        <p:spPr>
          <a:xfrm>
            <a:off x="1416685" y="1456054"/>
            <a:ext cx="2545080" cy="1106805"/>
          </a:xfrm>
          <a:prstGeom prst="rect">
            <a:avLst/>
          </a:prstGeom>
          <a:noFill/>
        </p:spPr>
        <p:txBody>
          <a:bodyPr wrap="none" rtlCol="0">
            <a:spAutoFit/>
          </a:bodyPr>
          <a:p>
            <a:r>
              <a:rPr lang="zh-CN" altLang="en-US" sz="6000" b="1" noProof="1">
                <a:ln w="12700" cap="flat" cmpd="sng">
                  <a:solidFill>
                    <a:srgbClr val="FF6600"/>
                  </a:solidFill>
                  <a:prstDash val="solid"/>
                  <a:round/>
                  <a:headEnd type="none" w="med" len="med"/>
                  <a:tailEnd type="none" w="med" len="med"/>
                </a:ln>
                <a:solidFill>
                  <a:srgbClr val="FF0000"/>
                </a:solidFill>
                <a:effectLst>
                  <a:outerShdw dist="45791" dir="2021404" algn="ctr" rotWithShape="0">
                    <a:srgbClr val="808080">
                      <a:alpha val="78998"/>
                    </a:srgbClr>
                  </a:outerShdw>
                </a:effectLst>
                <a:latin typeface="微软雅黑" panose="020B0503020204020204" charset="-122"/>
                <a:ea typeface="微软雅黑" panose="020B0503020204020204" charset="-122"/>
                <a:cs typeface="+mn-cs"/>
                <a:sym typeface="+mn-ea"/>
              </a:rPr>
              <a:t>启示</a:t>
            </a:r>
            <a:r>
              <a:rPr lang="zh-CN" altLang="en-US" sz="6600" b="1" noProof="1">
                <a:ln w="12700" cap="flat" cmpd="sng">
                  <a:solidFill>
                    <a:srgbClr val="FF6600"/>
                  </a:solidFill>
                  <a:prstDash val="solid"/>
                  <a:round/>
                  <a:headEnd type="none" w="med" len="med"/>
                  <a:tailEnd type="none" w="med" len="med"/>
                </a:ln>
                <a:solidFill>
                  <a:srgbClr val="FF0000"/>
                </a:solidFill>
                <a:effectLst>
                  <a:outerShdw dist="45791" dir="2021404" algn="ctr" rotWithShape="0">
                    <a:srgbClr val="808080">
                      <a:alpha val="78998"/>
                    </a:srgbClr>
                  </a:outerShdw>
                </a:effectLst>
                <a:latin typeface="微软雅黑" panose="020B0503020204020204" charset="-122"/>
                <a:ea typeface="微软雅黑" panose="020B0503020204020204" charset="-122"/>
                <a:cs typeface="+mn-cs"/>
                <a:sym typeface="+mn-ea"/>
              </a:rPr>
              <a:t>：</a:t>
            </a:r>
            <a:endParaRPr lang="zh-CN" altLang="en-US" sz="6600" b="1" noProof="1">
              <a:ln w="12700" cap="flat" cmpd="sng">
                <a:solidFill>
                  <a:srgbClr val="FF6600"/>
                </a:solidFill>
                <a:prstDash val="solid"/>
                <a:round/>
                <a:headEnd type="none" w="med" len="med"/>
                <a:tailEnd type="none" w="med" len="med"/>
              </a:ln>
              <a:solidFill>
                <a:srgbClr val="FF0000"/>
              </a:solidFill>
              <a:effectLst>
                <a:outerShdw dist="45791" dir="2021404" algn="ctr" rotWithShape="0">
                  <a:srgbClr val="808080">
                    <a:alpha val="78998"/>
                  </a:srgbClr>
                </a:outerShdw>
              </a:effectLst>
              <a:latin typeface="微软雅黑" panose="020B0503020204020204" charset="-122"/>
              <a:ea typeface="微软雅黑" panose="020B0503020204020204" charset="-122"/>
              <a:cs typeface="+mn-cs"/>
              <a:sym typeface="+mn-ea"/>
            </a:endParaRPr>
          </a:p>
        </p:txBody>
      </p:sp>
      <p:sp>
        <p:nvSpPr>
          <p:cNvPr id="59397" name="文本框 2"/>
          <p:cNvSpPr txBox="1"/>
          <p:nvPr/>
        </p:nvSpPr>
        <p:spPr>
          <a:xfrm>
            <a:off x="3662045" y="3830003"/>
            <a:ext cx="4305300" cy="2251075"/>
          </a:xfrm>
          <a:prstGeom prst="rect">
            <a:avLst/>
          </a:prstGeom>
          <a:noFill/>
          <a:ln w="9525">
            <a:noFill/>
          </a:ln>
        </p:spPr>
        <p:txBody>
          <a:bodyPr wrap="none" anchor="t" anchorCtr="0">
            <a:spAutoFit/>
          </a:bodyPr>
          <a:p>
            <a:pPr>
              <a:lnSpc>
                <a:spcPct val="130000"/>
              </a:lnSpc>
            </a:pPr>
            <a:r>
              <a:rPr lang="zh-CN" altLang="en-US" sz="5400" b="1" dirty="0">
                <a:solidFill>
                  <a:srgbClr val="FF0000"/>
                </a:solidFill>
                <a:latin typeface="华文中宋" panose="02010600040101010101" pitchFamily="2" charset="-122"/>
                <a:ea typeface="华文中宋" panose="02010600040101010101" pitchFamily="2" charset="-122"/>
              </a:rPr>
              <a:t>穷则独善其身</a:t>
            </a:r>
            <a:endParaRPr lang="zh-CN" altLang="en-US" sz="5400" b="1" dirty="0">
              <a:solidFill>
                <a:srgbClr val="FF0000"/>
              </a:solidFill>
              <a:latin typeface="华文中宋" panose="02010600040101010101" pitchFamily="2" charset="-122"/>
              <a:ea typeface="华文中宋" panose="02010600040101010101" pitchFamily="2" charset="-122"/>
            </a:endParaRPr>
          </a:p>
          <a:p>
            <a:pPr>
              <a:lnSpc>
                <a:spcPct val="130000"/>
              </a:lnSpc>
            </a:pPr>
            <a:r>
              <a:rPr lang="zh-CN" altLang="en-US" sz="5400" b="1" dirty="0">
                <a:solidFill>
                  <a:srgbClr val="FF0000"/>
                </a:solidFill>
                <a:latin typeface="华文中宋" panose="02010600040101010101" pitchFamily="2" charset="-122"/>
                <a:ea typeface="华文中宋" panose="02010600040101010101" pitchFamily="2" charset="-122"/>
              </a:rPr>
              <a:t>达则兼济天下</a:t>
            </a:r>
            <a:endParaRPr lang="zh-CN" altLang="en-US" sz="54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7106"/>
                                        </p:tgtEl>
                                        <p:attrNameLst>
                                          <p:attrName>style.visibility</p:attrName>
                                        </p:attrNameLst>
                                      </p:cBhvr>
                                      <p:to>
                                        <p:strVal val="visible"/>
                                      </p:to>
                                    </p:set>
                                    <p:anim calcmode="lin" valueType="num">
                                      <p:cBhvr>
                                        <p:cTn id="12" dur="1000" fill="hold"/>
                                        <p:tgtEl>
                                          <p:spTgt spid="47106"/>
                                        </p:tgtEl>
                                        <p:attrNameLst>
                                          <p:attrName>ppt_w</p:attrName>
                                        </p:attrNameLst>
                                      </p:cBhvr>
                                      <p:tavLst>
                                        <p:tav tm="0">
                                          <p:val>
                                            <p:strVal val="#ppt_w*0.70"/>
                                          </p:val>
                                        </p:tav>
                                        <p:tav tm="100000">
                                          <p:val>
                                            <p:strVal val="#ppt_w"/>
                                          </p:val>
                                        </p:tav>
                                      </p:tavLst>
                                    </p:anim>
                                    <p:anim calcmode="lin" valueType="num">
                                      <p:cBhvr>
                                        <p:cTn id="13" dur="1000" fill="hold"/>
                                        <p:tgtEl>
                                          <p:spTgt spid="47106"/>
                                        </p:tgtEl>
                                        <p:attrNameLst>
                                          <p:attrName>ppt_h</p:attrName>
                                        </p:attrNameLst>
                                      </p:cBhvr>
                                      <p:tavLst>
                                        <p:tav tm="0">
                                          <p:val>
                                            <p:strVal val="#ppt_h"/>
                                          </p:val>
                                        </p:tav>
                                        <p:tav tm="100000">
                                          <p:val>
                                            <p:strVal val="#ppt_h"/>
                                          </p:val>
                                        </p:tav>
                                      </p:tavLst>
                                    </p:anim>
                                    <p:animEffect transition="in" filter="fade">
                                      <p:cBhvr>
                                        <p:cTn id="14" dur="1000"/>
                                        <p:tgtEl>
                                          <p:spTgt spid="47106"/>
                                        </p:tgtEl>
                                      </p:cBhvr>
                                    </p:animEffect>
                                  </p:childTnLst>
                                </p:cTn>
                              </p:par>
                              <p:par>
                                <p:cTn id="15" presetID="2" presetClass="entr" presetSubtype="4" fill="hold" grpId="1" nodeType="withEffect">
                                  <p:stCondLst>
                                    <p:cond delay="0"/>
                                  </p:stCondLst>
                                  <p:childTnLst>
                                    <p:set>
                                      <p:cBhvr>
                                        <p:cTn id="16" dur="1000" fill="hold">
                                          <p:stCondLst>
                                            <p:cond delay="0"/>
                                          </p:stCondLst>
                                        </p:cTn>
                                        <p:tgtEl>
                                          <p:spTgt spid="47107"/>
                                        </p:tgtEl>
                                        <p:attrNameLst>
                                          <p:attrName>style.visibility</p:attrName>
                                        </p:attrNameLst>
                                      </p:cBhvr>
                                      <p:to>
                                        <p:strVal val="visible"/>
                                      </p:to>
                                    </p:set>
                                    <p:anim calcmode="lin" valueType="num">
                                      <p:cBhvr additive="base">
                                        <p:cTn id="17" dur="1000" fill="hold"/>
                                        <p:tgtEl>
                                          <p:spTgt spid="47107"/>
                                        </p:tgtEl>
                                        <p:attrNameLst>
                                          <p:attrName>ppt_x</p:attrName>
                                        </p:attrNameLst>
                                      </p:cBhvr>
                                      <p:tavLst>
                                        <p:tav tm="0">
                                          <p:val>
                                            <p:strVal val="#ppt_x"/>
                                          </p:val>
                                        </p:tav>
                                        <p:tav tm="100000">
                                          <p:val>
                                            <p:strVal val="#ppt_x"/>
                                          </p:val>
                                        </p:tav>
                                      </p:tavLst>
                                    </p:anim>
                                    <p:anim calcmode="lin" valueType="num">
                                      <p:cBhvr additive="base">
                                        <p:cTn id="18" dur="1000" fill="hold"/>
                                        <p:tgtEl>
                                          <p:spTgt spid="47107"/>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37" presetClass="entr" presetSubtype="0" fill="hold" grpId="0" nodeType="afterEffect">
                                  <p:stCondLst>
                                    <p:cond delay="0"/>
                                  </p:stCondLst>
                                  <p:childTnLst>
                                    <p:set>
                                      <p:cBhvr>
                                        <p:cTn id="21" dur="1" fill="hold">
                                          <p:stCondLst>
                                            <p:cond delay="0"/>
                                          </p:stCondLst>
                                        </p:cTn>
                                        <p:tgtEl>
                                          <p:spTgt spid="59397"/>
                                        </p:tgtEl>
                                        <p:attrNameLst>
                                          <p:attrName>style.visibility</p:attrName>
                                        </p:attrNameLst>
                                      </p:cBhvr>
                                      <p:to>
                                        <p:strVal val="visible"/>
                                      </p:to>
                                    </p:set>
                                    <p:animEffect transition="in" filter="fade">
                                      <p:cBhvr>
                                        <p:cTn id="22" dur="2000"/>
                                        <p:tgtEl>
                                          <p:spTgt spid="59397"/>
                                        </p:tgtEl>
                                      </p:cBhvr>
                                    </p:animEffect>
                                    <p:anim calcmode="lin" valueType="num">
                                      <p:cBhvr>
                                        <p:cTn id="23" dur="2000" fill="hold"/>
                                        <p:tgtEl>
                                          <p:spTgt spid="59397"/>
                                        </p:tgtEl>
                                        <p:attrNameLst>
                                          <p:attrName>ppt_x</p:attrName>
                                        </p:attrNameLst>
                                      </p:cBhvr>
                                      <p:tavLst>
                                        <p:tav tm="0">
                                          <p:val>
                                            <p:strVal val="#ppt_x"/>
                                          </p:val>
                                        </p:tav>
                                        <p:tav tm="100000">
                                          <p:val>
                                            <p:strVal val="#ppt_x"/>
                                          </p:val>
                                        </p:tav>
                                      </p:tavLst>
                                    </p:anim>
                                    <p:anim calcmode="lin" valueType="num">
                                      <p:cBhvr>
                                        <p:cTn id="24" dur="1800" decel="100000" fill="hold"/>
                                        <p:tgtEl>
                                          <p:spTgt spid="59397"/>
                                        </p:tgtEl>
                                        <p:attrNameLst>
                                          <p:attrName>ppt_y</p:attrName>
                                        </p:attrNameLst>
                                      </p:cBhvr>
                                      <p:tavLst>
                                        <p:tav tm="0">
                                          <p:val>
                                            <p:strVal val="#ppt_y+1"/>
                                          </p:val>
                                        </p:tav>
                                        <p:tav tm="100000">
                                          <p:val>
                                            <p:strVal val="#ppt_y-.03"/>
                                          </p:val>
                                        </p:tav>
                                      </p:tavLst>
                                    </p:anim>
                                    <p:anim calcmode="lin" valueType="num">
                                      <p:cBhvr>
                                        <p:cTn id="25" dur="200" accel="100000" fill="hold">
                                          <p:stCondLst>
                                            <p:cond delay="1800"/>
                                          </p:stCondLst>
                                        </p:cTn>
                                        <p:tgtEl>
                                          <p:spTgt spid="5939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1" bldLvl="0" animBg="1"/>
      <p:bldP spid="2" grpId="0"/>
      <p:bldP spid="59397"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26980" name="Rectangle 4"/>
          <p:cNvSpPr>
            <a:spLocks noChangeArrowheads="1"/>
          </p:cNvSpPr>
          <p:nvPr/>
        </p:nvSpPr>
        <p:spPr bwMode="auto">
          <a:xfrm>
            <a:off x="3819525" y="457200"/>
            <a:ext cx="7901305" cy="6240780"/>
          </a:xfrm>
          <a:prstGeom prst="rect">
            <a:avLst/>
          </a:prstGeom>
          <a:noFill/>
          <a:ln w="9525">
            <a:noFill/>
            <a:miter lim="800000"/>
          </a:ln>
          <a:effectLst/>
        </p:spPr>
        <p:txBody>
          <a:bodyPr/>
          <a:lstStyle/>
          <a:p>
            <a:pPr marL="742950" marR="0" lvl="1" indent="-285750" algn="l" defTabSz="914400" rtl="0" eaLnBrk="1" fontAlgn="base" latinLnBrk="0" hangingPunct="1">
              <a:lnSpc>
                <a:spcPct val="130000"/>
              </a:lnSpc>
              <a:spcBef>
                <a:spcPct val="20000"/>
              </a:spcBef>
              <a:spcAft>
                <a:spcPct val="0"/>
              </a:spcAft>
              <a:buClrTx/>
              <a:buSzTx/>
              <a:buFontTx/>
              <a:buNone/>
              <a:defRPr/>
            </a:pPr>
            <a:r>
              <a:rPr kumimoji="0" lang="en-US" altLang="zh-CN" sz="30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sym typeface="+mn-ea"/>
              </a:rPr>
              <a:t>           </a:t>
            </a:r>
            <a:r>
              <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宋神宗熙宁年间，苏轼因反对新法，遭朝臣嫉恨，以诗歌“玩弄朝廷，讥嘲国家大事”的罪名获罪。一场牵连苏轼三十九位亲友，一百多首诗的大案震惊朝野。这就是著名的</a:t>
            </a:r>
            <a:endParaRPr kumimoji="0" lang="zh-CN" altLang="en-US" sz="40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742950" marR="0" lvl="1" indent="-285750" algn="l" defTabSz="914400" rtl="0" eaLnBrk="1" fontAlgn="base" latinLnBrk="0" hangingPunct="1">
              <a:lnSpc>
                <a:spcPct val="130000"/>
              </a:lnSpc>
              <a:spcBef>
                <a:spcPct val="20000"/>
              </a:spcBef>
              <a:spcAft>
                <a:spcPct val="0"/>
              </a:spcAft>
              <a:buClrTx/>
              <a:buSzTx/>
              <a:buFontTx/>
              <a:buNone/>
              <a:defRPr/>
            </a:pPr>
            <a:r>
              <a:rPr kumimoji="0" lang="zh-CN" altLang="en-US" sz="6000" b="1" i="0" u="none" strike="noStrike" kern="1200" cap="none" spc="0" normalizeH="0" baseline="0" noProof="0">
                <a:ln>
                  <a:noFill/>
                </a:ln>
                <a:solidFill>
                  <a:srgbClr val="0000FF"/>
                </a:solidFill>
                <a:effectLst>
                  <a:outerShdw blurRad="38100" dist="38100" dir="2700000" algn="tl">
                    <a:srgbClr val="C0C0C0"/>
                  </a:outerShdw>
                </a:effectLst>
                <a:uLnTx/>
                <a:uFillTx/>
                <a:latin typeface="Arial" panose="020B0604020202020204" pitchFamily="34" charset="0"/>
                <a:ea typeface="楷体_GB2312" pitchFamily="49" charset="-122"/>
                <a:cs typeface="+mn-cs"/>
                <a:sym typeface="+mn-ea"/>
              </a:rPr>
              <a:t>“</a:t>
            </a:r>
            <a:r>
              <a:rPr kumimoji="0" lang="zh-CN" altLang="en-US" sz="6000" b="1" i="0" u="none" strike="noStrike" kern="1200" cap="none" spc="0" normalizeH="0" baseline="0" noProof="0">
                <a:ln>
                  <a:noFill/>
                </a:ln>
                <a:solidFill>
                  <a:srgbClr val="0000FF"/>
                </a:solidFill>
                <a:effectLst>
                  <a:outerShdw blurRad="38100" dist="38100" dir="2700000" algn="tl">
                    <a:srgbClr val="C0C0C0"/>
                  </a:outerShdw>
                </a:effectLst>
                <a:uLnTx/>
                <a:uFillTx/>
                <a:latin typeface="楷体_GB2312" pitchFamily="49" charset="-122"/>
                <a:ea typeface="楷体_GB2312" pitchFamily="49" charset="-122"/>
                <a:cs typeface="+mn-cs"/>
                <a:sym typeface="+mn-ea"/>
              </a:rPr>
              <a:t>乌台诗案</a:t>
            </a:r>
            <a:r>
              <a:rPr kumimoji="0" lang="zh-CN" altLang="en-US" sz="6000" b="1" i="0" u="none" strike="noStrike" kern="1200" cap="none" spc="0" normalizeH="0" baseline="0" noProof="0">
                <a:ln>
                  <a:noFill/>
                </a:ln>
                <a:solidFill>
                  <a:srgbClr val="0000FF"/>
                </a:solidFill>
                <a:effectLst>
                  <a:outerShdw blurRad="38100" dist="38100" dir="2700000" algn="tl">
                    <a:srgbClr val="C0C0C0"/>
                  </a:outerShdw>
                </a:effectLst>
                <a:uLnTx/>
                <a:uFillTx/>
                <a:latin typeface="Arial" panose="020B0604020202020204" pitchFamily="34" charset="0"/>
                <a:ea typeface="楷体_GB2312" pitchFamily="49" charset="-122"/>
                <a:cs typeface="+mn-cs"/>
                <a:sym typeface="+mn-ea"/>
              </a:rPr>
              <a:t>”</a:t>
            </a:r>
            <a:r>
              <a:rPr kumimoji="0" lang="zh-CN" altLang="en-US" sz="6000" b="1" i="0" u="none" strike="noStrike" kern="1200" cap="none" spc="0" normalizeH="0" baseline="0" noProof="0">
                <a:ln>
                  <a:noFill/>
                </a:ln>
                <a:solidFill>
                  <a:schemeClr val="tx1"/>
                </a:solidFill>
                <a:effectLst>
                  <a:outerShdw blurRad="38100" dist="38100" dir="2700000" algn="tl">
                    <a:srgbClr val="C0C0C0"/>
                  </a:outerShdw>
                </a:effectLst>
                <a:uLnTx/>
                <a:uFillTx/>
                <a:latin typeface="楷体_GB2312" pitchFamily="49" charset="-122"/>
                <a:ea typeface="楷体_GB2312" pitchFamily="49" charset="-122"/>
                <a:cs typeface="+mn-cs"/>
                <a:sym typeface="+mn-ea"/>
              </a:rPr>
              <a:t>。</a:t>
            </a:r>
            <a:endParaRPr kumimoji="0" lang="zh-CN" altLang="en-US" sz="36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新魏" panose="02010800040101010101" pitchFamily="2" charset="-122"/>
              <a:ea typeface="华文新魏" panose="02010800040101010101" pitchFamily="2" charset="-122"/>
              <a:cs typeface="+mn-cs"/>
              <a:sym typeface="+mn-ea"/>
            </a:endParaRPr>
          </a:p>
        </p:txBody>
      </p:sp>
      <p:pic>
        <p:nvPicPr>
          <p:cNvPr id="22530" name="Picture 8" descr="c1331b08ef5bbffc63d98642"/>
          <p:cNvPicPr>
            <a:picLocks noChangeAspect="1"/>
          </p:cNvPicPr>
          <p:nvPr/>
        </p:nvPicPr>
        <p:blipFill>
          <a:blip r:embed="rId1"/>
          <a:stretch>
            <a:fillRect/>
          </a:stretch>
        </p:blipFill>
        <p:spPr>
          <a:xfrm>
            <a:off x="563245" y="228600"/>
            <a:ext cx="2949575" cy="6400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2530"/>
                                        </p:tgtEl>
                                        <p:attrNameLst>
                                          <p:attrName>style.visibility</p:attrName>
                                        </p:attrNameLst>
                                      </p:cBhvr>
                                      <p:to>
                                        <p:strVal val="visible"/>
                                      </p:to>
                                    </p:set>
                                    <p:anim calcmode="lin" valueType="num">
                                      <p:cBhvr additive="base">
                                        <p:cTn id="7" dur="1000" fill="hold"/>
                                        <p:tgtEl>
                                          <p:spTgt spid="22530"/>
                                        </p:tgtEl>
                                        <p:attrNameLst>
                                          <p:attrName>ppt_x</p:attrName>
                                        </p:attrNameLst>
                                      </p:cBhvr>
                                      <p:tavLst>
                                        <p:tav tm="0">
                                          <p:val>
                                            <p:strVal val="#ppt_x"/>
                                          </p:val>
                                        </p:tav>
                                        <p:tav tm="100000">
                                          <p:val>
                                            <p:strVal val="#ppt_x"/>
                                          </p:val>
                                        </p:tav>
                                      </p:tavLst>
                                    </p:anim>
                                    <p:anim calcmode="lin" valueType="num">
                                      <p:cBhvr additive="base">
                                        <p:cTn id="8" dur="1000" fill="hold"/>
                                        <p:tgtEl>
                                          <p:spTgt spid="2253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26980">
                                            <p:txEl>
                                              <p:charRg st="0" end="88"/>
                                            </p:txEl>
                                          </p:spTgt>
                                        </p:tgtEl>
                                        <p:attrNameLst>
                                          <p:attrName>style.visibility</p:attrName>
                                        </p:attrNameLst>
                                      </p:cBhvr>
                                      <p:to>
                                        <p:strVal val="visible"/>
                                      </p:to>
                                    </p:set>
                                    <p:anim calcmode="lin" valueType="num">
                                      <p:cBhvr>
                                        <p:cTn id="12" dur="1000" fill="hold"/>
                                        <p:tgtEl>
                                          <p:spTgt spid="126980">
                                            <p:txEl>
                                              <p:charRg st="0" end="88"/>
                                            </p:txEl>
                                          </p:spTgt>
                                        </p:tgtEl>
                                        <p:attrNameLst>
                                          <p:attrName>ppt_w</p:attrName>
                                        </p:attrNameLst>
                                      </p:cBhvr>
                                      <p:tavLst>
                                        <p:tav tm="0">
                                          <p:val>
                                            <p:strVal val="#ppt_w*0.70"/>
                                          </p:val>
                                        </p:tav>
                                        <p:tav tm="100000">
                                          <p:val>
                                            <p:strVal val="#ppt_w"/>
                                          </p:val>
                                        </p:tav>
                                      </p:tavLst>
                                    </p:anim>
                                    <p:anim calcmode="lin" valueType="num">
                                      <p:cBhvr>
                                        <p:cTn id="13" dur="1000" fill="hold"/>
                                        <p:tgtEl>
                                          <p:spTgt spid="126980">
                                            <p:txEl>
                                              <p:charRg st="0" end="88"/>
                                            </p:txEl>
                                          </p:spTgt>
                                        </p:tgtEl>
                                        <p:attrNameLst>
                                          <p:attrName>ppt_h</p:attrName>
                                        </p:attrNameLst>
                                      </p:cBhvr>
                                      <p:tavLst>
                                        <p:tav tm="0">
                                          <p:val>
                                            <p:strVal val="#ppt_h"/>
                                          </p:val>
                                        </p:tav>
                                        <p:tav tm="100000">
                                          <p:val>
                                            <p:strVal val="#ppt_h"/>
                                          </p:val>
                                        </p:tav>
                                      </p:tavLst>
                                    </p:anim>
                                    <p:animEffect transition="in" filter="fade">
                                      <p:cBhvr>
                                        <p:cTn id="14" dur="1000"/>
                                        <p:tgtEl>
                                          <p:spTgt spid="126980">
                                            <p:txEl>
                                              <p:charRg st="0" end="88"/>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26980">
                                            <p:txEl>
                                              <p:charRg st="88" end="96"/>
                                            </p:txEl>
                                          </p:spTgt>
                                        </p:tgtEl>
                                        <p:attrNameLst>
                                          <p:attrName>style.visibility</p:attrName>
                                        </p:attrNameLst>
                                      </p:cBhvr>
                                      <p:to>
                                        <p:strVal val="visible"/>
                                      </p:to>
                                    </p:set>
                                    <p:anim calcmode="lin" valueType="num">
                                      <p:cBhvr>
                                        <p:cTn id="17" dur="1000" fill="hold"/>
                                        <p:tgtEl>
                                          <p:spTgt spid="126980">
                                            <p:txEl>
                                              <p:charRg st="88" end="96"/>
                                            </p:txEl>
                                          </p:spTgt>
                                        </p:tgtEl>
                                        <p:attrNameLst>
                                          <p:attrName>ppt_w</p:attrName>
                                        </p:attrNameLst>
                                      </p:cBhvr>
                                      <p:tavLst>
                                        <p:tav tm="0">
                                          <p:val>
                                            <p:strVal val="#ppt_w*0.70"/>
                                          </p:val>
                                        </p:tav>
                                        <p:tav tm="100000">
                                          <p:val>
                                            <p:strVal val="#ppt_w"/>
                                          </p:val>
                                        </p:tav>
                                      </p:tavLst>
                                    </p:anim>
                                    <p:anim calcmode="lin" valueType="num">
                                      <p:cBhvr>
                                        <p:cTn id="18" dur="1000" fill="hold"/>
                                        <p:tgtEl>
                                          <p:spTgt spid="126980">
                                            <p:txEl>
                                              <p:charRg st="88" end="96"/>
                                            </p:txEl>
                                          </p:spTgt>
                                        </p:tgtEl>
                                        <p:attrNameLst>
                                          <p:attrName>ppt_h</p:attrName>
                                        </p:attrNameLst>
                                      </p:cBhvr>
                                      <p:tavLst>
                                        <p:tav tm="0">
                                          <p:val>
                                            <p:strVal val="#ppt_h"/>
                                          </p:val>
                                        </p:tav>
                                        <p:tav tm="100000">
                                          <p:val>
                                            <p:strVal val="#ppt_h"/>
                                          </p:val>
                                        </p:tav>
                                      </p:tavLst>
                                    </p:anim>
                                    <p:animEffect transition="in" filter="fade">
                                      <p:cBhvr>
                                        <p:cTn id="19" dur="1000"/>
                                        <p:tgtEl>
                                          <p:spTgt spid="126980">
                                            <p:txEl>
                                              <p:charRg st="88" end="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2465" name="Text Box 3"/>
          <p:cNvSpPr txBox="1"/>
          <p:nvPr/>
        </p:nvSpPr>
        <p:spPr>
          <a:xfrm>
            <a:off x="1524000" y="1260475"/>
            <a:ext cx="8286750" cy="643890"/>
          </a:xfrm>
          <a:prstGeom prst="rect">
            <a:avLst/>
          </a:prstGeom>
          <a:noFill/>
          <a:ln w="9525">
            <a:noFill/>
          </a:ln>
        </p:spPr>
        <p:txBody>
          <a:bodyPr lIns="91436" tIns="45717" rIns="91436" bIns="45717" anchor="t" anchorCtr="0">
            <a:spAutoFit/>
          </a:bodyPr>
          <a:p>
            <a:r>
              <a:rPr lang="zh-CN" altLang="en-US" sz="3600" b="1" dirty="0">
                <a:latin typeface="Times New Roman" panose="02020603050405020304" pitchFamily="18" charset="0"/>
                <a:ea typeface="楷体_GB2312" pitchFamily="49" charset="-122"/>
              </a:rPr>
              <a:t>   </a:t>
            </a:r>
            <a:endParaRPr lang="zh-CN" altLang="en-US" sz="2400" dirty="0">
              <a:latin typeface="Times New Roman" panose="02020603050405020304" pitchFamily="18" charset="0"/>
              <a:ea typeface="方正舒体" panose="02010601030101010101" pitchFamily="2" charset="-122"/>
            </a:endParaRPr>
          </a:p>
        </p:txBody>
      </p:sp>
      <p:sp>
        <p:nvSpPr>
          <p:cNvPr id="62466" name="Text Box 4"/>
          <p:cNvSpPr txBox="1"/>
          <p:nvPr/>
        </p:nvSpPr>
        <p:spPr>
          <a:xfrm>
            <a:off x="3429000" y="2438400"/>
            <a:ext cx="6477000" cy="459105"/>
          </a:xfrm>
          <a:prstGeom prst="rect">
            <a:avLst/>
          </a:prstGeom>
          <a:noFill/>
          <a:ln w="9525">
            <a:noFill/>
          </a:ln>
        </p:spPr>
        <p:txBody>
          <a:bodyPr lIns="91436" tIns="45717" rIns="91436" bIns="45717" anchor="t" anchorCtr="0">
            <a:spAutoFit/>
          </a:bodyPr>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2467" name="Text Box 5"/>
          <p:cNvSpPr txBox="1"/>
          <p:nvPr/>
        </p:nvSpPr>
        <p:spPr>
          <a:xfrm>
            <a:off x="2273300" y="3929063"/>
            <a:ext cx="6326188" cy="582295"/>
          </a:xfrm>
          <a:prstGeom prst="rect">
            <a:avLst/>
          </a:prstGeom>
          <a:noFill/>
          <a:ln w="9525">
            <a:noFill/>
          </a:ln>
        </p:spPr>
        <p:txBody>
          <a:bodyPr lIns="91436" tIns="45717" rIns="91436" bIns="45717" anchor="t" anchorCtr="0">
            <a:spAutoFit/>
          </a:bodyPr>
          <a:p>
            <a:r>
              <a:rPr lang="zh-CN" altLang="en-US" sz="32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宋体" panose="02010600030101010101" pitchFamily="2" charset="-122"/>
            </a:endParaRPr>
          </a:p>
        </p:txBody>
      </p:sp>
      <p:sp>
        <p:nvSpPr>
          <p:cNvPr id="62468" name="Text Box 6"/>
          <p:cNvSpPr txBox="1"/>
          <p:nvPr/>
        </p:nvSpPr>
        <p:spPr>
          <a:xfrm>
            <a:off x="3657600" y="3124200"/>
            <a:ext cx="6416675" cy="459105"/>
          </a:xfrm>
          <a:prstGeom prst="rect">
            <a:avLst/>
          </a:prstGeom>
          <a:noFill/>
          <a:ln w="9525">
            <a:noFill/>
          </a:ln>
        </p:spPr>
        <p:txBody>
          <a:bodyPr lIns="91436" tIns="45717" rIns="91436" bIns="45717" anchor="t" anchorCtr="0">
            <a:spAutoFit/>
          </a:bodyPr>
          <a:p>
            <a:r>
              <a:rPr lang="zh-CN" altLang="en-US" sz="2400" dirty="0">
                <a:latin typeface="Times New Roman" panose="02020603050405020304" pitchFamily="18" charset="0"/>
                <a:ea typeface="宋体" panose="02010600030101010101" pitchFamily="2" charset="-122"/>
              </a:rPr>
              <a:t>     </a:t>
            </a:r>
            <a:endParaRPr lang="zh-CN" altLang="en-US" sz="2400" dirty="0">
              <a:latin typeface="Times New Roman" panose="02020603050405020304" pitchFamily="18" charset="0"/>
              <a:ea typeface="方正舒体" panose="02010601030101010101" pitchFamily="2" charset="-122"/>
            </a:endParaRPr>
          </a:p>
        </p:txBody>
      </p:sp>
      <p:sp>
        <p:nvSpPr>
          <p:cNvPr id="62469" name="Text Box 7"/>
          <p:cNvSpPr txBox="1"/>
          <p:nvPr/>
        </p:nvSpPr>
        <p:spPr>
          <a:xfrm>
            <a:off x="2873375" y="2890838"/>
            <a:ext cx="7391400" cy="1120775"/>
          </a:xfrm>
          <a:prstGeom prst="rect">
            <a:avLst/>
          </a:prstGeom>
          <a:noFill/>
          <a:ln w="9525">
            <a:noFill/>
          </a:ln>
        </p:spPr>
        <p:txBody>
          <a:bodyPr lIns="91436" tIns="45717" rIns="91436" bIns="45717" anchor="t" anchorCtr="0">
            <a:spAutoFit/>
          </a:bodyPr>
          <a:p>
            <a:pPr>
              <a:spcBef>
                <a:spcPct val="50000"/>
              </a:spcBef>
            </a:pPr>
            <a:endParaRPr lang="zh-CN" altLang="en-US" sz="3100" dirty="0">
              <a:latin typeface="Times New Roman" panose="02020603050405020304" pitchFamily="18" charset="0"/>
              <a:ea typeface="宋体" panose="02010600030101010101" pitchFamily="2" charset="-122"/>
            </a:endParaRPr>
          </a:p>
          <a:p>
            <a:pPr>
              <a:spcBef>
                <a:spcPct val="50000"/>
              </a:spcBef>
            </a:pPr>
            <a:endParaRPr lang="zh-CN" altLang="en-US" sz="2400" dirty="0">
              <a:solidFill>
                <a:srgbClr val="FF0000"/>
              </a:solidFill>
              <a:latin typeface="Times New Roman" panose="02020603050405020304" pitchFamily="18" charset="0"/>
              <a:ea typeface="方正舒体" panose="02010601030101010101" pitchFamily="2" charset="-122"/>
            </a:endParaRPr>
          </a:p>
        </p:txBody>
      </p:sp>
      <p:sp>
        <p:nvSpPr>
          <p:cNvPr id="102408" name="Text Box 8"/>
          <p:cNvSpPr txBox="1">
            <a:spLocks noChangeArrowheads="1"/>
          </p:cNvSpPr>
          <p:nvPr/>
        </p:nvSpPr>
        <p:spPr bwMode="auto">
          <a:xfrm>
            <a:off x="2063750" y="1112838"/>
            <a:ext cx="8353425" cy="2550795"/>
          </a:xfrm>
          <a:prstGeom prst="rect">
            <a:avLst/>
          </a:prstGeom>
          <a:noFill/>
          <a:ln w="9525">
            <a:noFill/>
            <a:miter lim="800000"/>
          </a:ln>
          <a:effectLst/>
        </p:spPr>
        <p:txBody>
          <a:bodyPr wrap="square" lIns="89520" tIns="44760" rIns="89520" bIns="44760">
            <a:spAutoFit/>
          </a:bodyPr>
          <a:lstStyle/>
          <a:p>
            <a:pPr marR="0" defTabSz="895350">
              <a:spcBef>
                <a:spcPct val="50000"/>
              </a:spcBef>
              <a:buClrTx/>
              <a:buSzTx/>
              <a:defRPr/>
            </a:pPr>
            <a:r>
              <a:rPr kumimoji="1" lang="zh-CN" altLang="en-US" sz="4000" b="1" kern="1200" cap="none" spc="0" normalizeH="0" baseline="0" noProof="0">
                <a:solidFill>
                  <a:srgbClr val="A5002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没有经过战斗的舍弃是虚伪的，</a:t>
            </a:r>
            <a:endParaRPr kumimoji="1" lang="zh-CN" altLang="en-US" sz="4000" b="1" kern="1200" cap="none" spc="0" normalizeH="0" baseline="0" noProof="0">
              <a:solidFill>
                <a:srgbClr val="A5002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895350">
              <a:spcBef>
                <a:spcPct val="50000"/>
              </a:spcBef>
              <a:buClrTx/>
              <a:buSzTx/>
              <a:defRPr/>
            </a:pPr>
            <a:r>
              <a:rPr kumimoji="1" lang="zh-CN" altLang="en-US" sz="4000" b="1" kern="1200" cap="none" spc="0" normalizeH="0" baseline="0" noProof="0">
                <a:solidFill>
                  <a:srgbClr val="A5002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没有经过苦难的超脱是轻佻的。</a:t>
            </a:r>
            <a:endParaRPr kumimoji="1" lang="zh-CN" altLang="en-US" sz="4000" b="1" kern="1200" cap="none" spc="0" normalizeH="0" baseline="0" noProof="0">
              <a:solidFill>
                <a:srgbClr val="A5002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895350">
              <a:spcBef>
                <a:spcPct val="50000"/>
              </a:spcBef>
              <a:buClrTx/>
              <a:buSzTx/>
              <a:defRPr/>
            </a:pPr>
            <a:r>
              <a:rPr kumimoji="1" lang="zh-CN" altLang="en-US" sz="4000" b="1" kern="1200" cap="none" spc="0" normalizeH="0" baseline="0" noProof="0">
                <a:solidFill>
                  <a:srgbClr val="A5002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                     </a:t>
            </a:r>
            <a:r>
              <a:rPr kumimoji="1" lang="en-US" altLang="zh-CN" sz="4000" b="1" kern="1200" cap="none" spc="0" normalizeH="0" baseline="0" noProof="0">
                <a:solidFill>
                  <a:srgbClr val="A5002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a:t>
            </a:r>
            <a:r>
              <a:rPr kumimoji="1" lang="zh-CN" altLang="en-US" sz="4000" b="1" kern="1200" cap="none" spc="0" normalizeH="0" baseline="0" noProof="0">
                <a:solidFill>
                  <a:srgbClr val="A5002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傅  雷</a:t>
            </a:r>
            <a:r>
              <a:rPr kumimoji="1" lang="zh-CN" altLang="en-US" sz="4000" kern="1200" cap="none" spc="0" normalizeH="0" baseline="0" noProof="0">
                <a:latin typeface="华文中宋" panose="02010600040101010101" pitchFamily="2" charset="-122"/>
                <a:ea typeface="华文中宋" panose="02010600040101010101" pitchFamily="2" charset="-122"/>
                <a:cs typeface="华文中宋" panose="02010600040101010101" pitchFamily="2" charset="-122"/>
                <a:sym typeface="+mn-ea"/>
              </a:rPr>
              <a:t>                      </a:t>
            </a:r>
            <a:endParaRPr kumimoji="1" lang="zh-CN" altLang="en-US" sz="4000" kern="1200" cap="none" spc="0" normalizeH="0" baseline="0" noProof="0">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02410" name="Text Box 10"/>
          <p:cNvSpPr txBox="1">
            <a:spLocks noChangeArrowheads="1"/>
          </p:cNvSpPr>
          <p:nvPr/>
        </p:nvSpPr>
        <p:spPr bwMode="auto">
          <a:xfrm>
            <a:off x="1297305" y="4323080"/>
            <a:ext cx="9809480" cy="1689100"/>
          </a:xfrm>
          <a:prstGeom prst="rect">
            <a:avLst/>
          </a:prstGeom>
          <a:noFill/>
          <a:ln w="9525">
            <a:noFill/>
            <a:miter lim="800000"/>
          </a:ln>
          <a:effectLst/>
        </p:spPr>
        <p:txBody>
          <a:bodyPr wrap="square" lIns="89520" tIns="44760" rIns="89520" bIns="44760">
            <a:spAutoFit/>
          </a:bodyPr>
          <a:lstStyle/>
          <a:p>
            <a:pPr marR="0" defTabSz="895350">
              <a:lnSpc>
                <a:spcPct val="130000"/>
              </a:lnSpc>
              <a:buClrTx/>
              <a:buSzTx/>
              <a:defRPr/>
            </a:pPr>
            <a:r>
              <a:rPr kumimoji="1" lang="zh-CN" altLang="en-US" sz="4000" b="1" kern="1200" cap="none" spc="0" normalizeH="0" baseline="0" noProof="0" dirty="0">
                <a:solidFill>
                  <a:srgbClr val="9900FF"/>
                </a:solidFill>
                <a:effectLst>
                  <a:outerShdw blurRad="38100" dist="38100" dir="2700000" algn="tl">
                    <a:srgbClr val="C0C0C0"/>
                  </a:outerShdw>
                </a:effectLst>
                <a:latin typeface="楷体_GB2312" pitchFamily="49" charset="-122"/>
                <a:ea typeface="楷体_GB2312" pitchFamily="49" charset="-122"/>
                <a:cs typeface="+mn-cs"/>
                <a:sym typeface="+mn-ea"/>
              </a:rPr>
              <a:t> </a:t>
            </a:r>
            <a:r>
              <a:rPr kumimoji="1" lang="zh-CN" altLang="en-US" sz="4000" b="1" kern="1200" cap="none" spc="0" normalizeH="0" baseline="0" noProof="0" dirty="0">
                <a:solidFill>
                  <a:srgbClr val="99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启示：面对逆境，要把眼光放长远一些，胸怀放宽广一些。</a:t>
            </a:r>
            <a:endParaRPr kumimoji="1" lang="zh-CN" altLang="en-US" sz="4000" b="1" kern="1200" cap="none" spc="0" normalizeH="0" baseline="0" noProof="0" dirty="0">
              <a:solidFill>
                <a:srgbClr val="990099"/>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2408">
                                            <p:txEl>
                                              <p:charRg st="0" end="15"/>
                                            </p:txEl>
                                          </p:spTgt>
                                        </p:tgtEl>
                                        <p:attrNameLst>
                                          <p:attrName>style.visibility</p:attrName>
                                        </p:attrNameLst>
                                      </p:cBhvr>
                                      <p:to>
                                        <p:strVal val="visible"/>
                                      </p:to>
                                    </p:set>
                                    <p:anim calcmode="lin" valueType="num">
                                      <p:cBhvr>
                                        <p:cTn id="7" dur="1000" fill="hold"/>
                                        <p:tgtEl>
                                          <p:spTgt spid="102408">
                                            <p:txEl>
                                              <p:charRg st="0" end="15"/>
                                            </p:txEl>
                                          </p:spTgt>
                                        </p:tgtEl>
                                        <p:attrNameLst>
                                          <p:attrName>ppt_w</p:attrName>
                                        </p:attrNameLst>
                                      </p:cBhvr>
                                      <p:tavLst>
                                        <p:tav tm="0">
                                          <p:val>
                                            <p:strVal val="#ppt_w*0.70"/>
                                          </p:val>
                                        </p:tav>
                                        <p:tav tm="100000">
                                          <p:val>
                                            <p:strVal val="#ppt_w"/>
                                          </p:val>
                                        </p:tav>
                                      </p:tavLst>
                                    </p:anim>
                                    <p:anim calcmode="lin" valueType="num">
                                      <p:cBhvr>
                                        <p:cTn id="8" dur="1000" fill="hold"/>
                                        <p:tgtEl>
                                          <p:spTgt spid="102408">
                                            <p:txEl>
                                              <p:charRg st="0" end="15"/>
                                            </p:txEl>
                                          </p:spTgt>
                                        </p:tgtEl>
                                        <p:attrNameLst>
                                          <p:attrName>ppt_h</p:attrName>
                                        </p:attrNameLst>
                                      </p:cBhvr>
                                      <p:tavLst>
                                        <p:tav tm="0">
                                          <p:val>
                                            <p:strVal val="#ppt_h"/>
                                          </p:val>
                                        </p:tav>
                                        <p:tav tm="100000">
                                          <p:val>
                                            <p:strVal val="#ppt_h"/>
                                          </p:val>
                                        </p:tav>
                                      </p:tavLst>
                                    </p:anim>
                                    <p:animEffect transition="in" filter="fade">
                                      <p:cBhvr>
                                        <p:cTn id="9" dur="1000"/>
                                        <p:tgtEl>
                                          <p:spTgt spid="102408">
                                            <p:txEl>
                                              <p:charRg st="0" end="15"/>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102408">
                                            <p:txEl>
                                              <p:charRg st="15" end="30"/>
                                            </p:txEl>
                                          </p:spTgt>
                                        </p:tgtEl>
                                        <p:attrNameLst>
                                          <p:attrName>style.visibility</p:attrName>
                                        </p:attrNameLst>
                                      </p:cBhvr>
                                      <p:to>
                                        <p:strVal val="visible"/>
                                      </p:to>
                                    </p:set>
                                    <p:anim calcmode="lin" valueType="num">
                                      <p:cBhvr>
                                        <p:cTn id="12" dur="1000" fill="hold"/>
                                        <p:tgtEl>
                                          <p:spTgt spid="102408">
                                            <p:txEl>
                                              <p:charRg st="15" end="30"/>
                                            </p:txEl>
                                          </p:spTgt>
                                        </p:tgtEl>
                                        <p:attrNameLst>
                                          <p:attrName>ppt_w</p:attrName>
                                        </p:attrNameLst>
                                      </p:cBhvr>
                                      <p:tavLst>
                                        <p:tav tm="0">
                                          <p:val>
                                            <p:strVal val="#ppt_w*0.70"/>
                                          </p:val>
                                        </p:tav>
                                        <p:tav tm="100000">
                                          <p:val>
                                            <p:strVal val="#ppt_w"/>
                                          </p:val>
                                        </p:tav>
                                      </p:tavLst>
                                    </p:anim>
                                    <p:anim calcmode="lin" valueType="num">
                                      <p:cBhvr>
                                        <p:cTn id="13" dur="1000" fill="hold"/>
                                        <p:tgtEl>
                                          <p:spTgt spid="102408">
                                            <p:txEl>
                                              <p:charRg st="15" end="30"/>
                                            </p:txEl>
                                          </p:spTgt>
                                        </p:tgtEl>
                                        <p:attrNameLst>
                                          <p:attrName>ppt_h</p:attrName>
                                        </p:attrNameLst>
                                      </p:cBhvr>
                                      <p:tavLst>
                                        <p:tav tm="0">
                                          <p:val>
                                            <p:strVal val="#ppt_h"/>
                                          </p:val>
                                        </p:tav>
                                        <p:tav tm="100000">
                                          <p:val>
                                            <p:strVal val="#ppt_h"/>
                                          </p:val>
                                        </p:tav>
                                      </p:tavLst>
                                    </p:anim>
                                    <p:animEffect transition="in" filter="fade">
                                      <p:cBhvr>
                                        <p:cTn id="14" dur="1000"/>
                                        <p:tgtEl>
                                          <p:spTgt spid="102408">
                                            <p:txEl>
                                              <p:charRg st="15" end="30"/>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02408">
                                            <p:txEl>
                                              <p:charRg st="30" end="80"/>
                                            </p:txEl>
                                          </p:spTgt>
                                        </p:tgtEl>
                                        <p:attrNameLst>
                                          <p:attrName>style.visibility</p:attrName>
                                        </p:attrNameLst>
                                      </p:cBhvr>
                                      <p:to>
                                        <p:strVal val="visible"/>
                                      </p:to>
                                    </p:set>
                                    <p:anim calcmode="lin" valueType="num">
                                      <p:cBhvr>
                                        <p:cTn id="17" dur="1000" fill="hold"/>
                                        <p:tgtEl>
                                          <p:spTgt spid="102408">
                                            <p:txEl>
                                              <p:charRg st="30" end="80"/>
                                            </p:txEl>
                                          </p:spTgt>
                                        </p:tgtEl>
                                        <p:attrNameLst>
                                          <p:attrName>ppt_w</p:attrName>
                                        </p:attrNameLst>
                                      </p:cBhvr>
                                      <p:tavLst>
                                        <p:tav tm="0">
                                          <p:val>
                                            <p:strVal val="#ppt_w*0.70"/>
                                          </p:val>
                                        </p:tav>
                                        <p:tav tm="100000">
                                          <p:val>
                                            <p:strVal val="#ppt_w"/>
                                          </p:val>
                                        </p:tav>
                                      </p:tavLst>
                                    </p:anim>
                                    <p:anim calcmode="lin" valueType="num">
                                      <p:cBhvr>
                                        <p:cTn id="18" dur="1000" fill="hold"/>
                                        <p:tgtEl>
                                          <p:spTgt spid="102408">
                                            <p:txEl>
                                              <p:charRg st="30" end="80"/>
                                            </p:txEl>
                                          </p:spTgt>
                                        </p:tgtEl>
                                        <p:attrNameLst>
                                          <p:attrName>ppt_h</p:attrName>
                                        </p:attrNameLst>
                                      </p:cBhvr>
                                      <p:tavLst>
                                        <p:tav tm="0">
                                          <p:val>
                                            <p:strVal val="#ppt_h"/>
                                          </p:val>
                                        </p:tav>
                                        <p:tav tm="100000">
                                          <p:val>
                                            <p:strVal val="#ppt_h"/>
                                          </p:val>
                                        </p:tav>
                                      </p:tavLst>
                                    </p:anim>
                                    <p:animEffect transition="in" filter="fade">
                                      <p:cBhvr>
                                        <p:cTn id="19" dur="1000"/>
                                        <p:tgtEl>
                                          <p:spTgt spid="102408">
                                            <p:txEl>
                                              <p:charRg st="30" end="80"/>
                                            </p:txEl>
                                          </p:spTgt>
                                        </p:tgtEl>
                                      </p:cBhvr>
                                    </p:animEffect>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000" fill="hold">
                                          <p:stCondLst>
                                            <p:cond delay="0"/>
                                          </p:stCondLst>
                                        </p:cTn>
                                        <p:tgtEl>
                                          <p:spTgt spid="102410"/>
                                        </p:tgtEl>
                                        <p:attrNameLst>
                                          <p:attrName>style.visibility</p:attrName>
                                        </p:attrNameLst>
                                      </p:cBhvr>
                                      <p:to>
                                        <p:strVal val="visible"/>
                                      </p:to>
                                    </p:set>
                                    <p:anim calcmode="lin" valueType="num">
                                      <p:cBhvr additive="base">
                                        <p:cTn id="23" dur="1000" fill="hold"/>
                                        <p:tgtEl>
                                          <p:spTgt spid="102410"/>
                                        </p:tgtEl>
                                        <p:attrNameLst>
                                          <p:attrName>ppt_x</p:attrName>
                                        </p:attrNameLst>
                                      </p:cBhvr>
                                      <p:tavLst>
                                        <p:tav tm="0">
                                          <p:val>
                                            <p:strVal val="#ppt_x"/>
                                          </p:val>
                                        </p:tav>
                                        <p:tav tm="100000">
                                          <p:val>
                                            <p:strVal val="#ppt_x"/>
                                          </p:val>
                                        </p:tav>
                                      </p:tavLst>
                                    </p:anim>
                                    <p:anim calcmode="lin" valueType="num">
                                      <p:cBhvr additive="base">
                                        <p:cTn id="24" dur="1000" fill="hold"/>
                                        <p:tgtEl>
                                          <p:spTgt spid="102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0"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7" name="文本框 1"/>
          <p:cNvSpPr txBox="1"/>
          <p:nvPr/>
        </p:nvSpPr>
        <p:spPr>
          <a:xfrm>
            <a:off x="392430" y="4279900"/>
            <a:ext cx="11407775" cy="2306955"/>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nchor="t" anchorCtr="0">
            <a:spAutoFit/>
          </a:bodyPr>
          <a:p>
            <a:r>
              <a:rPr lang="en-US" altLang="zh-CN" sz="3600" b="1" dirty="0">
                <a:solidFill>
                  <a:srgbClr val="000099"/>
                </a:solidFill>
                <a:latin typeface="华文中宋" panose="02010600040101010101" pitchFamily="2" charset="-122"/>
                <a:ea typeface="华文中宋" panose="02010600040101010101" pitchFamily="2" charset="-122"/>
              </a:rPr>
              <a:t>      </a:t>
            </a:r>
            <a:r>
              <a:rPr lang="zh-CN" altLang="en-US" sz="3600" b="1" dirty="0">
                <a:solidFill>
                  <a:srgbClr val="000099"/>
                </a:solidFill>
                <a:latin typeface="华文中宋" panose="02010600040101010101" pitchFamily="2" charset="-122"/>
                <a:ea typeface="华文中宋" panose="02010600040101010101" pitchFamily="2" charset="-122"/>
              </a:rPr>
              <a:t>客人听后高兴的笑了起来，于是洗过酒杯，重新饮酒。直到菜肴果品统统吃光了，杯盘也杂乱的放着。大家你靠着我，我挨着你睡在船上，不知不觉东方的天色已经发白了。</a:t>
            </a:r>
            <a:endParaRPr lang="zh-CN" altLang="en-US" sz="3600" b="1" dirty="0">
              <a:solidFill>
                <a:srgbClr val="000099"/>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563245" y="189230"/>
            <a:ext cx="11063605" cy="2183765"/>
          </a:xfrm>
          <a:prstGeom prst="rect">
            <a:avLst/>
          </a:prstGeom>
          <a:noFill/>
        </p:spPr>
        <p:txBody>
          <a:bodyPr wrap="square" rtlCol="0" anchor="t">
            <a:spAutoFit/>
          </a:bodyPr>
          <a:p>
            <a:pPr>
              <a:lnSpc>
                <a:spcPct val="170000"/>
              </a:lnSpc>
            </a:pPr>
            <a:r>
              <a:rPr lang="en-US" altLang="zh-CN" sz="4000" b="1" dirty="0">
                <a:latin typeface="微软雅黑" panose="020B0503020204020204" charset="-122"/>
                <a:ea typeface="微软雅黑" panose="020B0503020204020204" charset="-122"/>
                <a:sym typeface="+mn-ea"/>
              </a:rPr>
              <a:t>      </a:t>
            </a:r>
            <a:r>
              <a:rPr lang="zh-CN" altLang="en-US" sz="4000" b="1" dirty="0">
                <a:latin typeface="微软雅黑" panose="020B0503020204020204" charset="-122"/>
                <a:ea typeface="微软雅黑" panose="020B0503020204020204" charset="-122"/>
                <a:sym typeface="+mn-ea"/>
              </a:rPr>
              <a:t>客喜而笑，</a:t>
            </a:r>
            <a:r>
              <a:rPr lang="zh-CN" altLang="en-US" sz="4000" b="1" dirty="0">
                <a:solidFill>
                  <a:schemeClr val="tx1"/>
                </a:solidFill>
                <a:latin typeface="微软雅黑" panose="020B0503020204020204" charset="-122"/>
                <a:ea typeface="微软雅黑" panose="020B0503020204020204" charset="-122"/>
                <a:sym typeface="+mn-ea"/>
              </a:rPr>
              <a:t>洗盏</a:t>
            </a:r>
            <a:r>
              <a:rPr lang="zh-CN" altLang="en-US" sz="4000" b="1" dirty="0">
                <a:solidFill>
                  <a:srgbClr val="FF0000"/>
                </a:solidFill>
                <a:latin typeface="微软雅黑" panose="020B0503020204020204" charset="-122"/>
                <a:ea typeface="微软雅黑" panose="020B0503020204020204" charset="-122"/>
                <a:sym typeface="+mn-ea"/>
              </a:rPr>
              <a:t>更</a:t>
            </a:r>
            <a:r>
              <a:rPr lang="zh-CN" altLang="en-US" sz="4000" b="1" dirty="0">
                <a:solidFill>
                  <a:schemeClr val="tx1"/>
                </a:solidFill>
                <a:latin typeface="微软雅黑" panose="020B0503020204020204" charset="-122"/>
                <a:ea typeface="微软雅黑" panose="020B0503020204020204" charset="-122"/>
                <a:sym typeface="+mn-ea"/>
              </a:rPr>
              <a:t>酌</a:t>
            </a:r>
            <a:r>
              <a:rPr lang="zh-CN" altLang="en-US" sz="4000" b="1" dirty="0">
                <a:latin typeface="微软雅黑" panose="020B0503020204020204" charset="-122"/>
                <a:ea typeface="微软雅黑" panose="020B0503020204020204" charset="-122"/>
                <a:sym typeface="+mn-ea"/>
              </a:rPr>
              <a:t>。</a:t>
            </a:r>
            <a:r>
              <a:rPr lang="zh-CN" altLang="en-US" sz="4000" b="1" u="sng" dirty="0">
                <a:solidFill>
                  <a:srgbClr val="FF0000"/>
                </a:solidFill>
                <a:latin typeface="微软雅黑" panose="020B0503020204020204" charset="-122"/>
                <a:ea typeface="微软雅黑" panose="020B0503020204020204" charset="-122"/>
                <a:sym typeface="+mn-ea"/>
              </a:rPr>
              <a:t>肴核</a:t>
            </a:r>
            <a:r>
              <a:rPr lang="zh-CN" altLang="en-US" sz="4000" b="1" dirty="0">
                <a:latin typeface="微软雅黑" panose="020B0503020204020204" charset="-122"/>
                <a:ea typeface="微软雅黑" panose="020B0503020204020204" charset="-122"/>
                <a:sym typeface="+mn-ea"/>
              </a:rPr>
              <a:t>既尽，杯盘</a:t>
            </a:r>
            <a:r>
              <a:rPr lang="zh-CN" altLang="en-US" sz="4000" b="1" u="sng" dirty="0">
                <a:solidFill>
                  <a:srgbClr val="FF0000"/>
                </a:solidFill>
                <a:latin typeface="微软雅黑" panose="020B0503020204020204" charset="-122"/>
                <a:ea typeface="微软雅黑" panose="020B0503020204020204" charset="-122"/>
                <a:sym typeface="+mn-ea"/>
              </a:rPr>
              <a:t>狼籍</a:t>
            </a:r>
            <a:r>
              <a:rPr lang="zh-CN" altLang="en-US" sz="4000" b="1" dirty="0">
                <a:latin typeface="微软雅黑" panose="020B0503020204020204" charset="-122"/>
                <a:ea typeface="微软雅黑" panose="020B0503020204020204" charset="-122"/>
                <a:sym typeface="+mn-ea"/>
              </a:rPr>
              <a:t>。</a:t>
            </a:r>
            <a:r>
              <a:rPr lang="zh-CN" altLang="en-US" sz="4000" b="1" u="sng" dirty="0">
                <a:solidFill>
                  <a:srgbClr val="FF0000"/>
                </a:solidFill>
                <a:latin typeface="微软雅黑" panose="020B0503020204020204" charset="-122"/>
                <a:ea typeface="微软雅黑" panose="020B0503020204020204" charset="-122"/>
                <a:sym typeface="+mn-ea"/>
              </a:rPr>
              <a:t>相与枕藉</a:t>
            </a:r>
            <a:r>
              <a:rPr lang="zh-CN" altLang="en-US" sz="4000" b="1" dirty="0">
                <a:latin typeface="微软雅黑" panose="020B0503020204020204" charset="-122"/>
                <a:ea typeface="微软雅黑" panose="020B0503020204020204" charset="-122"/>
                <a:sym typeface="+mn-ea"/>
              </a:rPr>
              <a:t>乎舟中，不知东方之</a:t>
            </a:r>
            <a:r>
              <a:rPr lang="zh-CN" altLang="en-US" sz="4000" b="1" u="sng" dirty="0">
                <a:solidFill>
                  <a:srgbClr val="FF0000"/>
                </a:solidFill>
                <a:latin typeface="微软雅黑" panose="020B0503020204020204" charset="-122"/>
                <a:ea typeface="微软雅黑" panose="020B0503020204020204" charset="-122"/>
                <a:sym typeface="+mn-ea"/>
              </a:rPr>
              <a:t>既白</a:t>
            </a:r>
            <a:r>
              <a:rPr lang="zh-CN" altLang="en-US" sz="4000" b="1" dirty="0">
                <a:latin typeface="微软雅黑" panose="020B0503020204020204" charset="-122"/>
                <a:ea typeface="微软雅黑" panose="020B0503020204020204" charset="-122"/>
                <a:sym typeface="+mn-ea"/>
              </a:rPr>
              <a:t>。</a:t>
            </a:r>
            <a:r>
              <a:rPr lang="zh-CN" altLang="en-US" sz="3200" b="1" dirty="0">
                <a:latin typeface="微软雅黑" panose="020B0503020204020204" charset="-122"/>
                <a:ea typeface="微软雅黑" panose="020B0503020204020204" charset="-122"/>
                <a:sym typeface="+mn-ea"/>
              </a:rPr>
              <a:t>（</a:t>
            </a:r>
            <a:r>
              <a:rPr lang="en-US" altLang="zh-CN" sz="3200" b="1" dirty="0">
                <a:latin typeface="微软雅黑" panose="020B0503020204020204" charset="-122"/>
                <a:ea typeface="微软雅黑" panose="020B0503020204020204" charset="-122"/>
                <a:sym typeface="+mn-ea"/>
              </a:rPr>
              <a:t>5</a:t>
            </a:r>
            <a:r>
              <a:rPr lang="zh-CN" altLang="en-US" sz="3200" b="1" dirty="0">
                <a:latin typeface="微软雅黑" panose="020B0503020204020204" charset="-122"/>
                <a:ea typeface="微软雅黑" panose="020B0503020204020204" charset="-122"/>
                <a:sym typeface="+mn-ea"/>
              </a:rPr>
              <a:t>）</a:t>
            </a:r>
            <a:endParaRPr lang="zh-CN" altLang="en-US" sz="3200" b="1" dirty="0">
              <a:latin typeface="微软雅黑" panose="020B0503020204020204" charset="-122"/>
              <a:ea typeface="微软雅黑" panose="020B0503020204020204" charset="-122"/>
              <a:sym typeface="+mn-ea"/>
            </a:endParaRPr>
          </a:p>
        </p:txBody>
      </p:sp>
      <p:sp>
        <p:nvSpPr>
          <p:cNvPr id="5" name="文本框 4"/>
          <p:cNvSpPr txBox="1"/>
          <p:nvPr/>
        </p:nvSpPr>
        <p:spPr>
          <a:xfrm>
            <a:off x="5086985" y="1167765"/>
            <a:ext cx="48831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再</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6467475" y="1167765"/>
            <a:ext cx="1710055"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菜肴和果品</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9138920" y="1167765"/>
            <a:ext cx="262636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即“狼藉”，凌乱</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563245" y="2232660"/>
            <a:ext cx="2015490" cy="460375"/>
          </a:xfrm>
          <a:prstGeom prst="rect">
            <a:avLst/>
          </a:prstGeom>
          <a:noFill/>
        </p:spPr>
        <p:txBody>
          <a:bodyPr wrap="none" rtlCol="0">
            <a:spAutoFit/>
          </a:bodyPr>
          <a:p>
            <a:pPr algn="l"/>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互相枕着垫着</a:t>
            </a:r>
            <a:endPar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6160770" y="2270125"/>
            <a:ext cx="2320925" cy="386080"/>
          </a:xfrm>
          <a:prstGeom prst="rect">
            <a:avLst/>
          </a:prstGeom>
          <a:noFill/>
        </p:spPr>
        <p:txBody>
          <a:bodyPr wrap="none" rtlCol="0">
            <a:spAutoFit/>
          </a:bodyPr>
          <a:p>
            <a:pPr algn="l">
              <a:lnSpc>
                <a:spcPct val="80000"/>
              </a:lnSpc>
            </a:pPr>
            <a:r>
              <a:rPr lang="zh-CN" altLang="en-US" sz="2400" b="1">
                <a:solidFill>
                  <a:srgbClr val="1111C8"/>
                </a:solidFill>
                <a:latin typeface="华文中宋" panose="02010600040101010101" pitchFamily="2" charset="-122"/>
                <a:ea typeface="华文中宋" panose="02010600040101010101" pitchFamily="2" charset="-122"/>
                <a:cs typeface="华文中宋" panose="02010600040101010101" pitchFamily="2" charset="-122"/>
                <a:sym typeface="+mn-ea"/>
              </a:rPr>
              <a:t>天明。</a:t>
            </a:r>
            <a:r>
              <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白，明亮</a:t>
            </a:r>
            <a:endParaRPr lang="zh-CN" altLang="en-US" sz="2400" b="1">
              <a:solidFill>
                <a:srgbClr val="1111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 name="文本框 11"/>
          <p:cNvSpPr txBox="1"/>
          <p:nvPr/>
        </p:nvSpPr>
        <p:spPr>
          <a:xfrm>
            <a:off x="3282950" y="2693035"/>
            <a:ext cx="7719060" cy="583565"/>
          </a:xfrm>
          <a:prstGeom prst="rect">
            <a:avLst/>
          </a:prstGeom>
          <a:solidFill>
            <a:schemeClr val="accent4">
              <a:lumMod val="40000"/>
              <a:lumOff val="60000"/>
            </a:schemeClr>
          </a:solidFill>
        </p:spPr>
        <p:txBody>
          <a:bodyPr wrap="square" rtlCol="0" anchor="t">
            <a:spAutoFit/>
          </a:bodyPr>
          <a:p>
            <a:r>
              <a:rPr lang="zh-CN" sz="32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rPr>
              <a:t>第五段：随遇而安－－－嬉笑、忘情尘世</a:t>
            </a:r>
            <a:endParaRPr lang="zh-CN" altLang="en-US" sz="3200" b="1">
              <a:solidFill>
                <a:srgbClr val="7030A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3" name="文本框 12"/>
          <p:cNvSpPr txBox="1"/>
          <p:nvPr/>
        </p:nvSpPr>
        <p:spPr>
          <a:xfrm>
            <a:off x="5309870" y="3523615"/>
            <a:ext cx="1573530" cy="706755"/>
          </a:xfrm>
          <a:prstGeom prst="rect">
            <a:avLst/>
          </a:prstGeom>
          <a:noFill/>
        </p:spPr>
        <p:txBody>
          <a:bodyPr wrap="square" rtlCol="0">
            <a:spAutoFit/>
          </a:bodyPr>
          <a:p>
            <a:r>
              <a:rPr lang="zh-CN" altLang="en-US" sz="4000" b="1">
                <a:solidFill>
                  <a:srgbClr val="FF0000"/>
                </a:solidFill>
              </a:rPr>
              <a:t>译</a:t>
            </a:r>
            <a:r>
              <a:rPr lang="en-US" altLang="zh-CN" sz="4000" b="1">
                <a:solidFill>
                  <a:srgbClr val="FF0000"/>
                </a:solidFill>
              </a:rPr>
              <a:t>   </a:t>
            </a:r>
            <a:r>
              <a:rPr lang="zh-CN" altLang="en-US" sz="4000" b="1">
                <a:solidFill>
                  <a:srgbClr val="FF0000"/>
                </a:solidFill>
              </a:rPr>
              <a:t>文</a:t>
            </a:r>
            <a:endParaRPr lang="zh-CN" altLang="en-US" sz="4000" b="1">
              <a:solidFill>
                <a:srgbClr val="FF0000"/>
              </a:solidFill>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80">
                                          <p:stCondLst>
                                            <p:cond delay="0"/>
                                          </p:stCondLst>
                                        </p:cTn>
                                        <p:tgtEl>
                                          <p:spTgt spid="12"/>
                                        </p:tgtEl>
                                      </p:cBhvr>
                                    </p:animEffect>
                                    <p:anim calcmode="lin" valueType="num">
                                      <p:cBhvr>
                                        <p:cTn id="1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9" dur="26">
                                          <p:stCondLst>
                                            <p:cond delay="650"/>
                                          </p:stCondLst>
                                        </p:cTn>
                                        <p:tgtEl>
                                          <p:spTgt spid="12"/>
                                        </p:tgtEl>
                                      </p:cBhvr>
                                      <p:to x="100000" y="60000"/>
                                    </p:animScale>
                                    <p:animScale>
                                      <p:cBhvr>
                                        <p:cTn id="20" dur="166" decel="50000">
                                          <p:stCondLst>
                                            <p:cond delay="676"/>
                                          </p:stCondLst>
                                        </p:cTn>
                                        <p:tgtEl>
                                          <p:spTgt spid="12"/>
                                        </p:tgtEl>
                                      </p:cBhvr>
                                      <p:to x="100000" y="100000"/>
                                    </p:animScale>
                                    <p:animScale>
                                      <p:cBhvr>
                                        <p:cTn id="21" dur="26">
                                          <p:stCondLst>
                                            <p:cond delay="1312"/>
                                          </p:stCondLst>
                                        </p:cTn>
                                        <p:tgtEl>
                                          <p:spTgt spid="12"/>
                                        </p:tgtEl>
                                      </p:cBhvr>
                                      <p:to x="100000" y="80000"/>
                                    </p:animScale>
                                    <p:animScale>
                                      <p:cBhvr>
                                        <p:cTn id="22" dur="166" decel="50000">
                                          <p:stCondLst>
                                            <p:cond delay="1338"/>
                                          </p:stCondLst>
                                        </p:cTn>
                                        <p:tgtEl>
                                          <p:spTgt spid="12"/>
                                        </p:tgtEl>
                                      </p:cBhvr>
                                      <p:to x="100000" y="100000"/>
                                    </p:animScale>
                                    <p:animScale>
                                      <p:cBhvr>
                                        <p:cTn id="23" dur="26">
                                          <p:stCondLst>
                                            <p:cond delay="1642"/>
                                          </p:stCondLst>
                                        </p:cTn>
                                        <p:tgtEl>
                                          <p:spTgt spid="12"/>
                                        </p:tgtEl>
                                      </p:cBhvr>
                                      <p:to x="100000" y="90000"/>
                                    </p:animScale>
                                    <p:animScale>
                                      <p:cBhvr>
                                        <p:cTn id="24" dur="166" decel="50000">
                                          <p:stCondLst>
                                            <p:cond delay="1668"/>
                                          </p:stCondLst>
                                        </p:cTn>
                                        <p:tgtEl>
                                          <p:spTgt spid="12"/>
                                        </p:tgtEl>
                                      </p:cBhvr>
                                      <p:to x="100000" y="100000"/>
                                    </p:animScale>
                                    <p:animScale>
                                      <p:cBhvr>
                                        <p:cTn id="25" dur="26">
                                          <p:stCondLst>
                                            <p:cond delay="1808"/>
                                          </p:stCondLst>
                                        </p:cTn>
                                        <p:tgtEl>
                                          <p:spTgt spid="12"/>
                                        </p:tgtEl>
                                      </p:cBhvr>
                                      <p:to x="100000" y="95000"/>
                                    </p:animScale>
                                    <p:animScale>
                                      <p:cBhvr>
                                        <p:cTn id="26" dur="166" decel="50000">
                                          <p:stCondLst>
                                            <p:cond delay="1834"/>
                                          </p:stCondLst>
                                        </p:cTn>
                                        <p:tgtEl>
                                          <p:spTgt spid="12"/>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ppt_x"/>
                                          </p:val>
                                        </p:tav>
                                        <p:tav tm="100000">
                                          <p:val>
                                            <p:strVal val="#ppt_x"/>
                                          </p:val>
                                        </p:tav>
                                      </p:tavLst>
                                    </p:anim>
                                    <p:anim calcmode="lin" valueType="num">
                                      <p:cBhvr additive="base">
                                        <p:cTn id="47" dur="500" fill="hold"/>
                                        <p:tgtEl>
                                          <p:spTgt spid="10"/>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000" fill="hold">
                                          <p:stCondLst>
                                            <p:cond delay="0"/>
                                          </p:stCondLst>
                                        </p:cTn>
                                        <p:tgtEl>
                                          <p:spTgt spid="13"/>
                                        </p:tgtEl>
                                        <p:attrNameLst>
                                          <p:attrName>style.visibility</p:attrName>
                                        </p:attrNameLst>
                                      </p:cBhvr>
                                      <p:to>
                                        <p:strVal val="visible"/>
                                      </p:to>
                                    </p:set>
                                    <p:anim calcmode="lin" valueType="num">
                                      <p:cBhvr additive="base">
                                        <p:cTn id="57" dur="1000" fill="hold"/>
                                        <p:tgtEl>
                                          <p:spTgt spid="13"/>
                                        </p:tgtEl>
                                        <p:attrNameLst>
                                          <p:attrName>ppt_x</p:attrName>
                                        </p:attrNameLst>
                                      </p:cBhvr>
                                      <p:tavLst>
                                        <p:tav tm="0">
                                          <p:val>
                                            <p:strVal val="#ppt_x"/>
                                          </p:val>
                                        </p:tav>
                                        <p:tav tm="100000">
                                          <p:val>
                                            <p:strVal val="#ppt_x"/>
                                          </p:val>
                                        </p:tav>
                                      </p:tavLst>
                                    </p:anim>
                                    <p:anim calcmode="lin" valueType="num">
                                      <p:cBhvr additive="base">
                                        <p:cTn id="58" dur="100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1000"/>
                            </p:stCondLst>
                            <p:childTnLst>
                              <p:par>
                                <p:cTn id="60" presetID="55" presetClass="entr" presetSubtype="0" fill="hold" grpId="0" nodeType="afterEffect">
                                  <p:stCondLst>
                                    <p:cond delay="0"/>
                                  </p:stCondLst>
                                  <p:childTnLst>
                                    <p:set>
                                      <p:cBhvr>
                                        <p:cTn id="61" dur="1" fill="hold">
                                          <p:stCondLst>
                                            <p:cond delay="0"/>
                                          </p:stCondLst>
                                        </p:cTn>
                                        <p:tgtEl>
                                          <p:spTgt spid="61447"/>
                                        </p:tgtEl>
                                        <p:attrNameLst>
                                          <p:attrName>style.visibility</p:attrName>
                                        </p:attrNameLst>
                                      </p:cBhvr>
                                      <p:to>
                                        <p:strVal val="visible"/>
                                      </p:to>
                                    </p:set>
                                    <p:anim calcmode="lin" valueType="num">
                                      <p:cBhvr>
                                        <p:cTn id="62" dur="1000" fill="hold"/>
                                        <p:tgtEl>
                                          <p:spTgt spid="61447"/>
                                        </p:tgtEl>
                                        <p:attrNameLst>
                                          <p:attrName>ppt_w</p:attrName>
                                        </p:attrNameLst>
                                      </p:cBhvr>
                                      <p:tavLst>
                                        <p:tav tm="0">
                                          <p:val>
                                            <p:strVal val="#ppt_w*0.70"/>
                                          </p:val>
                                        </p:tav>
                                        <p:tav tm="100000">
                                          <p:val>
                                            <p:strVal val="#ppt_w"/>
                                          </p:val>
                                        </p:tav>
                                      </p:tavLst>
                                    </p:anim>
                                    <p:anim calcmode="lin" valueType="num">
                                      <p:cBhvr>
                                        <p:cTn id="63" dur="1000" fill="hold"/>
                                        <p:tgtEl>
                                          <p:spTgt spid="61447"/>
                                        </p:tgtEl>
                                        <p:attrNameLst>
                                          <p:attrName>ppt_h</p:attrName>
                                        </p:attrNameLst>
                                      </p:cBhvr>
                                      <p:tavLst>
                                        <p:tav tm="0">
                                          <p:val>
                                            <p:strVal val="#ppt_h"/>
                                          </p:val>
                                        </p:tav>
                                        <p:tav tm="100000">
                                          <p:val>
                                            <p:strVal val="#ppt_h"/>
                                          </p:val>
                                        </p:tav>
                                      </p:tavLst>
                                    </p:anim>
                                    <p:animEffect transition="in" filter="fade">
                                      <p:cBhvr>
                                        <p:cTn id="64" dur="1000"/>
                                        <p:tgtEl>
                                          <p:spTgt spid="61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7" grpId="0" bldLvl="0" animBg="1"/>
      <p:bldP spid="13" grpId="0"/>
      <p:bldP spid="2" grpId="0"/>
      <p:bldP spid="12" grpId="0" animBg="1"/>
      <p:bldP spid="5" grpId="0"/>
      <p:bldP spid="8" grpId="0"/>
      <p:bldP spid="9" grpId="0"/>
      <p:bldP spid="10"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62" name="Text Box 6"/>
          <p:cNvSpPr txBox="1"/>
          <p:nvPr/>
        </p:nvSpPr>
        <p:spPr>
          <a:xfrm>
            <a:off x="335915" y="1806575"/>
            <a:ext cx="11598910" cy="1918335"/>
          </a:xfrm>
          <a:prstGeom prst="rect">
            <a:avLst/>
          </a:prstGeom>
          <a:noFill/>
          <a:ln w="9525">
            <a:noFill/>
          </a:ln>
        </p:spPr>
        <p:txBody>
          <a:bodyPr wrap="square" anchor="t" anchorCtr="0">
            <a:spAutoFit/>
          </a:bodyPr>
          <a:p>
            <a:pPr>
              <a:lnSpc>
                <a:spcPct val="110000"/>
              </a:lnSpc>
            </a:pPr>
            <a:r>
              <a:rPr lang="zh-CN" altLang="en-US" sz="3600" b="1" dirty="0">
                <a:solidFill>
                  <a:schemeClr val="accent2"/>
                </a:solidFill>
                <a:latin typeface="Arial" panose="020B0604020202020204" pitchFamily="34" charset="0"/>
                <a:ea typeface="楷体_GB2312" pitchFamily="49" charset="-122"/>
              </a:rPr>
              <a:t>       </a:t>
            </a:r>
            <a:r>
              <a:rPr lang="zh-CN" altLang="en-US" sz="3600" b="1" dirty="0">
                <a:solidFill>
                  <a:srgbClr val="05090F"/>
                </a:solidFill>
                <a:latin typeface="华文中宋" panose="02010600040101010101" pitchFamily="2" charset="-122"/>
                <a:ea typeface="华文中宋" panose="02010600040101010101" pitchFamily="2" charset="-122"/>
              </a:rPr>
              <a:t>本段感情色彩为“喜”，照应了开头超然欲仙的快乐。主要写客人听了苏子的话，身心释然，主客开怀畅饮，兴尽酣睡。</a:t>
            </a:r>
            <a:endParaRPr lang="zh-CN" altLang="en-US" sz="3600" b="1" dirty="0">
              <a:solidFill>
                <a:srgbClr val="05090F"/>
              </a:solidFill>
              <a:latin typeface="华文中宋" panose="02010600040101010101" pitchFamily="2" charset="-122"/>
              <a:ea typeface="华文中宋" panose="02010600040101010101" pitchFamily="2" charset="-122"/>
            </a:endParaRPr>
          </a:p>
        </p:txBody>
      </p:sp>
      <p:sp>
        <p:nvSpPr>
          <p:cNvPr id="62466" name="文本框 1"/>
          <p:cNvSpPr txBox="1"/>
          <p:nvPr/>
        </p:nvSpPr>
        <p:spPr>
          <a:xfrm>
            <a:off x="5092700" y="344488"/>
            <a:ext cx="1708785" cy="706755"/>
          </a:xfrm>
          <a:prstGeom prst="rect">
            <a:avLst/>
          </a:prstGeom>
          <a:noFill/>
          <a:ln w="9525">
            <a:noFill/>
          </a:ln>
        </p:spPr>
        <p:txBody>
          <a:bodyPr wrap="none" anchor="t" anchorCtr="0">
            <a:spAutoFit/>
          </a:bodyPr>
          <a:p>
            <a:r>
              <a:rPr lang="zh-CN" altLang="en-US" sz="4000" b="1" dirty="0">
                <a:solidFill>
                  <a:srgbClr val="FF0000"/>
                </a:solidFill>
                <a:latin typeface="华文中宋" panose="02010600040101010101" pitchFamily="2" charset="-122"/>
                <a:ea typeface="华文中宋" panose="02010600040101010101" pitchFamily="2" charset="-122"/>
              </a:rPr>
              <a:t>第五段</a:t>
            </a:r>
            <a:endParaRPr lang="zh-CN" altLang="en-US" sz="4000" b="1" dirty="0">
              <a:solidFill>
                <a:srgbClr val="FF0000"/>
              </a:solidFill>
              <a:latin typeface="华文中宋" panose="02010600040101010101" pitchFamily="2" charset="-122"/>
              <a:ea typeface="华文中宋" panose="02010600040101010101" pitchFamily="2" charset="-122"/>
            </a:endParaRPr>
          </a:p>
        </p:txBody>
      </p:sp>
      <p:sp>
        <p:nvSpPr>
          <p:cNvPr id="62467" name="文本框 2"/>
          <p:cNvSpPr txBox="1"/>
          <p:nvPr/>
        </p:nvSpPr>
        <p:spPr>
          <a:xfrm>
            <a:off x="503555" y="1050925"/>
            <a:ext cx="10180320" cy="829945"/>
          </a:xfrm>
          <a:prstGeom prst="rect">
            <a:avLst/>
          </a:prstGeom>
          <a:noFill/>
          <a:ln w="9525">
            <a:noFill/>
          </a:ln>
        </p:spPr>
        <p:txBody>
          <a:bodyPr wrap="square" anchor="t" anchorCtr="0">
            <a:spAutoFit/>
          </a:bodyPr>
          <a:p>
            <a:pPr>
              <a:lnSpc>
                <a:spcPct val="120000"/>
              </a:lnSpc>
            </a:pPr>
            <a:r>
              <a:rPr lang="en-US" altLang="zh-CN" sz="4000" b="1" dirty="0">
                <a:solidFill>
                  <a:srgbClr val="270AD3"/>
                </a:solidFill>
                <a:latin typeface="华文中宋" panose="02010600040101010101" pitchFamily="2" charset="-122"/>
                <a:ea typeface="华文中宋" panose="02010600040101010101" pitchFamily="2" charset="-122"/>
              </a:rPr>
              <a:t>1</a:t>
            </a:r>
            <a:r>
              <a:rPr lang="zh-CN" altLang="en-US" sz="4000" b="1" dirty="0">
                <a:solidFill>
                  <a:srgbClr val="270AD3"/>
                </a:solidFill>
                <a:latin typeface="华文中宋" panose="02010600040101010101" pitchFamily="2" charset="-122"/>
                <a:ea typeface="华文中宋" panose="02010600040101010101" pitchFamily="2" charset="-122"/>
              </a:rPr>
              <a:t>、本段感情色彩如何？主要写了哪些内容？</a:t>
            </a:r>
            <a:endParaRPr lang="zh-CN" altLang="en-US" sz="4000" b="1" dirty="0">
              <a:solidFill>
                <a:srgbClr val="270AD3"/>
              </a:solidFill>
              <a:latin typeface="华文中宋" panose="02010600040101010101" pitchFamily="2" charset="-122"/>
              <a:ea typeface="华文中宋" panose="02010600040101010101" pitchFamily="2" charset="-122"/>
            </a:endParaRPr>
          </a:p>
        </p:txBody>
      </p:sp>
      <p:sp>
        <p:nvSpPr>
          <p:cNvPr id="63490" name="文本框 1"/>
          <p:cNvSpPr txBox="1"/>
          <p:nvPr/>
        </p:nvSpPr>
        <p:spPr>
          <a:xfrm>
            <a:off x="503238" y="3870008"/>
            <a:ext cx="7110730" cy="706755"/>
          </a:xfrm>
          <a:prstGeom prst="rect">
            <a:avLst/>
          </a:prstGeom>
          <a:noFill/>
          <a:ln w="9525">
            <a:noFill/>
          </a:ln>
        </p:spPr>
        <p:txBody>
          <a:bodyPr wrap="none" anchor="t" anchorCtr="0">
            <a:spAutoFit/>
          </a:bodyPr>
          <a:p>
            <a:r>
              <a:rPr lang="en-US" altLang="zh-CN" sz="4000" b="1" dirty="0">
                <a:solidFill>
                  <a:srgbClr val="270AD3"/>
                </a:solidFill>
                <a:latin typeface="华文中宋" panose="02010600040101010101" pitchFamily="2" charset="-122"/>
                <a:ea typeface="华文中宋" panose="02010600040101010101" pitchFamily="2" charset="-122"/>
              </a:rPr>
              <a:t>2</a:t>
            </a:r>
            <a:r>
              <a:rPr lang="zh-CN" altLang="en-US" sz="4000" b="1" dirty="0">
                <a:solidFill>
                  <a:srgbClr val="270AD3"/>
                </a:solidFill>
                <a:latin typeface="华文中宋" panose="02010600040101010101" pitchFamily="2" charset="-122"/>
                <a:ea typeface="华文中宋" panose="02010600040101010101" pitchFamily="2" charset="-122"/>
              </a:rPr>
              <a:t>、这样结尾有什么深刻含义？</a:t>
            </a:r>
            <a:endParaRPr lang="zh-CN" altLang="en-US" sz="4000" b="1" dirty="0">
              <a:solidFill>
                <a:srgbClr val="270AD3"/>
              </a:solidFill>
              <a:latin typeface="华文中宋" panose="02010600040101010101" pitchFamily="2" charset="-122"/>
              <a:ea typeface="华文中宋" panose="02010600040101010101" pitchFamily="2" charset="-122"/>
            </a:endParaRPr>
          </a:p>
        </p:txBody>
      </p:sp>
      <p:sp>
        <p:nvSpPr>
          <p:cNvPr id="122885" name="Text Box 5"/>
          <p:cNvSpPr txBox="1"/>
          <p:nvPr/>
        </p:nvSpPr>
        <p:spPr>
          <a:xfrm>
            <a:off x="368300" y="4577080"/>
            <a:ext cx="11534140" cy="1918335"/>
          </a:xfrm>
          <a:prstGeom prst="rect">
            <a:avLst/>
          </a:prstGeom>
          <a:noFill/>
          <a:ln w="9525">
            <a:noFill/>
          </a:ln>
        </p:spPr>
        <p:txBody>
          <a:bodyPr wrap="square" anchor="t" anchorCtr="0">
            <a:spAutoFit/>
          </a:bodyPr>
          <a:p>
            <a:pPr>
              <a:lnSpc>
                <a:spcPct val="110000"/>
              </a:lnSpc>
            </a:pPr>
            <a:r>
              <a:rPr lang="zh-CN" altLang="en-US" sz="3600" b="1" dirty="0">
                <a:solidFill>
                  <a:srgbClr val="FF33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dirty="0">
                <a:solidFill>
                  <a:srgbClr val="05090F"/>
                </a:solidFill>
                <a:latin typeface="华文中宋" panose="02010600040101010101" pitchFamily="2" charset="-122"/>
                <a:ea typeface="华文中宋" panose="02010600040101010101" pitchFamily="2" charset="-122"/>
                <a:cs typeface="华文中宋" panose="02010600040101010101" pitchFamily="2" charset="-122"/>
              </a:rPr>
              <a:t>这样结尾是向政敌的一种</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暗示：</a:t>
            </a:r>
            <a:r>
              <a:rPr lang="zh-CN" altLang="en-US" sz="3600" b="1" dirty="0">
                <a:solidFill>
                  <a:srgbClr val="05090F"/>
                </a:solidFill>
                <a:latin typeface="华文中宋" panose="02010600040101010101" pitchFamily="2" charset="-122"/>
                <a:ea typeface="华文中宋" panose="02010600040101010101" pitchFamily="2" charset="-122"/>
                <a:cs typeface="华文中宋" panose="02010600040101010101" pitchFamily="2" charset="-122"/>
              </a:rPr>
              <a:t>我虽然遭受迫害，贬谪黄州，但我的日子过得并不错，既不寂寞也不苦恼。这实际上是一种抗议。</a:t>
            </a:r>
            <a:endParaRPr lang="zh-CN" altLang="en-US" sz="3600" b="1" dirty="0">
              <a:solidFill>
                <a:srgbClr val="05090F"/>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2466"/>
                                        </p:tgtEl>
                                        <p:attrNameLst>
                                          <p:attrName>style.visibility</p:attrName>
                                        </p:attrNameLst>
                                      </p:cBhvr>
                                      <p:to>
                                        <p:strVal val="visible"/>
                                      </p:to>
                                    </p:set>
                                    <p:anim calcmode="lin" valueType="num">
                                      <p:cBhvr additive="base">
                                        <p:cTn id="7" dur="1000" fill="hold"/>
                                        <p:tgtEl>
                                          <p:spTgt spid="62466"/>
                                        </p:tgtEl>
                                        <p:attrNameLst>
                                          <p:attrName>ppt_x</p:attrName>
                                        </p:attrNameLst>
                                      </p:cBhvr>
                                      <p:tavLst>
                                        <p:tav tm="0">
                                          <p:val>
                                            <p:strVal val="#ppt_x"/>
                                          </p:val>
                                        </p:tav>
                                        <p:tav tm="100000">
                                          <p:val>
                                            <p:strVal val="#ppt_x"/>
                                          </p:val>
                                        </p:tav>
                                      </p:tavLst>
                                    </p:anim>
                                    <p:anim calcmode="lin" valueType="num">
                                      <p:cBhvr additive="base">
                                        <p:cTn id="8" dur="1000" fill="hold"/>
                                        <p:tgtEl>
                                          <p:spTgt spid="6246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62467">
                                            <p:txEl>
                                              <p:charRg st="0" end="21"/>
                                            </p:txEl>
                                          </p:spTgt>
                                        </p:tgtEl>
                                        <p:attrNameLst>
                                          <p:attrName>style.visibility</p:attrName>
                                        </p:attrNameLst>
                                      </p:cBhvr>
                                      <p:to>
                                        <p:strVal val="visible"/>
                                      </p:to>
                                    </p:set>
                                    <p:anim calcmode="lin" valueType="num">
                                      <p:cBhvr>
                                        <p:cTn id="12" dur="1000" fill="hold"/>
                                        <p:tgtEl>
                                          <p:spTgt spid="62467">
                                            <p:txEl>
                                              <p:charRg st="0" end="21"/>
                                            </p:txEl>
                                          </p:spTgt>
                                        </p:tgtEl>
                                        <p:attrNameLst>
                                          <p:attrName>ppt_w</p:attrName>
                                        </p:attrNameLst>
                                      </p:cBhvr>
                                      <p:tavLst>
                                        <p:tav tm="0">
                                          <p:val>
                                            <p:strVal val="#ppt_w*0.70"/>
                                          </p:val>
                                        </p:tav>
                                        <p:tav tm="100000">
                                          <p:val>
                                            <p:strVal val="#ppt_w"/>
                                          </p:val>
                                        </p:tav>
                                      </p:tavLst>
                                    </p:anim>
                                    <p:anim calcmode="lin" valueType="num">
                                      <p:cBhvr>
                                        <p:cTn id="13" dur="1000" fill="hold"/>
                                        <p:tgtEl>
                                          <p:spTgt spid="62467">
                                            <p:txEl>
                                              <p:charRg st="0" end="21"/>
                                            </p:txEl>
                                          </p:spTgt>
                                        </p:tgtEl>
                                        <p:attrNameLst>
                                          <p:attrName>ppt_h</p:attrName>
                                        </p:attrNameLst>
                                      </p:cBhvr>
                                      <p:tavLst>
                                        <p:tav tm="0">
                                          <p:val>
                                            <p:strVal val="#ppt_h"/>
                                          </p:val>
                                        </p:tav>
                                        <p:tav tm="100000">
                                          <p:val>
                                            <p:strVal val="#ppt_h"/>
                                          </p:val>
                                        </p:tav>
                                      </p:tavLst>
                                    </p:anim>
                                    <p:animEffect transition="in" filter="fade">
                                      <p:cBhvr>
                                        <p:cTn id="14" dur="1000"/>
                                        <p:tgtEl>
                                          <p:spTgt spid="62467">
                                            <p:txEl>
                                              <p:charRg st="0" end="21"/>
                                            </p:txEl>
                                          </p:spTgt>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63490"/>
                                        </p:tgtEl>
                                        <p:attrNameLst>
                                          <p:attrName>style.visibility</p:attrName>
                                        </p:attrNameLst>
                                      </p:cBhvr>
                                      <p:to>
                                        <p:strVal val="visible"/>
                                      </p:to>
                                    </p:set>
                                    <p:anim calcmode="lin" valueType="num">
                                      <p:cBhvr>
                                        <p:cTn id="18" dur="1000" fill="hold"/>
                                        <p:tgtEl>
                                          <p:spTgt spid="63490"/>
                                        </p:tgtEl>
                                        <p:attrNameLst>
                                          <p:attrName>ppt_w</p:attrName>
                                        </p:attrNameLst>
                                      </p:cBhvr>
                                      <p:tavLst>
                                        <p:tav tm="0">
                                          <p:val>
                                            <p:strVal val="#ppt_w*0.70"/>
                                          </p:val>
                                        </p:tav>
                                        <p:tav tm="100000">
                                          <p:val>
                                            <p:strVal val="#ppt_w"/>
                                          </p:val>
                                        </p:tav>
                                      </p:tavLst>
                                    </p:anim>
                                    <p:anim calcmode="lin" valueType="num">
                                      <p:cBhvr>
                                        <p:cTn id="19" dur="1000" fill="hold"/>
                                        <p:tgtEl>
                                          <p:spTgt spid="63490"/>
                                        </p:tgtEl>
                                        <p:attrNameLst>
                                          <p:attrName>ppt_h</p:attrName>
                                        </p:attrNameLst>
                                      </p:cBhvr>
                                      <p:tavLst>
                                        <p:tav tm="0">
                                          <p:val>
                                            <p:strVal val="#ppt_h"/>
                                          </p:val>
                                        </p:tav>
                                        <p:tav tm="100000">
                                          <p:val>
                                            <p:strVal val="#ppt_h"/>
                                          </p:val>
                                        </p:tav>
                                      </p:tavLst>
                                    </p:anim>
                                    <p:animEffect transition="in" filter="fade">
                                      <p:cBhvr>
                                        <p:cTn id="20" dur="1000"/>
                                        <p:tgtEl>
                                          <p:spTgt spid="6349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000" fill="hold">
                                          <p:stCondLst>
                                            <p:cond delay="0"/>
                                          </p:stCondLst>
                                        </p:cTn>
                                        <p:tgtEl>
                                          <p:spTgt spid="121862"/>
                                        </p:tgtEl>
                                        <p:attrNameLst>
                                          <p:attrName>style.visibility</p:attrName>
                                        </p:attrNameLst>
                                      </p:cBhvr>
                                      <p:to>
                                        <p:strVal val="visible"/>
                                      </p:to>
                                    </p:set>
                                    <p:anim calcmode="lin" valueType="num">
                                      <p:cBhvr additive="base">
                                        <p:cTn id="25" dur="1000" fill="hold"/>
                                        <p:tgtEl>
                                          <p:spTgt spid="121862"/>
                                        </p:tgtEl>
                                        <p:attrNameLst>
                                          <p:attrName>ppt_x</p:attrName>
                                        </p:attrNameLst>
                                      </p:cBhvr>
                                      <p:tavLst>
                                        <p:tav tm="0">
                                          <p:val>
                                            <p:strVal val="#ppt_x"/>
                                          </p:val>
                                        </p:tav>
                                        <p:tav tm="100000">
                                          <p:val>
                                            <p:strVal val="#ppt_x"/>
                                          </p:val>
                                        </p:tav>
                                      </p:tavLst>
                                    </p:anim>
                                    <p:anim calcmode="lin" valueType="num">
                                      <p:cBhvr additive="base">
                                        <p:cTn id="26" dur="1000" fill="hold"/>
                                        <p:tgtEl>
                                          <p:spTgt spid="12186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000" fill="hold">
                                          <p:stCondLst>
                                            <p:cond delay="0"/>
                                          </p:stCondLst>
                                        </p:cTn>
                                        <p:tgtEl>
                                          <p:spTgt spid="122885"/>
                                        </p:tgtEl>
                                        <p:attrNameLst>
                                          <p:attrName>style.visibility</p:attrName>
                                        </p:attrNameLst>
                                      </p:cBhvr>
                                      <p:to>
                                        <p:strVal val="visible"/>
                                      </p:to>
                                    </p:set>
                                    <p:anim calcmode="lin" valueType="num">
                                      <p:cBhvr additive="base">
                                        <p:cTn id="31" dur="1000" fill="hold"/>
                                        <p:tgtEl>
                                          <p:spTgt spid="122885"/>
                                        </p:tgtEl>
                                        <p:attrNameLst>
                                          <p:attrName>ppt_x</p:attrName>
                                        </p:attrNameLst>
                                      </p:cBhvr>
                                      <p:tavLst>
                                        <p:tav tm="0">
                                          <p:val>
                                            <p:strVal val="#ppt_x"/>
                                          </p:val>
                                        </p:tav>
                                        <p:tav tm="100000">
                                          <p:val>
                                            <p:strVal val="#ppt_x"/>
                                          </p:val>
                                        </p:tav>
                                      </p:tavLst>
                                    </p:anim>
                                    <p:anim calcmode="lin" valueType="num">
                                      <p:cBhvr additive="base">
                                        <p:cTn id="32" dur="1000" fill="hold"/>
                                        <p:tgtEl>
                                          <p:spTgt spid="1228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2" grpId="0"/>
      <p:bldP spid="62466" grpId="0"/>
      <p:bldP spid="63490" grpId="0"/>
      <p:bldP spid="122885" grpId="0" uiExpan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Text Box 3"/>
          <p:cNvSpPr txBox="1"/>
          <p:nvPr/>
        </p:nvSpPr>
        <p:spPr>
          <a:xfrm>
            <a:off x="800735" y="2111375"/>
            <a:ext cx="10837545" cy="3830955"/>
          </a:xfrm>
          <a:prstGeom prst="rect">
            <a:avLst/>
          </a:prstGeom>
          <a:noFill/>
          <a:ln w="9525">
            <a:noFill/>
          </a:ln>
        </p:spPr>
        <p:txBody>
          <a:bodyPr wrap="square" anchor="t" anchorCtr="0">
            <a:spAutoFit/>
          </a:bodyPr>
          <a:p>
            <a:pPr>
              <a:lnSpc>
                <a:spcPct val="150000"/>
              </a:lnSpc>
            </a:pPr>
            <a:r>
              <a:rPr lang="en-US" altLang="zh-CN" sz="5400" b="1" dirty="0">
                <a:solidFill>
                  <a:srgbClr val="000066"/>
                </a:solidFill>
                <a:latin typeface="华文中宋" panose="02010600040101010101" pitchFamily="2" charset="-122"/>
                <a:ea typeface="华文中宋" panose="02010600040101010101" pitchFamily="2" charset="-122"/>
              </a:rPr>
              <a:t>      </a:t>
            </a:r>
            <a:r>
              <a:rPr lang="zh-CN" altLang="en-US" sz="5400" b="1" dirty="0">
                <a:solidFill>
                  <a:srgbClr val="000066"/>
                </a:solidFill>
                <a:latin typeface="华文中宋" panose="02010600040101010101" pitchFamily="2" charset="-122"/>
                <a:ea typeface="华文中宋" panose="02010600040101010101" pitchFamily="2" charset="-122"/>
              </a:rPr>
              <a:t>你认为当时真有这样一场主客问答吗？他们所表现的人生态度有什么不同？</a:t>
            </a:r>
            <a:endParaRPr lang="zh-CN" altLang="en-US" sz="5400" b="1" dirty="0">
              <a:solidFill>
                <a:srgbClr val="000066"/>
              </a:solidFill>
              <a:latin typeface="华文中宋" panose="02010600040101010101" pitchFamily="2" charset="-122"/>
              <a:ea typeface="华文中宋" panose="02010600040101010101" pitchFamily="2" charset="-122"/>
            </a:endParaRPr>
          </a:p>
        </p:txBody>
      </p:sp>
      <p:sp>
        <p:nvSpPr>
          <p:cNvPr id="71683" name="WordArt 4" descr="纸袋"/>
          <p:cNvSpPr>
            <a:spLocks noTextEdit="1"/>
          </p:cNvSpPr>
          <p:nvPr/>
        </p:nvSpPr>
        <p:spPr>
          <a:xfrm>
            <a:off x="1992313" y="476250"/>
            <a:ext cx="3390900" cy="838200"/>
          </a:xfrm>
          <a:prstGeom prst="rect">
            <a:avLst/>
          </a:prstGeom>
        </p:spPr>
        <p:txBody>
          <a:bodyPr wrap="none" fromWordArt="1">
            <a:prstTxWarp prst="textPlain">
              <a:avLst>
                <a:gd name="adj" fmla="val 50852"/>
              </a:avLst>
            </a:prstTxWarp>
            <a:normAutofit fontScale="60000"/>
          </a:bodyPr>
          <a:p>
            <a:pPr algn="ctr" fontAlgn="base"/>
            <a:endParaRPr lang="zh-CN" altLang="en-US" sz="6600" b="1" strike="noStrike" noProof="1">
              <a:ln w="9525" cap="flat" cmpd="sng">
                <a:solidFill>
                  <a:srgbClr val="008000"/>
                </a:solidFill>
                <a:prstDash val="solid"/>
                <a:round/>
                <a:headEnd type="none" w="med" len="med"/>
                <a:tailEnd type="none" w="med" len="med"/>
              </a:ln>
              <a:solidFill>
                <a:srgbClr val="C00000"/>
              </a:solidFill>
              <a:effectLst>
                <a:outerShdw dist="563969" dir="14049730" sx="125000" sy="125000" algn="tl" rotWithShape="0">
                  <a:srgbClr val="C7DFD3">
                    <a:alpha val="79999"/>
                  </a:srgbClr>
                </a:outerShdw>
              </a:effectLst>
              <a:latin typeface="微软雅黑" panose="020B0503020204020204" charset="-122"/>
              <a:ea typeface="微软雅黑" panose="020B0503020204020204" charset="-122"/>
            </a:endParaRPr>
          </a:p>
        </p:txBody>
      </p:sp>
      <p:sp>
        <p:nvSpPr>
          <p:cNvPr id="2" name="文本框 1"/>
          <p:cNvSpPr txBox="1"/>
          <p:nvPr/>
        </p:nvSpPr>
        <p:spPr>
          <a:xfrm>
            <a:off x="4211952" y="698500"/>
            <a:ext cx="3535680" cy="1106805"/>
          </a:xfrm>
          <a:prstGeom prst="rect">
            <a:avLst/>
          </a:prstGeom>
          <a:noFill/>
        </p:spPr>
        <p:txBody>
          <a:bodyPr wrap="none" rtlCol="0">
            <a:spAutoFit/>
          </a:bodyPr>
          <a:p>
            <a:r>
              <a:rPr lang="zh-CN" altLang="en-US" sz="6600" b="1" noProof="1">
                <a:ln w="9525" cap="flat" cmpd="sng">
                  <a:solidFill>
                    <a:srgbClr val="008000"/>
                  </a:solidFill>
                  <a:prstDash val="solid"/>
                  <a:round/>
                  <a:headEnd type="none" w="med" len="med"/>
                  <a:tailEnd type="none" w="med" len="med"/>
                </a:ln>
                <a:solidFill>
                  <a:srgbClr val="FF0000"/>
                </a:solidFill>
                <a:effectLst>
                  <a:outerShdw dist="563969" dir="14049730" sx="125000" sy="125000" algn="tl" rotWithShape="0">
                    <a:srgbClr val="C7DFD3">
                      <a:alpha val="79999"/>
                    </a:srgbClr>
                  </a:outerShdw>
                </a:effectLst>
                <a:latin typeface="微软雅黑" panose="020B0503020204020204" charset="-122"/>
                <a:ea typeface="微软雅黑" panose="020B0503020204020204" charset="-122"/>
                <a:cs typeface="+mn-cs"/>
                <a:sym typeface="+mn-ea"/>
              </a:rPr>
              <a:t>合作探究</a:t>
            </a:r>
            <a:endParaRPr lang="zh-CN" altLang="en-US" sz="6600" b="1" noProof="1">
              <a:ln w="9525" cap="flat" cmpd="sng">
                <a:solidFill>
                  <a:srgbClr val="008000"/>
                </a:solidFill>
                <a:prstDash val="solid"/>
                <a:round/>
                <a:headEnd type="none" w="med" len="med"/>
                <a:tailEnd type="none" w="med" len="med"/>
              </a:ln>
              <a:solidFill>
                <a:srgbClr val="FF0000"/>
              </a:solidFill>
              <a:effectLst>
                <a:outerShdw dist="563969" dir="14049730" sx="125000" sy="125000" algn="tl" rotWithShape="0">
                  <a:srgbClr val="C7DFD3">
                    <a:alpha val="79999"/>
                  </a:srgbClr>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72705">
                                            <p:txEl>
                                              <p:charRg st="0" end="34"/>
                                            </p:txEl>
                                          </p:spTgt>
                                        </p:tgtEl>
                                        <p:attrNameLst>
                                          <p:attrName>style.visibility</p:attrName>
                                        </p:attrNameLst>
                                      </p:cBhvr>
                                      <p:to>
                                        <p:strVal val="visible"/>
                                      </p:to>
                                    </p:set>
                                    <p:anim calcmode="lin" valueType="num">
                                      <p:cBhvr>
                                        <p:cTn id="12" dur="1000" fill="hold"/>
                                        <p:tgtEl>
                                          <p:spTgt spid="72705">
                                            <p:txEl>
                                              <p:charRg st="0" end="34"/>
                                            </p:txEl>
                                          </p:spTgt>
                                        </p:tgtEl>
                                        <p:attrNameLst>
                                          <p:attrName>ppt_w</p:attrName>
                                        </p:attrNameLst>
                                      </p:cBhvr>
                                      <p:tavLst>
                                        <p:tav tm="0">
                                          <p:val>
                                            <p:strVal val="#ppt_w*0.70"/>
                                          </p:val>
                                        </p:tav>
                                        <p:tav tm="100000">
                                          <p:val>
                                            <p:strVal val="#ppt_w"/>
                                          </p:val>
                                        </p:tav>
                                      </p:tavLst>
                                    </p:anim>
                                    <p:anim calcmode="lin" valueType="num">
                                      <p:cBhvr>
                                        <p:cTn id="13" dur="1000" fill="hold"/>
                                        <p:tgtEl>
                                          <p:spTgt spid="72705">
                                            <p:txEl>
                                              <p:charRg st="0" end="34"/>
                                            </p:txEl>
                                          </p:spTgt>
                                        </p:tgtEl>
                                        <p:attrNameLst>
                                          <p:attrName>ppt_h</p:attrName>
                                        </p:attrNameLst>
                                      </p:cBhvr>
                                      <p:tavLst>
                                        <p:tav tm="0">
                                          <p:val>
                                            <p:strVal val="#ppt_h"/>
                                          </p:val>
                                        </p:tav>
                                        <p:tav tm="100000">
                                          <p:val>
                                            <p:strVal val="#ppt_h"/>
                                          </p:val>
                                        </p:tav>
                                      </p:tavLst>
                                    </p:anim>
                                    <p:animEffect transition="in" filter="fade">
                                      <p:cBhvr>
                                        <p:cTn id="14" dur="1000"/>
                                        <p:tgtEl>
                                          <p:spTgt spid="72705">
                                            <p:txEl>
                                              <p:charRg st="0" end="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Text Box 4"/>
          <p:cNvSpPr txBox="1"/>
          <p:nvPr/>
        </p:nvSpPr>
        <p:spPr>
          <a:xfrm>
            <a:off x="3429000" y="668338"/>
            <a:ext cx="2240280" cy="768350"/>
          </a:xfrm>
          <a:prstGeom prst="rect">
            <a:avLst/>
          </a:prstGeom>
          <a:noFill/>
          <a:ln w="9525">
            <a:noFill/>
          </a:ln>
        </p:spPr>
        <p:txBody>
          <a:bodyPr wrap="none" anchor="t" anchorCtr="0">
            <a:spAutoFit/>
          </a:bodyPr>
          <a:p>
            <a:r>
              <a:rPr lang="en-US" altLang="zh-CN" sz="4400" b="1" dirty="0">
                <a:solidFill>
                  <a:srgbClr val="FFFF99"/>
                </a:solidFill>
                <a:latin typeface="华文行楷" panose="02010800040101010101" pitchFamily="2" charset="-122"/>
                <a:ea typeface="华文行楷" panose="02010800040101010101" pitchFamily="2" charset="-122"/>
              </a:rPr>
              <a:t>               </a:t>
            </a:r>
            <a:endParaRPr lang="zh-CN" altLang="en-US" sz="6000" b="1" dirty="0">
              <a:solidFill>
                <a:srgbClr val="FFFF99"/>
              </a:solidFill>
              <a:latin typeface="华文行楷" panose="02010800040101010101" pitchFamily="2" charset="-122"/>
              <a:ea typeface="华文行楷" panose="02010800040101010101" pitchFamily="2" charset="-122"/>
            </a:endParaRPr>
          </a:p>
        </p:txBody>
      </p:sp>
      <p:sp>
        <p:nvSpPr>
          <p:cNvPr id="67586" name="Text Box 5"/>
          <p:cNvSpPr txBox="1"/>
          <p:nvPr/>
        </p:nvSpPr>
        <p:spPr>
          <a:xfrm>
            <a:off x="1524000" y="1952625"/>
            <a:ext cx="2987675" cy="3415030"/>
          </a:xfrm>
          <a:prstGeom prst="rect">
            <a:avLst/>
          </a:prstGeom>
          <a:noFill/>
          <a:ln w="9525">
            <a:noFill/>
          </a:ln>
        </p:spPr>
        <p:txBody>
          <a:bodyPr anchor="t" anchorCtr="0">
            <a:spAutoFit/>
          </a:bodyPr>
          <a:p>
            <a:endParaRPr lang="zh-CN" altLang="en-US" sz="4400" b="1" dirty="0">
              <a:solidFill>
                <a:srgbClr val="000066"/>
              </a:solidFill>
              <a:latin typeface="Times New Roman" panose="02020603050405020304" pitchFamily="18" charset="0"/>
              <a:ea typeface="隶书" panose="02010509060101010101" charset="-122"/>
            </a:endParaRPr>
          </a:p>
          <a:p>
            <a:endParaRPr lang="zh-CN" altLang="en-US" sz="4400" b="1" dirty="0">
              <a:solidFill>
                <a:srgbClr val="000066"/>
              </a:solidFill>
              <a:latin typeface="Times New Roman" panose="02020603050405020304" pitchFamily="18" charset="0"/>
              <a:ea typeface="隶书" panose="02010509060101010101" charset="-122"/>
            </a:endParaRPr>
          </a:p>
          <a:p>
            <a:endParaRPr lang="zh-CN" altLang="en-US" sz="4400" b="1" dirty="0">
              <a:solidFill>
                <a:srgbClr val="000066"/>
              </a:solidFill>
              <a:latin typeface="Times New Roman" panose="02020603050405020304" pitchFamily="18" charset="0"/>
              <a:ea typeface="隶书" panose="02010509060101010101" charset="-122"/>
            </a:endParaRPr>
          </a:p>
          <a:p>
            <a:endParaRPr lang="zh-CN" altLang="en-US" sz="4400" b="1" dirty="0">
              <a:solidFill>
                <a:srgbClr val="000066"/>
              </a:solidFill>
              <a:latin typeface="Times New Roman" panose="02020603050405020304" pitchFamily="18" charset="0"/>
              <a:ea typeface="隶书" panose="02010509060101010101" charset="-122"/>
            </a:endParaRPr>
          </a:p>
          <a:p>
            <a:endParaRPr lang="zh-CN" altLang="en-US" sz="4000" b="1" dirty="0">
              <a:solidFill>
                <a:srgbClr val="000066"/>
              </a:solidFill>
              <a:latin typeface="Times New Roman" panose="02020603050405020304" pitchFamily="18" charset="0"/>
              <a:ea typeface="隶书" panose="02010509060101010101" charset="-122"/>
            </a:endParaRPr>
          </a:p>
        </p:txBody>
      </p:sp>
      <p:sp>
        <p:nvSpPr>
          <p:cNvPr id="106508" name="Rectangle 12"/>
          <p:cNvSpPr>
            <a:spLocks noChangeArrowheads="1"/>
          </p:cNvSpPr>
          <p:nvPr/>
        </p:nvSpPr>
        <p:spPr bwMode="auto">
          <a:xfrm>
            <a:off x="614045" y="364490"/>
            <a:ext cx="10963910" cy="5815965"/>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4800" b="1" i="0" u="none" strike="noStrike" kern="1200" cap="none" spc="0" normalizeH="0" baseline="0" noProof="0" dirty="0">
                <a:ln>
                  <a:noFill/>
                </a:ln>
                <a:solidFill>
                  <a:srgbClr val="1111C8"/>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sym typeface="+mn-ea"/>
              </a:rPr>
              <a:t>主和客其实是苏轼人生的两个层面：</a:t>
            </a:r>
            <a:endParaRPr kumimoji="0" lang="zh-CN" altLang="en-US" sz="40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楷体_GB2312" pitchFamily="49" charset="-122"/>
              <a:ea typeface="楷体_GB2312" pitchFamily="49" charset="-122"/>
              <a:cs typeface="+mn-cs"/>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1</a:t>
            </a:r>
            <a:r>
              <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40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主</a:t>
            </a:r>
            <a:r>
              <a:rPr kumimoji="0" lang="en-US" altLang="zh-CN" sz="40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kumimoji="0" lang="en-US" altLang="zh-CN"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作为道者的苏轼</a:t>
            </a:r>
            <a:endPar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达观</a:t>
            </a:r>
            <a:r>
              <a:rPr kumimoji="0" lang="en-US" altLang="zh-CN"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因缘自适，随遇而安</a:t>
            </a:r>
            <a:endParaRPr kumimoji="0" lang="zh-CN" altLang="en-US" sz="4000" b="1" i="0" u="none" strike="noStrike" kern="1200" cap="none" spc="0" normalizeH="0" baseline="0" noProof="0" dirty="0">
              <a:ln>
                <a:noFill/>
              </a:ln>
              <a:solidFill>
                <a:srgbClr val="7030A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4000" b="1" i="0" u="none" strike="noStrike" kern="1200" cap="none" spc="0" normalizeH="0" baseline="0" noProof="0" dirty="0">
              <a:ln>
                <a:noFill/>
              </a:ln>
              <a:solidFill>
                <a:srgbClr val="270AD3"/>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rgbClr val="05090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2</a:t>
            </a:r>
            <a:r>
              <a:rPr kumimoji="0" lang="zh-CN" altLang="en-US" sz="4000" b="1" i="0" u="none" strike="noStrike" kern="1200" cap="none" spc="0" normalizeH="0" baseline="0" noProof="0" dirty="0">
                <a:ln>
                  <a:noFill/>
                </a:ln>
                <a:solidFill>
                  <a:srgbClr val="05090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40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客</a:t>
            </a:r>
            <a:r>
              <a:rPr kumimoji="0" lang="en-US" altLang="zh-CN" sz="40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kumimoji="0" lang="en-US" altLang="zh-CN" sz="4000" b="1" i="0" u="none" strike="noStrike" kern="1200" cap="none" spc="0" normalizeH="0" baseline="0" noProof="0" dirty="0">
                <a:ln>
                  <a:noFill/>
                </a:ln>
                <a:solidFill>
                  <a:srgbClr val="05090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4000" b="1" i="0" u="none" strike="noStrike" kern="1200" cap="none" spc="0" normalizeH="0" baseline="0" noProof="0" dirty="0">
                <a:ln>
                  <a:noFill/>
                </a:ln>
                <a:solidFill>
                  <a:srgbClr val="05090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作为儒者的苏轼</a:t>
            </a:r>
            <a:endParaRPr kumimoji="0" lang="zh-CN" altLang="en-US" sz="4000" b="1" i="0" u="none" strike="noStrike" kern="1200" cap="none" spc="0" normalizeH="0" baseline="0" noProof="0" dirty="0">
              <a:ln>
                <a:noFill/>
              </a:ln>
              <a:solidFill>
                <a:srgbClr val="05090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rgbClr val="05090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kumimoji="0" lang="zh-CN" altLang="en-US" sz="4000" b="1" i="0" u="none" strike="noStrike" kern="1200" cap="none" spc="0" normalizeH="0" baseline="0" noProof="0" dirty="0">
                <a:ln>
                  <a:noFill/>
                </a:ln>
                <a:solidFill>
                  <a:srgbClr val="05090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悲观</a:t>
            </a:r>
            <a:r>
              <a:rPr kumimoji="0" lang="en-US" altLang="zh-CN" sz="4000" b="1" i="0" u="none" strike="noStrike" kern="1200" cap="none" spc="0" normalizeH="0" baseline="0" noProof="0" dirty="0">
                <a:ln>
                  <a:noFill/>
                </a:ln>
                <a:solidFill>
                  <a:srgbClr val="05090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4000" b="1" i="0" u="none" strike="noStrike" kern="1200" cap="none" spc="0" normalizeH="0" baseline="0" noProof="0" dirty="0">
                <a:ln>
                  <a:noFill/>
                </a:ln>
                <a:solidFill>
                  <a:srgbClr val="05090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人生短暂，生命渺小</a:t>
            </a:r>
            <a:endParaRPr kumimoji="0" lang="zh-CN" altLang="en-US" sz="4000" b="1" i="0" u="none" strike="noStrike" kern="1200" cap="none" spc="0" normalizeH="0" baseline="0" noProof="0" dirty="0">
              <a:ln>
                <a:noFill/>
              </a:ln>
              <a:solidFill>
                <a:srgbClr val="05090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6508">
                                            <p:txEl>
                                              <p:charRg st="0" end="17"/>
                                            </p:txEl>
                                          </p:spTgt>
                                        </p:tgtEl>
                                        <p:attrNameLst>
                                          <p:attrName>style.visibility</p:attrName>
                                        </p:attrNameLst>
                                      </p:cBhvr>
                                      <p:to>
                                        <p:strVal val="visible"/>
                                      </p:to>
                                    </p:set>
                                    <p:anim calcmode="lin" valueType="num">
                                      <p:cBhvr>
                                        <p:cTn id="7" dur="1000" fill="hold"/>
                                        <p:tgtEl>
                                          <p:spTgt spid="106508">
                                            <p:txEl>
                                              <p:charRg st="0" end="17"/>
                                            </p:txEl>
                                          </p:spTgt>
                                        </p:tgtEl>
                                        <p:attrNameLst>
                                          <p:attrName>ppt_w</p:attrName>
                                        </p:attrNameLst>
                                      </p:cBhvr>
                                      <p:tavLst>
                                        <p:tav tm="0">
                                          <p:val>
                                            <p:strVal val="#ppt_w*0.70"/>
                                          </p:val>
                                        </p:tav>
                                        <p:tav tm="100000">
                                          <p:val>
                                            <p:strVal val="#ppt_w"/>
                                          </p:val>
                                        </p:tav>
                                      </p:tavLst>
                                    </p:anim>
                                    <p:anim calcmode="lin" valueType="num">
                                      <p:cBhvr>
                                        <p:cTn id="8" dur="1000" fill="hold"/>
                                        <p:tgtEl>
                                          <p:spTgt spid="106508">
                                            <p:txEl>
                                              <p:charRg st="0" end="17"/>
                                            </p:txEl>
                                          </p:spTgt>
                                        </p:tgtEl>
                                        <p:attrNameLst>
                                          <p:attrName>ppt_h</p:attrName>
                                        </p:attrNameLst>
                                      </p:cBhvr>
                                      <p:tavLst>
                                        <p:tav tm="0">
                                          <p:val>
                                            <p:strVal val="#ppt_h"/>
                                          </p:val>
                                        </p:tav>
                                        <p:tav tm="100000">
                                          <p:val>
                                            <p:strVal val="#ppt_h"/>
                                          </p:val>
                                        </p:tav>
                                      </p:tavLst>
                                    </p:anim>
                                    <p:animEffect transition="in" filter="fade">
                                      <p:cBhvr>
                                        <p:cTn id="9" dur="1000"/>
                                        <p:tgtEl>
                                          <p:spTgt spid="106508">
                                            <p:txEl>
                                              <p:charRg st="0" end="17"/>
                                            </p:txEl>
                                          </p:spTgt>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000" fill="hold">
                                          <p:stCondLst>
                                            <p:cond delay="0"/>
                                          </p:stCondLst>
                                        </p:cTn>
                                        <p:tgtEl>
                                          <p:spTgt spid="106508">
                                            <p:txEl>
                                              <p:charRg st="17" end="30"/>
                                            </p:txEl>
                                          </p:spTgt>
                                        </p:tgtEl>
                                        <p:attrNameLst>
                                          <p:attrName>style.visibility</p:attrName>
                                        </p:attrNameLst>
                                      </p:cBhvr>
                                      <p:to>
                                        <p:strVal val="visible"/>
                                      </p:to>
                                    </p:set>
                                    <p:anim calcmode="lin" valueType="num">
                                      <p:cBhvr additive="base">
                                        <p:cTn id="13" dur="1000" fill="hold"/>
                                        <p:tgtEl>
                                          <p:spTgt spid="106508">
                                            <p:txEl>
                                              <p:charRg st="17" end="3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06508">
                                            <p:txEl>
                                              <p:charRg st="17" end="3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000" fill="hold">
                                          <p:stCondLst>
                                            <p:cond delay="0"/>
                                          </p:stCondLst>
                                        </p:cTn>
                                        <p:tgtEl>
                                          <p:spTgt spid="106508">
                                            <p:txEl>
                                              <p:charRg st="30" end="46"/>
                                            </p:txEl>
                                          </p:spTgt>
                                        </p:tgtEl>
                                        <p:attrNameLst>
                                          <p:attrName>style.visibility</p:attrName>
                                        </p:attrNameLst>
                                      </p:cBhvr>
                                      <p:to>
                                        <p:strVal val="visible"/>
                                      </p:to>
                                    </p:set>
                                    <p:anim calcmode="lin" valueType="num">
                                      <p:cBhvr additive="base">
                                        <p:cTn id="17" dur="1000" fill="hold"/>
                                        <p:tgtEl>
                                          <p:spTgt spid="106508">
                                            <p:txEl>
                                              <p:charRg st="30" end="46"/>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106508">
                                            <p:txEl>
                                              <p:charRg st="30" end="46"/>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nodeType="afterEffect">
                                  <p:stCondLst>
                                    <p:cond delay="0"/>
                                  </p:stCondLst>
                                  <p:childTnLst>
                                    <p:set>
                                      <p:cBhvr>
                                        <p:cTn id="21" dur="1000" fill="hold">
                                          <p:stCondLst>
                                            <p:cond delay="0"/>
                                          </p:stCondLst>
                                        </p:cTn>
                                        <p:tgtEl>
                                          <p:spTgt spid="106508">
                                            <p:txEl>
                                              <p:charRg st="47" end="60"/>
                                            </p:txEl>
                                          </p:spTgt>
                                        </p:tgtEl>
                                        <p:attrNameLst>
                                          <p:attrName>style.visibility</p:attrName>
                                        </p:attrNameLst>
                                      </p:cBhvr>
                                      <p:to>
                                        <p:strVal val="visible"/>
                                      </p:to>
                                    </p:set>
                                    <p:anim calcmode="lin" valueType="num">
                                      <p:cBhvr additive="base">
                                        <p:cTn id="22" dur="1000" fill="hold"/>
                                        <p:tgtEl>
                                          <p:spTgt spid="106508">
                                            <p:txEl>
                                              <p:charRg st="47" end="60"/>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106508">
                                            <p:txEl>
                                              <p:charRg st="47" end="60"/>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000" fill="hold">
                                          <p:stCondLst>
                                            <p:cond delay="0"/>
                                          </p:stCondLst>
                                        </p:cTn>
                                        <p:tgtEl>
                                          <p:spTgt spid="106508">
                                            <p:txEl>
                                              <p:charRg st="60" end="76"/>
                                            </p:txEl>
                                          </p:spTgt>
                                        </p:tgtEl>
                                        <p:attrNameLst>
                                          <p:attrName>style.visibility</p:attrName>
                                        </p:attrNameLst>
                                      </p:cBhvr>
                                      <p:to>
                                        <p:strVal val="visible"/>
                                      </p:to>
                                    </p:set>
                                    <p:anim calcmode="lin" valueType="num">
                                      <p:cBhvr additive="base">
                                        <p:cTn id="26" dur="1000" fill="hold"/>
                                        <p:tgtEl>
                                          <p:spTgt spid="106508">
                                            <p:txEl>
                                              <p:charRg st="60" end="76"/>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106508">
                                            <p:txEl>
                                              <p:charRg st="60" end="7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Rectangle 2"/>
          <p:cNvSpPr/>
          <p:nvPr/>
        </p:nvSpPr>
        <p:spPr>
          <a:xfrm>
            <a:off x="5448300" y="3660776"/>
            <a:ext cx="4824413" cy="460375"/>
          </a:xfrm>
          <a:prstGeom prst="rect">
            <a:avLst/>
          </a:prstGeom>
          <a:noFill/>
          <a:ln w="9525">
            <a:noFill/>
          </a:ln>
        </p:spPr>
        <p:txBody>
          <a:bodyPr anchor="ctr" anchorCtr="0">
            <a:spAutoFit/>
          </a:bodyPr>
          <a:p>
            <a:r>
              <a:rPr lang="zh-CN" altLang="en-US" sz="2400" b="1" dirty="0">
                <a:solidFill>
                  <a:srgbClr val="000066"/>
                </a:solidFill>
                <a:latin typeface="Times New Roman" panose="02020603050405020304" pitchFamily="18" charset="0"/>
                <a:ea typeface="宋体" panose="02010600030101010101" pitchFamily="2" charset="-122"/>
              </a:rPr>
              <a:t>        </a:t>
            </a:r>
            <a:endParaRPr lang="zh-CN" altLang="en-US" sz="2400" b="1" dirty="0">
              <a:solidFill>
                <a:srgbClr val="000066"/>
              </a:solidFill>
              <a:latin typeface="Times New Roman" panose="02020603050405020304" pitchFamily="18" charset="0"/>
              <a:ea typeface="幼圆" panose="02010509060101010101" pitchFamily="49" charset="-122"/>
            </a:endParaRPr>
          </a:p>
        </p:txBody>
      </p:sp>
      <p:pic>
        <p:nvPicPr>
          <p:cNvPr id="66562" name="Picture 3" descr="观瀑图"/>
          <p:cNvPicPr>
            <a:picLocks noChangeAspect="1"/>
          </p:cNvPicPr>
          <p:nvPr/>
        </p:nvPicPr>
        <p:blipFill>
          <a:blip r:embed="rId1"/>
          <a:stretch>
            <a:fillRect/>
          </a:stretch>
        </p:blipFill>
        <p:spPr>
          <a:xfrm>
            <a:off x="169545" y="130175"/>
            <a:ext cx="4918710" cy="6597650"/>
          </a:xfrm>
          <a:prstGeom prst="rect">
            <a:avLst/>
          </a:prstGeom>
          <a:noFill/>
          <a:ln w="9525">
            <a:noFill/>
          </a:ln>
        </p:spPr>
      </p:pic>
      <p:sp>
        <p:nvSpPr>
          <p:cNvPr id="66563" name="WordArt 6"/>
          <p:cNvSpPr>
            <a:spLocks noTextEdit="1"/>
          </p:cNvSpPr>
          <p:nvPr/>
        </p:nvSpPr>
        <p:spPr>
          <a:xfrm>
            <a:off x="6311900" y="260350"/>
            <a:ext cx="3086100" cy="762000"/>
          </a:xfrm>
          <a:prstGeom prst="rect">
            <a:avLst/>
          </a:prstGeom>
        </p:spPr>
        <p:txBody>
          <a:bodyPr wrap="none" fromWordArt="1">
            <a:prstTxWarp prst="textPlain">
              <a:avLst>
                <a:gd name="adj" fmla="val 50000"/>
              </a:avLst>
            </a:prstTxWarp>
            <a:normAutofit fontScale="60000"/>
          </a:bodyPr>
          <a:p>
            <a:pPr algn="ctr" fontAlgn="base"/>
            <a:endParaRPr lang="zh-CN" altLang="en-US" sz="6000" b="1" strike="noStrike" noProof="1">
              <a:ln w="12700" cap="flat" cmpd="sng">
                <a:solidFill>
                  <a:srgbClr val="EAEAEA"/>
                </a:solidFill>
                <a:prstDash val="solid"/>
                <a:round/>
                <a:headEnd type="none" w="med" len="med"/>
                <a:tailEnd type="none" w="med" len="med"/>
              </a:ln>
              <a:solidFill>
                <a:srgbClr val="C00000"/>
              </a:solidFill>
              <a:effectLst>
                <a:outerShdw dist="35921" dir="2699999" sy="50000" kx="2115830" algn="bl" rotWithShape="0">
                  <a:srgbClr val="C0C0C0">
                    <a:alpha val="79999"/>
                  </a:srgbClr>
                </a:outerShdw>
              </a:effectLst>
              <a:latin typeface="微软雅黑" panose="020B0503020204020204" charset="-122"/>
              <a:ea typeface="微软雅黑" panose="020B0503020204020204" charset="-122"/>
            </a:endParaRPr>
          </a:p>
        </p:txBody>
      </p:sp>
      <p:sp>
        <p:nvSpPr>
          <p:cNvPr id="66564" name="Text Box 7"/>
          <p:cNvSpPr txBox="1"/>
          <p:nvPr/>
        </p:nvSpPr>
        <p:spPr>
          <a:xfrm>
            <a:off x="5289550" y="1270953"/>
            <a:ext cx="4658360" cy="768350"/>
          </a:xfrm>
          <a:prstGeom prst="rect">
            <a:avLst/>
          </a:prstGeom>
          <a:noFill/>
          <a:ln w="9525">
            <a:noFill/>
          </a:ln>
        </p:spPr>
        <p:txBody>
          <a:bodyPr wrap="none" anchor="t" anchorCtr="0">
            <a:spAutoFit/>
          </a:bodyPr>
          <a:p>
            <a:r>
              <a:rPr lang="zh-CN" altLang="en-US" sz="4400" b="1" dirty="0">
                <a:solidFill>
                  <a:srgbClr val="FF0000"/>
                </a:solidFill>
                <a:latin typeface="华文中宋" panose="02010600040101010101" pitchFamily="2" charset="-122"/>
                <a:ea typeface="华文中宋" panose="02010600040101010101" pitchFamily="2" charset="-122"/>
              </a:rPr>
              <a:t>本文的艺术特色：</a:t>
            </a:r>
            <a:endParaRPr lang="zh-CN" altLang="en-US" sz="4400" b="1" dirty="0">
              <a:solidFill>
                <a:srgbClr val="FF0000"/>
              </a:solidFill>
              <a:latin typeface="华文中宋" panose="02010600040101010101" pitchFamily="2" charset="-122"/>
              <a:ea typeface="华文中宋" panose="02010600040101010101" pitchFamily="2" charset="-122"/>
            </a:endParaRPr>
          </a:p>
        </p:txBody>
      </p:sp>
      <p:sp>
        <p:nvSpPr>
          <p:cNvPr id="74757" name="Text Box 8"/>
          <p:cNvSpPr txBox="1"/>
          <p:nvPr/>
        </p:nvSpPr>
        <p:spPr>
          <a:xfrm>
            <a:off x="5289550" y="2165350"/>
            <a:ext cx="6477635" cy="4523105"/>
          </a:xfrm>
          <a:prstGeom prst="rect">
            <a:avLst/>
          </a:prstGeom>
          <a:noFill/>
          <a:ln w="9525">
            <a:noFill/>
          </a:ln>
        </p:spPr>
        <p:txBody>
          <a:bodyPr wrap="square" anchor="t" anchorCtr="0">
            <a:spAutoFit/>
          </a:bodyPr>
          <a:p>
            <a:pPr>
              <a:lnSpc>
                <a:spcPct val="120000"/>
              </a:lnSpc>
            </a:pPr>
            <a:r>
              <a:rPr lang="en-US" altLang="zh-CN" sz="4000" b="1" dirty="0">
                <a:solidFill>
                  <a:schemeClr val="tx1"/>
                </a:solidFill>
                <a:latin typeface="华文中宋" panose="02010600040101010101" pitchFamily="2" charset="-122"/>
                <a:ea typeface="华文中宋" panose="02010600040101010101" pitchFamily="2" charset="-122"/>
              </a:rPr>
              <a:t>1. </a:t>
            </a:r>
            <a:r>
              <a:rPr lang="zh-CN" altLang="en-US" sz="4000" b="1" dirty="0">
                <a:solidFill>
                  <a:schemeClr val="tx1"/>
                </a:solidFill>
                <a:latin typeface="华文中宋" panose="02010600040101010101" pitchFamily="2" charset="-122"/>
                <a:ea typeface="华文中宋" panose="02010600040101010101" pitchFamily="2" charset="-122"/>
              </a:rPr>
              <a:t>多次采用主客问答的形式，是行文结构波澜起伏，作者的思想感情也因之得以层层展现、深层揭示。</a:t>
            </a:r>
            <a:endParaRPr lang="zh-CN" altLang="en-US" sz="4000" b="1" dirty="0">
              <a:solidFill>
                <a:schemeClr val="tx1"/>
              </a:solidFill>
              <a:latin typeface="华文中宋" panose="02010600040101010101" pitchFamily="2" charset="-122"/>
              <a:ea typeface="华文中宋" panose="02010600040101010101" pitchFamily="2" charset="-122"/>
            </a:endParaRPr>
          </a:p>
          <a:p>
            <a:pPr>
              <a:lnSpc>
                <a:spcPct val="120000"/>
              </a:lnSpc>
            </a:pPr>
            <a:r>
              <a:rPr lang="en-US" altLang="zh-CN" sz="4000" b="1" dirty="0">
                <a:solidFill>
                  <a:schemeClr val="tx1"/>
                </a:solidFill>
                <a:latin typeface="华文中宋" panose="02010600040101010101" pitchFamily="2" charset="-122"/>
                <a:ea typeface="华文中宋" panose="02010600040101010101" pitchFamily="2" charset="-122"/>
              </a:rPr>
              <a:t>2. </a:t>
            </a:r>
            <a:r>
              <a:rPr lang="zh-CN" altLang="en-US" sz="4000" b="1" dirty="0">
                <a:solidFill>
                  <a:schemeClr val="tx1"/>
                </a:solidFill>
                <a:latin typeface="华文中宋" panose="02010600040101010101" pitchFamily="2" charset="-122"/>
                <a:ea typeface="华文中宋" panose="02010600040101010101" pitchFamily="2" charset="-122"/>
              </a:rPr>
              <a:t>写景、议论、抒情的紧密结合。</a:t>
            </a:r>
            <a:endParaRPr lang="zh-CN" altLang="en-US" sz="4000" b="1" dirty="0">
              <a:solidFill>
                <a:schemeClr val="tx1"/>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6979920" y="376555"/>
            <a:ext cx="2418080" cy="768350"/>
          </a:xfrm>
          <a:prstGeom prst="rect">
            <a:avLst/>
          </a:prstGeom>
          <a:noFill/>
        </p:spPr>
        <p:txBody>
          <a:bodyPr wrap="none" rtlCol="0">
            <a:spAutoFit/>
          </a:bodyPr>
          <a:p>
            <a:r>
              <a:rPr lang="zh-CN" altLang="en-US" sz="4400" b="1" noProof="1">
                <a:ln w="12700" cap="flat" cmpd="sng">
                  <a:solidFill>
                    <a:srgbClr val="EAEAEA"/>
                  </a:solidFill>
                  <a:prstDash val="solid"/>
                  <a:round/>
                  <a:headEnd type="none" w="med" len="med"/>
                  <a:tailEnd type="none" w="med" len="med"/>
                </a:ln>
                <a:solidFill>
                  <a:srgbClr val="FF0000"/>
                </a:solidFill>
                <a:effectLst>
                  <a:outerShdw dist="35921" dir="2699999" sy="50000" kx="2115830" algn="bl" rotWithShape="0">
                    <a:srgbClr val="C0C0C0">
                      <a:alpha val="79999"/>
                    </a:srgbClr>
                  </a:outerShdw>
                </a:effectLst>
                <a:latin typeface="微软雅黑" panose="020B0503020204020204" charset="-122"/>
                <a:ea typeface="微软雅黑" panose="020B0503020204020204" charset="-122"/>
                <a:cs typeface="+mn-cs"/>
                <a:sym typeface="+mn-ea"/>
              </a:rPr>
              <a:t>归纳总结</a:t>
            </a:r>
            <a:endParaRPr lang="zh-CN" altLang="en-US" sz="4400" b="1" noProof="1">
              <a:ln w="12700" cap="flat" cmpd="sng">
                <a:solidFill>
                  <a:srgbClr val="EAEAEA"/>
                </a:solidFill>
                <a:prstDash val="solid"/>
                <a:round/>
                <a:headEnd type="none" w="med" len="med"/>
                <a:tailEnd type="none" w="med" len="med"/>
              </a:ln>
              <a:solidFill>
                <a:srgbClr val="FF0000"/>
              </a:solidFill>
              <a:effectLst>
                <a:outerShdw dist="35921" dir="2699999" sy="50000" kx="2115830" algn="bl" rotWithShape="0">
                  <a:srgbClr val="C0C0C0">
                    <a:alpha val="79999"/>
                  </a:srgbClr>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66562"/>
                                        </p:tgtEl>
                                        <p:attrNameLst>
                                          <p:attrName>style.visibility</p:attrName>
                                        </p:attrNameLst>
                                      </p:cBhvr>
                                      <p:to>
                                        <p:strVal val="visible"/>
                                      </p:to>
                                    </p:set>
                                    <p:anim calcmode="lin" valueType="num">
                                      <p:cBhvr additive="base">
                                        <p:cTn id="11" dur="1000" fill="hold"/>
                                        <p:tgtEl>
                                          <p:spTgt spid="66562"/>
                                        </p:tgtEl>
                                        <p:attrNameLst>
                                          <p:attrName>ppt_x</p:attrName>
                                        </p:attrNameLst>
                                      </p:cBhvr>
                                      <p:tavLst>
                                        <p:tav tm="0">
                                          <p:val>
                                            <p:strVal val="#ppt_x"/>
                                          </p:val>
                                        </p:tav>
                                        <p:tav tm="100000">
                                          <p:val>
                                            <p:strVal val="#ppt_x"/>
                                          </p:val>
                                        </p:tav>
                                      </p:tavLst>
                                    </p:anim>
                                    <p:anim calcmode="lin" valueType="num">
                                      <p:cBhvr additive="base">
                                        <p:cTn id="12" dur="1000" fill="hold"/>
                                        <p:tgtEl>
                                          <p:spTgt spid="6656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66564"/>
                                        </p:tgtEl>
                                        <p:attrNameLst>
                                          <p:attrName>style.visibility</p:attrName>
                                        </p:attrNameLst>
                                      </p:cBhvr>
                                      <p:to>
                                        <p:strVal val="visible"/>
                                      </p:to>
                                    </p:set>
                                    <p:anim calcmode="lin" valueType="num">
                                      <p:cBhvr>
                                        <p:cTn id="16" dur="1000" fill="hold"/>
                                        <p:tgtEl>
                                          <p:spTgt spid="66564"/>
                                        </p:tgtEl>
                                        <p:attrNameLst>
                                          <p:attrName>ppt_w</p:attrName>
                                        </p:attrNameLst>
                                      </p:cBhvr>
                                      <p:tavLst>
                                        <p:tav tm="0">
                                          <p:val>
                                            <p:strVal val="#ppt_w*0.70"/>
                                          </p:val>
                                        </p:tav>
                                        <p:tav tm="100000">
                                          <p:val>
                                            <p:strVal val="#ppt_w"/>
                                          </p:val>
                                        </p:tav>
                                      </p:tavLst>
                                    </p:anim>
                                    <p:anim calcmode="lin" valueType="num">
                                      <p:cBhvr>
                                        <p:cTn id="17" dur="1000" fill="hold"/>
                                        <p:tgtEl>
                                          <p:spTgt spid="66564"/>
                                        </p:tgtEl>
                                        <p:attrNameLst>
                                          <p:attrName>ppt_h</p:attrName>
                                        </p:attrNameLst>
                                      </p:cBhvr>
                                      <p:tavLst>
                                        <p:tav tm="0">
                                          <p:val>
                                            <p:strVal val="#ppt_h"/>
                                          </p:val>
                                        </p:tav>
                                        <p:tav tm="100000">
                                          <p:val>
                                            <p:strVal val="#ppt_h"/>
                                          </p:val>
                                        </p:tav>
                                      </p:tavLst>
                                    </p:anim>
                                    <p:animEffect transition="in" filter="fade">
                                      <p:cBhvr>
                                        <p:cTn id="18" dur="1000"/>
                                        <p:tgtEl>
                                          <p:spTgt spid="66564"/>
                                        </p:tgtEl>
                                      </p:cBhvr>
                                    </p:animEffect>
                                  </p:childTnLst>
                                </p:cTn>
                              </p:par>
                            </p:childTnLst>
                          </p:cTn>
                        </p:par>
                        <p:par>
                          <p:cTn id="19" fill="hold">
                            <p:stCondLst>
                              <p:cond delay="2000"/>
                            </p:stCondLst>
                            <p:childTnLst>
                              <p:par>
                                <p:cTn id="20" presetID="16" presetClass="entr" presetSubtype="21" fill="hold" nodeType="afterEffect">
                                  <p:stCondLst>
                                    <p:cond delay="0"/>
                                  </p:stCondLst>
                                  <p:childTnLst>
                                    <p:set>
                                      <p:cBhvr>
                                        <p:cTn id="21" dur="1000" fill="hold">
                                          <p:stCondLst>
                                            <p:cond delay="0"/>
                                          </p:stCondLst>
                                        </p:cTn>
                                        <p:tgtEl>
                                          <p:spTgt spid="74757">
                                            <p:txEl>
                                              <p:charRg st="0" end="47"/>
                                            </p:txEl>
                                          </p:spTgt>
                                        </p:tgtEl>
                                        <p:attrNameLst>
                                          <p:attrName>style.visibility</p:attrName>
                                        </p:attrNameLst>
                                      </p:cBhvr>
                                      <p:to>
                                        <p:strVal val="visible"/>
                                      </p:to>
                                    </p:set>
                                    <p:animEffect transition="in" filter="barn(inVertical)">
                                      <p:cBhvr>
                                        <p:cTn id="22" dur="1000"/>
                                        <p:tgtEl>
                                          <p:spTgt spid="74757">
                                            <p:txEl>
                                              <p:charRg st="0" end="47"/>
                                            </p:txEl>
                                          </p:spTgt>
                                        </p:tgtEl>
                                      </p:cBhvr>
                                    </p:animEffect>
                                  </p:childTnLst>
                                </p:cTn>
                              </p:par>
                              <p:par>
                                <p:cTn id="23" presetID="16" presetClass="entr" presetSubtype="21" fill="hold" nodeType="withEffect">
                                  <p:stCondLst>
                                    <p:cond delay="0"/>
                                  </p:stCondLst>
                                  <p:childTnLst>
                                    <p:set>
                                      <p:cBhvr>
                                        <p:cTn id="24" dur="1000" fill="hold">
                                          <p:stCondLst>
                                            <p:cond delay="0"/>
                                          </p:stCondLst>
                                        </p:cTn>
                                        <p:tgtEl>
                                          <p:spTgt spid="74757">
                                            <p:txEl>
                                              <p:charRg st="47" end="64"/>
                                            </p:txEl>
                                          </p:spTgt>
                                        </p:tgtEl>
                                        <p:attrNameLst>
                                          <p:attrName>style.visibility</p:attrName>
                                        </p:attrNameLst>
                                      </p:cBhvr>
                                      <p:to>
                                        <p:strVal val="visible"/>
                                      </p:to>
                                    </p:set>
                                    <p:animEffect transition="in" filter="barn(inVertical)">
                                      <p:cBhvr>
                                        <p:cTn id="25" dur="1000"/>
                                        <p:tgtEl>
                                          <p:spTgt spid="74757">
                                            <p:txEl>
                                              <p:charRg st="47" end="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656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Text Box 2"/>
          <p:cNvSpPr txBox="1"/>
          <p:nvPr/>
        </p:nvSpPr>
        <p:spPr>
          <a:xfrm>
            <a:off x="5156200" y="0"/>
            <a:ext cx="1879600" cy="768350"/>
          </a:xfrm>
          <a:prstGeom prst="rect">
            <a:avLst/>
          </a:prstGeom>
          <a:noFill/>
          <a:ln w="9525">
            <a:noFill/>
          </a:ln>
        </p:spPr>
        <p:txBody>
          <a:bodyPr wrap="square" anchor="t" anchorCtr="0">
            <a:spAutoFit/>
          </a:bodyPr>
          <a:p>
            <a:pPr algn="l">
              <a:spcBef>
                <a:spcPct val="50000"/>
              </a:spcBef>
            </a:pPr>
            <a:r>
              <a:rPr lang="zh-CN" altLang="en-US" sz="4400" b="1" dirty="0">
                <a:solidFill>
                  <a:srgbClr val="FF0000"/>
                </a:solidFill>
                <a:latin typeface="微软雅黑" panose="020B0503020204020204" charset="-122"/>
                <a:ea typeface="微软雅黑" panose="020B0503020204020204" charset="-122"/>
              </a:rPr>
              <a:t>总   结</a:t>
            </a:r>
            <a:endParaRPr lang="zh-CN" altLang="en-US" sz="4400" b="1" dirty="0">
              <a:solidFill>
                <a:srgbClr val="FF0000"/>
              </a:solidFill>
              <a:latin typeface="微软雅黑" panose="020B0503020204020204" charset="-122"/>
              <a:ea typeface="微软雅黑" panose="020B0503020204020204" charset="-122"/>
            </a:endParaRPr>
          </a:p>
        </p:txBody>
      </p:sp>
      <p:sp>
        <p:nvSpPr>
          <p:cNvPr id="22531" name="Text Box 3"/>
          <p:cNvSpPr txBox="1"/>
          <p:nvPr/>
        </p:nvSpPr>
        <p:spPr>
          <a:xfrm>
            <a:off x="268605" y="567690"/>
            <a:ext cx="11654790" cy="6290310"/>
          </a:xfrm>
          <a:prstGeom prst="rect">
            <a:avLst/>
          </a:prstGeom>
          <a:noFill/>
          <a:ln w="9525">
            <a:noFill/>
          </a:ln>
          <a:extLst>
            <a:ext uri="{909E8E84-426E-40DD-AFC4-6F175D3DCCD1}">
              <a14:hiddenFill xmlns:a14="http://schemas.microsoft.com/office/drawing/2010/main">
                <a:solidFill>
                  <a:srgbClr val="CCFFCC"/>
                </a:solidFill>
              </a14:hiddenFill>
            </a:ext>
          </a:extLst>
        </p:spPr>
        <p:txBody>
          <a:bodyPr wrap="square" anchor="t" anchorCtr="0">
            <a:spAutoFit/>
          </a:bodyPr>
          <a:p>
            <a:pPr>
              <a:lnSpc>
                <a:spcPct val="110000"/>
              </a:lnSpc>
              <a:spcBef>
                <a:spcPct val="50000"/>
              </a:spcBef>
            </a:pPr>
            <a:r>
              <a:rPr lang="en-US" altLang="zh-CN"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本文</a:t>
            </a:r>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情感波折，层层深入</a:t>
            </a: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文笔跌宕变化，熔写景、抒情、议论于一炉</a:t>
            </a: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。景则水月流光，情则哀乐相生，理则物我相适，杂以呜呜箫音，悠悠古事。</a:t>
            </a:r>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体物写志，妙在不离眼前景，而议论、见识又不囿于眼前景。情因景发，景以情显</a:t>
            </a: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，两两相触，缥缈多姿，创造出美妙的神话般的境界。</a:t>
            </a:r>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又借景说理、寓理于情，使得赋充满诗情画意，而兼具哲理。</a:t>
            </a:r>
            <a:endPar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10000"/>
              </a:lnSpc>
              <a:spcBef>
                <a:spcPct val="50000"/>
              </a:spcBef>
            </a:pPr>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作者用清新的散文笔调作赋，中间有骈词、俪句，也用了韵，更多的是散句成分。这种赋称为文赋。</a:t>
            </a:r>
            <a:r>
              <a:rPr lang="en-US" altLang="zh-CN"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赤壁赋</a:t>
            </a:r>
            <a:r>
              <a:rPr lang="en-US" altLang="zh-CN"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除采用赋体传统的主客问答形式外，句式长短不拘，用韵错落有致，语言晓畅明朗，其间有歌词，有对话，抒情、说理自由洒脱，表现力很强</a:t>
            </a:r>
            <a:r>
              <a:rPr lang="zh-CN" altLang="en-US" sz="3200" b="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。这些都是对赋体写作的一种发展。</a:t>
            </a:r>
            <a:r>
              <a:rPr lang="zh-CN" altLang="en-US" sz="3200" b="1" dirty="0">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3200" b="1"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7585"/>
                                        </p:tgtEl>
                                        <p:attrNameLst>
                                          <p:attrName>style.visibility</p:attrName>
                                        </p:attrNameLst>
                                      </p:cBhvr>
                                      <p:to>
                                        <p:strVal val="visible"/>
                                      </p:to>
                                    </p:set>
                                    <p:anim calcmode="lin" valueType="num">
                                      <p:cBhvr additive="base">
                                        <p:cTn id="7" dur="1000" fill="hold"/>
                                        <p:tgtEl>
                                          <p:spTgt spid="67585"/>
                                        </p:tgtEl>
                                        <p:attrNameLst>
                                          <p:attrName>ppt_x</p:attrName>
                                        </p:attrNameLst>
                                      </p:cBhvr>
                                      <p:tavLst>
                                        <p:tav tm="0">
                                          <p:val>
                                            <p:strVal val="#ppt_x"/>
                                          </p:val>
                                        </p:tav>
                                        <p:tav tm="100000">
                                          <p:val>
                                            <p:strVal val="#ppt_x"/>
                                          </p:val>
                                        </p:tav>
                                      </p:tavLst>
                                    </p:anim>
                                    <p:anim calcmode="lin" valueType="num">
                                      <p:cBhvr additive="base">
                                        <p:cTn id="8" dur="1000" fill="hold"/>
                                        <p:tgtEl>
                                          <p:spTgt spid="6758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2531">
                                            <p:txEl>
                                              <p:pRg st="0" end="0"/>
                                            </p:txEl>
                                          </p:spTgt>
                                        </p:tgtEl>
                                        <p:attrNameLst>
                                          <p:attrName>style.visibility</p:attrName>
                                        </p:attrNameLst>
                                      </p:cBhvr>
                                      <p:to>
                                        <p:strVal val="visible"/>
                                      </p:to>
                                    </p:set>
                                    <p:anim calcmode="lin" valueType="num">
                                      <p:cBhvr>
                                        <p:cTn id="12" dur="1000" fill="hold"/>
                                        <p:tgtEl>
                                          <p:spTgt spid="22531">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2531">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2531">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2531">
                                            <p:txEl>
                                              <p:pRg st="1" end="1"/>
                                            </p:txEl>
                                          </p:spTgt>
                                        </p:tgtEl>
                                        <p:attrNameLst>
                                          <p:attrName>style.visibility</p:attrName>
                                        </p:attrNameLst>
                                      </p:cBhvr>
                                      <p:to>
                                        <p:strVal val="visible"/>
                                      </p:to>
                                    </p:set>
                                    <p:anim calcmode="lin" valueType="num">
                                      <p:cBhvr>
                                        <p:cTn id="18" dur="1000" fill="hold"/>
                                        <p:tgtEl>
                                          <p:spTgt spid="22531">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2531">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25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15180" y="113030"/>
            <a:ext cx="338201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文言知识整理 </a:t>
            </a:r>
            <a:endParaRPr kumimoji="0" lang="zh-CN" altLang="en-US" sz="4400" b="1" i="0" u="none" strike="noStrike" kern="1200" cap="none" spc="0" normalizeH="0" baseline="0" noProof="1"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11555" y="819785"/>
            <a:ext cx="10153650" cy="5403215"/>
          </a:xfrm>
          <a:prstGeom prst="rect">
            <a:avLst/>
          </a:prstGeom>
          <a:noFill/>
        </p:spPr>
        <p:txBody>
          <a:bodyPr wrap="square" rtlCol="0" anchor="t">
            <a:spAutoFit/>
          </a:bodyPr>
          <a:p>
            <a:pPr marL="342900" marR="0" indent="-342900" algn="l" defTabSz="914400" rtl="0" eaLnBrk="1" fontAlgn="base" latinLnBrk="0" hangingPunct="1">
              <a:lnSpc>
                <a:spcPct val="120000"/>
              </a:lnSpc>
              <a:spcBef>
                <a:spcPct val="20000"/>
              </a:spcBef>
              <a:spcAft>
                <a:spcPct val="0"/>
              </a:spcAft>
              <a:buClr>
                <a:schemeClr val="accent1"/>
              </a:buClr>
              <a:buSzPct val="70000"/>
              <a:buFont typeface="Wingdings 2" panose="05020102010507070707" pitchFamily="18" charset="2"/>
              <a:buNone/>
            </a:pPr>
            <a:r>
              <a:rPr lang="zh-CN" altLang="en-US" sz="3600" b="1" dirty="0">
                <a:solidFill>
                  <a:srgbClr val="270AD3"/>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zh-CN" sz="3600" b="1" dirty="0">
                <a:solidFill>
                  <a:srgbClr val="270AD3"/>
                </a:solidFill>
                <a:latin typeface="华文中宋" panose="02010600040101010101" pitchFamily="2" charset="-122"/>
                <a:ea typeface="华文中宋" panose="02010600040101010101" pitchFamily="2" charset="-122"/>
                <a:cs typeface="华文中宋" panose="02010600040101010101" pitchFamily="2" charset="-122"/>
                <a:sym typeface="+mn-ea"/>
              </a:rPr>
              <a:t>1</a:t>
            </a:r>
            <a:r>
              <a:rPr lang="zh-CN" altLang="en-US" sz="3600" b="1" dirty="0">
                <a:solidFill>
                  <a:srgbClr val="270AD3"/>
                </a:solidFill>
                <a:latin typeface="华文中宋" panose="02010600040101010101" pitchFamily="2" charset="-122"/>
                <a:ea typeface="华文中宋" panose="02010600040101010101" pitchFamily="2" charset="-122"/>
                <a:cs typeface="华文中宋" panose="02010600040101010101" pitchFamily="2" charset="-122"/>
                <a:sym typeface="+mn-ea"/>
              </a:rPr>
              <a:t>）指出下面句子中的通假情况并解释 </a:t>
            </a:r>
            <a:endParaRPr kumimoji="0" lang="zh-CN" altLang="en-US" sz="3600" b="1" i="0" u="none" strike="noStrike" kern="1200" cap="none" spc="0" normalizeH="0" baseline="0" noProof="1" dirty="0">
              <a:solidFill>
                <a:srgbClr val="270AD3"/>
              </a:solidFill>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base" latinLnBrk="0" hangingPunct="1">
              <a:lnSpc>
                <a:spcPct val="120000"/>
              </a:lnSpc>
              <a:spcBef>
                <a:spcPct val="20000"/>
              </a:spcBef>
              <a:spcAft>
                <a:spcPct val="0"/>
              </a:spcAft>
              <a:buClr>
                <a:schemeClr val="accent1"/>
              </a:buClr>
              <a:buSzPct val="70000"/>
              <a:buFont typeface="Wingdings 2" panose="05020102010507070707" pitchFamily="18" charset="2"/>
              <a:buNone/>
            </a:pPr>
            <a:r>
              <a:rPr lang="zh-CN" altLang="zh-CN"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zh-CN" sz="3600" b="1" dirty="0">
                <a:latin typeface="华文中宋" panose="02010600040101010101" pitchFamily="2" charset="-122"/>
                <a:ea typeface="华文中宋" panose="02010600040101010101" pitchFamily="2" charset="-122"/>
                <a:cs typeface="华文中宋" panose="02010600040101010101" pitchFamily="2" charset="-122"/>
                <a:sym typeface="+mn-ea"/>
              </a:rPr>
              <a:t>① </a:t>
            </a: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sym typeface="+mn-ea"/>
              </a:rPr>
              <a:t>举酒属客   </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600" b="1" dirty="0">
                <a:solidFill>
                  <a:srgbClr val="990000"/>
                </a:solidFill>
                <a:latin typeface="华文中宋" panose="02010600040101010101" pitchFamily="2" charset="-122"/>
                <a:ea typeface="华文中宋" panose="02010600040101010101" pitchFamily="2" charset="-122"/>
                <a:cs typeface="华文中宋" panose="02010600040101010101" pitchFamily="2" charset="-122"/>
                <a:sym typeface="+mn-ea"/>
              </a:rPr>
              <a:t>（ 属，同“嘱”，劝酒   ）</a:t>
            </a:r>
            <a:endParaRPr kumimoji="0" lang="zh-CN" altLang="en-US" sz="3600" b="1" i="0" u="none" strike="noStrike" kern="1200" cap="none" spc="0" normalizeH="0" baseline="0" noProof="1" dirty="0">
              <a:solidFill>
                <a:srgbClr val="990000"/>
              </a:solidFill>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base" latinLnBrk="0" hangingPunct="1">
              <a:lnSpc>
                <a:spcPct val="120000"/>
              </a:lnSpc>
              <a:spcBef>
                <a:spcPct val="20000"/>
              </a:spcBef>
              <a:spcAft>
                <a:spcPct val="0"/>
              </a:spcAft>
              <a:buClr>
                <a:schemeClr val="accent1"/>
              </a:buClr>
              <a:buSzPct val="70000"/>
              <a:buFont typeface="Wingdings 2" panose="05020102010507070707" pitchFamily="18" charset="2"/>
              <a:buNone/>
            </a:pPr>
            <a:r>
              <a:rPr lang="zh-CN" altLang="zh-CN"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zh-CN" sz="3600" b="1" dirty="0">
                <a:latin typeface="华文中宋" panose="02010600040101010101" pitchFamily="2" charset="-122"/>
                <a:ea typeface="华文中宋" panose="02010600040101010101" pitchFamily="2" charset="-122"/>
                <a:cs typeface="华文中宋" panose="02010600040101010101" pitchFamily="2" charset="-122"/>
                <a:sym typeface="+mn-ea"/>
              </a:rPr>
              <a:t>② </a:t>
            </a: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sym typeface="+mn-ea"/>
              </a:rPr>
              <a:t>浩浩乎如冯虚御风</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600" b="1" dirty="0">
                <a:solidFill>
                  <a:srgbClr val="990000"/>
                </a:solidFill>
                <a:latin typeface="华文中宋" panose="02010600040101010101" pitchFamily="2" charset="-122"/>
                <a:ea typeface="华文中宋" panose="02010600040101010101" pitchFamily="2" charset="-122"/>
                <a:cs typeface="华文中宋" panose="02010600040101010101" pitchFamily="2" charset="-122"/>
                <a:sym typeface="+mn-ea"/>
              </a:rPr>
              <a:t>（ 冯，同“凭”，凌 ）</a:t>
            </a:r>
            <a:endParaRPr kumimoji="0" lang="zh-CN" altLang="en-US" sz="3600" b="1" i="0" u="none" strike="noStrike" kern="1200" cap="none" spc="0" normalizeH="0" baseline="0" noProof="1" dirty="0">
              <a:solidFill>
                <a:srgbClr val="990000"/>
              </a:solidFill>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base" latinLnBrk="0" hangingPunct="1">
              <a:lnSpc>
                <a:spcPct val="120000"/>
              </a:lnSpc>
              <a:spcBef>
                <a:spcPct val="20000"/>
              </a:spcBef>
              <a:spcAft>
                <a:spcPct val="0"/>
              </a:spcAft>
              <a:buClr>
                <a:schemeClr val="accent1"/>
              </a:buClr>
              <a:buSzPct val="70000"/>
              <a:buFont typeface="Wingdings 2" panose="05020102010507070707" pitchFamily="18" charset="2"/>
              <a:buNone/>
            </a:pPr>
            <a:r>
              <a:rPr lang="zh-CN" altLang="zh-CN" sz="3600" b="1" dirty="0">
                <a:solidFill>
                  <a:srgbClr val="99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zh-CN" sz="3600" b="1" dirty="0">
                <a:latin typeface="华文中宋" panose="02010600040101010101" pitchFamily="2" charset="-122"/>
                <a:ea typeface="华文中宋" panose="02010600040101010101" pitchFamily="2" charset="-122"/>
                <a:cs typeface="华文中宋" panose="02010600040101010101" pitchFamily="2" charset="-122"/>
                <a:sym typeface="+mn-ea"/>
              </a:rPr>
              <a:t>③ </a:t>
            </a: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sym typeface="+mn-ea"/>
              </a:rPr>
              <a:t>山川相缪，郁乎苍苍</a:t>
            </a:r>
            <a:r>
              <a:rPr lang="zh-CN" altLang="en-US"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endParaRPr kumimoji="0" lang="zh-CN" altLang="en-US" sz="3600" b="1" i="0" u="none" strike="noStrike" kern="1200" cap="none" spc="0" normalizeH="0" baseline="0" noProof="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base" latinLnBrk="0" hangingPunct="1">
              <a:lnSpc>
                <a:spcPct val="120000"/>
              </a:lnSpc>
              <a:spcBef>
                <a:spcPct val="20000"/>
              </a:spcBef>
              <a:spcAft>
                <a:spcPct val="0"/>
              </a:spcAft>
              <a:buClr>
                <a:schemeClr val="accent1"/>
              </a:buClr>
              <a:buSzPct val="70000"/>
              <a:buFont typeface="Wingdings 2" panose="05020102010507070707" pitchFamily="18" charset="2"/>
              <a:buNone/>
            </a:pPr>
            <a:r>
              <a:rPr lang="zh-CN" altLang="en-US" sz="3600" b="1" dirty="0">
                <a:solidFill>
                  <a:srgbClr val="990000"/>
                </a:solidFill>
                <a:latin typeface="华文中宋" panose="02010600040101010101" pitchFamily="2" charset="-122"/>
                <a:ea typeface="华文中宋" panose="02010600040101010101" pitchFamily="2" charset="-122"/>
                <a:cs typeface="华文中宋" panose="02010600040101010101" pitchFamily="2" charset="-122"/>
                <a:sym typeface="+mn-ea"/>
              </a:rPr>
              <a:t>      （  缪，同“缭”，连结，盘绕 ）</a:t>
            </a:r>
            <a:endParaRPr kumimoji="0" lang="zh-CN" altLang="en-US" sz="3600" b="1" i="0" u="none" strike="noStrike" kern="1200" cap="none" spc="0" normalizeH="0" baseline="0" noProof="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base" latinLnBrk="0" hangingPunct="1">
              <a:lnSpc>
                <a:spcPct val="120000"/>
              </a:lnSpc>
              <a:spcBef>
                <a:spcPct val="20000"/>
              </a:spcBef>
              <a:spcAft>
                <a:spcPct val="0"/>
              </a:spcAft>
              <a:buClr>
                <a:schemeClr val="accent1"/>
              </a:buClr>
              <a:buSzPct val="70000"/>
              <a:buFont typeface="Wingdings 2" panose="05020102010507070707" pitchFamily="18" charset="2"/>
              <a:buNone/>
            </a:pPr>
            <a:r>
              <a:rPr lang="zh-CN" altLang="zh-CN" sz="36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zh-CN" sz="3600" b="1" dirty="0">
                <a:latin typeface="华文中宋" panose="02010600040101010101" pitchFamily="2" charset="-122"/>
                <a:ea typeface="华文中宋" panose="02010600040101010101" pitchFamily="2" charset="-122"/>
                <a:cs typeface="华文中宋" panose="02010600040101010101" pitchFamily="2" charset="-122"/>
                <a:sym typeface="+mn-ea"/>
              </a:rPr>
              <a:t>④ </a:t>
            </a:r>
            <a:r>
              <a:rPr lang="zh-CN" altLang="en-US" sz="3600" b="1" dirty="0">
                <a:latin typeface="华文中宋" panose="02010600040101010101" pitchFamily="2" charset="-122"/>
                <a:ea typeface="华文中宋" panose="02010600040101010101" pitchFamily="2" charset="-122"/>
                <a:cs typeface="华文中宋" panose="02010600040101010101" pitchFamily="2" charset="-122"/>
                <a:sym typeface="+mn-ea"/>
              </a:rPr>
              <a:t>肴核既尽，杯盘狼籍  </a:t>
            </a:r>
            <a:endParaRPr kumimoji="0" lang="zh-CN" altLang="en-US" sz="3600" b="1" i="0" u="none" strike="noStrike" kern="1200" cap="none" spc="0" normalizeH="0" baseline="0" noProof="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base" latinLnBrk="0" hangingPunct="1">
              <a:lnSpc>
                <a:spcPct val="120000"/>
              </a:lnSpc>
              <a:spcBef>
                <a:spcPct val="20000"/>
              </a:spcBef>
              <a:spcAft>
                <a:spcPct val="0"/>
              </a:spcAft>
              <a:buClr>
                <a:schemeClr val="accent1"/>
              </a:buClr>
              <a:buSzPct val="70000"/>
              <a:buFont typeface="Wingdings 2" panose="05020102010507070707" pitchFamily="18" charset="2"/>
              <a:buNone/>
            </a:pPr>
            <a:r>
              <a:rPr lang="zh-CN" altLang="en-US" sz="3600" b="1" dirty="0">
                <a:solidFill>
                  <a:srgbClr val="990000"/>
                </a:solidFill>
                <a:latin typeface="华文中宋" panose="02010600040101010101" pitchFamily="2" charset="-122"/>
                <a:ea typeface="华文中宋" panose="02010600040101010101" pitchFamily="2" charset="-122"/>
                <a:cs typeface="华文中宋" panose="02010600040101010101" pitchFamily="2" charset="-122"/>
                <a:sym typeface="+mn-ea"/>
              </a:rPr>
              <a:t>     （籍，同“藉”；狼藉，凌乱的样子）</a:t>
            </a:r>
            <a:endParaRPr lang="zh-CN" altLang="en-US" sz="3600" b="1" dirty="0">
              <a:solidFill>
                <a:srgbClr val="99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46100" y="182880"/>
            <a:ext cx="11361420" cy="6182995"/>
          </a:xfrm>
          <a:prstGeom prst="rect">
            <a:avLst/>
          </a:prstGeom>
          <a:noFill/>
        </p:spPr>
        <p:txBody>
          <a:bodyPr wrap="square" rtlCol="0" anchor="t">
            <a:spAutoFit/>
          </a:bodyPr>
          <a:p>
            <a:pPr marL="0" indent="0" defTabSz="914400" eaLnBrk="1" latinLnBrk="0" hangingPunct="1">
              <a:lnSpc>
                <a:spcPct val="110000"/>
              </a:lnSpc>
              <a:buNone/>
            </a:pPr>
            <a:r>
              <a:rPr lang="zh-CN" altLang="en-US" sz="3600" b="1" dirty="0">
                <a:solidFill>
                  <a:srgbClr val="270AD3"/>
                </a:solidFill>
                <a:latin typeface="华文中宋" panose="02010600040101010101" pitchFamily="2" charset="-122"/>
                <a:ea typeface="华文中宋" panose="02010600040101010101" pitchFamily="2" charset="-122"/>
                <a:sym typeface="+mn-ea"/>
              </a:rPr>
              <a:t>（</a:t>
            </a:r>
            <a:r>
              <a:rPr lang="zh-CN" altLang="zh-CN" sz="3600" b="1" dirty="0">
                <a:solidFill>
                  <a:srgbClr val="270AD3"/>
                </a:solidFill>
                <a:latin typeface="华文中宋" panose="02010600040101010101" pitchFamily="2" charset="-122"/>
                <a:ea typeface="华文中宋" panose="02010600040101010101" pitchFamily="2" charset="-122"/>
                <a:sym typeface="+mn-ea"/>
              </a:rPr>
              <a:t>2</a:t>
            </a:r>
            <a:r>
              <a:rPr lang="zh-CN" altLang="en-US" sz="3600" b="1" dirty="0">
                <a:solidFill>
                  <a:srgbClr val="270AD3"/>
                </a:solidFill>
                <a:latin typeface="华文中宋" panose="02010600040101010101" pitchFamily="2" charset="-122"/>
                <a:ea typeface="华文中宋" panose="02010600040101010101" pitchFamily="2" charset="-122"/>
                <a:sym typeface="+mn-ea"/>
              </a:rPr>
              <a:t>）指出下列句中的活用情况并释义 </a:t>
            </a:r>
            <a:endParaRPr lang="zh-CN" altLang="en-US" sz="3600" b="1" baseline="0" dirty="0">
              <a:solidFill>
                <a:srgbClr val="FF0000"/>
              </a:solidFill>
              <a:latin typeface="华文中宋" panose="02010600040101010101" pitchFamily="2" charset="-122"/>
              <a:ea typeface="华文中宋" panose="02010600040101010101" pitchFamily="2" charset="-122"/>
            </a:endParaRPr>
          </a:p>
          <a:p>
            <a:pPr marL="0" indent="0" defTabSz="914400" eaLnBrk="1" latinLnBrk="0" hangingPunct="1">
              <a:lnSpc>
                <a:spcPct val="110000"/>
              </a:lnSpc>
              <a:buNone/>
            </a:pPr>
            <a:r>
              <a:rPr lang="zh-CN" altLang="zh-CN" sz="3600" b="1" dirty="0">
                <a:solidFill>
                  <a:srgbClr val="FF0000"/>
                </a:solidFill>
                <a:latin typeface="华文中宋" panose="02010600040101010101" pitchFamily="2" charset="-122"/>
                <a:ea typeface="华文中宋" panose="02010600040101010101" pitchFamily="2" charset="-122"/>
                <a:sym typeface="+mn-ea"/>
              </a:rPr>
              <a:t>    </a:t>
            </a:r>
            <a:r>
              <a:rPr lang="zh-CN" altLang="zh-CN" sz="3600" b="1" dirty="0">
                <a:latin typeface="华文中宋" panose="02010600040101010101" pitchFamily="2" charset="-122"/>
                <a:ea typeface="华文中宋" panose="02010600040101010101" pitchFamily="2" charset="-122"/>
                <a:sym typeface="+mn-ea"/>
              </a:rPr>
              <a:t>① </a:t>
            </a:r>
            <a:r>
              <a:rPr lang="zh-CN" altLang="en-US" sz="3600" b="1" dirty="0">
                <a:latin typeface="华文中宋" panose="02010600040101010101" pitchFamily="2" charset="-122"/>
                <a:ea typeface="华文中宋" panose="02010600040101010101" pitchFamily="2" charset="-122"/>
                <a:sym typeface="+mn-ea"/>
              </a:rPr>
              <a:t>舞幽壑之潜蛟，泣孤舟之嫠妇 </a:t>
            </a:r>
            <a:endParaRPr lang="zh-CN" altLang="en-US" sz="3600" b="1" baseline="0" dirty="0">
              <a:solidFill>
                <a:srgbClr val="FF0000"/>
              </a:solidFill>
              <a:latin typeface="华文中宋" panose="02010600040101010101" pitchFamily="2" charset="-122"/>
              <a:ea typeface="华文中宋" panose="02010600040101010101" pitchFamily="2" charset="-122"/>
            </a:endParaRPr>
          </a:p>
          <a:p>
            <a:pPr marL="0" indent="0" defTabSz="914400" eaLnBrk="1" latinLnBrk="0" hangingPunct="1">
              <a:lnSpc>
                <a:spcPct val="110000"/>
              </a:lnSpc>
              <a:buNone/>
            </a:pPr>
            <a:r>
              <a:rPr lang="zh-CN" altLang="en-US" sz="3600" b="1" dirty="0">
                <a:solidFill>
                  <a:srgbClr val="FF0000"/>
                </a:solidFill>
                <a:latin typeface="华文中宋" panose="02010600040101010101" pitchFamily="2" charset="-122"/>
                <a:ea typeface="华文中宋" panose="02010600040101010101" pitchFamily="2" charset="-122"/>
                <a:sym typeface="+mn-ea"/>
              </a:rPr>
              <a:t>  </a:t>
            </a:r>
            <a:r>
              <a:rPr lang="zh-CN" altLang="en-US" sz="3600" b="1" dirty="0">
                <a:solidFill>
                  <a:srgbClr val="990000"/>
                </a:solidFill>
                <a:latin typeface="华文中宋" panose="02010600040101010101" pitchFamily="2" charset="-122"/>
                <a:ea typeface="华文中宋" panose="02010600040101010101" pitchFamily="2" charset="-122"/>
                <a:sym typeface="+mn-ea"/>
              </a:rPr>
              <a:t>（ 舞、泣，</a:t>
            </a:r>
            <a:r>
              <a:rPr lang="zh-CN" altLang="en-US" sz="3600" b="1" dirty="0">
                <a:solidFill>
                  <a:srgbClr val="FF0000"/>
                </a:solidFill>
                <a:latin typeface="华文中宋" panose="02010600040101010101" pitchFamily="2" charset="-122"/>
                <a:ea typeface="华文中宋" panose="02010600040101010101" pitchFamily="2" charset="-122"/>
                <a:sym typeface="+mn-ea"/>
              </a:rPr>
              <a:t>使动</a:t>
            </a:r>
            <a:r>
              <a:rPr lang="zh-CN" altLang="en-US" sz="3600" b="1" dirty="0">
                <a:solidFill>
                  <a:srgbClr val="990000"/>
                </a:solidFill>
                <a:latin typeface="华文中宋" panose="02010600040101010101" pitchFamily="2" charset="-122"/>
                <a:ea typeface="华文中宋" panose="02010600040101010101" pitchFamily="2" charset="-122"/>
                <a:sym typeface="+mn-ea"/>
              </a:rPr>
              <a:t>，使</a:t>
            </a:r>
            <a:r>
              <a:rPr lang="zh-CN" altLang="zh-CN" sz="3600" b="1" dirty="0">
                <a:solidFill>
                  <a:srgbClr val="990000"/>
                </a:solidFill>
                <a:latin typeface="华文中宋" panose="02010600040101010101" pitchFamily="2" charset="-122"/>
                <a:ea typeface="华文中宋" panose="02010600040101010101" pitchFamily="2" charset="-122"/>
                <a:sym typeface="+mn-ea"/>
              </a:rPr>
              <a:t>……</a:t>
            </a:r>
            <a:r>
              <a:rPr lang="zh-CN" altLang="en-US" sz="3600" b="1" dirty="0">
                <a:solidFill>
                  <a:srgbClr val="990000"/>
                </a:solidFill>
                <a:latin typeface="华文中宋" panose="02010600040101010101" pitchFamily="2" charset="-122"/>
                <a:ea typeface="华文中宋" panose="02010600040101010101" pitchFamily="2" charset="-122"/>
                <a:sym typeface="+mn-ea"/>
              </a:rPr>
              <a:t>起舞；使</a:t>
            </a:r>
            <a:r>
              <a:rPr lang="zh-CN" altLang="zh-CN" sz="3600" b="1" dirty="0">
                <a:solidFill>
                  <a:srgbClr val="990000"/>
                </a:solidFill>
                <a:latin typeface="华文中宋" panose="02010600040101010101" pitchFamily="2" charset="-122"/>
                <a:ea typeface="华文中宋" panose="02010600040101010101" pitchFamily="2" charset="-122"/>
                <a:sym typeface="+mn-ea"/>
              </a:rPr>
              <a:t>……</a:t>
            </a:r>
            <a:r>
              <a:rPr lang="zh-CN" altLang="en-US" sz="3600" b="1" dirty="0">
                <a:solidFill>
                  <a:srgbClr val="990000"/>
                </a:solidFill>
                <a:latin typeface="华文中宋" panose="02010600040101010101" pitchFamily="2" charset="-122"/>
                <a:ea typeface="华文中宋" panose="02010600040101010101" pitchFamily="2" charset="-122"/>
                <a:sym typeface="+mn-ea"/>
              </a:rPr>
              <a:t>哭泣）</a:t>
            </a:r>
            <a:endParaRPr lang="en-US" altLang="zh-CN" sz="3600" b="1" baseline="0" dirty="0">
              <a:solidFill>
                <a:srgbClr val="FF0000"/>
              </a:solidFill>
              <a:latin typeface="华文中宋" panose="02010600040101010101" pitchFamily="2" charset="-122"/>
              <a:ea typeface="华文中宋" panose="02010600040101010101" pitchFamily="2" charset="-122"/>
            </a:endParaRPr>
          </a:p>
          <a:p>
            <a:pPr marL="0" indent="0" defTabSz="914400" eaLnBrk="1" latinLnBrk="0" hangingPunct="1">
              <a:lnSpc>
                <a:spcPct val="110000"/>
              </a:lnSpc>
              <a:buNone/>
            </a:pPr>
            <a:r>
              <a:rPr lang="zh-CN" altLang="en-US" sz="3600" b="1" dirty="0">
                <a:solidFill>
                  <a:srgbClr val="FF0000"/>
                </a:solidFill>
                <a:latin typeface="华文中宋" panose="02010600040101010101" pitchFamily="2" charset="-122"/>
                <a:ea typeface="华文中宋" panose="02010600040101010101" pitchFamily="2" charset="-122"/>
                <a:sym typeface="+mn-ea"/>
              </a:rPr>
              <a:t>    </a:t>
            </a:r>
            <a:r>
              <a:rPr lang="zh-CN" altLang="en-US" sz="3600" b="1" dirty="0">
                <a:latin typeface="华文中宋" panose="02010600040101010101" pitchFamily="2" charset="-122"/>
                <a:ea typeface="华文中宋" panose="02010600040101010101" pitchFamily="2" charset="-122"/>
                <a:sym typeface="+mn-ea"/>
              </a:rPr>
              <a:t>② 西望夏口，东望武昌   </a:t>
            </a:r>
            <a:r>
              <a:rPr lang="zh-CN" altLang="en-US" sz="3600" b="1" dirty="0">
                <a:solidFill>
                  <a:srgbClr val="FF0000"/>
                </a:solidFill>
                <a:latin typeface="华文中宋" panose="02010600040101010101" pitchFamily="2" charset="-122"/>
                <a:ea typeface="华文中宋" panose="02010600040101010101" pitchFamily="2" charset="-122"/>
                <a:sym typeface="+mn-ea"/>
              </a:rPr>
              <a:t>     </a:t>
            </a:r>
            <a:endParaRPr lang="zh-CN" altLang="en-US" sz="3600" b="1" baseline="0" dirty="0">
              <a:solidFill>
                <a:srgbClr val="FF0000"/>
              </a:solidFill>
              <a:latin typeface="华文中宋" panose="02010600040101010101" pitchFamily="2" charset="-122"/>
              <a:ea typeface="华文中宋" panose="02010600040101010101" pitchFamily="2" charset="-122"/>
            </a:endParaRPr>
          </a:p>
          <a:p>
            <a:pPr marL="0" indent="0" defTabSz="914400" eaLnBrk="1" latinLnBrk="0" hangingPunct="1">
              <a:lnSpc>
                <a:spcPct val="110000"/>
              </a:lnSpc>
              <a:buNone/>
            </a:pPr>
            <a:r>
              <a:rPr lang="zh-CN" altLang="en-US" sz="3600" b="1" dirty="0">
                <a:solidFill>
                  <a:srgbClr val="FF0000"/>
                </a:solidFill>
                <a:latin typeface="华文中宋" panose="02010600040101010101" pitchFamily="2" charset="-122"/>
                <a:ea typeface="华文中宋" panose="02010600040101010101" pitchFamily="2" charset="-122"/>
                <a:sym typeface="+mn-ea"/>
              </a:rPr>
              <a:t>  </a:t>
            </a:r>
            <a:r>
              <a:rPr lang="zh-CN" altLang="en-US" sz="3600" b="1" dirty="0">
                <a:solidFill>
                  <a:srgbClr val="990000"/>
                </a:solidFill>
                <a:latin typeface="华文中宋" panose="02010600040101010101" pitchFamily="2" charset="-122"/>
                <a:ea typeface="华文中宋" panose="02010600040101010101" pitchFamily="2" charset="-122"/>
                <a:sym typeface="+mn-ea"/>
              </a:rPr>
              <a:t>（ 西、东，</a:t>
            </a:r>
            <a:r>
              <a:rPr lang="zh-CN" altLang="en-US" sz="3600" b="1" dirty="0">
                <a:solidFill>
                  <a:srgbClr val="FF0000"/>
                </a:solidFill>
                <a:latin typeface="华文中宋" panose="02010600040101010101" pitchFamily="2" charset="-122"/>
                <a:ea typeface="华文中宋" panose="02010600040101010101" pitchFamily="2" charset="-122"/>
                <a:sym typeface="+mn-ea"/>
              </a:rPr>
              <a:t>名→状</a:t>
            </a:r>
            <a:r>
              <a:rPr lang="zh-CN" altLang="en-US" sz="3600" b="1" dirty="0">
                <a:solidFill>
                  <a:srgbClr val="990000"/>
                </a:solidFill>
                <a:latin typeface="华文中宋" panose="02010600040101010101" pitchFamily="2" charset="-122"/>
                <a:ea typeface="华文中宋" panose="02010600040101010101" pitchFamily="2" charset="-122"/>
                <a:sym typeface="+mn-ea"/>
              </a:rPr>
              <a:t> ，向西；向东） </a:t>
            </a:r>
            <a:endParaRPr lang="en-US" altLang="zh-CN" sz="3600" b="1" baseline="0" dirty="0">
              <a:solidFill>
                <a:srgbClr val="990000"/>
              </a:solidFill>
              <a:latin typeface="华文中宋" panose="02010600040101010101" pitchFamily="2" charset="-122"/>
              <a:ea typeface="华文中宋" panose="02010600040101010101" pitchFamily="2" charset="-122"/>
            </a:endParaRPr>
          </a:p>
          <a:p>
            <a:pPr marL="0" indent="0" defTabSz="914400" eaLnBrk="1" latinLnBrk="0" hangingPunct="1">
              <a:lnSpc>
                <a:spcPct val="110000"/>
              </a:lnSpc>
              <a:buNone/>
            </a:pPr>
            <a:r>
              <a:rPr lang="zh-CN" altLang="en-US" sz="3600" b="1" dirty="0">
                <a:latin typeface="华文中宋" panose="02010600040101010101" pitchFamily="2" charset="-122"/>
                <a:ea typeface="华文中宋" panose="02010600040101010101" pitchFamily="2" charset="-122"/>
                <a:sym typeface="+mn-ea"/>
              </a:rPr>
              <a:t>    ③ 下江陵 </a:t>
            </a:r>
            <a:r>
              <a:rPr lang="zh-CN" altLang="en-US" sz="3600" b="1" dirty="0">
                <a:solidFill>
                  <a:srgbClr val="FF0000"/>
                </a:solidFill>
                <a:latin typeface="华文中宋" panose="02010600040101010101" pitchFamily="2" charset="-122"/>
                <a:ea typeface="华文中宋" panose="02010600040101010101" pitchFamily="2" charset="-122"/>
                <a:sym typeface="+mn-ea"/>
              </a:rPr>
              <a:t>           </a:t>
            </a:r>
            <a:r>
              <a:rPr lang="zh-CN" altLang="en-US" sz="3600" b="1" dirty="0">
                <a:solidFill>
                  <a:srgbClr val="990000"/>
                </a:solidFill>
                <a:latin typeface="华文中宋" panose="02010600040101010101" pitchFamily="2" charset="-122"/>
                <a:ea typeface="华文中宋" panose="02010600040101010101" pitchFamily="2" charset="-122"/>
                <a:sym typeface="+mn-ea"/>
              </a:rPr>
              <a:t>（ 下，</a:t>
            </a:r>
            <a:r>
              <a:rPr lang="zh-CN" altLang="en-US" sz="3600" b="1" dirty="0">
                <a:solidFill>
                  <a:srgbClr val="FF0000"/>
                </a:solidFill>
                <a:latin typeface="华文中宋" panose="02010600040101010101" pitchFamily="2" charset="-122"/>
                <a:ea typeface="华文中宋" panose="02010600040101010101" pitchFamily="2" charset="-122"/>
                <a:sym typeface="+mn-ea"/>
              </a:rPr>
              <a:t>名→动，</a:t>
            </a:r>
            <a:r>
              <a:rPr lang="zh-CN" altLang="en-US" sz="3600" b="1" dirty="0">
                <a:solidFill>
                  <a:srgbClr val="990000"/>
                </a:solidFill>
                <a:latin typeface="华文中宋" panose="02010600040101010101" pitchFamily="2" charset="-122"/>
                <a:ea typeface="华文中宋" panose="02010600040101010101" pitchFamily="2" charset="-122"/>
                <a:sym typeface="+mn-ea"/>
              </a:rPr>
              <a:t>攻下  ） </a:t>
            </a:r>
            <a:endParaRPr lang="en-US" altLang="zh-CN" sz="3600" b="1" baseline="0" dirty="0">
              <a:solidFill>
                <a:srgbClr val="FF0000"/>
              </a:solidFill>
              <a:latin typeface="华文中宋" panose="02010600040101010101" pitchFamily="2" charset="-122"/>
              <a:ea typeface="华文中宋" panose="02010600040101010101" pitchFamily="2" charset="-122"/>
            </a:endParaRPr>
          </a:p>
          <a:p>
            <a:pPr marL="0" indent="0" defTabSz="914400" eaLnBrk="1" latinLnBrk="0" hangingPunct="1">
              <a:lnSpc>
                <a:spcPct val="110000"/>
              </a:lnSpc>
              <a:buNone/>
            </a:pPr>
            <a:r>
              <a:rPr lang="zh-CN" altLang="en-US" sz="3600" b="1" dirty="0">
                <a:latin typeface="华文中宋" panose="02010600040101010101" pitchFamily="2" charset="-122"/>
                <a:ea typeface="华文中宋" panose="02010600040101010101" pitchFamily="2" charset="-122"/>
                <a:sym typeface="+mn-ea"/>
              </a:rPr>
              <a:t>    ④ 侣鱼虾而友麋鹿</a:t>
            </a:r>
            <a:r>
              <a:rPr lang="zh-CN" altLang="en-US" sz="3600" b="1" dirty="0">
                <a:solidFill>
                  <a:srgbClr val="FF0000"/>
                </a:solidFill>
                <a:latin typeface="华文中宋" panose="02010600040101010101" pitchFamily="2" charset="-122"/>
                <a:ea typeface="华文中宋" panose="02010600040101010101" pitchFamily="2" charset="-122"/>
                <a:sym typeface="+mn-ea"/>
              </a:rPr>
              <a:t>         </a:t>
            </a:r>
            <a:endParaRPr lang="zh-CN" altLang="en-US" sz="3600" b="1" baseline="0" dirty="0">
              <a:solidFill>
                <a:srgbClr val="FF0000"/>
              </a:solidFill>
              <a:latin typeface="华文中宋" panose="02010600040101010101" pitchFamily="2" charset="-122"/>
              <a:ea typeface="华文中宋" panose="02010600040101010101" pitchFamily="2" charset="-122"/>
            </a:endParaRPr>
          </a:p>
          <a:p>
            <a:pPr marL="0" indent="0" defTabSz="914400" eaLnBrk="1" latinLnBrk="0" hangingPunct="1">
              <a:lnSpc>
                <a:spcPct val="110000"/>
              </a:lnSpc>
              <a:buNone/>
            </a:pPr>
            <a:r>
              <a:rPr lang="zh-CN" altLang="en-US" sz="3600" b="1" dirty="0">
                <a:solidFill>
                  <a:srgbClr val="FF0000"/>
                </a:solidFill>
                <a:latin typeface="华文中宋" panose="02010600040101010101" pitchFamily="2" charset="-122"/>
                <a:ea typeface="华文中宋" panose="02010600040101010101" pitchFamily="2" charset="-122"/>
                <a:sym typeface="+mn-ea"/>
              </a:rPr>
              <a:t>  </a:t>
            </a:r>
            <a:r>
              <a:rPr lang="zh-CN" altLang="en-US" sz="3600" b="1" dirty="0">
                <a:solidFill>
                  <a:srgbClr val="990000"/>
                </a:solidFill>
                <a:latin typeface="华文中宋" panose="02010600040101010101" pitchFamily="2" charset="-122"/>
                <a:ea typeface="华文中宋" panose="02010600040101010101" pitchFamily="2" charset="-122"/>
                <a:sym typeface="+mn-ea"/>
              </a:rPr>
              <a:t>（侣、友，</a:t>
            </a:r>
            <a:r>
              <a:rPr lang="zh-CN" altLang="en-US" sz="3600" b="1" dirty="0">
                <a:solidFill>
                  <a:srgbClr val="FF0000"/>
                </a:solidFill>
                <a:latin typeface="华文中宋" panose="02010600040101010101" pitchFamily="2" charset="-122"/>
                <a:ea typeface="华文中宋" panose="02010600040101010101" pitchFamily="2" charset="-122"/>
                <a:sym typeface="+mn-ea"/>
              </a:rPr>
              <a:t>意动</a:t>
            </a:r>
            <a:r>
              <a:rPr lang="zh-CN" altLang="en-US" sz="3600" b="1" dirty="0">
                <a:solidFill>
                  <a:srgbClr val="990000"/>
                </a:solidFill>
                <a:latin typeface="华文中宋" panose="02010600040101010101" pitchFamily="2" charset="-122"/>
                <a:ea typeface="华文中宋" panose="02010600040101010101" pitchFamily="2" charset="-122"/>
                <a:sym typeface="+mn-ea"/>
              </a:rPr>
              <a:t>，以</a:t>
            </a:r>
            <a:r>
              <a:rPr lang="zh-CN" altLang="zh-CN" sz="3600" b="1" dirty="0">
                <a:solidFill>
                  <a:srgbClr val="990000"/>
                </a:solidFill>
                <a:latin typeface="华文中宋" panose="02010600040101010101" pitchFamily="2" charset="-122"/>
                <a:ea typeface="华文中宋" panose="02010600040101010101" pitchFamily="2" charset="-122"/>
                <a:sym typeface="+mn-ea"/>
              </a:rPr>
              <a:t>……</a:t>
            </a:r>
            <a:r>
              <a:rPr lang="zh-CN" altLang="en-US" sz="3600" b="1" dirty="0">
                <a:solidFill>
                  <a:srgbClr val="990000"/>
                </a:solidFill>
                <a:latin typeface="华文中宋" panose="02010600040101010101" pitchFamily="2" charset="-122"/>
                <a:ea typeface="华文中宋" panose="02010600040101010101" pitchFamily="2" charset="-122"/>
                <a:sym typeface="+mn-ea"/>
              </a:rPr>
              <a:t>为伴侣；以</a:t>
            </a:r>
            <a:r>
              <a:rPr lang="zh-CN" altLang="zh-CN" sz="3600" b="1" dirty="0">
                <a:solidFill>
                  <a:srgbClr val="990000"/>
                </a:solidFill>
                <a:latin typeface="华文中宋" panose="02010600040101010101" pitchFamily="2" charset="-122"/>
                <a:ea typeface="华文中宋" panose="02010600040101010101" pitchFamily="2" charset="-122"/>
                <a:sym typeface="+mn-ea"/>
              </a:rPr>
              <a:t>……</a:t>
            </a:r>
            <a:r>
              <a:rPr lang="zh-CN" altLang="en-US" sz="3600" b="1" dirty="0">
                <a:solidFill>
                  <a:srgbClr val="990000"/>
                </a:solidFill>
                <a:latin typeface="华文中宋" panose="02010600040101010101" pitchFamily="2" charset="-122"/>
                <a:ea typeface="华文中宋" panose="02010600040101010101" pitchFamily="2" charset="-122"/>
                <a:sym typeface="+mn-ea"/>
              </a:rPr>
              <a:t>为友） </a:t>
            </a:r>
            <a:endParaRPr lang="en-US" altLang="zh-CN" sz="3600" b="1" baseline="0" dirty="0">
              <a:solidFill>
                <a:srgbClr val="FF0000"/>
              </a:solidFill>
              <a:latin typeface="华文中宋" panose="02010600040101010101" pitchFamily="2" charset="-122"/>
              <a:ea typeface="华文中宋" panose="02010600040101010101" pitchFamily="2" charset="-122"/>
            </a:endParaRPr>
          </a:p>
          <a:p>
            <a:pPr marL="0" indent="0" defTabSz="914400" eaLnBrk="1" latinLnBrk="0" hangingPunct="1">
              <a:lnSpc>
                <a:spcPct val="110000"/>
              </a:lnSpc>
              <a:buNone/>
            </a:pPr>
            <a:r>
              <a:rPr lang="zh-CN" altLang="en-US" sz="3600" b="1" dirty="0">
                <a:latin typeface="华文中宋" panose="02010600040101010101" pitchFamily="2" charset="-122"/>
                <a:ea typeface="华文中宋" panose="02010600040101010101" pitchFamily="2" charset="-122"/>
                <a:sym typeface="+mn-ea"/>
              </a:rPr>
              <a:t>    ⑤ 顺流而东也 </a:t>
            </a:r>
            <a:r>
              <a:rPr lang="zh-CN" altLang="en-US" sz="3600" b="1" dirty="0">
                <a:solidFill>
                  <a:srgbClr val="FF0000"/>
                </a:solidFill>
                <a:latin typeface="华文中宋" panose="02010600040101010101" pitchFamily="2" charset="-122"/>
                <a:ea typeface="华文中宋" panose="02010600040101010101" pitchFamily="2" charset="-122"/>
                <a:sym typeface="+mn-ea"/>
              </a:rPr>
              <a:t>      </a:t>
            </a:r>
            <a:r>
              <a:rPr lang="zh-CN" altLang="en-US" sz="3600" b="1" dirty="0">
                <a:solidFill>
                  <a:srgbClr val="990000"/>
                </a:solidFill>
                <a:latin typeface="华文中宋" panose="02010600040101010101" pitchFamily="2" charset="-122"/>
                <a:ea typeface="华文中宋" panose="02010600040101010101" pitchFamily="2" charset="-122"/>
                <a:sym typeface="+mn-ea"/>
              </a:rPr>
              <a:t>（ 东，</a:t>
            </a:r>
            <a:r>
              <a:rPr lang="zh-CN" altLang="en-US" sz="3600" b="1" dirty="0">
                <a:solidFill>
                  <a:srgbClr val="FF0000"/>
                </a:solidFill>
                <a:latin typeface="华文中宋" panose="02010600040101010101" pitchFamily="2" charset="-122"/>
                <a:ea typeface="华文中宋" panose="02010600040101010101" pitchFamily="2" charset="-122"/>
                <a:sym typeface="+mn-ea"/>
              </a:rPr>
              <a:t>名→动</a:t>
            </a:r>
            <a:r>
              <a:rPr lang="zh-CN" altLang="en-US" sz="3600" b="1" dirty="0">
                <a:solidFill>
                  <a:srgbClr val="990000"/>
                </a:solidFill>
                <a:latin typeface="华文中宋" panose="02010600040101010101" pitchFamily="2" charset="-122"/>
                <a:ea typeface="华文中宋" panose="02010600040101010101" pitchFamily="2" charset="-122"/>
                <a:sym typeface="+mn-ea"/>
              </a:rPr>
              <a:t>，向东进发）</a:t>
            </a:r>
            <a:endParaRPr lang="en-US" altLang="zh-CN" sz="3600" b="1" baseline="0" dirty="0">
              <a:solidFill>
                <a:srgbClr val="990000"/>
              </a:solidFill>
              <a:latin typeface="华文中宋" panose="02010600040101010101" pitchFamily="2" charset="-122"/>
              <a:ea typeface="华文中宋" panose="02010600040101010101" pitchFamily="2" charset="-122"/>
            </a:endParaRPr>
          </a:p>
          <a:p>
            <a:pPr marL="0" indent="0" defTabSz="914400" eaLnBrk="1" latinLnBrk="0" hangingPunct="1">
              <a:lnSpc>
                <a:spcPct val="110000"/>
              </a:lnSpc>
              <a:buNone/>
            </a:pPr>
            <a:r>
              <a:rPr lang="zh-CN" altLang="en-US" sz="3600" b="1" dirty="0">
                <a:solidFill>
                  <a:srgbClr val="FF0000"/>
                </a:solidFill>
                <a:latin typeface="华文中宋" panose="02010600040101010101" pitchFamily="2" charset="-122"/>
                <a:ea typeface="华文中宋" panose="02010600040101010101" pitchFamily="2" charset="-122"/>
                <a:sym typeface="+mn-ea"/>
              </a:rPr>
              <a:t>    </a:t>
            </a:r>
            <a:r>
              <a:rPr lang="zh-CN" altLang="en-US" sz="3600" b="1" dirty="0">
                <a:latin typeface="华文中宋" panose="02010600040101010101" pitchFamily="2" charset="-122"/>
                <a:ea typeface="华文中宋" panose="02010600040101010101" pitchFamily="2" charset="-122"/>
                <a:sym typeface="+mn-ea"/>
              </a:rPr>
              <a:t>⑥ 渔樵于江渚之上</a:t>
            </a:r>
            <a:r>
              <a:rPr lang="zh-CN" altLang="en-US" sz="3600" b="1" dirty="0">
                <a:solidFill>
                  <a:srgbClr val="FF0000"/>
                </a:solidFill>
                <a:latin typeface="华文中宋" panose="02010600040101010101" pitchFamily="2" charset="-122"/>
                <a:ea typeface="华文中宋" panose="02010600040101010101" pitchFamily="2" charset="-122"/>
                <a:sym typeface="+mn-ea"/>
              </a:rPr>
              <a:t> </a:t>
            </a:r>
            <a:r>
              <a:rPr lang="zh-CN" altLang="en-US" sz="3600" b="1" dirty="0">
                <a:solidFill>
                  <a:srgbClr val="990000"/>
                </a:solidFill>
                <a:latin typeface="华文中宋" panose="02010600040101010101" pitchFamily="2" charset="-122"/>
                <a:ea typeface="华文中宋" panose="02010600040101010101" pitchFamily="2" charset="-122"/>
                <a:sym typeface="+mn-ea"/>
              </a:rPr>
              <a:t>（ 渔樵，</a:t>
            </a:r>
            <a:r>
              <a:rPr lang="zh-CN" altLang="en-US" sz="3600" b="1" dirty="0">
                <a:solidFill>
                  <a:srgbClr val="FF0000"/>
                </a:solidFill>
                <a:latin typeface="华文中宋" panose="02010600040101010101" pitchFamily="2" charset="-122"/>
                <a:ea typeface="华文中宋" panose="02010600040101010101" pitchFamily="2" charset="-122"/>
                <a:sym typeface="+mn-ea"/>
              </a:rPr>
              <a:t>名→动</a:t>
            </a:r>
            <a:r>
              <a:rPr lang="zh-CN" altLang="en-US" sz="3600" b="1" dirty="0">
                <a:solidFill>
                  <a:srgbClr val="990000"/>
                </a:solidFill>
                <a:latin typeface="华文中宋" panose="02010600040101010101" pitchFamily="2" charset="-122"/>
                <a:ea typeface="华文中宋" panose="02010600040101010101" pitchFamily="2" charset="-122"/>
                <a:sym typeface="+mn-ea"/>
              </a:rPr>
              <a:t>，打鱼；砍柴）</a:t>
            </a:r>
            <a:r>
              <a:rPr lang="zh-CN" altLang="en-US" sz="3600" b="1" dirty="0">
                <a:solidFill>
                  <a:srgbClr val="FF0000"/>
                </a:solidFill>
                <a:latin typeface="华文中宋" panose="02010600040101010101" pitchFamily="2" charset="-122"/>
                <a:ea typeface="华文中宋" panose="02010600040101010101" pitchFamily="2" charset="-122"/>
                <a:sym typeface="+mn-ea"/>
              </a:rPr>
              <a:t> </a:t>
            </a:r>
            <a:endParaRPr lang="zh-CN" altLang="en-US" sz="3600" b="1" dirty="0">
              <a:solidFill>
                <a:srgbClr val="FF0000"/>
              </a:solidFill>
              <a:latin typeface="华文中宋" panose="02010600040101010101" pitchFamily="2" charset="-122"/>
              <a:ea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内容占位符 2"/>
          <p:cNvSpPr>
            <a:spLocks noGrp="1"/>
          </p:cNvSpPr>
          <p:nvPr>
            <p:ph idx="4294967295"/>
          </p:nvPr>
        </p:nvSpPr>
        <p:spPr>
          <a:xfrm>
            <a:off x="529590" y="163830"/>
            <a:ext cx="10855325" cy="6530975"/>
          </a:xfrm>
        </p:spPr>
        <p:txBody>
          <a:bodyPr vert="horz" wrap="square" lIns="91440" tIns="45720" rIns="91440" bIns="45720" anchor="t" anchorCtr="0">
            <a:normAutofit lnSpcReduction="10000"/>
          </a:bodyPr>
          <a:p>
            <a:pPr marL="0" indent="0" eaLnBrk="1" hangingPunct="1">
              <a:lnSpc>
                <a:spcPct val="100000"/>
              </a:lnSpc>
              <a:buNone/>
            </a:pPr>
            <a:r>
              <a:rPr lang="zh-CN" altLang="en-US" sz="4000" b="1" dirty="0">
                <a:solidFill>
                  <a:srgbClr val="270AD3"/>
                </a:solidFill>
                <a:latin typeface="华文中宋" panose="02010600040101010101" pitchFamily="2" charset="-122"/>
                <a:ea typeface="华文中宋" panose="02010600040101010101" pitchFamily="2" charset="-122"/>
              </a:rPr>
              <a:t>（</a:t>
            </a:r>
            <a:r>
              <a:rPr lang="zh-CN" altLang="zh-CN" sz="4000" b="1" dirty="0">
                <a:solidFill>
                  <a:srgbClr val="270AD3"/>
                </a:solidFill>
                <a:latin typeface="华文中宋" panose="02010600040101010101" pitchFamily="2" charset="-122"/>
                <a:ea typeface="华文中宋" panose="02010600040101010101" pitchFamily="2" charset="-122"/>
              </a:rPr>
              <a:t>3</a:t>
            </a:r>
            <a:r>
              <a:rPr lang="zh-CN" altLang="en-US" sz="4000" b="1" dirty="0">
                <a:solidFill>
                  <a:srgbClr val="270AD3"/>
                </a:solidFill>
                <a:latin typeface="华文中宋" panose="02010600040101010101" pitchFamily="2" charset="-122"/>
                <a:ea typeface="华文中宋" panose="02010600040101010101" pitchFamily="2" charset="-122"/>
              </a:rPr>
              <a:t>）指出下列句子的句式 </a:t>
            </a:r>
            <a:endParaRPr lang="zh-CN" altLang="en-US" sz="4000" b="1" dirty="0">
              <a:solidFill>
                <a:srgbClr val="270AD3"/>
              </a:solidFill>
              <a:latin typeface="华文中宋" panose="02010600040101010101" pitchFamily="2" charset="-122"/>
              <a:ea typeface="华文中宋" panose="02010600040101010101" pitchFamily="2" charset="-122"/>
            </a:endParaRPr>
          </a:p>
          <a:p>
            <a:pPr marL="0" indent="0" eaLnBrk="1" hangingPunct="1">
              <a:lnSpc>
                <a:spcPct val="100000"/>
              </a:lnSpc>
              <a:buNone/>
            </a:pPr>
            <a:r>
              <a:rPr lang="zh-CN" altLang="zh-CN" sz="4000" b="1" dirty="0">
                <a:solidFill>
                  <a:srgbClr val="FF0000"/>
                </a:solidFill>
                <a:latin typeface="华文中宋" panose="02010600040101010101" pitchFamily="2" charset="-122"/>
                <a:ea typeface="华文中宋" panose="02010600040101010101" pitchFamily="2" charset="-122"/>
              </a:rPr>
              <a:t> </a:t>
            </a:r>
            <a:r>
              <a:rPr lang="zh-CN" altLang="zh-CN" sz="4000" b="1" dirty="0">
                <a:solidFill>
                  <a:schemeClr val="tx1"/>
                </a:solidFill>
                <a:latin typeface="华文中宋" panose="02010600040101010101" pitchFamily="2" charset="-122"/>
                <a:ea typeface="华文中宋" panose="02010600040101010101" pitchFamily="2" charset="-122"/>
              </a:rPr>
              <a:t>① </a:t>
            </a:r>
            <a:r>
              <a:rPr lang="zh-CN" altLang="en-US" sz="4000" b="1" dirty="0">
                <a:solidFill>
                  <a:schemeClr val="tx1"/>
                </a:solidFill>
                <a:latin typeface="华文中宋" panose="02010600040101010101" pitchFamily="2" charset="-122"/>
                <a:ea typeface="华文中宋" panose="02010600040101010101" pitchFamily="2" charset="-122"/>
              </a:rPr>
              <a:t>月出于东山之上，徘徊于斗牛之间。 </a:t>
            </a:r>
            <a:r>
              <a:rPr lang="zh-CN" altLang="en-US" sz="4000" b="1" dirty="0">
                <a:solidFill>
                  <a:srgbClr val="FF0000"/>
                </a:solidFill>
                <a:latin typeface="华文中宋" panose="02010600040101010101" pitchFamily="2" charset="-122"/>
                <a:ea typeface="华文中宋" panose="02010600040101010101" pitchFamily="2" charset="-122"/>
              </a:rPr>
              <a:t>   </a:t>
            </a:r>
            <a:endParaRPr lang="zh-CN" altLang="en-US" sz="4000" b="1" dirty="0">
              <a:solidFill>
                <a:srgbClr val="FF0000"/>
              </a:solidFill>
              <a:latin typeface="华文中宋" panose="02010600040101010101" pitchFamily="2" charset="-122"/>
              <a:ea typeface="华文中宋" panose="02010600040101010101" pitchFamily="2" charset="-122"/>
            </a:endParaRPr>
          </a:p>
          <a:p>
            <a:pPr marL="0" indent="0" eaLnBrk="1" hangingPunct="1">
              <a:lnSpc>
                <a:spcPct val="100000"/>
              </a:lnSpc>
              <a:buNone/>
            </a:pPr>
            <a:r>
              <a:rPr lang="zh-CN" altLang="en-US" sz="4000" b="1" dirty="0">
                <a:solidFill>
                  <a:srgbClr val="FF0000"/>
                </a:solidFill>
                <a:latin typeface="华文中宋" panose="02010600040101010101" pitchFamily="2" charset="-122"/>
                <a:ea typeface="华文中宋" panose="02010600040101010101" pitchFamily="2" charset="-122"/>
              </a:rPr>
              <a:t>             </a:t>
            </a:r>
            <a:r>
              <a:rPr lang="zh-CN" altLang="en-US" sz="4000" b="1" dirty="0">
                <a:solidFill>
                  <a:srgbClr val="990000"/>
                </a:solidFill>
                <a:latin typeface="华文中宋" panose="02010600040101010101" pitchFamily="2" charset="-122"/>
                <a:ea typeface="华文中宋" panose="02010600040101010101" pitchFamily="2" charset="-122"/>
              </a:rPr>
              <a:t>（介宾短语作状语后置 ）</a:t>
            </a:r>
            <a:endParaRPr lang="zh-CN" altLang="en-US" sz="4000" b="1" dirty="0">
              <a:solidFill>
                <a:srgbClr val="FF0000"/>
              </a:solidFill>
              <a:latin typeface="华文中宋" panose="02010600040101010101" pitchFamily="2" charset="-122"/>
              <a:ea typeface="华文中宋" panose="02010600040101010101" pitchFamily="2" charset="-122"/>
            </a:endParaRPr>
          </a:p>
          <a:p>
            <a:pPr marL="0" indent="0" eaLnBrk="1" hangingPunct="1">
              <a:lnSpc>
                <a:spcPct val="100000"/>
              </a:lnSpc>
              <a:buNone/>
            </a:pPr>
            <a:r>
              <a:rPr lang="zh-CN" altLang="en-US" sz="4000" b="1" dirty="0">
                <a:solidFill>
                  <a:srgbClr val="FF0000"/>
                </a:solidFill>
                <a:latin typeface="华文中宋" panose="02010600040101010101" pitchFamily="2" charset="-122"/>
                <a:ea typeface="华文中宋" panose="02010600040101010101" pitchFamily="2" charset="-122"/>
              </a:rPr>
              <a:t>  </a:t>
            </a:r>
            <a:r>
              <a:rPr lang="zh-CN" altLang="en-US" sz="4000" b="1" dirty="0">
                <a:solidFill>
                  <a:schemeClr val="tx1"/>
                </a:solidFill>
                <a:latin typeface="华文中宋" panose="02010600040101010101" pitchFamily="2" charset="-122"/>
                <a:ea typeface="华文中宋" panose="02010600040101010101" pitchFamily="2" charset="-122"/>
              </a:rPr>
              <a:t>② 凌万顷之茫然</a:t>
            </a:r>
            <a:r>
              <a:rPr lang="zh-CN" altLang="en-US" sz="4000" b="1" dirty="0">
                <a:solidFill>
                  <a:srgbClr val="FF0000"/>
                </a:solidFill>
                <a:latin typeface="华文中宋" panose="02010600040101010101" pitchFamily="2" charset="-122"/>
                <a:ea typeface="华文中宋" panose="02010600040101010101" pitchFamily="2" charset="-122"/>
              </a:rPr>
              <a:t>     </a:t>
            </a:r>
            <a:endParaRPr lang="zh-CN" altLang="en-US" sz="4000" b="1" dirty="0">
              <a:solidFill>
                <a:srgbClr val="990000"/>
              </a:solidFill>
              <a:latin typeface="华文中宋" panose="02010600040101010101" pitchFamily="2" charset="-122"/>
              <a:ea typeface="华文中宋" panose="02010600040101010101" pitchFamily="2" charset="-122"/>
            </a:endParaRPr>
          </a:p>
          <a:p>
            <a:pPr marL="0" indent="0" eaLnBrk="1" hangingPunct="1">
              <a:lnSpc>
                <a:spcPct val="100000"/>
              </a:lnSpc>
              <a:buNone/>
            </a:pPr>
            <a:r>
              <a:rPr lang="zh-CN" altLang="zh-CN" sz="4000" b="1" dirty="0">
                <a:solidFill>
                  <a:srgbClr val="FF0000"/>
                </a:solidFill>
                <a:latin typeface="华文中宋" panose="02010600040101010101" pitchFamily="2" charset="-122"/>
                <a:ea typeface="华文中宋" panose="02010600040101010101" pitchFamily="2" charset="-122"/>
              </a:rPr>
              <a:t>  </a:t>
            </a:r>
            <a:r>
              <a:rPr lang="zh-CN" altLang="zh-CN" sz="4000" b="1" dirty="0">
                <a:solidFill>
                  <a:schemeClr val="tx1"/>
                </a:solidFill>
                <a:latin typeface="华文中宋" panose="02010600040101010101" pitchFamily="2" charset="-122"/>
                <a:ea typeface="华文中宋" panose="02010600040101010101" pitchFamily="2" charset="-122"/>
              </a:rPr>
              <a:t>③ </a:t>
            </a:r>
            <a:r>
              <a:rPr lang="zh-CN" altLang="en-US" sz="4000" b="1" dirty="0">
                <a:solidFill>
                  <a:schemeClr val="tx1"/>
                </a:solidFill>
                <a:latin typeface="华文中宋" panose="02010600040101010101" pitchFamily="2" charset="-122"/>
                <a:ea typeface="华文中宋" panose="02010600040101010101" pitchFamily="2" charset="-122"/>
              </a:rPr>
              <a:t>此非孟德之困于周郎者乎？</a:t>
            </a:r>
            <a:r>
              <a:rPr lang="zh-CN" altLang="en-US" sz="4000" b="1" dirty="0">
                <a:solidFill>
                  <a:srgbClr val="FF0000"/>
                </a:solidFill>
                <a:latin typeface="华文中宋" panose="02010600040101010101" pitchFamily="2" charset="-122"/>
                <a:ea typeface="华文中宋" panose="02010600040101010101" pitchFamily="2" charset="-122"/>
              </a:rPr>
              <a:t>           </a:t>
            </a:r>
            <a:endParaRPr lang="zh-CN" altLang="en-US" sz="4000" b="1" dirty="0">
              <a:solidFill>
                <a:srgbClr val="FF0000"/>
              </a:solidFill>
              <a:latin typeface="华文中宋" panose="02010600040101010101" pitchFamily="2" charset="-122"/>
              <a:ea typeface="华文中宋" panose="02010600040101010101" pitchFamily="2" charset="-122"/>
            </a:endParaRPr>
          </a:p>
          <a:p>
            <a:pPr marL="0" indent="0" eaLnBrk="1" hangingPunct="1">
              <a:lnSpc>
                <a:spcPct val="100000"/>
              </a:lnSpc>
              <a:buNone/>
            </a:pPr>
            <a:r>
              <a:rPr lang="zh-CN" altLang="en-US" sz="4000" b="1" dirty="0">
                <a:solidFill>
                  <a:srgbClr val="FF0000"/>
                </a:solidFill>
                <a:latin typeface="华文中宋" panose="02010600040101010101" pitchFamily="2" charset="-122"/>
                <a:ea typeface="华文中宋" panose="02010600040101010101" pitchFamily="2" charset="-122"/>
              </a:rPr>
              <a:t>             </a:t>
            </a:r>
            <a:r>
              <a:rPr lang="zh-CN" altLang="en-US" sz="4000" b="1" dirty="0">
                <a:solidFill>
                  <a:srgbClr val="990000"/>
                </a:solidFill>
                <a:latin typeface="华文中宋" panose="02010600040101010101" pitchFamily="2" charset="-122"/>
                <a:ea typeface="华文中宋" panose="02010600040101010101" pitchFamily="2" charset="-122"/>
              </a:rPr>
              <a:t>（被动句）</a:t>
            </a:r>
            <a:endParaRPr lang="en-US" altLang="zh-CN" sz="4000" b="1" dirty="0">
              <a:solidFill>
                <a:srgbClr val="990000"/>
              </a:solidFill>
              <a:latin typeface="华文中宋" panose="02010600040101010101" pitchFamily="2" charset="-122"/>
              <a:ea typeface="华文中宋" panose="02010600040101010101" pitchFamily="2" charset="-122"/>
            </a:endParaRPr>
          </a:p>
          <a:p>
            <a:pPr marL="0" indent="0" eaLnBrk="1" hangingPunct="1">
              <a:lnSpc>
                <a:spcPct val="100000"/>
              </a:lnSpc>
              <a:buNone/>
            </a:pPr>
            <a:r>
              <a:rPr lang="zh-CN" altLang="en-US" sz="4000" b="1" dirty="0">
                <a:solidFill>
                  <a:srgbClr val="FF0000"/>
                </a:solidFill>
                <a:latin typeface="华文中宋" panose="02010600040101010101" pitchFamily="2" charset="-122"/>
                <a:ea typeface="华文中宋" panose="02010600040101010101" pitchFamily="2" charset="-122"/>
              </a:rPr>
              <a:t>  </a:t>
            </a:r>
            <a:r>
              <a:rPr lang="zh-CN" altLang="en-US" sz="4000" b="1" dirty="0">
                <a:solidFill>
                  <a:schemeClr val="tx1"/>
                </a:solidFill>
                <a:latin typeface="华文中宋" panose="02010600040101010101" pitchFamily="2" charset="-122"/>
                <a:ea typeface="华文中宋" panose="02010600040101010101" pitchFamily="2" charset="-122"/>
              </a:rPr>
              <a:t>④ 何为其然也？</a:t>
            </a:r>
            <a:r>
              <a:rPr lang="zh-CN" altLang="zh-CN" sz="4000" b="1" dirty="0">
                <a:solidFill>
                  <a:schemeClr val="tx1"/>
                </a:solidFill>
                <a:latin typeface="华文中宋" panose="02010600040101010101" pitchFamily="2" charset="-122"/>
                <a:ea typeface="华文中宋" panose="02010600040101010101" pitchFamily="2" charset="-122"/>
              </a:rPr>
              <a:t>/ </a:t>
            </a:r>
            <a:r>
              <a:rPr lang="zh-CN" altLang="en-US" sz="4000" b="1" dirty="0">
                <a:solidFill>
                  <a:schemeClr val="tx1"/>
                </a:solidFill>
                <a:latin typeface="华文中宋" panose="02010600040101010101" pitchFamily="2" charset="-122"/>
                <a:ea typeface="华文中宋" panose="02010600040101010101" pitchFamily="2" charset="-122"/>
              </a:rPr>
              <a:t>而今安在哉？ </a:t>
            </a:r>
            <a:r>
              <a:rPr lang="zh-CN" altLang="en-US" sz="4000" b="1" dirty="0">
                <a:solidFill>
                  <a:srgbClr val="FF0000"/>
                </a:solidFill>
                <a:latin typeface="华文中宋" panose="02010600040101010101" pitchFamily="2" charset="-122"/>
                <a:ea typeface="华文中宋" panose="02010600040101010101" pitchFamily="2" charset="-122"/>
              </a:rPr>
              <a:t>       </a:t>
            </a:r>
            <a:endParaRPr lang="zh-CN" altLang="en-US" sz="4000" b="1" dirty="0">
              <a:solidFill>
                <a:srgbClr val="FF0000"/>
              </a:solidFill>
              <a:latin typeface="华文中宋" panose="02010600040101010101" pitchFamily="2" charset="-122"/>
              <a:ea typeface="华文中宋" panose="02010600040101010101" pitchFamily="2" charset="-122"/>
            </a:endParaRPr>
          </a:p>
          <a:p>
            <a:pPr marL="0" indent="0" eaLnBrk="1" hangingPunct="1">
              <a:lnSpc>
                <a:spcPct val="100000"/>
              </a:lnSpc>
              <a:buNone/>
            </a:pPr>
            <a:r>
              <a:rPr lang="zh-CN" altLang="en-US" sz="4000" b="1" dirty="0">
                <a:solidFill>
                  <a:srgbClr val="FF0000"/>
                </a:solidFill>
                <a:latin typeface="华文中宋" panose="02010600040101010101" pitchFamily="2" charset="-122"/>
                <a:ea typeface="华文中宋" panose="02010600040101010101" pitchFamily="2" charset="-122"/>
              </a:rPr>
              <a:t>             </a:t>
            </a:r>
            <a:r>
              <a:rPr lang="zh-CN" altLang="en-US" sz="4000" b="1" dirty="0">
                <a:solidFill>
                  <a:srgbClr val="990000"/>
                </a:solidFill>
                <a:latin typeface="华文中宋" panose="02010600040101010101" pitchFamily="2" charset="-122"/>
                <a:ea typeface="华文中宋" panose="02010600040101010101" pitchFamily="2" charset="-122"/>
              </a:rPr>
              <a:t>（宾语前置 ）</a:t>
            </a:r>
            <a:endParaRPr lang="en-US" altLang="zh-CN" sz="4000" b="1" dirty="0">
              <a:solidFill>
                <a:srgbClr val="990000"/>
              </a:solidFill>
              <a:latin typeface="华文中宋" panose="02010600040101010101" pitchFamily="2" charset="-122"/>
              <a:ea typeface="华文中宋" panose="02010600040101010101" pitchFamily="2" charset="-122"/>
            </a:endParaRPr>
          </a:p>
          <a:p>
            <a:pPr marL="0" indent="0" eaLnBrk="1" hangingPunct="1">
              <a:lnSpc>
                <a:spcPct val="100000"/>
              </a:lnSpc>
              <a:buNone/>
            </a:pPr>
            <a:r>
              <a:rPr lang="zh-CN" altLang="en-US" sz="4000" b="1" dirty="0">
                <a:solidFill>
                  <a:srgbClr val="FF0000"/>
                </a:solidFill>
                <a:latin typeface="华文中宋" panose="02010600040101010101" pitchFamily="2" charset="-122"/>
                <a:ea typeface="华文中宋" panose="02010600040101010101" pitchFamily="2" charset="-122"/>
              </a:rPr>
              <a:t>  </a:t>
            </a:r>
            <a:r>
              <a:rPr lang="zh-CN" altLang="en-US" sz="4000" b="1" dirty="0">
                <a:solidFill>
                  <a:schemeClr val="tx1"/>
                </a:solidFill>
                <a:latin typeface="华文中宋" panose="02010600040101010101" pitchFamily="2" charset="-122"/>
                <a:ea typeface="华文中宋" panose="02010600040101010101" pitchFamily="2" charset="-122"/>
              </a:rPr>
              <a:t>⑤ 是造物者之无尽藏也</a:t>
            </a:r>
            <a:r>
              <a:rPr lang="zh-CN" altLang="en-US" sz="4000" b="1" dirty="0">
                <a:solidFill>
                  <a:srgbClr val="FF0000"/>
                </a:solidFill>
                <a:latin typeface="华文中宋" panose="02010600040101010101" pitchFamily="2" charset="-122"/>
                <a:ea typeface="华文中宋" panose="02010600040101010101" pitchFamily="2" charset="-122"/>
              </a:rPr>
              <a:t>   </a:t>
            </a:r>
            <a:r>
              <a:rPr lang="zh-CN" altLang="en-US" sz="4000" dirty="0">
                <a:solidFill>
                  <a:srgbClr val="FF0000"/>
                </a:solidFill>
              </a:rPr>
              <a:t> </a:t>
            </a:r>
            <a:endParaRPr lang="zh-CN" altLang="en-US" sz="4000" dirty="0"/>
          </a:p>
        </p:txBody>
      </p:sp>
      <p:sp>
        <p:nvSpPr>
          <p:cNvPr id="2" name="文本框 1"/>
          <p:cNvSpPr txBox="1"/>
          <p:nvPr/>
        </p:nvSpPr>
        <p:spPr>
          <a:xfrm>
            <a:off x="6387783" y="2127568"/>
            <a:ext cx="3397885" cy="706755"/>
          </a:xfrm>
          <a:prstGeom prst="rect">
            <a:avLst/>
          </a:prstGeom>
          <a:noFill/>
          <a:ln w="9525">
            <a:noFill/>
          </a:ln>
        </p:spPr>
        <p:txBody>
          <a:bodyPr wrap="none" anchor="t" anchorCtr="0">
            <a:spAutoFit/>
          </a:bodyPr>
          <a:p>
            <a:r>
              <a:rPr lang="zh-CN" altLang="en-US" sz="4000" b="1" dirty="0">
                <a:solidFill>
                  <a:srgbClr val="990000"/>
                </a:solidFill>
                <a:latin typeface="华文中宋" panose="02010600040101010101" pitchFamily="2" charset="-122"/>
                <a:ea typeface="华文中宋" panose="02010600040101010101" pitchFamily="2" charset="-122"/>
                <a:sym typeface="华文楷体" panose="02010600040101010101" pitchFamily="2" charset="-122"/>
              </a:rPr>
              <a:t>（定语后置 ）</a:t>
            </a:r>
            <a:endParaRPr lang="zh-CN" altLang="en-US" sz="4000" b="1" dirty="0">
              <a:solidFill>
                <a:srgbClr val="FF00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7059930" y="5565775"/>
            <a:ext cx="2726055" cy="706755"/>
          </a:xfrm>
          <a:prstGeom prst="rect">
            <a:avLst/>
          </a:prstGeom>
          <a:noFill/>
          <a:ln w="9525">
            <a:noFill/>
          </a:ln>
        </p:spPr>
        <p:txBody>
          <a:bodyPr wrap="square" anchor="t" anchorCtr="0">
            <a:spAutoFit/>
          </a:bodyPr>
          <a:p>
            <a:r>
              <a:rPr lang="zh-CN" altLang="en-US" sz="4000" b="1" dirty="0">
                <a:solidFill>
                  <a:srgbClr val="990000"/>
                </a:solidFill>
                <a:latin typeface="华文中宋" panose="02010600040101010101" pitchFamily="2" charset="-122"/>
                <a:ea typeface="华文中宋" panose="02010600040101010101" pitchFamily="2" charset="-122"/>
              </a:rPr>
              <a:t>（判断句）</a:t>
            </a:r>
            <a:endParaRPr lang="zh-CN" altLang="en-US" sz="40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anim calcmode="lin" valueType="num">
                                      <p:cBhvr>
                                        <p:cTn id="7" dur="1000" fill="hold"/>
                                        <p:tgtEl>
                                          <p:spTgt spid="2764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764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7649">
                                            <p:txEl>
                                              <p:pRg st="0" end="0"/>
                                            </p:txEl>
                                          </p:spTgt>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7649">
                                            <p:txEl>
                                              <p:pRg st="1" end="1"/>
                                            </p:txEl>
                                          </p:spTgt>
                                        </p:tgtEl>
                                        <p:attrNameLst>
                                          <p:attrName>style.visibility</p:attrName>
                                        </p:attrNameLst>
                                      </p:cBhvr>
                                      <p:to>
                                        <p:strVal val="visible"/>
                                      </p:to>
                                    </p:set>
                                    <p:anim calcmode="lin" valueType="num">
                                      <p:cBhvr>
                                        <p:cTn id="12" dur="1000" fill="hold"/>
                                        <p:tgtEl>
                                          <p:spTgt spid="27649">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27649">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27649">
                                            <p:txEl>
                                              <p:pRg st="1" end="1"/>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7649">
                                            <p:txEl>
                                              <p:pRg st="2" end="2"/>
                                            </p:txEl>
                                          </p:spTgt>
                                        </p:tgtEl>
                                        <p:attrNameLst>
                                          <p:attrName>style.visibility</p:attrName>
                                        </p:attrNameLst>
                                      </p:cBhvr>
                                      <p:to>
                                        <p:strVal val="visible"/>
                                      </p:to>
                                    </p:set>
                                    <p:anim calcmode="lin" valueType="num">
                                      <p:cBhvr>
                                        <p:cTn id="17" dur="1000" fill="hold"/>
                                        <p:tgtEl>
                                          <p:spTgt spid="27649">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27649">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27649">
                                            <p:txEl>
                                              <p:pRg st="2" end="2"/>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27649">
                                            <p:txEl>
                                              <p:pRg st="3" end="3"/>
                                            </p:txEl>
                                          </p:spTgt>
                                        </p:tgtEl>
                                        <p:attrNameLst>
                                          <p:attrName>style.visibility</p:attrName>
                                        </p:attrNameLst>
                                      </p:cBhvr>
                                      <p:to>
                                        <p:strVal val="visible"/>
                                      </p:to>
                                    </p:set>
                                    <p:anim calcmode="lin" valueType="num">
                                      <p:cBhvr>
                                        <p:cTn id="22" dur="1000" fill="hold"/>
                                        <p:tgtEl>
                                          <p:spTgt spid="27649">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27649">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27649">
                                            <p:txEl>
                                              <p:pRg st="3" end="3"/>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27649">
                                            <p:txEl>
                                              <p:pRg st="4" end="4"/>
                                            </p:txEl>
                                          </p:spTgt>
                                        </p:tgtEl>
                                        <p:attrNameLst>
                                          <p:attrName>style.visibility</p:attrName>
                                        </p:attrNameLst>
                                      </p:cBhvr>
                                      <p:to>
                                        <p:strVal val="visible"/>
                                      </p:to>
                                    </p:set>
                                    <p:anim calcmode="lin" valueType="num">
                                      <p:cBhvr>
                                        <p:cTn id="27" dur="1000" fill="hold"/>
                                        <p:tgtEl>
                                          <p:spTgt spid="27649">
                                            <p:txEl>
                                              <p:pRg st="4" end="4"/>
                                            </p:txEl>
                                          </p:spTgt>
                                        </p:tgtEl>
                                        <p:attrNameLst>
                                          <p:attrName>ppt_w</p:attrName>
                                        </p:attrNameLst>
                                      </p:cBhvr>
                                      <p:tavLst>
                                        <p:tav tm="0">
                                          <p:val>
                                            <p:strVal val="#ppt_w*0.70"/>
                                          </p:val>
                                        </p:tav>
                                        <p:tav tm="100000">
                                          <p:val>
                                            <p:strVal val="#ppt_w"/>
                                          </p:val>
                                        </p:tav>
                                      </p:tavLst>
                                    </p:anim>
                                    <p:anim calcmode="lin" valueType="num">
                                      <p:cBhvr>
                                        <p:cTn id="28" dur="1000" fill="hold"/>
                                        <p:tgtEl>
                                          <p:spTgt spid="27649">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27649">
                                            <p:txEl>
                                              <p:pRg st="4" end="4"/>
                                            </p:txEl>
                                          </p:spTgt>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27649">
                                            <p:txEl>
                                              <p:pRg st="5" end="5"/>
                                            </p:txEl>
                                          </p:spTgt>
                                        </p:tgtEl>
                                        <p:attrNameLst>
                                          <p:attrName>style.visibility</p:attrName>
                                        </p:attrNameLst>
                                      </p:cBhvr>
                                      <p:to>
                                        <p:strVal val="visible"/>
                                      </p:to>
                                    </p:set>
                                    <p:anim calcmode="lin" valueType="num">
                                      <p:cBhvr>
                                        <p:cTn id="32" dur="1000" fill="hold"/>
                                        <p:tgtEl>
                                          <p:spTgt spid="27649">
                                            <p:txEl>
                                              <p:pRg st="5" end="5"/>
                                            </p:txEl>
                                          </p:spTgt>
                                        </p:tgtEl>
                                        <p:attrNameLst>
                                          <p:attrName>ppt_w</p:attrName>
                                        </p:attrNameLst>
                                      </p:cBhvr>
                                      <p:tavLst>
                                        <p:tav tm="0">
                                          <p:val>
                                            <p:strVal val="#ppt_w*0.70"/>
                                          </p:val>
                                        </p:tav>
                                        <p:tav tm="100000">
                                          <p:val>
                                            <p:strVal val="#ppt_w"/>
                                          </p:val>
                                        </p:tav>
                                      </p:tavLst>
                                    </p:anim>
                                    <p:anim calcmode="lin" valueType="num">
                                      <p:cBhvr>
                                        <p:cTn id="33" dur="1000" fill="hold"/>
                                        <p:tgtEl>
                                          <p:spTgt spid="27649">
                                            <p:txEl>
                                              <p:pRg st="5" end="5"/>
                                            </p:txEl>
                                          </p:spTgt>
                                        </p:tgtEl>
                                        <p:attrNameLst>
                                          <p:attrName>ppt_h</p:attrName>
                                        </p:attrNameLst>
                                      </p:cBhvr>
                                      <p:tavLst>
                                        <p:tav tm="0">
                                          <p:val>
                                            <p:strVal val="#ppt_h"/>
                                          </p:val>
                                        </p:tav>
                                        <p:tav tm="100000">
                                          <p:val>
                                            <p:strVal val="#ppt_h"/>
                                          </p:val>
                                        </p:tav>
                                      </p:tavLst>
                                    </p:anim>
                                    <p:animEffect transition="in" filter="fade">
                                      <p:cBhvr>
                                        <p:cTn id="34" dur="1000"/>
                                        <p:tgtEl>
                                          <p:spTgt spid="27649">
                                            <p:txEl>
                                              <p:pRg st="5" end="5"/>
                                            </p:txEl>
                                          </p:spTgt>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27649">
                                            <p:txEl>
                                              <p:pRg st="6" end="6"/>
                                            </p:txEl>
                                          </p:spTgt>
                                        </p:tgtEl>
                                        <p:attrNameLst>
                                          <p:attrName>style.visibility</p:attrName>
                                        </p:attrNameLst>
                                      </p:cBhvr>
                                      <p:to>
                                        <p:strVal val="visible"/>
                                      </p:to>
                                    </p:set>
                                    <p:anim calcmode="lin" valueType="num">
                                      <p:cBhvr>
                                        <p:cTn id="37" dur="1000" fill="hold"/>
                                        <p:tgtEl>
                                          <p:spTgt spid="27649">
                                            <p:txEl>
                                              <p:pRg st="6" end="6"/>
                                            </p:txEl>
                                          </p:spTgt>
                                        </p:tgtEl>
                                        <p:attrNameLst>
                                          <p:attrName>ppt_w</p:attrName>
                                        </p:attrNameLst>
                                      </p:cBhvr>
                                      <p:tavLst>
                                        <p:tav tm="0">
                                          <p:val>
                                            <p:strVal val="#ppt_w*0.70"/>
                                          </p:val>
                                        </p:tav>
                                        <p:tav tm="100000">
                                          <p:val>
                                            <p:strVal val="#ppt_w"/>
                                          </p:val>
                                        </p:tav>
                                      </p:tavLst>
                                    </p:anim>
                                    <p:anim calcmode="lin" valueType="num">
                                      <p:cBhvr>
                                        <p:cTn id="38" dur="1000" fill="hold"/>
                                        <p:tgtEl>
                                          <p:spTgt spid="27649">
                                            <p:txEl>
                                              <p:pRg st="6" end="6"/>
                                            </p:txEl>
                                          </p:spTgt>
                                        </p:tgtEl>
                                        <p:attrNameLst>
                                          <p:attrName>ppt_h</p:attrName>
                                        </p:attrNameLst>
                                      </p:cBhvr>
                                      <p:tavLst>
                                        <p:tav tm="0">
                                          <p:val>
                                            <p:strVal val="#ppt_h"/>
                                          </p:val>
                                        </p:tav>
                                        <p:tav tm="100000">
                                          <p:val>
                                            <p:strVal val="#ppt_h"/>
                                          </p:val>
                                        </p:tav>
                                      </p:tavLst>
                                    </p:anim>
                                    <p:animEffect transition="in" filter="fade">
                                      <p:cBhvr>
                                        <p:cTn id="39" dur="1000"/>
                                        <p:tgtEl>
                                          <p:spTgt spid="27649">
                                            <p:txEl>
                                              <p:pRg st="6" end="6"/>
                                            </p:txEl>
                                          </p:spTgt>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27649">
                                            <p:txEl>
                                              <p:pRg st="7" end="7"/>
                                            </p:txEl>
                                          </p:spTgt>
                                        </p:tgtEl>
                                        <p:attrNameLst>
                                          <p:attrName>style.visibility</p:attrName>
                                        </p:attrNameLst>
                                      </p:cBhvr>
                                      <p:to>
                                        <p:strVal val="visible"/>
                                      </p:to>
                                    </p:set>
                                    <p:anim calcmode="lin" valueType="num">
                                      <p:cBhvr>
                                        <p:cTn id="42" dur="1000" fill="hold"/>
                                        <p:tgtEl>
                                          <p:spTgt spid="27649">
                                            <p:txEl>
                                              <p:pRg st="7" end="7"/>
                                            </p:txEl>
                                          </p:spTgt>
                                        </p:tgtEl>
                                        <p:attrNameLst>
                                          <p:attrName>ppt_w</p:attrName>
                                        </p:attrNameLst>
                                      </p:cBhvr>
                                      <p:tavLst>
                                        <p:tav tm="0">
                                          <p:val>
                                            <p:strVal val="#ppt_w*0.70"/>
                                          </p:val>
                                        </p:tav>
                                        <p:tav tm="100000">
                                          <p:val>
                                            <p:strVal val="#ppt_w"/>
                                          </p:val>
                                        </p:tav>
                                      </p:tavLst>
                                    </p:anim>
                                    <p:anim calcmode="lin" valueType="num">
                                      <p:cBhvr>
                                        <p:cTn id="43" dur="1000" fill="hold"/>
                                        <p:tgtEl>
                                          <p:spTgt spid="27649">
                                            <p:txEl>
                                              <p:pRg st="7" end="7"/>
                                            </p:txEl>
                                          </p:spTgt>
                                        </p:tgtEl>
                                        <p:attrNameLst>
                                          <p:attrName>ppt_h</p:attrName>
                                        </p:attrNameLst>
                                      </p:cBhvr>
                                      <p:tavLst>
                                        <p:tav tm="0">
                                          <p:val>
                                            <p:strVal val="#ppt_h"/>
                                          </p:val>
                                        </p:tav>
                                        <p:tav tm="100000">
                                          <p:val>
                                            <p:strVal val="#ppt_h"/>
                                          </p:val>
                                        </p:tav>
                                      </p:tavLst>
                                    </p:anim>
                                    <p:animEffect transition="in" filter="fade">
                                      <p:cBhvr>
                                        <p:cTn id="44" dur="1000"/>
                                        <p:tgtEl>
                                          <p:spTgt spid="27649">
                                            <p:txEl>
                                              <p:pRg st="7" end="7"/>
                                            </p:txEl>
                                          </p:spTgt>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27649">
                                            <p:txEl>
                                              <p:pRg st="8" end="8"/>
                                            </p:txEl>
                                          </p:spTgt>
                                        </p:tgtEl>
                                        <p:attrNameLst>
                                          <p:attrName>style.visibility</p:attrName>
                                        </p:attrNameLst>
                                      </p:cBhvr>
                                      <p:to>
                                        <p:strVal val="visible"/>
                                      </p:to>
                                    </p:set>
                                    <p:anim calcmode="lin" valueType="num">
                                      <p:cBhvr>
                                        <p:cTn id="47" dur="1000" fill="hold"/>
                                        <p:tgtEl>
                                          <p:spTgt spid="27649">
                                            <p:txEl>
                                              <p:pRg st="8" end="8"/>
                                            </p:txEl>
                                          </p:spTgt>
                                        </p:tgtEl>
                                        <p:attrNameLst>
                                          <p:attrName>ppt_w</p:attrName>
                                        </p:attrNameLst>
                                      </p:cBhvr>
                                      <p:tavLst>
                                        <p:tav tm="0">
                                          <p:val>
                                            <p:strVal val="#ppt_w*0.70"/>
                                          </p:val>
                                        </p:tav>
                                        <p:tav tm="100000">
                                          <p:val>
                                            <p:strVal val="#ppt_w"/>
                                          </p:val>
                                        </p:tav>
                                      </p:tavLst>
                                    </p:anim>
                                    <p:anim calcmode="lin" valueType="num">
                                      <p:cBhvr>
                                        <p:cTn id="48" dur="1000" fill="hold"/>
                                        <p:tgtEl>
                                          <p:spTgt spid="27649">
                                            <p:txEl>
                                              <p:pRg st="8" end="8"/>
                                            </p:txEl>
                                          </p:spTgt>
                                        </p:tgtEl>
                                        <p:attrNameLst>
                                          <p:attrName>ppt_h</p:attrName>
                                        </p:attrNameLst>
                                      </p:cBhvr>
                                      <p:tavLst>
                                        <p:tav tm="0">
                                          <p:val>
                                            <p:strVal val="#ppt_h"/>
                                          </p:val>
                                        </p:tav>
                                        <p:tav tm="100000">
                                          <p:val>
                                            <p:strVal val="#ppt_h"/>
                                          </p:val>
                                        </p:tav>
                                      </p:tavLst>
                                    </p:anim>
                                    <p:animEffect transition="in" filter="fade">
                                      <p:cBhvr>
                                        <p:cTn id="49" dur="1000"/>
                                        <p:tgtEl>
                                          <p:spTgt spid="27649">
                                            <p:txEl>
                                              <p:pRg st="8" end="8"/>
                                            </p:txEl>
                                          </p:spTgt>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1000" fill="hold"/>
                                        <p:tgtEl>
                                          <p:spTgt spid="2"/>
                                        </p:tgtEl>
                                        <p:attrNameLst>
                                          <p:attrName>ppt_w</p:attrName>
                                        </p:attrNameLst>
                                      </p:cBhvr>
                                      <p:tavLst>
                                        <p:tav tm="0">
                                          <p:val>
                                            <p:strVal val="#ppt_w*0.70"/>
                                          </p:val>
                                        </p:tav>
                                        <p:tav tm="100000">
                                          <p:val>
                                            <p:strVal val="#ppt_w"/>
                                          </p:val>
                                        </p:tav>
                                      </p:tavLst>
                                    </p:anim>
                                    <p:anim calcmode="lin" valueType="num">
                                      <p:cBhvr>
                                        <p:cTn id="53" dur="1000" fill="hold"/>
                                        <p:tgtEl>
                                          <p:spTgt spid="2"/>
                                        </p:tgtEl>
                                        <p:attrNameLst>
                                          <p:attrName>ppt_h</p:attrName>
                                        </p:attrNameLst>
                                      </p:cBhvr>
                                      <p:tavLst>
                                        <p:tav tm="0">
                                          <p:val>
                                            <p:strVal val="#ppt_h"/>
                                          </p:val>
                                        </p:tav>
                                        <p:tav tm="100000">
                                          <p:val>
                                            <p:strVal val="#ppt_h"/>
                                          </p:val>
                                        </p:tav>
                                      </p:tavLst>
                                    </p:anim>
                                    <p:animEffect transition="in" filter="fade">
                                      <p:cBhvr>
                                        <p:cTn id="54" dur="1000"/>
                                        <p:tgtEl>
                                          <p:spTgt spid="2"/>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1000" fill="hold"/>
                                        <p:tgtEl>
                                          <p:spTgt spid="3"/>
                                        </p:tgtEl>
                                        <p:attrNameLst>
                                          <p:attrName>ppt_w</p:attrName>
                                        </p:attrNameLst>
                                      </p:cBhvr>
                                      <p:tavLst>
                                        <p:tav tm="0">
                                          <p:val>
                                            <p:strVal val="#ppt_w*0.70"/>
                                          </p:val>
                                        </p:tav>
                                        <p:tav tm="100000">
                                          <p:val>
                                            <p:strVal val="#ppt_w"/>
                                          </p:val>
                                        </p:tav>
                                      </p:tavLst>
                                    </p:anim>
                                    <p:anim calcmode="lin" valueType="num">
                                      <p:cBhvr>
                                        <p:cTn id="58" dur="1000" fill="hold"/>
                                        <p:tgtEl>
                                          <p:spTgt spid="3"/>
                                        </p:tgtEl>
                                        <p:attrNameLst>
                                          <p:attrName>ppt_h</p:attrName>
                                        </p:attrNameLst>
                                      </p:cBhvr>
                                      <p:tavLst>
                                        <p:tav tm="0">
                                          <p:val>
                                            <p:strVal val="#ppt_h"/>
                                          </p:val>
                                        </p:tav>
                                        <p:tav tm="100000">
                                          <p:val>
                                            <p:strVal val="#ppt_h"/>
                                          </p:val>
                                        </p:tav>
                                      </p:tavLst>
                                    </p:anim>
                                    <p:animEffect transition="in" filter="fade">
                                      <p:cBhvr>
                                        <p:cTn id="5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7649" grpId="0" build="p"/>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3553" name="Picture 2" descr="陶瓷雕塑 由封伟民大师创作"/>
          <p:cNvPicPr>
            <a:picLocks noChangeAspect="1"/>
          </p:cNvPicPr>
          <p:nvPr/>
        </p:nvPicPr>
        <p:blipFill>
          <a:blip r:embed="rId1"/>
          <a:stretch>
            <a:fillRect/>
          </a:stretch>
        </p:blipFill>
        <p:spPr>
          <a:xfrm>
            <a:off x="213360" y="188595"/>
            <a:ext cx="4284980" cy="6421755"/>
          </a:xfrm>
          <a:prstGeom prst="rect">
            <a:avLst/>
          </a:prstGeom>
          <a:noFill/>
          <a:ln w="9525">
            <a:noFill/>
          </a:ln>
        </p:spPr>
      </p:pic>
      <p:pic>
        <p:nvPicPr>
          <p:cNvPr id="23554" name="Rectangle 3"/>
          <p:cNvPicPr>
            <a:picLocks noGrp="1" noChangeAspect="1"/>
          </p:cNvPicPr>
          <p:nvPr>
            <p:ph type="title" idx="4294967295"/>
          </p:nvPr>
        </p:nvPicPr>
        <p:blipFill>
          <a:blip r:embed="rId2"/>
          <a:stretch>
            <a:fillRect/>
          </a:stretch>
        </p:blipFill>
        <p:spPr>
          <a:xfrm>
            <a:off x="7839075" y="457200"/>
            <a:ext cx="2828925" cy="838200"/>
          </a:xfrm>
          <a:noFill/>
          <a:ln>
            <a:noFill/>
          </a:ln>
        </p:spPr>
      </p:pic>
      <p:sp>
        <p:nvSpPr>
          <p:cNvPr id="129031" name="Text Box 7"/>
          <p:cNvSpPr txBox="1">
            <a:spLocks noChangeArrowheads="1"/>
          </p:cNvSpPr>
          <p:nvPr/>
        </p:nvSpPr>
        <p:spPr bwMode="auto">
          <a:xfrm>
            <a:off x="4751070" y="340360"/>
            <a:ext cx="6974205" cy="1568450"/>
          </a:xfrm>
          <a:prstGeom prst="rect">
            <a:avLst/>
          </a:prstGeom>
          <a:noFill/>
          <a:ln w="9525">
            <a:noFill/>
            <a:miter lim="800000"/>
          </a:ln>
          <a:effectLst/>
        </p:spPr>
        <p:txBody>
          <a:bodyPr wrap="square">
            <a:spAutoFit/>
          </a:bodyPr>
          <a:lstStyle/>
          <a:p>
            <a:pPr marL="457200" marR="0" lvl="1" indent="0" algn="l" defTabSz="914400" rtl="0" eaLnBrk="1" fontAlgn="base" latinLnBrk="0" hangingPunct="1">
              <a:lnSpc>
                <a:spcPct val="100000"/>
              </a:lnSpc>
              <a:spcBef>
                <a:spcPct val="2000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sym typeface="+mn-ea"/>
              </a:rPr>
              <a:t>    </a:t>
            </a:r>
            <a:r>
              <a:rPr kumimoji="0" lang="zh-CN" altLang="en-US" sz="32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这一案件，导致苏轼终身遭贬，他以</a:t>
            </a:r>
            <a:r>
              <a:rPr kumimoji="0" lang="zh-CN" altLang="en-US" sz="3200" b="1" i="0" u="none" strike="noStrike" kern="1200" cap="none" spc="0" normalizeH="0" baseline="0" noProof="0">
                <a:ln>
                  <a:noFill/>
                </a:ln>
                <a:solidFill>
                  <a:srgbClr val="0000F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“问汝平生功业</a:t>
            </a:r>
            <a:r>
              <a:rPr kumimoji="0" lang="en-US" altLang="zh-CN" sz="3200" b="1" i="0" u="none" strike="noStrike" kern="1200" cap="none" spc="0" normalizeH="0" baseline="0" noProof="0">
                <a:ln>
                  <a:noFill/>
                </a:ln>
                <a:solidFill>
                  <a:srgbClr val="0000F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kumimoji="0" lang="zh-CN" altLang="en-US" sz="3200" b="1" i="0" u="none" strike="noStrike" kern="1200" cap="none" spc="0" normalizeH="0" baseline="0" noProof="0">
                <a:ln>
                  <a:noFill/>
                </a:ln>
                <a:solidFill>
                  <a:srgbClr val="0000FF"/>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黄州惠州儋州”</a:t>
            </a:r>
            <a:r>
              <a:rPr kumimoji="0" lang="zh-CN" altLang="en-US" sz="32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一句概括了自己饱经离难的一生。</a:t>
            </a:r>
            <a:endParaRPr kumimoji="0" lang="zh-CN" altLang="en-US" sz="32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 name="文本框 1"/>
          <p:cNvSpPr txBox="1"/>
          <p:nvPr/>
        </p:nvSpPr>
        <p:spPr>
          <a:xfrm>
            <a:off x="5312410" y="2716530"/>
            <a:ext cx="5621020" cy="3683000"/>
          </a:xfrm>
          <a:prstGeom prst="rect">
            <a:avLst/>
          </a:prstGeom>
          <a:solidFill>
            <a:srgbClr val="00B0F0"/>
          </a:solidFill>
        </p:spPr>
        <p:txBody>
          <a:bodyPr wrap="square" rtlCol="0">
            <a:spAutoFit/>
          </a:bodyPr>
          <a:p>
            <a:pPr marL="342900" marR="0" indent="-342900" algn="ctr" defTabSz="914400" fontAlgn="auto">
              <a:lnSpc>
                <a:spcPct val="80000"/>
              </a:lnSpc>
              <a:spcBef>
                <a:spcPct val="20000"/>
              </a:spcBef>
              <a:spcAft>
                <a:spcPts val="0"/>
              </a:spcAft>
              <a:buClr>
                <a:schemeClr val="accent1"/>
              </a:buClr>
              <a:buSzPct val="70000"/>
              <a:buFontTx/>
              <a:defRPr/>
            </a:pPr>
            <a:r>
              <a:rPr lang="zh-CN" altLang="en-US" sz="5400" b="1" noProof="0" smtClean="0">
                <a:solidFill>
                  <a:srgbClr val="C0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自题金山画像</a:t>
            </a:r>
            <a:r>
              <a:rPr lang="zh-CN" altLang="en-US" sz="7200" b="1" noProof="0" smtClean="0">
                <a:solidFill>
                  <a:srgbClr val="C0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  </a:t>
            </a:r>
            <a:endParaRPr kumimoji="0" lang="zh-CN" altLang="en-US" sz="7200" b="1" kern="1200" cap="none" spc="0" normalizeH="0" baseline="0" noProof="0" smtClean="0">
              <a:solidFill>
                <a:srgbClr val="C0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ctr" defTabSz="914400" fontAlgn="auto">
              <a:lnSpc>
                <a:spcPct val="80000"/>
              </a:lnSpc>
              <a:spcBef>
                <a:spcPct val="20000"/>
              </a:spcBef>
              <a:spcAft>
                <a:spcPts val="0"/>
              </a:spcAft>
              <a:buClr>
                <a:schemeClr val="accent1"/>
              </a:buClr>
              <a:buSzPct val="70000"/>
              <a:buFontTx/>
              <a:defRPr/>
            </a:pPr>
            <a:r>
              <a:rPr lang="zh-CN" altLang="en-US" sz="4400" b="1" noProof="0" smtClean="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心似已灰之木，</a:t>
            </a:r>
            <a:endParaRPr kumimoji="0" lang="zh-CN" altLang="en-US" sz="4400" b="1" kern="1200" cap="none" spc="0" normalizeH="0" baseline="0" noProof="0" smtClean="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ctr" defTabSz="914400" fontAlgn="auto">
              <a:lnSpc>
                <a:spcPct val="80000"/>
              </a:lnSpc>
              <a:spcBef>
                <a:spcPct val="20000"/>
              </a:spcBef>
              <a:spcAft>
                <a:spcPts val="0"/>
              </a:spcAft>
              <a:buClr>
                <a:schemeClr val="accent1"/>
              </a:buClr>
              <a:buSzPct val="70000"/>
              <a:buFontTx/>
              <a:defRPr/>
            </a:pPr>
            <a:r>
              <a:rPr lang="zh-CN" altLang="en-US" sz="4400" b="1" noProof="0" smtClean="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身如不系之舟。  </a:t>
            </a:r>
            <a:endParaRPr kumimoji="0" lang="zh-CN" altLang="en-US" sz="4400" b="1" kern="1200" cap="none" spc="0" normalizeH="0" baseline="0" noProof="0" smtClean="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ctr" defTabSz="914400" fontAlgn="auto">
              <a:lnSpc>
                <a:spcPct val="80000"/>
              </a:lnSpc>
              <a:spcBef>
                <a:spcPct val="20000"/>
              </a:spcBef>
              <a:spcAft>
                <a:spcPts val="0"/>
              </a:spcAft>
              <a:buClr>
                <a:schemeClr val="accent1"/>
              </a:buClr>
              <a:buSzPct val="70000"/>
              <a:buFontTx/>
              <a:defRPr/>
            </a:pPr>
            <a:r>
              <a:rPr lang="zh-CN" altLang="en-US" sz="4400" b="1" noProof="0" smtClean="0">
                <a:solidFill>
                  <a:srgbClr val="05090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问余平生功业，</a:t>
            </a:r>
            <a:endParaRPr kumimoji="0" lang="zh-CN" altLang="en-US" sz="4400" b="1" kern="1200" cap="none" spc="0" normalizeH="0" baseline="0" noProof="0" smtClean="0">
              <a:solidFill>
                <a:schemeClr val="tx2"/>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ctr" defTabSz="914400" fontAlgn="auto">
              <a:lnSpc>
                <a:spcPct val="80000"/>
              </a:lnSpc>
              <a:spcBef>
                <a:spcPct val="20000"/>
              </a:spcBef>
              <a:spcAft>
                <a:spcPts val="0"/>
              </a:spcAft>
              <a:buClr>
                <a:schemeClr val="accent1"/>
              </a:buClr>
              <a:buSzPct val="70000"/>
              <a:buFontTx/>
              <a:defRPr/>
            </a:pPr>
            <a:r>
              <a:rPr lang="zh-CN" altLang="en-US" sz="4400" b="1" noProof="0" smtClean="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黄州惠州儋州。</a:t>
            </a:r>
            <a:endParaRPr kumimoji="0" lang="zh-CN" altLang="en-US" sz="7200" b="1" kern="1200" cap="none" spc="0" normalizeH="0" baseline="0" noProof="0" smtClean="0">
              <a:solidFill>
                <a:schemeClr val="tx2"/>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3553"/>
                                        </p:tgtEl>
                                        <p:attrNameLst>
                                          <p:attrName>style.visibility</p:attrName>
                                        </p:attrNameLst>
                                      </p:cBhvr>
                                      <p:to>
                                        <p:strVal val="visible"/>
                                      </p:to>
                                    </p:set>
                                    <p:anim calcmode="lin" valueType="num">
                                      <p:cBhvr additive="base">
                                        <p:cTn id="7" dur="1000" fill="hold"/>
                                        <p:tgtEl>
                                          <p:spTgt spid="23553"/>
                                        </p:tgtEl>
                                        <p:attrNameLst>
                                          <p:attrName>ppt_x</p:attrName>
                                        </p:attrNameLst>
                                      </p:cBhvr>
                                      <p:tavLst>
                                        <p:tav tm="0">
                                          <p:val>
                                            <p:strVal val="#ppt_x"/>
                                          </p:val>
                                        </p:tav>
                                        <p:tav tm="100000">
                                          <p:val>
                                            <p:strVal val="#ppt_x"/>
                                          </p:val>
                                        </p:tav>
                                      </p:tavLst>
                                    </p:anim>
                                    <p:anim calcmode="lin" valueType="num">
                                      <p:cBhvr additive="base">
                                        <p:cTn id="8" dur="1000" fill="hold"/>
                                        <p:tgtEl>
                                          <p:spTgt spid="23553"/>
                                        </p:tgtEl>
                                        <p:attrNameLst>
                                          <p:attrName>ppt_y</p:attrName>
                                        </p:attrNameLst>
                                      </p:cBhvr>
                                      <p:tavLst>
                                        <p:tav tm="0">
                                          <p:val>
                                            <p:strVal val="1+#ppt_h/2"/>
                                          </p:val>
                                        </p:tav>
                                        <p:tav tm="100000">
                                          <p:val>
                                            <p:strVal val="#ppt_y"/>
                                          </p:val>
                                        </p:tav>
                                      </p:tavLst>
                                    </p:anim>
                                  </p:childTnLst>
                                </p:cTn>
                              </p:par>
                              <p:par>
                                <p:cTn id="9" presetID="55" presetClass="entr" presetSubtype="0" fill="hold" grpId="0" nodeType="withEffect">
                                  <p:stCondLst>
                                    <p:cond delay="0"/>
                                  </p:stCondLst>
                                  <p:childTnLst>
                                    <p:set>
                                      <p:cBhvr>
                                        <p:cTn id="10" dur="1" fill="hold">
                                          <p:stCondLst>
                                            <p:cond delay="0"/>
                                          </p:stCondLst>
                                        </p:cTn>
                                        <p:tgtEl>
                                          <p:spTgt spid="129031"/>
                                        </p:tgtEl>
                                        <p:attrNameLst>
                                          <p:attrName>style.visibility</p:attrName>
                                        </p:attrNameLst>
                                      </p:cBhvr>
                                      <p:to>
                                        <p:strVal val="visible"/>
                                      </p:to>
                                    </p:set>
                                    <p:anim calcmode="lin" valueType="num">
                                      <p:cBhvr>
                                        <p:cTn id="11" dur="1000" fill="hold"/>
                                        <p:tgtEl>
                                          <p:spTgt spid="129031"/>
                                        </p:tgtEl>
                                        <p:attrNameLst>
                                          <p:attrName>ppt_w</p:attrName>
                                        </p:attrNameLst>
                                      </p:cBhvr>
                                      <p:tavLst>
                                        <p:tav tm="0">
                                          <p:val>
                                            <p:strVal val="#ppt_w*0.70"/>
                                          </p:val>
                                        </p:tav>
                                        <p:tav tm="100000">
                                          <p:val>
                                            <p:strVal val="#ppt_w"/>
                                          </p:val>
                                        </p:tav>
                                      </p:tavLst>
                                    </p:anim>
                                    <p:anim calcmode="lin" valueType="num">
                                      <p:cBhvr>
                                        <p:cTn id="12" dur="1000" fill="hold"/>
                                        <p:tgtEl>
                                          <p:spTgt spid="129031"/>
                                        </p:tgtEl>
                                        <p:attrNameLst>
                                          <p:attrName>ppt_h</p:attrName>
                                        </p:attrNameLst>
                                      </p:cBhvr>
                                      <p:tavLst>
                                        <p:tav tm="0">
                                          <p:val>
                                            <p:strVal val="#ppt_h"/>
                                          </p:val>
                                        </p:tav>
                                        <p:tav tm="100000">
                                          <p:val>
                                            <p:strVal val="#ppt_h"/>
                                          </p:val>
                                        </p:tav>
                                      </p:tavLst>
                                    </p:anim>
                                    <p:animEffect transition="in" filter="fade">
                                      <p:cBhvr>
                                        <p:cTn id="13" dur="1000"/>
                                        <p:tgtEl>
                                          <p:spTgt spid="129031"/>
                                        </p:tgtEl>
                                      </p:cBhvr>
                                    </p:animEffect>
                                  </p:childTnLst>
                                </p:cTn>
                              </p:par>
                            </p:childTnLst>
                          </p:cTn>
                        </p:par>
                        <p:par>
                          <p:cTn id="14" fill="hold">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900" decel="100000" fill="hold"/>
                                        <p:tgtEl>
                                          <p:spTgt spid="2"/>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1" grpId="0" bldLvl="0" animBg="1"/>
      <p:bldP spid="2"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3" name="Rectangle 3"/>
          <p:cNvSpPr>
            <a:spLocks noGrp="1" noChangeArrowheads="1"/>
          </p:cNvSpPr>
          <p:nvPr>
            <p:ph type="title" idx="4294967295"/>
          </p:nvPr>
        </p:nvSpPr>
        <p:spPr>
          <a:xfrm>
            <a:off x="4429760" y="218440"/>
            <a:ext cx="3046095" cy="838200"/>
          </a:xfrm>
          <a:noFill/>
          <a:ln>
            <a:noFill/>
          </a:ln>
          <a:effectLst/>
          <a:scene3d>
            <a:camera prst="orthographicFront"/>
            <a:lightRig rig="balanced" dir="t"/>
          </a:scene3d>
          <a:sp3d prstMaterial="plastic"/>
        </p:spPr>
        <p:txBody>
          <a:bodyPr anchor="ctr">
            <a:no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400" b="1" i="0" u="none" strike="noStrike" kern="1200" cap="all" spc="0" normalizeH="0" baseline="0" noProof="0" smtClean="0">
                <a:ln>
                  <a:noFill/>
                </a:ln>
                <a:solidFill>
                  <a:srgbClr val="C00000"/>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成 语 归 纳</a:t>
            </a:r>
            <a:endParaRPr kumimoji="0" lang="zh-CN" altLang="en-US" sz="4400" b="1" i="0" u="none" strike="noStrike" kern="1200" cap="all" spc="0" normalizeH="0" baseline="0" noProof="0" smtClean="0">
              <a:ln>
                <a:noFill/>
              </a:ln>
              <a:solidFill>
                <a:srgbClr val="C00000"/>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
        <p:nvSpPr>
          <p:cNvPr id="2" name="文本框 1"/>
          <p:cNvSpPr txBox="1"/>
          <p:nvPr/>
        </p:nvSpPr>
        <p:spPr>
          <a:xfrm>
            <a:off x="596900" y="1056640"/>
            <a:ext cx="10998835" cy="5518150"/>
          </a:xfrm>
          <a:prstGeom prst="rect">
            <a:avLst/>
          </a:prstGeom>
          <a:noFill/>
        </p:spPr>
        <p:txBody>
          <a:bodyPr wrap="square" rtlCol="0" anchor="t">
            <a:spAutoFit/>
          </a:bodyPr>
          <a:p>
            <a:pPr marL="342900" marR="0" lvl="0" indent="-342900" algn="l" defTabSz="914400" rtl="0" eaLnBrk="1" fontAlgn="auto" latinLnBrk="0" hangingPunct="1">
              <a:lnSpc>
                <a:spcPct val="150000"/>
              </a:lnSpc>
              <a:spcBef>
                <a:spcPct val="20000"/>
              </a:spcBef>
              <a:spcAft>
                <a:spcPts val="0"/>
              </a:spcAft>
              <a:buClr>
                <a:schemeClr val="accent1"/>
              </a:buClr>
              <a:buSzPct val="70000"/>
              <a:buFontTx/>
              <a:buNone/>
              <a:defRPr/>
            </a:pPr>
            <a:r>
              <a:rPr lang="en-US" altLang="zh-CN"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1</a:t>
            </a:r>
            <a:r>
              <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0" dirty="0" smtClean="0">
                <a:ln>
                  <a:noFill/>
                </a:ln>
                <a:solidFill>
                  <a:srgbClr val="FF0066"/>
                </a:solidFill>
                <a:effectLst>
                  <a:outerShdw blurRad="38100" dist="38100" dir="2700000" algn="tl">
                    <a:srgbClr val="00000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沧海一粟</a:t>
            </a:r>
            <a:r>
              <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：大海里的一颗谷粒，形容物体非常渺小。 </a:t>
            </a:r>
            <a:endParaRPr kumimoji="0" lang="zh-CN" altLang="en-US" sz="3600" b="1" i="0" u="none" strike="noStrike" kern="1200" cap="none" spc="0" normalizeH="0" baseline="0"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l" defTabSz="914400" rtl="0" eaLnBrk="1" fontAlgn="auto" latinLnBrk="0" hangingPunct="1">
              <a:lnSpc>
                <a:spcPct val="150000"/>
              </a:lnSpc>
              <a:spcBef>
                <a:spcPct val="20000"/>
              </a:spcBef>
              <a:spcAft>
                <a:spcPts val="0"/>
              </a:spcAft>
              <a:buClr>
                <a:schemeClr val="accent1"/>
              </a:buClr>
              <a:buSzPct val="70000"/>
              <a:buFontTx/>
              <a:buNone/>
              <a:defRPr/>
            </a:pPr>
            <a:r>
              <a:rPr lang="en-US" altLang="zh-CN"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0" dirty="0" smtClean="0">
                <a:ln>
                  <a:noFill/>
                </a:ln>
                <a:solidFill>
                  <a:srgbClr val="FF0066"/>
                </a:solidFill>
                <a:effectLst>
                  <a:outerShdw blurRad="38100" dist="38100" dir="2700000" algn="tl">
                    <a:srgbClr val="00000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正襟危坐</a:t>
            </a:r>
            <a:r>
              <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：形容人物严肃或拘谨的样子。 </a:t>
            </a:r>
            <a:endParaRPr kumimoji="0" lang="zh-CN" altLang="en-US" sz="3600" b="1" i="0" u="none" strike="noStrike" kern="1200" cap="none" spc="0" normalizeH="0" baseline="0"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l" defTabSz="914400" rtl="0" eaLnBrk="1" fontAlgn="auto" latinLnBrk="0" hangingPunct="1">
              <a:lnSpc>
                <a:spcPct val="150000"/>
              </a:lnSpc>
              <a:spcBef>
                <a:spcPct val="20000"/>
              </a:spcBef>
              <a:spcAft>
                <a:spcPts val="0"/>
              </a:spcAft>
              <a:buClr>
                <a:schemeClr val="accent1"/>
              </a:buClr>
              <a:buSzPct val="70000"/>
              <a:buFontTx/>
              <a:buNone/>
              <a:defRPr/>
            </a:pPr>
            <a:r>
              <a:rPr lang="en-US" altLang="zh-CN"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3</a:t>
            </a:r>
            <a:r>
              <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0" dirty="0" smtClean="0">
                <a:ln>
                  <a:noFill/>
                </a:ln>
                <a:solidFill>
                  <a:srgbClr val="FF0066"/>
                </a:solidFill>
                <a:effectLst>
                  <a:outerShdw blurRad="38100" dist="38100" dir="2700000" algn="tl">
                    <a:srgbClr val="00000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遗世独立</a:t>
            </a:r>
            <a:r>
              <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：脱离社会，独自生活，不跟别人往来。 </a:t>
            </a:r>
            <a:endParaRPr kumimoji="0" lang="zh-CN" altLang="en-US" sz="3600" b="1" i="0" u="none" strike="noStrike" kern="1200" cap="none" spc="0" normalizeH="0" baseline="0"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l" defTabSz="914400" rtl="0" eaLnBrk="1" fontAlgn="auto" latinLnBrk="0" hangingPunct="1">
              <a:lnSpc>
                <a:spcPct val="150000"/>
              </a:lnSpc>
              <a:spcBef>
                <a:spcPct val="20000"/>
              </a:spcBef>
              <a:spcAft>
                <a:spcPts val="0"/>
              </a:spcAft>
              <a:buClr>
                <a:schemeClr val="accent1"/>
              </a:buClr>
              <a:buSzPct val="70000"/>
              <a:buFontTx/>
              <a:buNone/>
              <a:defRPr/>
            </a:pPr>
            <a:r>
              <a:rPr lang="en-US" altLang="zh-CN"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4</a:t>
            </a:r>
            <a:r>
              <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0" dirty="0" smtClean="0">
                <a:ln>
                  <a:noFill/>
                </a:ln>
                <a:solidFill>
                  <a:srgbClr val="FF0066"/>
                </a:solidFill>
                <a:effectLst>
                  <a:outerShdw blurRad="38100" dist="38100" dir="2700000" algn="tl">
                    <a:srgbClr val="00000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不绝如缕</a:t>
            </a:r>
            <a:r>
              <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：像细线一样连着，差点就断了。多用来形容局势危急或声音细微悠长。 </a:t>
            </a:r>
            <a:endParaRPr kumimoji="0" lang="zh-CN" altLang="en-US" sz="3600" b="1" i="0" u="none" strike="noStrike" kern="1200" cap="none" spc="0" normalizeH="0" baseline="0"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l" defTabSz="914400" rtl="0" eaLnBrk="1" fontAlgn="auto" latinLnBrk="0" hangingPunct="1">
              <a:lnSpc>
                <a:spcPct val="150000"/>
              </a:lnSpc>
              <a:spcBef>
                <a:spcPct val="20000"/>
              </a:spcBef>
              <a:spcAft>
                <a:spcPts val="0"/>
              </a:spcAft>
              <a:buClr>
                <a:schemeClr val="accent1"/>
              </a:buClr>
              <a:buSzPct val="70000"/>
              <a:buFontTx/>
              <a:buNone/>
              <a:defRPr/>
            </a:pPr>
            <a:r>
              <a:rPr lang="en-US" altLang="zh-CN"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5</a:t>
            </a:r>
            <a:r>
              <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0" dirty="0" smtClean="0">
                <a:ln>
                  <a:noFill/>
                </a:ln>
                <a:solidFill>
                  <a:srgbClr val="FF0066"/>
                </a:solidFill>
                <a:effectLst>
                  <a:outerShdw blurRad="38100" dist="38100" dir="2700000" algn="tl">
                    <a:srgbClr val="00000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杯盘狼藉</a:t>
            </a:r>
            <a:r>
              <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：形容宴饮后桌上凌乱的样子。</a:t>
            </a:r>
            <a:endParaRPr lang="zh-CN" altLang="en-US" sz="3600" b="1" noProof="0" dirty="0" smtClean="0">
              <a:ln>
                <a:noFill/>
              </a:ln>
              <a:solidFill>
                <a:srgbClr val="000000"/>
              </a:solidFill>
              <a:effectLst>
                <a:outerShdw blurRad="38100" dist="38100" dir="2700000" algn="tl">
                  <a:srgbClr val="FFFFFF"/>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48483"/>
                                        </p:tgtEl>
                                        <p:attrNameLst>
                                          <p:attrName>style.visibility</p:attrName>
                                        </p:attrNameLst>
                                      </p:cBhvr>
                                      <p:to>
                                        <p:strVal val="visible"/>
                                      </p:to>
                                    </p:set>
                                    <p:anim calcmode="lin" valueType="num">
                                      <p:cBhvr additive="base">
                                        <p:cTn id="7" dur="1000" fill="hold"/>
                                        <p:tgtEl>
                                          <p:spTgt spid="148483"/>
                                        </p:tgtEl>
                                        <p:attrNameLst>
                                          <p:attrName>ppt_x</p:attrName>
                                        </p:attrNameLst>
                                      </p:cBhvr>
                                      <p:tavLst>
                                        <p:tav tm="0">
                                          <p:val>
                                            <p:strVal val="#ppt_x"/>
                                          </p:val>
                                        </p:tav>
                                        <p:tav tm="100000">
                                          <p:val>
                                            <p:strVal val="#ppt_x"/>
                                          </p:val>
                                        </p:tav>
                                      </p:tavLst>
                                    </p:anim>
                                    <p:anim calcmode="lin" valueType="num">
                                      <p:cBhvr additive="base">
                                        <p:cTn id="8" dur="1000" fill="hold"/>
                                        <p:tgtEl>
                                          <p:spTgt spid="14848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 calcmode="lin" valueType="num">
                                      <p:cBhvr>
                                        <p:cTn id="36"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Text Box 2"/>
          <p:cNvSpPr txBox="1"/>
          <p:nvPr/>
        </p:nvSpPr>
        <p:spPr>
          <a:xfrm>
            <a:off x="3351530" y="177800"/>
            <a:ext cx="5902960" cy="706755"/>
          </a:xfrm>
          <a:prstGeom prst="rect">
            <a:avLst/>
          </a:prstGeom>
          <a:noFill/>
          <a:ln w="9525">
            <a:noFill/>
          </a:ln>
        </p:spPr>
        <p:txBody>
          <a:bodyPr wrap="square" anchor="t" anchorCtr="0">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填写</a:t>
            </a:r>
            <a:r>
              <a:rPr lang="zh-CN" altLang="zh-CN" sz="4000" b="1" dirty="0">
                <a:solidFill>
                  <a:srgbClr val="FF0000"/>
                </a:solidFill>
                <a:latin typeface="微软雅黑" panose="020B0503020204020204" charset="-122"/>
                <a:ea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rPr>
              <a:t>赤壁赋</a:t>
            </a:r>
            <a:r>
              <a:rPr lang="zh-CN" altLang="zh-CN" sz="4000" b="1" dirty="0">
                <a:solidFill>
                  <a:srgbClr val="FF0000"/>
                </a:solidFill>
                <a:latin typeface="微软雅黑" panose="020B0503020204020204" charset="-122"/>
                <a:ea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rPr>
              <a:t>中的句子</a:t>
            </a:r>
            <a:endParaRPr lang="zh-CN" altLang="en-US" sz="4000" b="1" dirty="0">
              <a:solidFill>
                <a:srgbClr val="FF0000"/>
              </a:solidFill>
              <a:latin typeface="微软雅黑" panose="020B0503020204020204" charset="-122"/>
              <a:ea typeface="微软雅黑" panose="020B0503020204020204" charset="-122"/>
            </a:endParaRPr>
          </a:p>
        </p:txBody>
      </p:sp>
      <p:sp>
        <p:nvSpPr>
          <p:cNvPr id="62467" name="Text Box 3"/>
          <p:cNvSpPr txBox="1"/>
          <p:nvPr/>
        </p:nvSpPr>
        <p:spPr>
          <a:xfrm>
            <a:off x="502285" y="1061085"/>
            <a:ext cx="11187430" cy="5504180"/>
          </a:xfrm>
          <a:prstGeom prst="rect">
            <a:avLst/>
          </a:prstGeom>
          <a:noFill/>
          <a:ln w="9525">
            <a:noFill/>
          </a:ln>
        </p:spPr>
        <p:txBody>
          <a:bodyPr wrap="square" anchor="t" anchorCtr="0">
            <a:spAutoFit/>
          </a:bodyPr>
          <a:p>
            <a:pPr>
              <a:lnSpc>
                <a:spcPct val="70000"/>
              </a:lnSpc>
              <a:spcBef>
                <a:spcPct val="50000"/>
              </a:spcBef>
            </a:pPr>
            <a:r>
              <a:rPr lang="zh-CN" altLang="zh-CN" sz="3200" b="1" dirty="0">
                <a:latin typeface="华文中宋" panose="02010600040101010101" pitchFamily="2" charset="-122"/>
                <a:ea typeface="华文中宋" panose="02010600040101010101" pitchFamily="2" charset="-122"/>
              </a:rPr>
              <a:t>A.</a:t>
            </a:r>
            <a:r>
              <a:rPr lang="zh-CN" altLang="en-US" sz="3200" b="1" dirty="0">
                <a:latin typeface="华文中宋" panose="02010600040101010101" pitchFamily="2" charset="-122"/>
                <a:ea typeface="华文中宋" panose="02010600040101010101" pitchFamily="2" charset="-122"/>
              </a:rPr>
              <a:t>浩浩乎如冯虚御风，而</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endParaRPr lang="zh-CN" altLang="en-US" sz="3200" b="1" dirty="0">
              <a:latin typeface="华文中宋" panose="02010600040101010101" pitchFamily="2" charset="-122"/>
              <a:ea typeface="华文中宋" panose="02010600040101010101" pitchFamily="2" charset="-122"/>
            </a:endParaRPr>
          </a:p>
          <a:p>
            <a:pPr>
              <a:lnSpc>
                <a:spcPct val="70000"/>
              </a:lnSpc>
              <a:spcBef>
                <a:spcPct val="50000"/>
              </a:spcBef>
            </a:pPr>
            <a:r>
              <a:rPr lang="zh-CN" altLang="en-US" sz="3200" b="1" dirty="0">
                <a:latin typeface="华文中宋" panose="02010600040101010101" pitchFamily="2" charset="-122"/>
                <a:ea typeface="华文中宋" panose="02010600040101010101" pitchFamily="2" charset="-122"/>
              </a:rPr>
              <a:t>羽化而登仙。</a:t>
            </a:r>
            <a:endParaRPr lang="zh-CN" altLang="en-US" sz="3200" b="1" dirty="0">
              <a:latin typeface="华文中宋" panose="02010600040101010101" pitchFamily="2" charset="-122"/>
              <a:ea typeface="华文中宋" panose="02010600040101010101" pitchFamily="2" charset="-122"/>
            </a:endParaRPr>
          </a:p>
          <a:p>
            <a:pPr>
              <a:lnSpc>
                <a:spcPct val="70000"/>
              </a:lnSpc>
              <a:spcBef>
                <a:spcPct val="50000"/>
              </a:spcBef>
            </a:pPr>
            <a:r>
              <a:rPr lang="zh-CN" altLang="zh-CN" sz="3200" b="1" dirty="0">
                <a:latin typeface="华文中宋" panose="02010600040101010101" pitchFamily="2" charset="-122"/>
                <a:ea typeface="华文中宋" panose="02010600040101010101" pitchFamily="2" charset="-122"/>
              </a:rPr>
              <a:t>B.</a:t>
            </a:r>
            <a:r>
              <a:rPr lang="zh-CN" altLang="en-US" sz="3200" b="1" dirty="0">
                <a:latin typeface="华文中宋" panose="02010600040101010101" pitchFamily="2" charset="-122"/>
                <a:ea typeface="华文中宋" panose="02010600040101010101" pitchFamily="2" charset="-122"/>
              </a:rPr>
              <a:t>其声呜呜然，</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Times New Roman" panose="02020603050405020304" pitchFamily="18" charset="0"/>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endParaRPr lang="zh-CN" altLang="en-US" sz="3200" b="1" dirty="0">
              <a:latin typeface="华文中宋" panose="02010600040101010101" pitchFamily="2" charset="-122"/>
              <a:ea typeface="华文中宋" panose="02010600040101010101" pitchFamily="2" charset="-122"/>
            </a:endParaRPr>
          </a:p>
          <a:p>
            <a:pPr>
              <a:lnSpc>
                <a:spcPct val="70000"/>
              </a:lnSpc>
              <a:spcBef>
                <a:spcPct val="50000"/>
              </a:spcBef>
            </a:pPr>
            <a:r>
              <a:rPr lang="zh-CN" altLang="en-US" sz="3200" b="1"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  </a:t>
            </a:r>
            <a:br>
              <a:rPr lang="zh-CN" altLang="en-US" sz="3200" b="1" dirty="0">
                <a:latin typeface="华文中宋" panose="02010600040101010101" pitchFamily="2" charset="-122"/>
                <a:ea typeface="华文中宋" panose="02010600040101010101" pitchFamily="2" charset="-122"/>
              </a:rPr>
            </a:br>
            <a:endParaRPr lang="zh-CN" altLang="en-US" sz="3200" b="1" dirty="0">
              <a:latin typeface="华文中宋" panose="02010600040101010101" pitchFamily="2" charset="-122"/>
              <a:ea typeface="华文中宋" panose="02010600040101010101" pitchFamily="2" charset="-122"/>
            </a:endParaRPr>
          </a:p>
          <a:p>
            <a:pPr>
              <a:lnSpc>
                <a:spcPct val="70000"/>
              </a:lnSpc>
              <a:spcBef>
                <a:spcPct val="50000"/>
              </a:spcBef>
            </a:pPr>
            <a:r>
              <a:rPr lang="zh-CN" altLang="zh-CN" sz="3200" b="1" dirty="0">
                <a:latin typeface="华文中宋" panose="02010600040101010101" pitchFamily="2" charset="-122"/>
                <a:ea typeface="华文中宋" panose="02010600040101010101" pitchFamily="2" charset="-122"/>
              </a:rPr>
              <a:t>C.</a:t>
            </a:r>
            <a:r>
              <a:rPr lang="zh-CN" altLang="en-US" sz="3200" b="1" dirty="0">
                <a:latin typeface="华文中宋" panose="02010600040101010101" pitchFamily="2" charset="-122"/>
                <a:ea typeface="华文中宋" panose="02010600040101010101" pitchFamily="2" charset="-122"/>
              </a:rPr>
              <a:t>哀吾生之须臾，</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Times New Roman" panose="02020603050405020304" pitchFamily="18" charset="0"/>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r>
              <a:rPr lang="zh-CN" altLang="en-US" sz="3200" b="1" u="sng" dirty="0">
                <a:latin typeface="华文中宋" panose="02010600040101010101" pitchFamily="2" charset="-122"/>
                <a:ea typeface="华文中宋" panose="02010600040101010101" pitchFamily="2" charset="-122"/>
              </a:rPr>
              <a:t>                           </a:t>
            </a:r>
            <a:endParaRPr lang="zh-CN" altLang="en-US" sz="3200" b="1" u="sng" dirty="0">
              <a:latin typeface="华文中宋" panose="02010600040101010101" pitchFamily="2" charset="-122"/>
              <a:ea typeface="华文中宋" panose="02010600040101010101" pitchFamily="2" charset="-122"/>
            </a:endParaRPr>
          </a:p>
          <a:p>
            <a:pPr>
              <a:lnSpc>
                <a:spcPct val="70000"/>
              </a:lnSpc>
              <a:spcBef>
                <a:spcPct val="50000"/>
              </a:spcBef>
            </a:pPr>
            <a:r>
              <a:rPr lang="zh-CN" altLang="en-US" sz="3200" b="1" dirty="0">
                <a:latin typeface="华文中宋" panose="02010600040101010101" pitchFamily="2" charset="-122"/>
                <a:ea typeface="华文中宋" panose="02010600040101010101" pitchFamily="2" charset="-122"/>
              </a:rPr>
              <a:t>抱明月而长终。</a:t>
            </a:r>
            <a:endParaRPr lang="zh-CN" altLang="en-US" sz="3200" b="1" dirty="0">
              <a:latin typeface="华文中宋" panose="02010600040101010101" pitchFamily="2" charset="-122"/>
              <a:ea typeface="华文中宋" panose="02010600040101010101" pitchFamily="2" charset="-122"/>
            </a:endParaRPr>
          </a:p>
          <a:p>
            <a:pPr>
              <a:lnSpc>
                <a:spcPct val="70000"/>
              </a:lnSpc>
              <a:spcBef>
                <a:spcPct val="50000"/>
              </a:spcBef>
            </a:pPr>
            <a:r>
              <a:rPr lang="zh-CN" altLang="zh-CN" sz="3200" b="1" dirty="0">
                <a:latin typeface="华文中宋" panose="02010600040101010101" pitchFamily="2" charset="-122"/>
                <a:ea typeface="华文中宋" panose="02010600040101010101" pitchFamily="2" charset="-122"/>
              </a:rPr>
              <a:t>D.</a:t>
            </a:r>
            <a:r>
              <a:rPr lang="zh-CN" altLang="en-US" sz="3200" b="1" dirty="0">
                <a:latin typeface="华文中宋" panose="02010600040101010101" pitchFamily="2" charset="-122"/>
                <a:ea typeface="华文中宋" panose="02010600040101010101" pitchFamily="2" charset="-122"/>
              </a:rPr>
              <a:t>惟江上之清风，与山间之明月，</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endParaRPr lang="zh-CN" altLang="en-US" sz="3200" b="1" dirty="0">
              <a:latin typeface="华文中宋" panose="02010600040101010101" pitchFamily="2" charset="-122"/>
              <a:ea typeface="华文中宋" panose="02010600040101010101" pitchFamily="2" charset="-122"/>
            </a:endParaRPr>
          </a:p>
          <a:p>
            <a:pPr>
              <a:lnSpc>
                <a:spcPct val="70000"/>
              </a:lnSpc>
              <a:spcBef>
                <a:spcPct val="50000"/>
              </a:spcBef>
            </a:pP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a:t>
            </a:r>
            <a:r>
              <a:rPr lang="zh-CN" altLang="en-US" sz="3200" b="1" u="sng" dirty="0">
                <a:latin typeface="华文中宋" panose="02010600040101010101" pitchFamily="2" charset="-122"/>
                <a:ea typeface="华文中宋" panose="02010600040101010101" pitchFamily="2" charset="-122"/>
              </a:rPr>
              <a:t>      </a:t>
            </a:r>
            <a:r>
              <a:rPr lang="en-US" altLang="zh-CN" sz="3200" b="1" u="sng" dirty="0">
                <a:latin typeface="华文中宋" panose="02010600040101010101" pitchFamily="2" charset="-122"/>
                <a:ea typeface="华文中宋" panose="02010600040101010101" pitchFamily="2" charset="-122"/>
              </a:rPr>
              <a:t>        </a:t>
            </a:r>
            <a:r>
              <a:rPr lang="zh-CN" altLang="en-US" sz="3200" b="1" u="sng" dirty="0">
                <a:latin typeface="华文中宋" panose="02010600040101010101" pitchFamily="2" charset="-122"/>
                <a:ea typeface="华文中宋" panose="02010600040101010101" pitchFamily="2" charset="-122"/>
              </a:rPr>
              <a:t>    </a:t>
            </a:r>
            <a:r>
              <a:rPr lang="zh-CN" altLang="en-US" sz="3200" b="1" dirty="0">
                <a:latin typeface="华文中宋" panose="02010600040101010101" pitchFamily="2" charset="-122"/>
                <a:ea typeface="华文中宋" panose="02010600040101010101" pitchFamily="2" charset="-122"/>
              </a:rPr>
              <a:t>，是造物主</a:t>
            </a:r>
            <a:endParaRPr lang="zh-CN" altLang="en-US" sz="3200" b="1" dirty="0">
              <a:latin typeface="华文中宋" panose="02010600040101010101" pitchFamily="2" charset="-122"/>
              <a:ea typeface="华文中宋" panose="02010600040101010101" pitchFamily="2" charset="-122"/>
            </a:endParaRPr>
          </a:p>
          <a:p>
            <a:pPr>
              <a:lnSpc>
                <a:spcPct val="70000"/>
              </a:lnSpc>
              <a:spcBef>
                <a:spcPct val="50000"/>
              </a:spcBef>
            </a:pPr>
            <a:r>
              <a:rPr lang="zh-CN" altLang="en-US" sz="3200" b="1" dirty="0">
                <a:latin typeface="华文中宋" panose="02010600040101010101" pitchFamily="2" charset="-122"/>
                <a:ea typeface="华文中宋" panose="02010600040101010101" pitchFamily="2" charset="-122"/>
              </a:rPr>
              <a:t>之无尽藏也，而吾与子之所共适。  </a:t>
            </a:r>
            <a:endParaRPr lang="zh-CN" altLang="en-US" sz="3200" b="1"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2466"/>
                                        </p:tgtEl>
                                        <p:attrNameLst>
                                          <p:attrName>style.visibility</p:attrName>
                                        </p:attrNameLst>
                                      </p:cBhvr>
                                      <p:to>
                                        <p:strVal val="visible"/>
                                      </p:to>
                                    </p:set>
                                    <p:anim calcmode="lin" valueType="num">
                                      <p:cBhvr additive="base">
                                        <p:cTn id="7" dur="1000" fill="hold"/>
                                        <p:tgtEl>
                                          <p:spTgt spid="62466"/>
                                        </p:tgtEl>
                                        <p:attrNameLst>
                                          <p:attrName>ppt_x</p:attrName>
                                        </p:attrNameLst>
                                      </p:cBhvr>
                                      <p:tavLst>
                                        <p:tav tm="0">
                                          <p:val>
                                            <p:strVal val="#ppt_x"/>
                                          </p:val>
                                        </p:tav>
                                        <p:tav tm="100000">
                                          <p:val>
                                            <p:strVal val="#ppt_x"/>
                                          </p:val>
                                        </p:tav>
                                      </p:tavLst>
                                    </p:anim>
                                    <p:anim calcmode="lin" valueType="num">
                                      <p:cBhvr additive="base">
                                        <p:cTn id="8" dur="1000" fill="hold"/>
                                        <p:tgtEl>
                                          <p:spTgt spid="6246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62467"/>
                                        </p:tgtEl>
                                        <p:attrNameLst>
                                          <p:attrName>style.visibility</p:attrName>
                                        </p:attrNameLst>
                                      </p:cBhvr>
                                      <p:to>
                                        <p:strVal val="visible"/>
                                      </p:to>
                                    </p:set>
                                    <p:anim calcmode="lin" valueType="num">
                                      <p:cBhvr>
                                        <p:cTn id="12" dur="1000" fill="hold"/>
                                        <p:tgtEl>
                                          <p:spTgt spid="62467"/>
                                        </p:tgtEl>
                                        <p:attrNameLst>
                                          <p:attrName>ppt_w</p:attrName>
                                        </p:attrNameLst>
                                      </p:cBhvr>
                                      <p:tavLst>
                                        <p:tav tm="0">
                                          <p:val>
                                            <p:strVal val="#ppt_w*0.70"/>
                                          </p:val>
                                        </p:tav>
                                        <p:tav tm="100000">
                                          <p:val>
                                            <p:strVal val="#ppt_w"/>
                                          </p:val>
                                        </p:tav>
                                      </p:tavLst>
                                    </p:anim>
                                    <p:anim calcmode="lin" valueType="num">
                                      <p:cBhvr>
                                        <p:cTn id="13" dur="1000" fill="hold"/>
                                        <p:tgtEl>
                                          <p:spTgt spid="62467"/>
                                        </p:tgtEl>
                                        <p:attrNameLst>
                                          <p:attrName>ppt_h</p:attrName>
                                        </p:attrNameLst>
                                      </p:cBhvr>
                                      <p:tavLst>
                                        <p:tav tm="0">
                                          <p:val>
                                            <p:strVal val="#ppt_h"/>
                                          </p:val>
                                        </p:tav>
                                        <p:tav tm="100000">
                                          <p:val>
                                            <p:strVal val="#ppt_h"/>
                                          </p:val>
                                        </p:tav>
                                      </p:tavLst>
                                    </p:anim>
                                    <p:animEffect transition="in" filter="fade">
                                      <p:cBhvr>
                                        <p:cTn id="14" dur="1000"/>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46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Text Box 2"/>
          <p:cNvSpPr txBox="1"/>
          <p:nvPr/>
        </p:nvSpPr>
        <p:spPr>
          <a:xfrm>
            <a:off x="374015" y="721995"/>
            <a:ext cx="11443335" cy="5996940"/>
          </a:xfrm>
          <a:prstGeom prst="rect">
            <a:avLst/>
          </a:prstGeom>
          <a:noFill/>
          <a:ln w="9525">
            <a:noFill/>
          </a:ln>
        </p:spPr>
        <p:txBody>
          <a:bodyPr wrap="square" anchor="t" anchorCtr="0">
            <a:spAutoFit/>
          </a:bodyPr>
          <a:p>
            <a:pPr>
              <a:lnSpc>
                <a:spcPct val="120000"/>
              </a:lnSpc>
            </a:pPr>
            <a:r>
              <a:rPr lang="zh-CN" altLang="en-US" sz="3200" b="1" dirty="0">
                <a:latin typeface="华文中宋" panose="02010600040101010101" pitchFamily="2" charset="-122"/>
                <a:ea typeface="华文中宋" panose="02010600040101010101" pitchFamily="2" charset="-122"/>
              </a:rPr>
              <a:t>（</a:t>
            </a:r>
            <a:r>
              <a:rPr lang="zh-CN" altLang="zh-CN" sz="3200" b="1" dirty="0">
                <a:latin typeface="华文中宋" panose="02010600040101010101" pitchFamily="2" charset="-122"/>
                <a:ea typeface="华文中宋" panose="02010600040101010101" pitchFamily="2" charset="-122"/>
              </a:rPr>
              <a:t>1</a:t>
            </a:r>
            <a:r>
              <a:rPr lang="zh-CN" altLang="en-US" sz="3200" b="1" dirty="0">
                <a:latin typeface="华文中宋" panose="02010600040101010101" pitchFamily="2" charset="-122"/>
                <a:ea typeface="华文中宋" panose="02010600040101010101" pitchFamily="2" charset="-122"/>
              </a:rPr>
              <a:t>）壬戌之秋，七月既望，苏子与客泛舟，游于赤壁之下。</a:t>
            </a:r>
            <a:endParaRPr lang="zh-CN" altLang="en-US" sz="3200" b="1" u="sng" dirty="0">
              <a:latin typeface="华文中宋" panose="02010600040101010101" pitchFamily="2" charset="-122"/>
              <a:ea typeface="华文中宋" panose="02010600040101010101" pitchFamily="2" charset="-122"/>
            </a:endParaRPr>
          </a:p>
          <a:p>
            <a:pPr>
              <a:lnSpc>
                <a:spcPct val="120000"/>
              </a:lnSpc>
            </a:pPr>
            <a:r>
              <a:rPr lang="zh-CN" altLang="en-US" sz="3200" b="1" dirty="0">
                <a:solidFill>
                  <a:srgbClr val="FF0000"/>
                </a:solidFill>
                <a:latin typeface="华文中宋" panose="02010600040101010101" pitchFamily="2" charset="-122"/>
                <a:ea typeface="华文中宋" panose="02010600040101010101" pitchFamily="2" charset="-122"/>
              </a:rPr>
              <a:t>      元丰五年的秋天，七月十六日，我和客人划着小船在赤壁下面游览。</a:t>
            </a:r>
            <a:endParaRPr lang="zh-CN" altLang="en-US" sz="3200" b="1" dirty="0">
              <a:solidFill>
                <a:srgbClr val="FF0000"/>
              </a:solidFill>
              <a:latin typeface="华文中宋" panose="02010600040101010101" pitchFamily="2" charset="-122"/>
              <a:ea typeface="华文中宋" panose="02010600040101010101" pitchFamily="2" charset="-122"/>
            </a:endParaRPr>
          </a:p>
          <a:p>
            <a:pPr>
              <a:lnSpc>
                <a:spcPct val="120000"/>
              </a:lnSpc>
            </a:pPr>
            <a:r>
              <a:rPr lang="zh-CN" altLang="en-US" sz="3200" b="1" dirty="0">
                <a:latin typeface="华文中宋" panose="02010600040101010101" pitchFamily="2" charset="-122"/>
                <a:ea typeface="华文中宋" panose="02010600040101010101" pitchFamily="2" charset="-122"/>
              </a:rPr>
              <a:t>（</a:t>
            </a:r>
            <a:r>
              <a:rPr lang="zh-CN" altLang="zh-CN" sz="3200" b="1" dirty="0">
                <a:latin typeface="华文中宋" panose="02010600040101010101" pitchFamily="2" charset="-122"/>
                <a:ea typeface="华文中宋" panose="02010600040101010101" pitchFamily="2" charset="-122"/>
              </a:rPr>
              <a:t>2</a:t>
            </a:r>
            <a:r>
              <a:rPr lang="zh-CN" altLang="en-US" sz="3200" b="1" dirty="0">
                <a:latin typeface="华文中宋" panose="02010600040101010101" pitchFamily="2" charset="-122"/>
                <a:ea typeface="华文中宋" panose="02010600040101010101" pitchFamily="2" charset="-122"/>
              </a:rPr>
              <a:t>）少焉，月出于东山之上，徘徊于斗牛之间。</a:t>
            </a:r>
            <a:endParaRPr lang="zh-CN" altLang="en-US" sz="3200" b="1" u="sng" dirty="0">
              <a:latin typeface="华文中宋" panose="02010600040101010101" pitchFamily="2" charset="-122"/>
              <a:ea typeface="华文中宋" panose="02010600040101010101" pitchFamily="2" charset="-122"/>
            </a:endParaRPr>
          </a:p>
          <a:p>
            <a:pPr>
              <a:lnSpc>
                <a:spcPct val="120000"/>
              </a:lnSpc>
            </a:pPr>
            <a:r>
              <a:rPr lang="zh-CN" altLang="en-US" sz="3200" b="1" dirty="0">
                <a:solidFill>
                  <a:srgbClr val="FF0000"/>
                </a:solidFill>
                <a:latin typeface="华文中宋" panose="02010600040101010101" pitchFamily="2" charset="-122"/>
                <a:ea typeface="华文中宋" panose="02010600040101010101" pitchFamily="2" charset="-122"/>
              </a:rPr>
              <a:t>       不一会儿，月亮从东山升起，在斗宿和牛宿之间徘徊。</a:t>
            </a:r>
            <a:endParaRPr lang="zh-CN" altLang="en-US" sz="3200" b="1" dirty="0">
              <a:solidFill>
                <a:srgbClr val="FF0000"/>
              </a:solidFill>
              <a:latin typeface="华文中宋" panose="02010600040101010101" pitchFamily="2" charset="-122"/>
              <a:ea typeface="华文中宋" panose="02010600040101010101" pitchFamily="2" charset="-122"/>
            </a:endParaRPr>
          </a:p>
          <a:p>
            <a:pPr>
              <a:lnSpc>
                <a:spcPct val="120000"/>
              </a:lnSpc>
            </a:pPr>
            <a:r>
              <a:rPr lang="zh-CN" altLang="en-US" sz="3200" b="1" dirty="0">
                <a:latin typeface="华文中宋" panose="02010600040101010101" pitchFamily="2" charset="-122"/>
                <a:ea typeface="华文中宋" panose="02010600040101010101" pitchFamily="2" charset="-122"/>
              </a:rPr>
              <a:t>（</a:t>
            </a:r>
            <a:r>
              <a:rPr lang="zh-CN" altLang="zh-CN" sz="3200" b="1" dirty="0">
                <a:latin typeface="华文中宋" panose="02010600040101010101" pitchFamily="2" charset="-122"/>
                <a:ea typeface="华文中宋" panose="02010600040101010101" pitchFamily="2" charset="-122"/>
              </a:rPr>
              <a:t>3</a:t>
            </a:r>
            <a:r>
              <a:rPr lang="zh-CN" altLang="en-US" sz="3200" b="1" dirty="0">
                <a:latin typeface="华文中宋" panose="02010600040101010101" pitchFamily="2" charset="-122"/>
                <a:ea typeface="华文中宋" panose="02010600040101010101" pitchFamily="2" charset="-122"/>
              </a:rPr>
              <a:t>）客亦知夫水与月乎？逝者如斯，而未尝往也；盈虚者如彼，而卒莫消长也。</a:t>
            </a:r>
            <a:endParaRPr lang="zh-CN" altLang="en-US" sz="3200" b="1" dirty="0">
              <a:latin typeface="华文中宋" panose="02010600040101010101" pitchFamily="2" charset="-122"/>
              <a:ea typeface="华文中宋" panose="02010600040101010101" pitchFamily="2" charset="-122"/>
            </a:endParaRPr>
          </a:p>
          <a:p>
            <a:pPr>
              <a:lnSpc>
                <a:spcPct val="120000"/>
              </a:lnSpc>
            </a:pPr>
            <a:r>
              <a:rPr lang="zh-CN" altLang="en-US" sz="3200" b="1" dirty="0">
                <a:solidFill>
                  <a:srgbClr val="FF0000"/>
                </a:solidFill>
                <a:latin typeface="华文中宋" panose="02010600040101010101" pitchFamily="2" charset="-122"/>
                <a:ea typeface="华文中宋" panose="02010600040101010101" pitchFamily="2" charset="-122"/>
              </a:rPr>
              <a:t>       您也了解那江水与月亮包含的道理吗？不断流逝的，就像这江水实际上来消逝。月亮时圆时缺，但月亮本身终究没有增减。</a:t>
            </a:r>
            <a:endParaRPr lang="zh-CN" altLang="en-US" sz="3200" b="1" dirty="0">
              <a:solidFill>
                <a:srgbClr val="FF0000"/>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4891405" y="113665"/>
            <a:ext cx="221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翻译句子</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78849">
                                            <p:txEl>
                                              <p:pRg st="0" end="0"/>
                                            </p:txEl>
                                          </p:spTgt>
                                        </p:tgtEl>
                                        <p:attrNameLst>
                                          <p:attrName>style.visibility</p:attrName>
                                        </p:attrNameLst>
                                      </p:cBhvr>
                                      <p:to>
                                        <p:strVal val="visible"/>
                                      </p:to>
                                    </p:set>
                                    <p:anim calcmode="lin" valueType="num">
                                      <p:cBhvr>
                                        <p:cTn id="12" dur="1000" fill="hold"/>
                                        <p:tgtEl>
                                          <p:spTgt spid="78849">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78849">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78849">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78849">
                                            <p:txEl>
                                              <p:pRg st="2" end="2"/>
                                            </p:txEl>
                                          </p:spTgt>
                                        </p:tgtEl>
                                        <p:attrNameLst>
                                          <p:attrName>style.visibility</p:attrName>
                                        </p:attrNameLst>
                                      </p:cBhvr>
                                      <p:to>
                                        <p:strVal val="visible"/>
                                      </p:to>
                                    </p:set>
                                    <p:anim calcmode="lin" valueType="num">
                                      <p:cBhvr>
                                        <p:cTn id="18" dur="1000" fill="hold"/>
                                        <p:tgtEl>
                                          <p:spTgt spid="78849">
                                            <p:txEl>
                                              <p:pRg st="2" end="2"/>
                                            </p:txEl>
                                          </p:spTgt>
                                        </p:tgtEl>
                                        <p:attrNameLst>
                                          <p:attrName>ppt_w</p:attrName>
                                        </p:attrNameLst>
                                      </p:cBhvr>
                                      <p:tavLst>
                                        <p:tav tm="0">
                                          <p:val>
                                            <p:strVal val="#ppt_w*0.70"/>
                                          </p:val>
                                        </p:tav>
                                        <p:tav tm="100000">
                                          <p:val>
                                            <p:strVal val="#ppt_w"/>
                                          </p:val>
                                        </p:tav>
                                      </p:tavLst>
                                    </p:anim>
                                    <p:anim calcmode="lin" valueType="num">
                                      <p:cBhvr>
                                        <p:cTn id="19" dur="1000" fill="hold"/>
                                        <p:tgtEl>
                                          <p:spTgt spid="78849">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78849">
                                            <p:txEl>
                                              <p:pRg st="2" end="2"/>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78849">
                                            <p:txEl>
                                              <p:pRg st="4" end="4"/>
                                            </p:txEl>
                                          </p:spTgt>
                                        </p:tgtEl>
                                        <p:attrNameLst>
                                          <p:attrName>style.visibility</p:attrName>
                                        </p:attrNameLst>
                                      </p:cBhvr>
                                      <p:to>
                                        <p:strVal val="visible"/>
                                      </p:to>
                                    </p:set>
                                    <p:anim calcmode="lin" valueType="num">
                                      <p:cBhvr>
                                        <p:cTn id="24" dur="1000" fill="hold"/>
                                        <p:tgtEl>
                                          <p:spTgt spid="78849">
                                            <p:txEl>
                                              <p:pRg st="4" end="4"/>
                                            </p:txEl>
                                          </p:spTgt>
                                        </p:tgtEl>
                                        <p:attrNameLst>
                                          <p:attrName>ppt_w</p:attrName>
                                        </p:attrNameLst>
                                      </p:cBhvr>
                                      <p:tavLst>
                                        <p:tav tm="0">
                                          <p:val>
                                            <p:strVal val="#ppt_w*0.70"/>
                                          </p:val>
                                        </p:tav>
                                        <p:tav tm="100000">
                                          <p:val>
                                            <p:strVal val="#ppt_w"/>
                                          </p:val>
                                        </p:tav>
                                      </p:tavLst>
                                    </p:anim>
                                    <p:anim calcmode="lin" valueType="num">
                                      <p:cBhvr>
                                        <p:cTn id="25" dur="1000" fill="hold"/>
                                        <p:tgtEl>
                                          <p:spTgt spid="78849">
                                            <p:txEl>
                                              <p:pRg st="4" end="4"/>
                                            </p:txEl>
                                          </p:spTgt>
                                        </p:tgtEl>
                                        <p:attrNameLst>
                                          <p:attrName>ppt_h</p:attrName>
                                        </p:attrNameLst>
                                      </p:cBhvr>
                                      <p:tavLst>
                                        <p:tav tm="0">
                                          <p:val>
                                            <p:strVal val="#ppt_h"/>
                                          </p:val>
                                        </p:tav>
                                        <p:tav tm="100000">
                                          <p:val>
                                            <p:strVal val="#ppt_h"/>
                                          </p:val>
                                        </p:tav>
                                      </p:tavLst>
                                    </p:anim>
                                    <p:animEffect transition="in" filter="fade">
                                      <p:cBhvr>
                                        <p:cTn id="26" dur="1000"/>
                                        <p:tgtEl>
                                          <p:spTgt spid="78849">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000" fill="hold">
                                          <p:stCondLst>
                                            <p:cond delay="0"/>
                                          </p:stCondLst>
                                        </p:cTn>
                                        <p:tgtEl>
                                          <p:spTgt spid="78849">
                                            <p:txEl>
                                              <p:pRg st="1" end="1"/>
                                            </p:txEl>
                                          </p:spTgt>
                                        </p:tgtEl>
                                        <p:attrNameLst>
                                          <p:attrName>style.visibility</p:attrName>
                                        </p:attrNameLst>
                                      </p:cBhvr>
                                      <p:to>
                                        <p:strVal val="visible"/>
                                      </p:to>
                                    </p:set>
                                    <p:anim calcmode="lin" valueType="num">
                                      <p:cBhvr additive="base">
                                        <p:cTn id="31" dur="1000" fill="hold"/>
                                        <p:tgtEl>
                                          <p:spTgt spid="78849">
                                            <p:txEl>
                                              <p:pRg st="1" end="1"/>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7884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000" fill="hold">
                                          <p:stCondLst>
                                            <p:cond delay="0"/>
                                          </p:stCondLst>
                                        </p:cTn>
                                        <p:tgtEl>
                                          <p:spTgt spid="78849">
                                            <p:txEl>
                                              <p:pRg st="3" end="3"/>
                                            </p:txEl>
                                          </p:spTgt>
                                        </p:tgtEl>
                                        <p:attrNameLst>
                                          <p:attrName>style.visibility</p:attrName>
                                        </p:attrNameLst>
                                      </p:cBhvr>
                                      <p:to>
                                        <p:strVal val="visible"/>
                                      </p:to>
                                    </p:set>
                                    <p:anim calcmode="lin" valueType="num">
                                      <p:cBhvr additive="base">
                                        <p:cTn id="37" dur="1000" fill="hold"/>
                                        <p:tgtEl>
                                          <p:spTgt spid="78849">
                                            <p:txEl>
                                              <p:pRg st="3" end="3"/>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7884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000" fill="hold">
                                          <p:stCondLst>
                                            <p:cond delay="0"/>
                                          </p:stCondLst>
                                        </p:cTn>
                                        <p:tgtEl>
                                          <p:spTgt spid="78849">
                                            <p:txEl>
                                              <p:pRg st="5" end="5"/>
                                            </p:txEl>
                                          </p:spTgt>
                                        </p:tgtEl>
                                        <p:attrNameLst>
                                          <p:attrName>style.visibility</p:attrName>
                                        </p:attrNameLst>
                                      </p:cBhvr>
                                      <p:to>
                                        <p:strVal val="visible"/>
                                      </p:to>
                                    </p:set>
                                    <p:anim calcmode="lin" valueType="num">
                                      <p:cBhvr additive="base">
                                        <p:cTn id="43" dur="1000" fill="hold"/>
                                        <p:tgtEl>
                                          <p:spTgt spid="78849">
                                            <p:txEl>
                                              <p:pRg st="5" end="5"/>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7884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Text Box 2"/>
          <p:cNvSpPr txBox="1"/>
          <p:nvPr/>
        </p:nvSpPr>
        <p:spPr>
          <a:xfrm>
            <a:off x="370840" y="142875"/>
            <a:ext cx="11581130" cy="3811905"/>
          </a:xfrm>
          <a:prstGeom prst="rect">
            <a:avLst/>
          </a:prstGeom>
          <a:noFill/>
          <a:ln w="9525">
            <a:noFill/>
          </a:ln>
        </p:spPr>
        <p:txBody>
          <a:bodyPr wrap="square" anchor="t" anchorCtr="0">
            <a:spAutoFit/>
          </a:bodyPr>
          <a:p>
            <a:pPr>
              <a:lnSpc>
                <a:spcPct val="110000"/>
              </a:lnSpc>
            </a:pPr>
            <a:r>
              <a:rPr lang="zh-CN" altLang="en-US" sz="3200" b="1" dirty="0">
                <a:latin typeface="华文中宋" panose="02010600040101010101" pitchFamily="2" charset="-122"/>
                <a:ea typeface="华文中宋" panose="02010600040101010101" pitchFamily="2" charset="-122"/>
              </a:rPr>
              <a:t>（</a:t>
            </a:r>
            <a:r>
              <a:rPr lang="zh-CN" altLang="zh-CN" sz="3200" b="1" dirty="0">
                <a:latin typeface="华文中宋" panose="02010600040101010101" pitchFamily="2" charset="-122"/>
                <a:ea typeface="华文中宋" panose="02010600040101010101" pitchFamily="2" charset="-122"/>
              </a:rPr>
              <a:t>4</a:t>
            </a:r>
            <a:r>
              <a:rPr lang="zh-CN" altLang="en-US" sz="3200" b="1" dirty="0">
                <a:latin typeface="华文中宋" panose="02010600040101010101" pitchFamily="2" charset="-122"/>
                <a:ea typeface="华文中宋" panose="02010600040101010101" pitchFamily="2" charset="-122"/>
              </a:rPr>
              <a:t>）盖将自其变者而观之，则天地曾不能以一瞬；自其不变者而观之，则物与我皆无尽也，而又何羡乎！</a:t>
            </a:r>
            <a:endParaRPr lang="zh-CN" altLang="en-US" sz="3200" b="1" u="sng" dirty="0">
              <a:latin typeface="华文中宋" panose="02010600040101010101" pitchFamily="2" charset="-122"/>
              <a:ea typeface="华文中宋" panose="02010600040101010101" pitchFamily="2" charset="-122"/>
            </a:endParaRPr>
          </a:p>
          <a:p>
            <a:pPr>
              <a:lnSpc>
                <a:spcPct val="110000"/>
              </a:lnSpc>
            </a:pPr>
            <a:r>
              <a:rPr lang="zh-CN" altLang="en-US" sz="3200" b="1" dirty="0">
                <a:solidFill>
                  <a:srgbClr val="FF0000"/>
                </a:solidFill>
                <a:latin typeface="华文中宋" panose="02010600040101010101" pitchFamily="2" charset="-122"/>
                <a:ea typeface="华文中宋" panose="02010600040101010101" pitchFamily="2" charset="-122"/>
              </a:rPr>
              <a:t>    </a:t>
            </a:r>
            <a:r>
              <a:rPr lang="en-US" altLang="zh-CN" sz="3200" b="1" dirty="0">
                <a:solidFill>
                  <a:srgbClr val="FF0000"/>
                </a:solidFill>
                <a:latin typeface="华文中宋" panose="02010600040101010101" pitchFamily="2" charset="-122"/>
                <a:ea typeface="华文中宋" panose="02010600040101010101" pitchFamily="2" charset="-122"/>
              </a:rPr>
              <a:t> </a:t>
            </a:r>
            <a:r>
              <a:rPr lang="zh-CN" altLang="en-US" sz="2800" b="1" dirty="0">
                <a:solidFill>
                  <a:srgbClr val="FF0000"/>
                </a:solidFill>
                <a:latin typeface="华文中宋" panose="02010600040101010101" pitchFamily="2" charset="-122"/>
                <a:ea typeface="华文中宋" panose="02010600040101010101" pitchFamily="2" charset="-122"/>
              </a:rPr>
              <a:t>如果从变化的一面去看，那么天地万物连一眨眼的工夫都不能存留；从不变的一面看，事物和我们都是无穷无尽的，还羡慕什么呢？</a:t>
            </a:r>
            <a:endParaRPr lang="zh-CN" altLang="en-US" sz="3200" b="1" dirty="0">
              <a:solidFill>
                <a:srgbClr val="FF0000"/>
              </a:solidFill>
              <a:latin typeface="华文中宋" panose="02010600040101010101" pitchFamily="2" charset="-122"/>
              <a:ea typeface="华文中宋" panose="02010600040101010101" pitchFamily="2" charset="-122"/>
            </a:endParaRPr>
          </a:p>
          <a:p>
            <a:pPr>
              <a:lnSpc>
                <a:spcPct val="110000"/>
              </a:lnSpc>
            </a:pPr>
            <a:r>
              <a:rPr lang="zh-CN" altLang="en-US" sz="3200" b="1" dirty="0">
                <a:latin typeface="华文中宋" panose="02010600040101010101" pitchFamily="2" charset="-122"/>
                <a:ea typeface="华文中宋" panose="02010600040101010101" pitchFamily="2" charset="-122"/>
              </a:rPr>
              <a:t>（</a:t>
            </a:r>
            <a:r>
              <a:rPr lang="zh-CN" altLang="zh-CN" sz="3200" b="1" dirty="0">
                <a:latin typeface="华文中宋" panose="02010600040101010101" pitchFamily="2" charset="-122"/>
                <a:ea typeface="华文中宋" panose="02010600040101010101" pitchFamily="2" charset="-122"/>
              </a:rPr>
              <a:t>5</a:t>
            </a:r>
            <a:r>
              <a:rPr lang="zh-CN" altLang="en-US" sz="3200" b="1" dirty="0">
                <a:latin typeface="华文中宋" panose="02010600040101010101" pitchFamily="2" charset="-122"/>
                <a:ea typeface="华文中宋" panose="02010600040101010101" pitchFamily="2" charset="-122"/>
              </a:rPr>
              <a:t>）且夫天地之间，物各有主，苟非吾之所有，虽一毫而莫取。</a:t>
            </a:r>
            <a:endParaRPr lang="zh-CN" altLang="en-US" sz="3200" b="1" u="sng" dirty="0">
              <a:latin typeface="华文中宋" panose="02010600040101010101" pitchFamily="2" charset="-122"/>
              <a:ea typeface="华文中宋" panose="02010600040101010101" pitchFamily="2" charset="-122"/>
            </a:endParaRPr>
          </a:p>
          <a:p>
            <a:pPr>
              <a:lnSpc>
                <a:spcPct val="110000"/>
              </a:lnSpc>
            </a:pPr>
            <a:r>
              <a:rPr lang="zh-CN" altLang="en-US" sz="3200" b="1" dirty="0">
                <a:solidFill>
                  <a:srgbClr val="FF0000"/>
                </a:solidFill>
                <a:latin typeface="华文中宋" panose="02010600040101010101" pitchFamily="2" charset="-122"/>
                <a:ea typeface="华文中宋" panose="02010600040101010101" pitchFamily="2" charset="-122"/>
              </a:rPr>
              <a:t>    </a:t>
            </a:r>
            <a:r>
              <a:rPr lang="en-US" altLang="zh-CN" sz="3200" b="1" dirty="0">
                <a:solidFill>
                  <a:srgbClr val="FF0000"/>
                </a:solidFill>
                <a:latin typeface="华文中宋" panose="02010600040101010101" pitchFamily="2" charset="-122"/>
                <a:ea typeface="华文中宋" panose="02010600040101010101" pitchFamily="2" charset="-122"/>
              </a:rPr>
              <a:t> </a:t>
            </a:r>
            <a:r>
              <a:rPr lang="zh-CN" altLang="en-US" sz="2800" b="1" dirty="0">
                <a:solidFill>
                  <a:srgbClr val="FF0000"/>
                </a:solidFill>
                <a:latin typeface="华文中宋" panose="02010600040101010101" pitchFamily="2" charset="-122"/>
                <a:ea typeface="华文中宋" panose="02010600040101010101" pitchFamily="2" charset="-122"/>
              </a:rPr>
              <a:t>况且天地之间，事物都各有各的主宰，如果不是我所有的，即使是一丝一毫也不能取用。</a:t>
            </a:r>
            <a:r>
              <a:rPr lang="zh-CN" altLang="en-US" sz="3200" b="1" dirty="0">
                <a:latin typeface="华文中宋" panose="02010600040101010101" pitchFamily="2" charset="-122"/>
                <a:ea typeface="华文中宋" panose="02010600040101010101" pitchFamily="2" charset="-122"/>
              </a:rPr>
              <a:t> </a:t>
            </a:r>
            <a:endParaRPr lang="zh-CN" altLang="en-US" sz="3200" b="1" dirty="0">
              <a:latin typeface="华文中宋" panose="02010600040101010101" pitchFamily="2" charset="-122"/>
              <a:ea typeface="华文中宋" panose="02010600040101010101" pitchFamily="2" charset="-122"/>
            </a:endParaRPr>
          </a:p>
        </p:txBody>
      </p:sp>
      <p:sp>
        <p:nvSpPr>
          <p:cNvPr id="156677" name="Rectangle 5"/>
          <p:cNvSpPr>
            <a:spLocks noChangeArrowheads="1"/>
          </p:cNvSpPr>
          <p:nvPr/>
        </p:nvSpPr>
        <p:spPr bwMode="auto">
          <a:xfrm>
            <a:off x="426720" y="3860800"/>
            <a:ext cx="11525250" cy="1568450"/>
          </a:xfrm>
          <a:prstGeom prst="rect">
            <a:avLst/>
          </a:prstGeom>
          <a:noFill/>
          <a:ln w="9525">
            <a:noFill/>
            <a:miter lim="800000"/>
          </a:ln>
          <a:effectLst/>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6</a:t>
            </a:r>
            <a:r>
              <a:rPr kumimoji="0" lang="zh-CN" altLang="en-US"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、惟江上之清风，与山间之明月，耳得之而为声，目遇之而成色。取之无禁，用之不竭，是造物者之无尽藏也，而吾与子</a:t>
            </a:r>
            <a:r>
              <a:rPr kumimoji="0" lang="zh-CN" altLang="en-US" sz="3200" b="1" i="0" u="none" strike="noStrike" kern="1200" cap="none" spc="0" normalizeH="0" baseline="0" noProof="0" dirty="0">
                <a:ln>
                  <a:noFill/>
                </a:ln>
                <a:solidFill>
                  <a:srgbClr val="FF0066"/>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（呼应前文）</a:t>
            </a:r>
            <a:r>
              <a:rPr kumimoji="0" lang="zh-CN" altLang="en-US"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之所共食。”</a:t>
            </a:r>
            <a:endParaRPr kumimoji="0" lang="zh-CN" altLang="en-US"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80899" name="Rectangle 6"/>
          <p:cNvSpPr/>
          <p:nvPr/>
        </p:nvSpPr>
        <p:spPr>
          <a:xfrm>
            <a:off x="426720" y="5429250"/>
            <a:ext cx="11338560" cy="1383665"/>
          </a:xfrm>
          <a:prstGeom prst="rect">
            <a:avLst/>
          </a:prstGeom>
          <a:noFill/>
          <a:ln w="9525">
            <a:noFill/>
          </a:ln>
        </p:spPr>
        <p:txBody>
          <a:bodyPr wrap="square" anchor="ctr" anchorCtr="0">
            <a:spAutoFit/>
          </a:bodyPr>
          <a:p>
            <a:pPr>
              <a:lnSpc>
                <a:spcPct val="100000"/>
              </a:lnSpc>
            </a:pPr>
            <a:r>
              <a:rPr lang="en-US" altLang="zh-CN" sz="2800" b="1" dirty="0">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b="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只有江上的清风，以及山间的明月，耳朵听到了才成为声音，眼睛看到了才成为颜色，取得它们不会有人禁止，使用它们也不会有用尽的忧虑。这是大自然无穷无尽的宝藏，而我能够同你们共享。</a:t>
            </a:r>
            <a:r>
              <a:rPr lang="zh-CN" altLang="en-US" sz="28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2800" b="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9873">
                                            <p:txEl>
                                              <p:pRg st="0" end="0"/>
                                            </p:txEl>
                                          </p:spTgt>
                                        </p:tgtEl>
                                        <p:attrNameLst>
                                          <p:attrName>style.visibility</p:attrName>
                                        </p:attrNameLst>
                                      </p:cBhvr>
                                      <p:to>
                                        <p:strVal val="visible"/>
                                      </p:to>
                                    </p:set>
                                    <p:anim calcmode="lin" valueType="num">
                                      <p:cBhvr>
                                        <p:cTn id="7" dur="1000" fill="hold"/>
                                        <p:tgtEl>
                                          <p:spTgt spid="7987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7987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79873">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79873">
                                            <p:txEl>
                                              <p:pRg st="2" end="2"/>
                                            </p:txEl>
                                          </p:spTgt>
                                        </p:tgtEl>
                                        <p:attrNameLst>
                                          <p:attrName>style.visibility</p:attrName>
                                        </p:attrNameLst>
                                      </p:cBhvr>
                                      <p:to>
                                        <p:strVal val="visible"/>
                                      </p:to>
                                    </p:set>
                                    <p:anim calcmode="lin" valueType="num">
                                      <p:cBhvr>
                                        <p:cTn id="13" dur="1000" fill="hold"/>
                                        <p:tgtEl>
                                          <p:spTgt spid="79873">
                                            <p:txEl>
                                              <p:pRg st="2" end="2"/>
                                            </p:txEl>
                                          </p:spTgt>
                                        </p:tgtEl>
                                        <p:attrNameLst>
                                          <p:attrName>ppt_w</p:attrName>
                                        </p:attrNameLst>
                                      </p:cBhvr>
                                      <p:tavLst>
                                        <p:tav tm="0">
                                          <p:val>
                                            <p:strVal val="#ppt_w*0.70"/>
                                          </p:val>
                                        </p:tav>
                                        <p:tav tm="100000">
                                          <p:val>
                                            <p:strVal val="#ppt_w"/>
                                          </p:val>
                                        </p:tav>
                                      </p:tavLst>
                                    </p:anim>
                                    <p:anim calcmode="lin" valueType="num">
                                      <p:cBhvr>
                                        <p:cTn id="14" dur="1000" fill="hold"/>
                                        <p:tgtEl>
                                          <p:spTgt spid="79873">
                                            <p:txEl>
                                              <p:pRg st="2" end="2"/>
                                            </p:txEl>
                                          </p:spTgt>
                                        </p:tgtEl>
                                        <p:attrNameLst>
                                          <p:attrName>ppt_h</p:attrName>
                                        </p:attrNameLst>
                                      </p:cBhvr>
                                      <p:tavLst>
                                        <p:tav tm="0">
                                          <p:val>
                                            <p:strVal val="#ppt_h"/>
                                          </p:val>
                                        </p:tav>
                                        <p:tav tm="100000">
                                          <p:val>
                                            <p:strVal val="#ppt_h"/>
                                          </p:val>
                                        </p:tav>
                                      </p:tavLst>
                                    </p:anim>
                                    <p:animEffect transition="in" filter="fade">
                                      <p:cBhvr>
                                        <p:cTn id="15" dur="1000"/>
                                        <p:tgtEl>
                                          <p:spTgt spid="79873">
                                            <p:txEl>
                                              <p:pRg st="2" end="2"/>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156677">
                                            <p:txEl>
                                              <p:pRg st="0" end="0"/>
                                            </p:txEl>
                                          </p:spTgt>
                                        </p:tgtEl>
                                        <p:attrNameLst>
                                          <p:attrName>style.visibility</p:attrName>
                                        </p:attrNameLst>
                                      </p:cBhvr>
                                      <p:to>
                                        <p:strVal val="visible"/>
                                      </p:to>
                                    </p:set>
                                    <p:anim calcmode="lin" valueType="num">
                                      <p:cBhvr>
                                        <p:cTn id="19" dur="1000" fill="hold"/>
                                        <p:tgtEl>
                                          <p:spTgt spid="156677">
                                            <p:txEl>
                                              <p:pRg st="0" end="0"/>
                                            </p:txEl>
                                          </p:spTgt>
                                        </p:tgtEl>
                                        <p:attrNameLst>
                                          <p:attrName>ppt_w</p:attrName>
                                        </p:attrNameLst>
                                      </p:cBhvr>
                                      <p:tavLst>
                                        <p:tav tm="0">
                                          <p:val>
                                            <p:strVal val="#ppt_w*0.70"/>
                                          </p:val>
                                        </p:tav>
                                        <p:tav tm="100000">
                                          <p:val>
                                            <p:strVal val="#ppt_w"/>
                                          </p:val>
                                        </p:tav>
                                      </p:tavLst>
                                    </p:anim>
                                    <p:anim calcmode="lin" valueType="num">
                                      <p:cBhvr>
                                        <p:cTn id="20" dur="1000" fill="hold"/>
                                        <p:tgtEl>
                                          <p:spTgt spid="156677">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15667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000" fill="hold">
                                          <p:stCondLst>
                                            <p:cond delay="0"/>
                                          </p:stCondLst>
                                        </p:cTn>
                                        <p:tgtEl>
                                          <p:spTgt spid="79873">
                                            <p:txEl>
                                              <p:pRg st="1" end="1"/>
                                            </p:txEl>
                                          </p:spTgt>
                                        </p:tgtEl>
                                        <p:attrNameLst>
                                          <p:attrName>style.visibility</p:attrName>
                                        </p:attrNameLst>
                                      </p:cBhvr>
                                      <p:to>
                                        <p:strVal val="visible"/>
                                      </p:to>
                                    </p:set>
                                    <p:anim calcmode="lin" valueType="num">
                                      <p:cBhvr additive="base">
                                        <p:cTn id="26" dur="1000" fill="hold"/>
                                        <p:tgtEl>
                                          <p:spTgt spid="79873">
                                            <p:txEl>
                                              <p:pRg st="1" end="1"/>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7987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000" fill="hold">
                                          <p:stCondLst>
                                            <p:cond delay="0"/>
                                          </p:stCondLst>
                                        </p:cTn>
                                        <p:tgtEl>
                                          <p:spTgt spid="79873">
                                            <p:txEl>
                                              <p:pRg st="3" end="3"/>
                                            </p:txEl>
                                          </p:spTgt>
                                        </p:tgtEl>
                                        <p:attrNameLst>
                                          <p:attrName>style.visibility</p:attrName>
                                        </p:attrNameLst>
                                      </p:cBhvr>
                                      <p:to>
                                        <p:strVal val="visible"/>
                                      </p:to>
                                    </p:set>
                                    <p:anim calcmode="lin" valueType="num">
                                      <p:cBhvr additive="base">
                                        <p:cTn id="32" dur="1000" fill="hold"/>
                                        <p:tgtEl>
                                          <p:spTgt spid="79873">
                                            <p:txEl>
                                              <p:pRg st="3" end="3"/>
                                            </p:txEl>
                                          </p:spTgt>
                                        </p:tgtEl>
                                        <p:attrNameLst>
                                          <p:attrName>ppt_x</p:attrName>
                                        </p:attrNameLst>
                                      </p:cBhvr>
                                      <p:tavLst>
                                        <p:tav tm="0">
                                          <p:val>
                                            <p:strVal val="#ppt_x"/>
                                          </p:val>
                                        </p:tav>
                                        <p:tav tm="100000">
                                          <p:val>
                                            <p:strVal val="#ppt_x"/>
                                          </p:val>
                                        </p:tav>
                                      </p:tavLst>
                                    </p:anim>
                                    <p:anim calcmode="lin" valueType="num">
                                      <p:cBhvr additive="base">
                                        <p:cTn id="33" dur="1000" fill="hold"/>
                                        <p:tgtEl>
                                          <p:spTgt spid="7987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000" fill="hold">
                                          <p:stCondLst>
                                            <p:cond delay="0"/>
                                          </p:stCondLst>
                                        </p:cTn>
                                        <p:tgtEl>
                                          <p:spTgt spid="80899">
                                            <p:txEl>
                                              <p:pRg st="0" end="0"/>
                                            </p:txEl>
                                          </p:spTgt>
                                        </p:tgtEl>
                                        <p:attrNameLst>
                                          <p:attrName>style.visibility</p:attrName>
                                        </p:attrNameLst>
                                      </p:cBhvr>
                                      <p:to>
                                        <p:strVal val="visible"/>
                                      </p:to>
                                    </p:set>
                                    <p:anim calcmode="lin" valueType="num">
                                      <p:cBhvr additive="base">
                                        <p:cTn id="38" dur="1000" fill="hold"/>
                                        <p:tgtEl>
                                          <p:spTgt spid="80899">
                                            <p:txEl>
                                              <p:pRg st="0" end="0"/>
                                            </p:txEl>
                                          </p:spTgt>
                                        </p:tgtEl>
                                        <p:attrNameLst>
                                          <p:attrName>ppt_x</p:attrName>
                                        </p:attrNameLst>
                                      </p:cBhvr>
                                      <p:tavLst>
                                        <p:tav tm="0">
                                          <p:val>
                                            <p:strVal val="#ppt_x"/>
                                          </p:val>
                                        </p:tav>
                                        <p:tav tm="100000">
                                          <p:val>
                                            <p:strVal val="#ppt_x"/>
                                          </p:val>
                                        </p:tav>
                                      </p:tavLst>
                                    </p:anim>
                                    <p:anim calcmode="lin" valueType="num">
                                      <p:cBhvr additive="base">
                                        <p:cTn id="39" dur="1000" fill="hold"/>
                                        <p:tgtEl>
                                          <p:spTgt spid="8089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Grp="1" noChangeArrowheads="1"/>
          </p:cNvSpPr>
          <p:nvPr>
            <p:ph type="title" idx="4294967295"/>
          </p:nvPr>
        </p:nvSpPr>
        <p:spPr>
          <a:xfrm>
            <a:off x="2239010" y="316230"/>
            <a:ext cx="7452995" cy="914400"/>
          </a:xfrm>
          <a:noFill/>
          <a:ln>
            <a:noFill/>
          </a:ln>
          <a:effectLst/>
          <a:scene3d>
            <a:camera prst="orthographicFront"/>
            <a:lightRig rig="balanced" dir="t"/>
          </a:scene3d>
          <a:sp3d prstMaterial="plastic"/>
          <a:extLst>
            <a:ext uri="{909E8E84-426E-40DD-AFC4-6F175D3DCCD1}">
              <a14:hiddenFill xmlns:a14="http://schemas.microsoft.com/office/drawing/2010/main">
                <a:solidFill>
                  <a:srgbClr val="92D050"/>
                </a:solidFill>
              </a14:hiddenFill>
            </a:ext>
          </a:extLst>
        </p:spPr>
        <p:txBody>
          <a:bodyPr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1" i="0" u="none" strike="noStrike" kern="1200" cap="all" spc="0" normalizeH="0" baseline="0" noProof="0">
                <a:ln>
                  <a:noFill/>
                </a:ln>
                <a:solidFill>
                  <a:srgbClr val="C00000"/>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历年高考优秀作文中运用的骈句</a:t>
            </a:r>
            <a:endParaRPr kumimoji="0" lang="zh-CN" altLang="en-US" sz="4000" b="1" i="0" u="none" strike="noStrike" kern="1200" cap="all" spc="0" normalizeH="0" baseline="0" noProof="0">
              <a:ln>
                <a:noFill/>
              </a:ln>
              <a:solidFill>
                <a:srgbClr val="C00000"/>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
        <p:nvSpPr>
          <p:cNvPr id="44035" name="Rectangle 3"/>
          <p:cNvSpPr>
            <a:spLocks noGrp="1"/>
          </p:cNvSpPr>
          <p:nvPr>
            <p:ph idx="4294967295"/>
          </p:nvPr>
        </p:nvSpPr>
        <p:spPr>
          <a:xfrm>
            <a:off x="486410" y="1230630"/>
            <a:ext cx="11327765" cy="5092700"/>
          </a:xfrm>
        </p:spPr>
        <p:txBody>
          <a:bodyPr vert="horz" wrap="square" lIns="91440" tIns="45720" rIns="91440" bIns="45720" anchor="t">
            <a:normAutofit lnSpcReduction="20000"/>
          </a:bodyPr>
          <a:p>
            <a:pPr marL="0" marR="0" indent="0" algn="l" defTabSz="914400" rtl="0" eaLnBrk="1" fontAlgn="base" latinLnBrk="0" hangingPunct="1">
              <a:lnSpc>
                <a:spcPct val="160000"/>
              </a:lnSpc>
              <a:spcBef>
                <a:spcPct val="20000"/>
              </a:spcBef>
              <a:spcAft>
                <a:spcPct val="0"/>
              </a:spcAft>
              <a:buClr>
                <a:schemeClr val="accent1"/>
              </a:buClr>
              <a:buSzPct val="70000"/>
              <a:buFont typeface="Wingdings 2" panose="05020102010507070707" pitchFamily="18" charset="2"/>
              <a:buNone/>
            </a:pPr>
            <a:r>
              <a:rPr kumimoji="0" lang="en-US" altLang="zh-CN" sz="3200" b="0" i="0" u="none" strike="noStrike" kern="1200" cap="none" spc="0" normalizeH="0" baseline="0" noProof="1" dirty="0">
                <a:solidFill>
                  <a:schemeClr val="tx2"/>
                </a:solidFill>
                <a:latin typeface="宋体" panose="02010600030101010101" pitchFamily="2" charset="-122"/>
                <a:ea typeface="+mn-ea"/>
                <a:cs typeface="+mn-cs"/>
              </a:rPr>
              <a:t>    </a:t>
            </a:r>
            <a:r>
              <a:rPr kumimoji="0" lang="zh-CN" altLang="en-US" sz="32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人的一生何其短暂，我们赤条条而来，光溜溜而去，什么也带不走。对此，苏轼吟出了“</a:t>
            </a:r>
            <a:r>
              <a:rPr kumimoji="0" lang="zh-CN" altLang="en-US" sz="3200" b="1" i="0" u="none" strike="noStrike" kern="1200" cap="none" spc="0" normalizeH="0" baseline="0" noProof="1" dirty="0">
                <a:solidFill>
                  <a:srgbClr val="FF0066"/>
                </a:solidFill>
                <a:latin typeface="华文中宋" panose="02010600040101010101" pitchFamily="2" charset="-122"/>
                <a:ea typeface="华文中宋" panose="02010600040101010101" pitchFamily="2" charset="-122"/>
                <a:cs typeface="华文中宋" panose="02010600040101010101" pitchFamily="2" charset="-122"/>
              </a:rPr>
              <a:t>谁道人生无再少，门前流水尚能西</a:t>
            </a:r>
            <a:r>
              <a:rPr kumimoji="0" lang="zh-CN" altLang="en-US" sz="32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”的渴望，也吟出了“</a:t>
            </a:r>
            <a:r>
              <a:rPr kumimoji="0" lang="zh-CN" altLang="en-US" sz="3200" b="1" i="0" u="none" strike="noStrike" kern="1200" cap="none" spc="0" normalizeH="0" baseline="0" noProof="1" dirty="0">
                <a:solidFill>
                  <a:srgbClr val="FF0066"/>
                </a:solidFill>
                <a:latin typeface="华文中宋" panose="02010600040101010101" pitchFamily="2" charset="-122"/>
                <a:ea typeface="华文中宋" panose="02010600040101010101" pitchFamily="2" charset="-122"/>
                <a:cs typeface="华文中宋" panose="02010600040101010101" pitchFamily="2" charset="-122"/>
              </a:rPr>
              <a:t>哀吾生之须臾，羡长江之无穷</a:t>
            </a:r>
            <a:r>
              <a:rPr kumimoji="0" lang="zh-CN" altLang="en-US" sz="32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”的雄浑与旷达。苏东坡留给了我们什么？除了不朽的诗句还有什么？对他留给的明天更宝贵的东西是你的不屈，是他的乐观，是他的豁达，是他高贵的生活方式。</a:t>
            </a:r>
            <a:endParaRPr kumimoji="0" lang="zh-CN" altLang="en-US" sz="32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160000"/>
              </a:lnSpc>
              <a:spcBef>
                <a:spcPct val="20000"/>
              </a:spcBef>
              <a:spcAft>
                <a:spcPct val="0"/>
              </a:spcAft>
              <a:buClr>
                <a:schemeClr val="accent1"/>
              </a:buClr>
              <a:buSzPct val="70000"/>
              <a:buFont typeface="Wingdings 2" panose="05020102010507070707" pitchFamily="18" charset="2"/>
              <a:buNone/>
            </a:pPr>
            <a:r>
              <a:rPr kumimoji="0" lang="zh-CN" altLang="en-US" sz="32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                         </a:t>
            </a:r>
            <a:r>
              <a:rPr kumimoji="0" lang="en-US" altLang="zh-CN" sz="28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05</a:t>
            </a:r>
            <a:r>
              <a:rPr kumimoji="0" lang="zh-CN" altLang="en-US" sz="28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年高考天津卷</a:t>
            </a:r>
            <a:r>
              <a:rPr kumimoji="0" lang="en-US" altLang="zh-CN" sz="28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28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留给明天</a:t>
            </a:r>
            <a:r>
              <a:rPr kumimoji="0" lang="en-US" altLang="zh-CN" sz="28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a:t>
            </a:r>
            <a:r>
              <a:rPr kumimoji="0" lang="en-US" altLang="zh-CN" sz="2800" b="1" i="0" u="none" strike="noStrike" kern="1200" cap="none" spc="0" normalizeH="0" baseline="0" noProof="1" dirty="0">
                <a:solidFill>
                  <a:schemeClr val="tx2"/>
                </a:solidFill>
                <a:latin typeface="华文中宋" panose="02010600040101010101" pitchFamily="2" charset="-122"/>
                <a:ea typeface="华文中宋" panose="02010600040101010101" pitchFamily="2" charset="-122"/>
                <a:cs typeface="华文中宋" panose="02010600040101010101" pitchFamily="2" charset="-122"/>
              </a:rPr>
              <a:t> </a:t>
            </a:r>
            <a:endParaRPr kumimoji="0" lang="en-US" altLang="zh-CN" sz="2800" b="1" i="0" u="none" strike="noStrike" kern="1200" cap="none" spc="0" normalizeH="0" baseline="0" noProof="1" dirty="0">
              <a:solidFill>
                <a:schemeClr val="tx2"/>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p:cTn id="7" dur="1000" fill="hold"/>
                                        <p:tgtEl>
                                          <p:spTgt spid="44034"/>
                                        </p:tgtEl>
                                        <p:attrNameLst>
                                          <p:attrName>ppt_w</p:attrName>
                                        </p:attrNameLst>
                                      </p:cBhvr>
                                      <p:tavLst>
                                        <p:tav tm="0">
                                          <p:val>
                                            <p:strVal val="#ppt_w*0.70"/>
                                          </p:val>
                                        </p:tav>
                                        <p:tav tm="100000">
                                          <p:val>
                                            <p:strVal val="#ppt_w"/>
                                          </p:val>
                                        </p:tav>
                                      </p:tavLst>
                                    </p:anim>
                                    <p:anim calcmode="lin" valueType="num">
                                      <p:cBhvr>
                                        <p:cTn id="8" dur="1000" fill="hold"/>
                                        <p:tgtEl>
                                          <p:spTgt spid="44034"/>
                                        </p:tgtEl>
                                        <p:attrNameLst>
                                          <p:attrName>ppt_h</p:attrName>
                                        </p:attrNameLst>
                                      </p:cBhvr>
                                      <p:tavLst>
                                        <p:tav tm="0">
                                          <p:val>
                                            <p:strVal val="#ppt_h"/>
                                          </p:val>
                                        </p:tav>
                                        <p:tav tm="100000">
                                          <p:val>
                                            <p:strVal val="#ppt_h"/>
                                          </p:val>
                                        </p:tav>
                                      </p:tavLst>
                                    </p:anim>
                                    <p:animEffect transition="in" filter="fade">
                                      <p:cBhvr>
                                        <p:cTn id="9" dur="1000"/>
                                        <p:tgtEl>
                                          <p:spTgt spid="44034"/>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000" fill="hold">
                                          <p:stCondLst>
                                            <p:cond delay="0"/>
                                          </p:stCondLst>
                                        </p:cTn>
                                        <p:tgtEl>
                                          <p:spTgt spid="44035">
                                            <p:txEl>
                                              <p:charRg st="0" end="154"/>
                                            </p:txEl>
                                          </p:spTgt>
                                        </p:tgtEl>
                                        <p:attrNameLst>
                                          <p:attrName>style.visibility</p:attrName>
                                        </p:attrNameLst>
                                      </p:cBhvr>
                                      <p:to>
                                        <p:strVal val="visible"/>
                                      </p:to>
                                    </p:set>
                                    <p:animEffect transition="in" filter="diamond(in)">
                                      <p:cBhvr>
                                        <p:cTn id="13" dur="1000"/>
                                        <p:tgtEl>
                                          <p:spTgt spid="44035">
                                            <p:txEl>
                                              <p:charRg st="0" end="154"/>
                                            </p:txEl>
                                          </p:spTgt>
                                        </p:tgtEl>
                                      </p:cBhvr>
                                    </p:animEffect>
                                  </p:childTnLst>
                                </p:cTn>
                              </p:par>
                              <p:par>
                                <p:cTn id="14" presetID="8" presetClass="entr" presetSubtype="16" fill="hold" grpId="0" nodeType="withEffect">
                                  <p:stCondLst>
                                    <p:cond delay="0"/>
                                  </p:stCondLst>
                                  <p:childTnLst>
                                    <p:set>
                                      <p:cBhvr>
                                        <p:cTn id="15" dur="1000" fill="hold">
                                          <p:stCondLst>
                                            <p:cond delay="0"/>
                                          </p:stCondLst>
                                        </p:cTn>
                                        <p:tgtEl>
                                          <p:spTgt spid="44035">
                                            <p:txEl>
                                              <p:charRg st="154" end="187"/>
                                            </p:txEl>
                                          </p:spTgt>
                                        </p:tgtEl>
                                        <p:attrNameLst>
                                          <p:attrName>style.visibility</p:attrName>
                                        </p:attrNameLst>
                                      </p:cBhvr>
                                      <p:to>
                                        <p:strVal val="visible"/>
                                      </p:to>
                                    </p:set>
                                    <p:animEffect transition="in" filter="diamond(in)">
                                      <p:cBhvr>
                                        <p:cTn id="16" dur="1000"/>
                                        <p:tgtEl>
                                          <p:spTgt spid="44035">
                                            <p:txEl>
                                              <p:charRg st="154" end="1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Rectangle 2"/>
          <p:cNvSpPr>
            <a:spLocks noGrp="1"/>
          </p:cNvSpPr>
          <p:nvPr>
            <p:ph idx="4294967295"/>
          </p:nvPr>
        </p:nvSpPr>
        <p:spPr>
          <a:xfrm>
            <a:off x="450850" y="339725"/>
            <a:ext cx="11409680" cy="6115050"/>
          </a:xfrm>
        </p:spPr>
        <p:txBody>
          <a:bodyPr vert="horz" wrap="square" lIns="91440" tIns="45720" rIns="91440" bIns="45720" anchor="t" anchorCtr="0">
            <a:normAutofit lnSpcReduction="20000"/>
          </a:bodyPr>
          <a:p>
            <a:pPr marL="0" indent="0" eaLnBrk="1" hangingPunct="1">
              <a:lnSpc>
                <a:spcPct val="150000"/>
              </a:lnSpc>
              <a:buNone/>
            </a:pPr>
            <a:r>
              <a:rPr lang="en-US" altLang="zh-CN" dirty="0">
                <a:solidFill>
                  <a:srgbClr val="000000"/>
                </a:solidFill>
              </a:rPr>
              <a:t>        </a:t>
            </a:r>
            <a:r>
              <a:rPr lang="zh-CN" altLang="en-US" sz="3600" b="1" dirty="0">
                <a:solidFill>
                  <a:srgbClr val="000099"/>
                </a:solidFill>
                <a:latin typeface="华文中宋" panose="02010600040101010101" pitchFamily="2" charset="-122"/>
                <a:ea typeface="华文中宋" panose="02010600040101010101" pitchFamily="2" charset="-122"/>
              </a:rPr>
              <a:t>在这里，他</a:t>
            </a:r>
            <a:r>
              <a:rPr lang="zh-CN" altLang="en-US" sz="3600" b="1" dirty="0">
                <a:solidFill>
                  <a:srgbClr val="FF0066"/>
                </a:solidFill>
                <a:latin typeface="华文中宋" panose="02010600040101010101" pitchFamily="2" charset="-122"/>
                <a:ea typeface="华文中宋" panose="02010600040101010101" pitchFamily="2" charset="-122"/>
              </a:rPr>
              <a:t>以小舟夜泊绝壁下</a:t>
            </a:r>
            <a:r>
              <a:rPr lang="zh-CN" altLang="en-US" sz="3600" b="1" dirty="0">
                <a:solidFill>
                  <a:srgbClr val="000099"/>
                </a:solidFill>
                <a:latin typeface="华文中宋" panose="02010600040101010101" pitchFamily="2" charset="-122"/>
                <a:ea typeface="华文中宋" panose="02010600040101010101" pitchFamily="2" charset="-122"/>
              </a:rPr>
              <a:t>，探究石钟山的得名，毫无顾忌的</a:t>
            </a:r>
            <a:r>
              <a:rPr lang="zh-CN" altLang="en-US" sz="3600" b="1" dirty="0">
                <a:solidFill>
                  <a:srgbClr val="FF0066"/>
                </a:solidFill>
                <a:latin typeface="华文中宋" panose="02010600040101010101" pitchFamily="2" charset="-122"/>
                <a:ea typeface="华文中宋" panose="02010600040101010101" pitchFamily="2" charset="-122"/>
              </a:rPr>
              <a:t>叹郦元之简，笑李渤之陋；</a:t>
            </a:r>
            <a:r>
              <a:rPr lang="zh-CN" altLang="en-US" sz="3600" b="1" dirty="0">
                <a:solidFill>
                  <a:srgbClr val="000099"/>
                </a:solidFill>
                <a:latin typeface="华文中宋" panose="02010600040101010101" pitchFamily="2" charset="-122"/>
                <a:ea typeface="华文中宋" panose="02010600040101010101" pitchFamily="2" charset="-122"/>
              </a:rPr>
              <a:t>他以樽中美酒酹江上明月，看</a:t>
            </a:r>
            <a:r>
              <a:rPr lang="zh-CN" altLang="en-US" sz="3600" b="1" dirty="0">
                <a:solidFill>
                  <a:srgbClr val="FF0066"/>
                </a:solidFill>
                <a:latin typeface="华文中宋" panose="02010600040101010101" pitchFamily="2" charset="-122"/>
                <a:ea typeface="华文中宋" panose="02010600040101010101" pitchFamily="2" charset="-122"/>
              </a:rPr>
              <a:t>乱石穿空，惊涛拍岸，卷起千堆雪</a:t>
            </a:r>
            <a:r>
              <a:rPr lang="zh-CN" altLang="en-US" sz="3600" b="1" dirty="0">
                <a:solidFill>
                  <a:srgbClr val="000099"/>
                </a:solidFill>
                <a:latin typeface="华文中宋" panose="02010600040101010101" pitchFamily="2" charset="-122"/>
                <a:ea typeface="华文中宋" panose="02010600040101010101" pitchFamily="2" charset="-122"/>
              </a:rPr>
              <a:t>，感慨人生如梦；他与朋友</a:t>
            </a:r>
            <a:r>
              <a:rPr lang="zh-CN" altLang="en-US" sz="3600" b="1" dirty="0">
                <a:solidFill>
                  <a:srgbClr val="FF0066"/>
                </a:solidFill>
                <a:latin typeface="华文中宋" panose="02010600040101010101" pitchFamily="2" charset="-122"/>
                <a:ea typeface="华文中宋" panose="02010600040101010101" pitchFamily="2" charset="-122"/>
              </a:rPr>
              <a:t>诵明月之诗，歌窈窕之章</a:t>
            </a:r>
            <a:r>
              <a:rPr lang="zh-CN" altLang="en-US" sz="3600" b="1" dirty="0">
                <a:solidFill>
                  <a:srgbClr val="000099"/>
                </a:solidFill>
                <a:latin typeface="华文中宋" panose="02010600040101010101" pitchFamily="2" charset="-122"/>
                <a:ea typeface="华文中宋" panose="02010600040101010101" pitchFamily="2" charset="-122"/>
              </a:rPr>
              <a:t>，看</a:t>
            </a:r>
            <a:r>
              <a:rPr lang="zh-CN" altLang="en-US" sz="3600" b="1" dirty="0">
                <a:solidFill>
                  <a:srgbClr val="FF0066"/>
                </a:solidFill>
                <a:latin typeface="华文中宋" panose="02010600040101010101" pitchFamily="2" charset="-122"/>
                <a:ea typeface="华文中宋" panose="02010600040101010101" pitchFamily="2" charset="-122"/>
              </a:rPr>
              <a:t>白露横江，水光接天</a:t>
            </a:r>
            <a:r>
              <a:rPr lang="zh-CN" altLang="en-US" sz="3600" b="1" dirty="0">
                <a:solidFill>
                  <a:srgbClr val="000099"/>
                </a:solidFill>
                <a:latin typeface="华文中宋" panose="02010600040101010101" pitchFamily="2" charset="-122"/>
                <a:ea typeface="华文中宋" panose="02010600040101010101" pitchFamily="2" charset="-122"/>
              </a:rPr>
              <a:t>，感受</a:t>
            </a:r>
            <a:r>
              <a:rPr lang="zh-CN" altLang="en-US" sz="3600" b="1" dirty="0">
                <a:solidFill>
                  <a:srgbClr val="FF0066"/>
                </a:solidFill>
                <a:latin typeface="华文中宋" panose="02010600040101010101" pitchFamily="2" charset="-122"/>
                <a:ea typeface="华文中宋" panose="02010600040101010101" pitchFamily="2" charset="-122"/>
              </a:rPr>
              <a:t>飘飘乎如遗世独立，羽化而登仙</a:t>
            </a:r>
            <a:r>
              <a:rPr lang="en-US" altLang="zh-CN" sz="3600" b="1" dirty="0">
                <a:solidFill>
                  <a:srgbClr val="000099"/>
                </a:solidFill>
                <a:latin typeface="华文中宋" panose="02010600040101010101" pitchFamily="2" charset="-122"/>
                <a:ea typeface="华文中宋" panose="02010600040101010101" pitchFamily="2" charset="-122"/>
              </a:rPr>
              <a:t>……</a:t>
            </a:r>
            <a:r>
              <a:rPr lang="zh-CN" altLang="en-US" sz="3600" b="1" dirty="0">
                <a:solidFill>
                  <a:srgbClr val="FF0066"/>
                </a:solidFill>
                <a:latin typeface="华文中宋" panose="02010600040101010101" pitchFamily="2" charset="-122"/>
                <a:ea typeface="华文中宋" panose="02010600040101010101" pitchFamily="2" charset="-122"/>
              </a:rPr>
              <a:t>时运不济，命途多舛</a:t>
            </a:r>
            <a:r>
              <a:rPr lang="zh-CN" altLang="en-US" sz="3600" b="1" dirty="0">
                <a:solidFill>
                  <a:srgbClr val="000099"/>
                </a:solidFill>
                <a:latin typeface="华文中宋" panose="02010600040101010101" pitchFamily="2" charset="-122"/>
                <a:ea typeface="华文中宋" panose="02010600040101010101" pitchFamily="2" charset="-122"/>
              </a:rPr>
              <a:t>，都不能让他那高傲的头颅低下。 </a:t>
            </a:r>
            <a:endParaRPr lang="zh-CN" altLang="en-US" sz="3600" b="1" dirty="0">
              <a:solidFill>
                <a:srgbClr val="000099"/>
              </a:solidFill>
              <a:latin typeface="华文中宋" panose="02010600040101010101" pitchFamily="2" charset="-122"/>
              <a:ea typeface="华文中宋" panose="02010600040101010101" pitchFamily="2" charset="-122"/>
            </a:endParaRPr>
          </a:p>
          <a:p>
            <a:pPr marL="0" indent="0" eaLnBrk="1" hangingPunct="1">
              <a:lnSpc>
                <a:spcPct val="150000"/>
              </a:lnSpc>
              <a:buNone/>
            </a:pPr>
            <a:r>
              <a:rPr lang="zh-CN" altLang="en-US" sz="3600" b="1" dirty="0">
                <a:solidFill>
                  <a:srgbClr val="000099"/>
                </a:solidFill>
                <a:latin typeface="华文中宋" panose="02010600040101010101" pitchFamily="2" charset="-122"/>
                <a:ea typeface="华文中宋" panose="02010600040101010101" pitchFamily="2" charset="-122"/>
              </a:rPr>
              <a:t>                        </a:t>
            </a:r>
            <a:r>
              <a:rPr lang="en-US" altLang="zh-CN" sz="3600" b="1" dirty="0">
                <a:solidFill>
                  <a:srgbClr val="000099"/>
                </a:solidFill>
                <a:latin typeface="华文中宋" panose="02010600040101010101" pitchFamily="2" charset="-122"/>
                <a:ea typeface="华文中宋" panose="02010600040101010101" pitchFamily="2" charset="-122"/>
              </a:rPr>
              <a:t>05</a:t>
            </a:r>
            <a:r>
              <a:rPr lang="zh-CN" altLang="en-US" sz="3600" b="1" dirty="0">
                <a:solidFill>
                  <a:srgbClr val="000099"/>
                </a:solidFill>
                <a:latin typeface="华文中宋" panose="02010600040101010101" pitchFamily="2" charset="-122"/>
                <a:ea typeface="华文中宋" panose="02010600040101010101" pitchFamily="2" charset="-122"/>
              </a:rPr>
              <a:t>年高考广东卷</a:t>
            </a:r>
            <a:r>
              <a:rPr lang="en-US" altLang="zh-CN" sz="3600" b="1" dirty="0">
                <a:solidFill>
                  <a:srgbClr val="000099"/>
                </a:solidFill>
                <a:latin typeface="华文中宋" panose="02010600040101010101" pitchFamily="2" charset="-122"/>
                <a:ea typeface="华文中宋" panose="02010600040101010101" pitchFamily="2" charset="-122"/>
              </a:rPr>
              <a:t>《</a:t>
            </a:r>
            <a:r>
              <a:rPr lang="zh-CN" altLang="en-US" sz="3600" b="1" dirty="0">
                <a:solidFill>
                  <a:srgbClr val="000099"/>
                </a:solidFill>
                <a:latin typeface="华文中宋" panose="02010600040101010101" pitchFamily="2" charset="-122"/>
                <a:ea typeface="华文中宋" panose="02010600040101010101" pitchFamily="2" charset="-122"/>
              </a:rPr>
              <a:t>纪念</a:t>
            </a:r>
            <a:r>
              <a:rPr lang="en-US" altLang="zh-CN" sz="3600" b="1" dirty="0">
                <a:solidFill>
                  <a:srgbClr val="000099"/>
                </a:solidFill>
                <a:latin typeface="华文中宋" panose="02010600040101010101" pitchFamily="2" charset="-122"/>
                <a:ea typeface="华文中宋" panose="02010600040101010101" pitchFamily="2" charset="-122"/>
              </a:rPr>
              <a:t>》</a:t>
            </a:r>
            <a:r>
              <a:rPr lang="en-US" altLang="zh-CN" sz="3600" dirty="0">
                <a:solidFill>
                  <a:srgbClr val="000099"/>
                </a:solidFill>
                <a:latin typeface="华文中宋" panose="02010600040101010101" pitchFamily="2" charset="-122"/>
                <a:ea typeface="华文中宋" panose="02010600040101010101" pitchFamily="2" charset="-122"/>
              </a:rPr>
              <a:t> </a:t>
            </a:r>
            <a:endParaRPr lang="en-US" altLang="zh-CN" sz="3600" dirty="0">
              <a:solidFill>
                <a:srgbClr val="000099"/>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83969">
                                            <p:txEl>
                                              <p:charRg st="0" end="155"/>
                                            </p:txEl>
                                          </p:spTgt>
                                        </p:tgtEl>
                                        <p:attrNameLst>
                                          <p:attrName>style.visibility</p:attrName>
                                        </p:attrNameLst>
                                      </p:cBhvr>
                                      <p:to>
                                        <p:strVal val="visible"/>
                                      </p:to>
                                    </p:set>
                                    <p:animEffect transition="in" filter="barn(inVertical)">
                                      <p:cBhvr>
                                        <p:cTn id="7" dur="1000"/>
                                        <p:tgtEl>
                                          <p:spTgt spid="83969">
                                            <p:txEl>
                                              <p:charRg st="0" end="155"/>
                                            </p:txEl>
                                          </p:spTgt>
                                        </p:tgtEl>
                                      </p:cBhvr>
                                    </p:animEffect>
                                  </p:childTnLst>
                                </p:cTn>
                              </p:par>
                              <p:par>
                                <p:cTn id="8" presetID="16" presetClass="entr" presetSubtype="21" fill="hold" nodeType="withEffect">
                                  <p:stCondLst>
                                    <p:cond delay="0"/>
                                  </p:stCondLst>
                                  <p:childTnLst>
                                    <p:set>
                                      <p:cBhvr>
                                        <p:cTn id="9" dur="1000" fill="hold">
                                          <p:stCondLst>
                                            <p:cond delay="0"/>
                                          </p:stCondLst>
                                        </p:cTn>
                                        <p:tgtEl>
                                          <p:spTgt spid="83969">
                                            <p:txEl>
                                              <p:charRg st="155" end="198"/>
                                            </p:txEl>
                                          </p:spTgt>
                                        </p:tgtEl>
                                        <p:attrNameLst>
                                          <p:attrName>style.visibility</p:attrName>
                                        </p:attrNameLst>
                                      </p:cBhvr>
                                      <p:to>
                                        <p:strVal val="visible"/>
                                      </p:to>
                                    </p:set>
                                    <p:animEffect transition="in" filter="barn(inVertical)">
                                      <p:cBhvr>
                                        <p:cTn id="10" dur="1000"/>
                                        <p:tgtEl>
                                          <p:spTgt spid="83969">
                                            <p:txEl>
                                              <p:charRg st="155" end="1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Rectangle 2"/>
          <p:cNvSpPr>
            <a:spLocks noGrp="1"/>
          </p:cNvSpPr>
          <p:nvPr>
            <p:ph idx="4294967295"/>
          </p:nvPr>
        </p:nvSpPr>
        <p:spPr>
          <a:xfrm>
            <a:off x="417830" y="425450"/>
            <a:ext cx="11360150" cy="6196330"/>
          </a:xfrm>
        </p:spPr>
        <p:txBody>
          <a:bodyPr vert="horz" wrap="square" lIns="91440" tIns="45720" rIns="91440" bIns="45720" anchor="t">
            <a:normAutofit fontScale="90000"/>
          </a:bodyPr>
          <a:p>
            <a:pPr marL="0" marR="0" indent="0" algn="l" defTabSz="914400" rtl="0" eaLnBrk="1" fontAlgn="base" latinLnBrk="0" hangingPunct="1">
              <a:lnSpc>
                <a:spcPct val="150000"/>
              </a:lnSpc>
              <a:spcBef>
                <a:spcPct val="20000"/>
              </a:spcBef>
              <a:spcAft>
                <a:spcPct val="0"/>
              </a:spcAft>
              <a:buClr>
                <a:schemeClr val="accent1"/>
              </a:buClr>
              <a:buSzPct val="70000"/>
              <a:buFont typeface="Wingdings 2" panose="05020102010507070707" pitchFamily="18" charset="2"/>
              <a:buNone/>
            </a:pPr>
            <a:r>
              <a:rPr kumimoji="0" lang="en-US" altLang="zh-CN" sz="3200" b="0" i="0" u="none" strike="noStrike" kern="1200" cap="none" spc="0" normalizeH="0" baseline="0" noProof="1" dirty="0">
                <a:solidFill>
                  <a:schemeClr val="tx2"/>
                </a:solidFill>
                <a:latin typeface="宋体" panose="02010600030101010101" pitchFamily="2" charset="-122"/>
                <a:ea typeface="+mn-ea"/>
                <a:cs typeface="+mn-cs"/>
              </a:rPr>
              <a:t>    </a:t>
            </a:r>
            <a:r>
              <a:rPr kumimoji="0" lang="zh-CN" altLang="en-US" sz="44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人有意气，才能有豁达的胸襟。“</a:t>
            </a:r>
            <a:r>
              <a:rPr kumimoji="0" lang="zh-CN" altLang="en-US" sz="4400" b="1" i="0" u="none" strike="noStrike" kern="1200" cap="none" spc="0" normalizeH="0" baseline="0" noProof="1" dirty="0">
                <a:solidFill>
                  <a:srgbClr val="FF0066"/>
                </a:solidFill>
                <a:latin typeface="华文中宋" panose="02010600040101010101" pitchFamily="2" charset="-122"/>
                <a:ea typeface="华文中宋" panose="02010600040101010101" pitchFamily="2" charset="-122"/>
                <a:cs typeface="华文中宋" panose="02010600040101010101" pitchFamily="2" charset="-122"/>
              </a:rPr>
              <a:t>惟江上之清风，与山间之明月，耳得之而为声，目遇之而成色</a:t>
            </a:r>
            <a:r>
              <a:rPr kumimoji="0" lang="zh-CN" altLang="en-US" sz="44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”，苏子有意气，虽遭官场与文场一齐泼来的污水，但他仍意气风发，“</a:t>
            </a:r>
            <a:r>
              <a:rPr kumimoji="0" lang="zh-CN" altLang="en-US" sz="4400" b="1" i="0" u="none" strike="noStrike" kern="1200" cap="none" spc="0" normalizeH="0" baseline="0" noProof="1" dirty="0">
                <a:solidFill>
                  <a:srgbClr val="FF0066"/>
                </a:solidFill>
                <a:latin typeface="华文中宋" panose="02010600040101010101" pitchFamily="2" charset="-122"/>
                <a:ea typeface="华文中宋" panose="02010600040101010101" pitchFamily="2" charset="-122"/>
                <a:cs typeface="华文中宋" panose="02010600040101010101" pitchFamily="2" charset="-122"/>
              </a:rPr>
              <a:t>侣鱼虾而友麋鹿</a:t>
            </a:r>
            <a:r>
              <a:rPr kumimoji="0" lang="zh-CN" altLang="en-US" sz="44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 ，心胸豁达可见一斑。</a:t>
            </a:r>
            <a:endParaRPr kumimoji="0" lang="zh-CN" altLang="en-US" sz="44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150000"/>
              </a:lnSpc>
              <a:spcBef>
                <a:spcPct val="20000"/>
              </a:spcBef>
              <a:spcAft>
                <a:spcPct val="0"/>
              </a:spcAft>
              <a:buClr>
                <a:schemeClr val="accent1"/>
              </a:buClr>
              <a:buSzPct val="70000"/>
              <a:buFont typeface="Wingdings 2" panose="05020102010507070707" pitchFamily="18" charset="2"/>
              <a:buNone/>
            </a:pPr>
            <a:r>
              <a:rPr kumimoji="0" lang="zh-CN" altLang="en-US" sz="44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        </a:t>
            </a:r>
            <a:r>
              <a:rPr kumimoji="0" lang="en-US" altLang="zh-CN" sz="44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                  06</a:t>
            </a:r>
            <a:r>
              <a:rPr kumimoji="0" lang="zh-CN" altLang="en-US" sz="44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年高考湖南卷</a:t>
            </a:r>
            <a:r>
              <a:rPr kumimoji="0" lang="en-US" altLang="zh-CN" sz="44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44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谈意气</a:t>
            </a:r>
            <a:r>
              <a:rPr kumimoji="0" lang="en-US" altLang="zh-CN" sz="4400" b="1" i="0" u="none" strike="noStrike" kern="1200" cap="none" spc="0" normalizeH="0" baseline="0" noProof="1" dirty="0">
                <a:solidFill>
                  <a:srgbClr val="000099"/>
                </a:solidFill>
                <a:latin typeface="华文中宋" panose="02010600040101010101" pitchFamily="2" charset="-122"/>
                <a:ea typeface="华文中宋" panose="02010600040101010101" pitchFamily="2" charset="-122"/>
                <a:cs typeface="华文中宋" panose="02010600040101010101" pitchFamily="2" charset="-122"/>
              </a:rPr>
              <a:t>》</a:t>
            </a:r>
            <a:r>
              <a:rPr kumimoji="0" lang="en-US" altLang="zh-CN" sz="3600" b="1" i="0" u="none" strike="noStrike" kern="1200" cap="none" spc="0" normalizeH="0" baseline="0" noProof="1" dirty="0">
                <a:solidFill>
                  <a:srgbClr val="993300"/>
                </a:solidFill>
                <a:latin typeface="宋体" panose="02010600030101010101" pitchFamily="2" charset="-122"/>
                <a:ea typeface="+mn-ea"/>
                <a:cs typeface="+mn-cs"/>
              </a:rPr>
              <a:t> </a:t>
            </a:r>
            <a:r>
              <a:rPr kumimoji="0" lang="en-US" altLang="zh-CN" sz="3600" b="1" i="0" u="none" strike="noStrike" kern="1200" cap="none" spc="0" normalizeH="0" baseline="0" noProof="1" dirty="0">
                <a:solidFill>
                  <a:schemeClr val="tx2"/>
                </a:solidFill>
                <a:latin typeface="+mn-lt"/>
                <a:ea typeface="+mn-ea"/>
                <a:cs typeface="+mn-cs"/>
              </a:rPr>
              <a:t>  </a:t>
            </a:r>
            <a:endParaRPr kumimoji="0" lang="en-US" altLang="zh-CN" sz="3600" b="1" i="0" u="none" strike="noStrike" kern="1200" cap="none" spc="0" normalizeH="0" baseline="0" noProof="1" dirty="0">
              <a:solidFill>
                <a:schemeClr val="tx2"/>
              </a:solidFill>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000" fill="hold">
                                          <p:stCondLst>
                                            <p:cond delay="0"/>
                                          </p:stCondLst>
                                        </p:cTn>
                                        <p:tgtEl>
                                          <p:spTgt spid="83969">
                                            <p:txEl>
                                              <p:charRg st="0" end="98"/>
                                            </p:txEl>
                                          </p:spTgt>
                                        </p:tgtEl>
                                        <p:attrNameLst>
                                          <p:attrName>style.visibility</p:attrName>
                                        </p:attrNameLst>
                                      </p:cBhvr>
                                      <p:to>
                                        <p:strVal val="visible"/>
                                      </p:to>
                                    </p:set>
                                    <p:animEffect transition="in" filter="barn(inVertical)">
                                      <p:cBhvr>
                                        <p:cTn id="7" dur="1000"/>
                                        <p:tgtEl>
                                          <p:spTgt spid="83969">
                                            <p:txEl>
                                              <p:charRg st="0" end="98"/>
                                            </p:txEl>
                                          </p:spTgt>
                                        </p:tgtEl>
                                      </p:cBhvr>
                                    </p:animEffect>
                                  </p:childTnLst>
                                </p:cTn>
                              </p:par>
                              <p:par>
                                <p:cTn id="8" presetID="16" presetClass="entr" presetSubtype="21" fill="hold" nodeType="withEffect">
                                  <p:stCondLst>
                                    <p:cond delay="0"/>
                                  </p:stCondLst>
                                  <p:childTnLst>
                                    <p:set>
                                      <p:cBhvr>
                                        <p:cTn id="9" dur="1000" fill="hold">
                                          <p:stCondLst>
                                            <p:cond delay="0"/>
                                          </p:stCondLst>
                                        </p:cTn>
                                        <p:tgtEl>
                                          <p:spTgt spid="83969">
                                            <p:txEl>
                                              <p:charRg st="98" end="128"/>
                                            </p:txEl>
                                          </p:spTgt>
                                        </p:tgtEl>
                                        <p:attrNameLst>
                                          <p:attrName>style.visibility</p:attrName>
                                        </p:attrNameLst>
                                      </p:cBhvr>
                                      <p:to>
                                        <p:strVal val="visible"/>
                                      </p:to>
                                    </p:set>
                                    <p:animEffect transition="in" filter="barn(inVertical)">
                                      <p:cBhvr>
                                        <p:cTn id="10" dur="1000"/>
                                        <p:tgtEl>
                                          <p:spTgt spid="83969">
                                            <p:txEl>
                                              <p:charRg st="98" end="1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01" name="Text Box 5"/>
          <p:cNvSpPr txBox="1"/>
          <p:nvPr/>
        </p:nvSpPr>
        <p:spPr>
          <a:xfrm>
            <a:off x="1162685" y="567055"/>
            <a:ext cx="8293100" cy="583565"/>
          </a:xfrm>
          <a:prstGeom prst="rect">
            <a:avLst/>
          </a:prstGeom>
          <a:noFill/>
          <a:ln w="9525">
            <a:noFill/>
          </a:ln>
        </p:spPr>
        <p:txBody>
          <a:bodyPr wrap="square" anchor="t" anchorCtr="0">
            <a:spAutoFit/>
          </a:bodyPr>
          <a:p>
            <a:pPr>
              <a:lnSpc>
                <a:spcPct val="80000"/>
              </a:lnSpc>
              <a:spcBef>
                <a:spcPct val="50000"/>
              </a:spcBef>
            </a:pPr>
            <a:r>
              <a:rPr lang="zh-CN" altLang="en-US" sz="4000" b="1" dirty="0">
                <a:solidFill>
                  <a:srgbClr val="270AD3"/>
                </a:solidFill>
                <a:latin typeface="华文中宋" panose="02010600040101010101" pitchFamily="2" charset="-122"/>
                <a:ea typeface="华文中宋" panose="02010600040101010101" pitchFamily="2" charset="-122"/>
              </a:rPr>
              <a:t>苏轼对赤壁情有独钟的原因是什么？</a:t>
            </a:r>
            <a:endParaRPr lang="zh-CN" altLang="en-US" sz="4000" b="1" dirty="0">
              <a:solidFill>
                <a:srgbClr val="270AD3"/>
              </a:solidFill>
              <a:latin typeface="华文中宋" panose="02010600040101010101" pitchFamily="2" charset="-122"/>
              <a:ea typeface="华文中宋" panose="02010600040101010101" pitchFamily="2" charset="-122"/>
            </a:endParaRPr>
          </a:p>
        </p:txBody>
      </p:sp>
      <p:sp>
        <p:nvSpPr>
          <p:cNvPr id="29702" name="Rectangle 6"/>
          <p:cNvSpPr/>
          <p:nvPr/>
        </p:nvSpPr>
        <p:spPr>
          <a:xfrm>
            <a:off x="765175" y="1262380"/>
            <a:ext cx="10919460" cy="5242560"/>
          </a:xfrm>
          <a:prstGeom prst="rect">
            <a:avLst/>
          </a:prstGeom>
          <a:noFill/>
          <a:ln w="9525">
            <a:noFill/>
          </a:ln>
        </p:spPr>
        <p:txBody>
          <a:bodyPr wrap="square" anchor="t" anchorCtr="0">
            <a:spAutoFit/>
          </a:bodyPr>
          <a:p>
            <a:pPr>
              <a:lnSpc>
                <a:spcPct val="130000"/>
              </a:lnSpc>
              <a:spcBef>
                <a:spcPct val="50000"/>
              </a:spcBef>
            </a:pPr>
            <a:r>
              <a:rPr lang="en-US" altLang="zh-CN" sz="3600" b="1" dirty="0">
                <a:solidFill>
                  <a:srgbClr val="05090F"/>
                </a:solidFill>
                <a:latin typeface="华文中宋" panose="02010600040101010101" pitchFamily="2" charset="-122"/>
                <a:ea typeface="华文中宋" panose="02010600040101010101" pitchFamily="2" charset="-122"/>
              </a:rPr>
              <a:t>1.</a:t>
            </a:r>
            <a:r>
              <a:rPr lang="zh-CN" altLang="en-US" sz="3600" b="1" dirty="0">
                <a:solidFill>
                  <a:srgbClr val="05090F"/>
                </a:solidFill>
                <a:latin typeface="华文中宋" panose="02010600040101010101" pitchFamily="2" charset="-122"/>
                <a:ea typeface="华文中宋" panose="02010600040101010101" pitchFamily="2" charset="-122"/>
              </a:rPr>
              <a:t>赤壁的秀美可以抚慰灵魂</a:t>
            </a:r>
            <a:endParaRPr lang="zh-CN" altLang="en-US" sz="3600" b="1" dirty="0">
              <a:solidFill>
                <a:srgbClr val="05090F"/>
              </a:solidFill>
              <a:latin typeface="华文中宋" panose="02010600040101010101" pitchFamily="2" charset="-122"/>
              <a:ea typeface="华文中宋" panose="02010600040101010101" pitchFamily="2" charset="-122"/>
            </a:endParaRPr>
          </a:p>
          <a:p>
            <a:pPr>
              <a:lnSpc>
                <a:spcPct val="130000"/>
              </a:lnSpc>
              <a:spcBef>
                <a:spcPct val="50000"/>
              </a:spcBef>
            </a:pPr>
            <a:r>
              <a:rPr lang="en-US" altLang="zh-CN" sz="3600" b="1" dirty="0">
                <a:solidFill>
                  <a:srgbClr val="05090F"/>
                </a:solidFill>
                <a:latin typeface="华文中宋" panose="02010600040101010101" pitchFamily="2" charset="-122"/>
                <a:ea typeface="华文中宋" panose="02010600040101010101" pitchFamily="2" charset="-122"/>
              </a:rPr>
              <a:t>2.</a:t>
            </a:r>
            <a:r>
              <a:rPr lang="zh-CN" altLang="en-US" sz="3600" b="1" dirty="0">
                <a:solidFill>
                  <a:srgbClr val="05090F"/>
                </a:solidFill>
                <a:latin typeface="华文中宋" panose="02010600040101010101" pitchFamily="2" charset="-122"/>
                <a:ea typeface="华文中宋" panose="02010600040101010101" pitchFamily="2" charset="-122"/>
              </a:rPr>
              <a:t>寻求人生的平衡点。也就是所说的“达则兼济天下，穷则独善其身”。</a:t>
            </a:r>
            <a:endParaRPr lang="zh-CN" altLang="en-US" sz="3600" b="1" dirty="0">
              <a:solidFill>
                <a:srgbClr val="05090F"/>
              </a:solidFill>
              <a:latin typeface="华文中宋" panose="02010600040101010101" pitchFamily="2" charset="-122"/>
              <a:ea typeface="华文中宋" panose="02010600040101010101" pitchFamily="2" charset="-122"/>
            </a:endParaRPr>
          </a:p>
          <a:p>
            <a:pPr>
              <a:lnSpc>
                <a:spcPct val="130000"/>
              </a:lnSpc>
              <a:spcBef>
                <a:spcPct val="50000"/>
              </a:spcBef>
            </a:pPr>
            <a:r>
              <a:rPr lang="en-US" altLang="zh-CN" sz="3600" b="1" dirty="0">
                <a:solidFill>
                  <a:srgbClr val="05090F"/>
                </a:solidFill>
                <a:latin typeface="华文中宋" panose="02010600040101010101" pitchFamily="2" charset="-122"/>
                <a:ea typeface="华文中宋" panose="02010600040101010101" pitchFamily="2" charset="-122"/>
              </a:rPr>
              <a:t>3.</a:t>
            </a:r>
            <a:r>
              <a:rPr lang="zh-CN" altLang="en-US" sz="3600" b="1" dirty="0">
                <a:solidFill>
                  <a:srgbClr val="05090F"/>
                </a:solidFill>
                <a:latin typeface="华文中宋" panose="02010600040101010101" pitchFamily="2" charset="-122"/>
                <a:ea typeface="华文中宋" panose="02010600040101010101" pitchFamily="2" charset="-122"/>
              </a:rPr>
              <a:t>寄托自己对英雄业绩的向往和惆怅</a:t>
            </a:r>
            <a:endParaRPr lang="zh-CN" altLang="en-US" sz="3600" b="1" dirty="0">
              <a:solidFill>
                <a:srgbClr val="05090F"/>
              </a:solidFill>
              <a:latin typeface="华文中宋" panose="02010600040101010101" pitchFamily="2" charset="-122"/>
              <a:ea typeface="华文中宋" panose="02010600040101010101" pitchFamily="2" charset="-122"/>
            </a:endParaRPr>
          </a:p>
          <a:p>
            <a:pPr>
              <a:lnSpc>
                <a:spcPct val="130000"/>
              </a:lnSpc>
              <a:spcBef>
                <a:spcPct val="50000"/>
              </a:spcBef>
            </a:pPr>
            <a:r>
              <a:rPr lang="en-US" altLang="zh-CN" sz="3600" b="1" dirty="0">
                <a:solidFill>
                  <a:srgbClr val="05090F"/>
                </a:solidFill>
                <a:latin typeface="华文中宋" panose="02010600040101010101" pitchFamily="2" charset="-122"/>
                <a:ea typeface="华文中宋" panose="02010600040101010101" pitchFamily="2" charset="-122"/>
              </a:rPr>
              <a:t>4.</a:t>
            </a:r>
            <a:r>
              <a:rPr lang="zh-CN" altLang="en-US" sz="3600" b="1" dirty="0">
                <a:solidFill>
                  <a:srgbClr val="05090F"/>
                </a:solidFill>
                <a:latin typeface="华文中宋" panose="02010600040101010101" pitchFamily="2" charset="-122"/>
                <a:ea typeface="华文中宋" panose="02010600040101010101" pitchFamily="2" charset="-122"/>
              </a:rPr>
              <a:t>气度的宽宏，曹操虽败仍不失英雄风范，苏轼虽处境艰难仍心怀壮志。</a:t>
            </a:r>
            <a:endParaRPr lang="zh-CN" altLang="en-US" sz="3600" b="1" dirty="0">
              <a:solidFill>
                <a:srgbClr val="05090F"/>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p:cTn id="7" dur="1000" fill="hold"/>
                                        <p:tgtEl>
                                          <p:spTgt spid="29701"/>
                                        </p:tgtEl>
                                        <p:attrNameLst>
                                          <p:attrName>ppt_w</p:attrName>
                                        </p:attrNameLst>
                                      </p:cBhvr>
                                      <p:tavLst>
                                        <p:tav tm="0">
                                          <p:val>
                                            <p:strVal val="#ppt_w*0.70"/>
                                          </p:val>
                                        </p:tav>
                                        <p:tav tm="100000">
                                          <p:val>
                                            <p:strVal val="#ppt_w"/>
                                          </p:val>
                                        </p:tav>
                                      </p:tavLst>
                                    </p:anim>
                                    <p:anim calcmode="lin" valueType="num">
                                      <p:cBhvr>
                                        <p:cTn id="8" dur="1000" fill="hold"/>
                                        <p:tgtEl>
                                          <p:spTgt spid="29701"/>
                                        </p:tgtEl>
                                        <p:attrNameLst>
                                          <p:attrName>ppt_h</p:attrName>
                                        </p:attrNameLst>
                                      </p:cBhvr>
                                      <p:tavLst>
                                        <p:tav tm="0">
                                          <p:val>
                                            <p:strVal val="#ppt_h"/>
                                          </p:val>
                                        </p:tav>
                                        <p:tav tm="100000">
                                          <p:val>
                                            <p:strVal val="#ppt_h"/>
                                          </p:val>
                                        </p:tav>
                                      </p:tavLst>
                                    </p:anim>
                                    <p:animEffect transition="in" filter="fade">
                                      <p:cBhvr>
                                        <p:cTn id="9" dur="1000"/>
                                        <p:tgtEl>
                                          <p:spTgt spid="2970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29702"/>
                                        </p:tgtEl>
                                        <p:attrNameLst>
                                          <p:attrName>style.visibility</p:attrName>
                                        </p:attrNameLst>
                                      </p:cBhvr>
                                      <p:to>
                                        <p:strVal val="visible"/>
                                      </p:to>
                                    </p:set>
                                    <p:anim calcmode="lin" valueType="num">
                                      <p:cBhvr additive="base">
                                        <p:cTn id="14" dur="1000" fill="hold"/>
                                        <p:tgtEl>
                                          <p:spTgt spid="29702"/>
                                        </p:tgtEl>
                                        <p:attrNameLst>
                                          <p:attrName>ppt_x</p:attrName>
                                        </p:attrNameLst>
                                      </p:cBhvr>
                                      <p:tavLst>
                                        <p:tav tm="0">
                                          <p:val>
                                            <p:strVal val="#ppt_x"/>
                                          </p:val>
                                        </p:tav>
                                        <p:tav tm="100000">
                                          <p:val>
                                            <p:strVal val="#ppt_x"/>
                                          </p:val>
                                        </p:tav>
                                      </p:tavLst>
                                    </p:anim>
                                    <p:anim calcmode="lin" valueType="num">
                                      <p:cBhvr additive="base">
                                        <p:cTn id="15" dur="1000" fill="hold"/>
                                        <p:tgtEl>
                                          <p:spTgt spid="297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2"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文本框 1"/>
          <p:cNvSpPr txBox="1"/>
          <p:nvPr/>
        </p:nvSpPr>
        <p:spPr>
          <a:xfrm>
            <a:off x="353060" y="266700"/>
            <a:ext cx="11485880" cy="6275705"/>
          </a:xfrm>
          <a:prstGeom prst="rect">
            <a:avLst/>
          </a:prstGeom>
          <a:noFill/>
          <a:ln w="9525">
            <a:noFill/>
          </a:ln>
        </p:spPr>
        <p:txBody>
          <a:bodyPr wrap="square" anchor="t" anchorCtr="0">
            <a:spAutoFit/>
          </a:bodyPr>
          <a:p>
            <a:pPr algn="ctr">
              <a:lnSpc>
                <a:spcPct val="140000"/>
              </a:lnSpc>
              <a:spcBef>
                <a:spcPct val="50000"/>
              </a:spcBef>
            </a:pPr>
            <a:r>
              <a:rPr lang="zh-CN" altLang="en-US" sz="4000" b="1" dirty="0">
                <a:solidFill>
                  <a:srgbClr val="C00000"/>
                </a:solidFill>
                <a:latin typeface="微软雅黑" panose="020B0503020204020204" charset="-122"/>
                <a:ea typeface="微软雅黑" panose="020B0503020204020204" charset="-122"/>
              </a:rPr>
              <a:t>永恒的赤壁，永远的苏轼</a:t>
            </a:r>
            <a:endParaRPr lang="zh-CN" altLang="en-US" sz="4000" b="1" dirty="0">
              <a:solidFill>
                <a:srgbClr val="C00000"/>
              </a:solidFill>
              <a:latin typeface="微软雅黑" panose="020B0503020204020204" charset="-122"/>
              <a:ea typeface="微软雅黑" panose="020B0503020204020204" charset="-122"/>
            </a:endParaRPr>
          </a:p>
          <a:p>
            <a:pPr>
              <a:lnSpc>
                <a:spcPct val="140000"/>
              </a:lnSpc>
              <a:spcBef>
                <a:spcPct val="50000"/>
              </a:spcBef>
            </a:pPr>
            <a:r>
              <a:rPr lang="zh-CN" altLang="en-US" sz="4000" b="1" dirty="0">
                <a:solidFill>
                  <a:srgbClr val="FF00FF"/>
                </a:solidFill>
                <a:latin typeface="Arial" panose="020B0604020202020204" pitchFamily="34" charset="0"/>
                <a:ea typeface="宋体" panose="02010600030101010101" pitchFamily="2" charset="-122"/>
              </a:rPr>
              <a:t>       </a:t>
            </a:r>
            <a:r>
              <a:rPr lang="zh-CN" altLang="en-US" sz="3600" b="1" dirty="0">
                <a:solidFill>
                  <a:schemeClr val="tx1"/>
                </a:solidFill>
                <a:latin typeface="华文中宋" panose="02010600040101010101" pitchFamily="2" charset="-122"/>
                <a:ea typeface="华文中宋" panose="02010600040101010101" pitchFamily="2" charset="-122"/>
              </a:rPr>
              <a:t>赤壁的灵秀抚慰着苏轼那颗伤痕累累的心，也孕育了他伟大的思想和灵魂。在灵魂和自然融合的一刹那，我们理解了苏轼的幸福和不幸。</a:t>
            </a:r>
            <a:endParaRPr lang="zh-CN" altLang="en-US" sz="3600" b="1" dirty="0">
              <a:solidFill>
                <a:schemeClr val="tx1"/>
              </a:solidFill>
              <a:latin typeface="华文中宋" panose="02010600040101010101" pitchFamily="2" charset="-122"/>
              <a:ea typeface="华文中宋" panose="02010600040101010101" pitchFamily="2" charset="-122"/>
            </a:endParaRPr>
          </a:p>
          <a:p>
            <a:pPr>
              <a:lnSpc>
                <a:spcPct val="140000"/>
              </a:lnSpc>
              <a:spcBef>
                <a:spcPct val="50000"/>
              </a:spcBef>
            </a:pPr>
            <a:r>
              <a:rPr lang="zh-CN" altLang="en-US" sz="3600" b="1" dirty="0">
                <a:solidFill>
                  <a:schemeClr val="tx1"/>
                </a:solidFill>
                <a:latin typeface="华文中宋" panose="02010600040101010101" pitchFamily="2" charset="-122"/>
                <a:ea typeface="华文中宋" panose="02010600040101010101" pitchFamily="2" charset="-122"/>
              </a:rPr>
              <a:t>      赤壁因苏轼而留下千古华章，苏轼因赤壁而屹立千古。感谢苏轼给我们带来的精神食粮。苏轼若有知也应感谢我们对他的理解。</a:t>
            </a:r>
            <a:endParaRPr lang="zh-CN" altLang="en-US" sz="3600" b="1" dirty="0">
              <a:solidFill>
                <a:schemeClr val="tx1"/>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87041">
                                            <p:txEl>
                                              <p:charRg st="0" end="12"/>
                                            </p:txEl>
                                          </p:spTgt>
                                        </p:tgtEl>
                                        <p:attrNameLst>
                                          <p:attrName>style.visibility</p:attrName>
                                        </p:attrNameLst>
                                      </p:cBhvr>
                                      <p:to>
                                        <p:strVal val="visible"/>
                                      </p:to>
                                    </p:set>
                                    <p:anim calcmode="lin" valueType="num">
                                      <p:cBhvr additive="base">
                                        <p:cTn id="7" dur="1000" fill="hold"/>
                                        <p:tgtEl>
                                          <p:spTgt spid="87041">
                                            <p:txEl>
                                              <p:charRg st="0" end="12"/>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87041">
                                            <p:txEl>
                                              <p:charRg st="0" end="12"/>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87041">
                                            <p:txEl>
                                              <p:charRg st="12" end="81"/>
                                            </p:txEl>
                                          </p:spTgt>
                                        </p:tgtEl>
                                        <p:attrNameLst>
                                          <p:attrName>style.visibility</p:attrName>
                                        </p:attrNameLst>
                                      </p:cBhvr>
                                      <p:to>
                                        <p:strVal val="visible"/>
                                      </p:to>
                                    </p:set>
                                    <p:anim calcmode="lin" valueType="num">
                                      <p:cBhvr>
                                        <p:cTn id="12" dur="1000" fill="hold"/>
                                        <p:tgtEl>
                                          <p:spTgt spid="87041">
                                            <p:txEl>
                                              <p:charRg st="12" end="81"/>
                                            </p:txEl>
                                          </p:spTgt>
                                        </p:tgtEl>
                                        <p:attrNameLst>
                                          <p:attrName>ppt_w</p:attrName>
                                        </p:attrNameLst>
                                      </p:cBhvr>
                                      <p:tavLst>
                                        <p:tav tm="0">
                                          <p:val>
                                            <p:strVal val="#ppt_w*0.70"/>
                                          </p:val>
                                        </p:tav>
                                        <p:tav tm="100000">
                                          <p:val>
                                            <p:strVal val="#ppt_w"/>
                                          </p:val>
                                        </p:tav>
                                      </p:tavLst>
                                    </p:anim>
                                    <p:anim calcmode="lin" valueType="num">
                                      <p:cBhvr>
                                        <p:cTn id="13" dur="1000" fill="hold"/>
                                        <p:tgtEl>
                                          <p:spTgt spid="87041">
                                            <p:txEl>
                                              <p:charRg st="12" end="81"/>
                                            </p:txEl>
                                          </p:spTgt>
                                        </p:tgtEl>
                                        <p:attrNameLst>
                                          <p:attrName>ppt_h</p:attrName>
                                        </p:attrNameLst>
                                      </p:cBhvr>
                                      <p:tavLst>
                                        <p:tav tm="0">
                                          <p:val>
                                            <p:strVal val="#ppt_h"/>
                                          </p:val>
                                        </p:tav>
                                        <p:tav tm="100000">
                                          <p:val>
                                            <p:strVal val="#ppt_h"/>
                                          </p:val>
                                        </p:tav>
                                      </p:tavLst>
                                    </p:anim>
                                    <p:animEffect transition="in" filter="fade">
                                      <p:cBhvr>
                                        <p:cTn id="14" dur="1000"/>
                                        <p:tgtEl>
                                          <p:spTgt spid="87041">
                                            <p:txEl>
                                              <p:charRg st="12" end="8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87041">
                                            <p:txEl>
                                              <p:charRg st="81" end="146"/>
                                            </p:txEl>
                                          </p:spTgt>
                                        </p:tgtEl>
                                        <p:attrNameLst>
                                          <p:attrName>style.visibility</p:attrName>
                                        </p:attrNameLst>
                                      </p:cBhvr>
                                      <p:to>
                                        <p:strVal val="visible"/>
                                      </p:to>
                                    </p:set>
                                    <p:anim calcmode="lin" valueType="num">
                                      <p:cBhvr>
                                        <p:cTn id="17" dur="1000" fill="hold"/>
                                        <p:tgtEl>
                                          <p:spTgt spid="87041">
                                            <p:txEl>
                                              <p:charRg st="81" end="146"/>
                                            </p:txEl>
                                          </p:spTgt>
                                        </p:tgtEl>
                                        <p:attrNameLst>
                                          <p:attrName>ppt_w</p:attrName>
                                        </p:attrNameLst>
                                      </p:cBhvr>
                                      <p:tavLst>
                                        <p:tav tm="0">
                                          <p:val>
                                            <p:strVal val="#ppt_w*0.70"/>
                                          </p:val>
                                        </p:tav>
                                        <p:tav tm="100000">
                                          <p:val>
                                            <p:strVal val="#ppt_w"/>
                                          </p:val>
                                        </p:tav>
                                      </p:tavLst>
                                    </p:anim>
                                    <p:anim calcmode="lin" valueType="num">
                                      <p:cBhvr>
                                        <p:cTn id="18" dur="1000" fill="hold"/>
                                        <p:tgtEl>
                                          <p:spTgt spid="87041">
                                            <p:txEl>
                                              <p:charRg st="81" end="146"/>
                                            </p:txEl>
                                          </p:spTgt>
                                        </p:tgtEl>
                                        <p:attrNameLst>
                                          <p:attrName>ppt_h</p:attrName>
                                        </p:attrNameLst>
                                      </p:cBhvr>
                                      <p:tavLst>
                                        <p:tav tm="0">
                                          <p:val>
                                            <p:strVal val="#ppt_h"/>
                                          </p:val>
                                        </p:tav>
                                        <p:tav tm="100000">
                                          <p:val>
                                            <p:strVal val="#ppt_h"/>
                                          </p:val>
                                        </p:tav>
                                      </p:tavLst>
                                    </p:anim>
                                    <p:animEffect transition="in" filter="fade">
                                      <p:cBhvr>
                                        <p:cTn id="19" dur="1000"/>
                                        <p:tgtEl>
                                          <p:spTgt spid="87041">
                                            <p:txEl>
                                              <p:charRg st="81" end="1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 Box 2"/>
          <p:cNvSpPr txBox="1"/>
          <p:nvPr/>
        </p:nvSpPr>
        <p:spPr>
          <a:xfrm>
            <a:off x="287655" y="304800"/>
            <a:ext cx="11559540" cy="6492875"/>
          </a:xfrm>
          <a:prstGeom prst="rect">
            <a:avLst/>
          </a:prstGeom>
          <a:noFill/>
          <a:ln w="9525">
            <a:noFill/>
          </a:ln>
        </p:spPr>
        <p:txBody>
          <a:bodyPr wrap="square" anchor="t" anchorCtr="0">
            <a:spAutoFit/>
          </a:bodyPr>
          <a:p>
            <a:pPr algn="just">
              <a:lnSpc>
                <a:spcPct val="130000"/>
              </a:lnSpc>
              <a:spcBef>
                <a:spcPct val="50000"/>
              </a:spcBef>
            </a:pPr>
            <a:r>
              <a:rPr lang="en-US" altLang="zh-CN" sz="4000" b="1" dirty="0">
                <a:solidFill>
                  <a:srgbClr val="FF0066"/>
                </a:solidFill>
                <a:latin typeface="Arial" panose="020B0604020202020204" pitchFamily="34" charset="0"/>
                <a:ea typeface="宋体" panose="02010600030101010101" pitchFamily="2" charset="-122"/>
              </a:rPr>
              <a:t>       </a:t>
            </a:r>
            <a:r>
              <a:rPr lang="zh-CN" altLang="en-US" sz="4000" b="1" dirty="0">
                <a:solidFill>
                  <a:srgbClr val="000099"/>
                </a:solidFill>
                <a:latin typeface="华文中宋" panose="02010600040101010101" pitchFamily="2" charset="-122"/>
                <a:ea typeface="华文中宋" panose="02010600040101010101" pitchFamily="2" charset="-122"/>
              </a:rPr>
              <a:t>苏轼的</a:t>
            </a:r>
            <a:r>
              <a:rPr lang="zh-CN" altLang="en-US" sz="4000" b="1" dirty="0">
                <a:solidFill>
                  <a:srgbClr val="FF0000"/>
                </a:solidFill>
                <a:latin typeface="华文中宋" panose="02010600040101010101" pitchFamily="2" charset="-122"/>
                <a:ea typeface="华文中宋" panose="02010600040101010101" pitchFamily="2" charset="-122"/>
              </a:rPr>
              <a:t>诗文</a:t>
            </a:r>
            <a:r>
              <a:rPr lang="zh-CN" altLang="en-US" sz="4000" b="1" dirty="0">
                <a:solidFill>
                  <a:srgbClr val="000099"/>
                </a:solidFill>
                <a:latin typeface="华文中宋" panose="02010600040101010101" pitchFamily="2" charset="-122"/>
                <a:ea typeface="华文中宋" panose="02010600040101010101" pitchFamily="2" charset="-122"/>
              </a:rPr>
              <a:t>才气贯天，苏轼的</a:t>
            </a:r>
            <a:r>
              <a:rPr lang="zh-CN" altLang="en-US" sz="4000" b="1" dirty="0">
                <a:solidFill>
                  <a:srgbClr val="FF0000"/>
                </a:solidFill>
                <a:latin typeface="华文中宋" panose="02010600040101010101" pitchFamily="2" charset="-122"/>
                <a:ea typeface="华文中宋" panose="02010600040101010101" pitchFamily="2" charset="-122"/>
              </a:rPr>
              <a:t>思想</a:t>
            </a:r>
            <a:r>
              <a:rPr lang="zh-CN" altLang="en-US" sz="4000" b="1" dirty="0">
                <a:solidFill>
                  <a:srgbClr val="000099"/>
                </a:solidFill>
                <a:latin typeface="华文中宋" panose="02010600040101010101" pitchFamily="2" charset="-122"/>
                <a:ea typeface="华文中宋" panose="02010600040101010101" pitchFamily="2" charset="-122"/>
              </a:rPr>
              <a:t>博大精深，苏轼的</a:t>
            </a:r>
            <a:r>
              <a:rPr lang="zh-CN" altLang="en-US" sz="4000" b="1" dirty="0">
                <a:solidFill>
                  <a:srgbClr val="FF0000"/>
                </a:solidFill>
                <a:latin typeface="华文中宋" panose="02010600040101010101" pitchFamily="2" charset="-122"/>
                <a:ea typeface="华文中宋" panose="02010600040101010101" pitchFamily="2" charset="-122"/>
              </a:rPr>
              <a:t>人格</a:t>
            </a:r>
            <a:r>
              <a:rPr lang="zh-CN" altLang="en-US" sz="4000" b="1" dirty="0">
                <a:solidFill>
                  <a:srgbClr val="000099"/>
                </a:solidFill>
                <a:latin typeface="华文中宋" panose="02010600040101010101" pitchFamily="2" charset="-122"/>
                <a:ea typeface="华文中宋" panose="02010600040101010101" pitchFamily="2" charset="-122"/>
              </a:rPr>
              <a:t>光芒万丈。 苏轼一生想着天下，心系苍生，让他豪情万丈；在</a:t>
            </a:r>
            <a:r>
              <a:rPr lang="zh-CN" altLang="en-US" sz="4000" b="1" dirty="0">
                <a:solidFill>
                  <a:srgbClr val="FF0000"/>
                </a:solidFill>
                <a:latin typeface="华文中宋" panose="02010600040101010101" pitchFamily="2" charset="-122"/>
                <a:ea typeface="华文中宋" panose="02010600040101010101" pitchFamily="2" charset="-122"/>
              </a:rPr>
              <a:t>失意</a:t>
            </a:r>
            <a:r>
              <a:rPr lang="zh-CN" altLang="en-US" sz="4000" b="1" dirty="0">
                <a:solidFill>
                  <a:srgbClr val="000099"/>
                </a:solidFill>
                <a:latin typeface="华文中宋" panose="02010600040101010101" pitchFamily="2" charset="-122"/>
                <a:ea typeface="华文中宋" panose="02010600040101010101" pitchFamily="2" charset="-122"/>
              </a:rPr>
              <a:t>时，寄情山水，洒脱飘逸；在</a:t>
            </a:r>
            <a:r>
              <a:rPr lang="zh-CN" altLang="en-US" sz="4000" b="1" dirty="0">
                <a:solidFill>
                  <a:srgbClr val="FF0000"/>
                </a:solidFill>
                <a:latin typeface="华文中宋" panose="02010600040101010101" pitchFamily="2" charset="-122"/>
                <a:ea typeface="华文中宋" panose="02010600040101010101" pitchFamily="2" charset="-122"/>
              </a:rPr>
              <a:t>悲观</a:t>
            </a:r>
            <a:r>
              <a:rPr lang="zh-CN" altLang="en-US" sz="4000" b="1" dirty="0">
                <a:solidFill>
                  <a:srgbClr val="000099"/>
                </a:solidFill>
                <a:latin typeface="华文中宋" panose="02010600040101010101" pitchFamily="2" charset="-122"/>
                <a:ea typeface="华文中宋" panose="02010600040101010101" pitchFamily="2" charset="-122"/>
              </a:rPr>
              <a:t>时又以佛家道家思想宽慰自己，而变得豁达开朗。正是因为有了这三种思想，才成就了一位伟大的文学家，赤壁也因苏轼的介入才得以完成它的美丽，赤壁诗文也将和这个伟大的文学家一起流芳千古。</a:t>
            </a:r>
            <a:endParaRPr lang="en-US" altLang="zh-CN" sz="4000" b="1" dirty="0">
              <a:solidFill>
                <a:srgbClr val="000099"/>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1000" fill="hold"/>
                                        <p:tgtEl>
                                          <p:spTgt spid="31746"/>
                                        </p:tgtEl>
                                        <p:attrNameLst>
                                          <p:attrName>ppt_w</p:attrName>
                                        </p:attrNameLst>
                                      </p:cBhvr>
                                      <p:tavLst>
                                        <p:tav tm="0">
                                          <p:val>
                                            <p:strVal val="#ppt_w*0.70"/>
                                          </p:val>
                                        </p:tav>
                                        <p:tav tm="100000">
                                          <p:val>
                                            <p:strVal val="#ppt_w"/>
                                          </p:val>
                                        </p:tav>
                                      </p:tavLst>
                                    </p:anim>
                                    <p:anim calcmode="lin" valueType="num">
                                      <p:cBhvr>
                                        <p:cTn id="8" dur="1000" fill="hold"/>
                                        <p:tgtEl>
                                          <p:spTgt spid="31746"/>
                                        </p:tgtEl>
                                        <p:attrNameLst>
                                          <p:attrName>ppt_h</p:attrName>
                                        </p:attrNameLst>
                                      </p:cBhvr>
                                      <p:tavLst>
                                        <p:tav tm="0">
                                          <p:val>
                                            <p:strVal val="#ppt_h"/>
                                          </p:val>
                                        </p:tav>
                                        <p:tav tm="100000">
                                          <p:val>
                                            <p:strVal val="#ppt_h"/>
                                          </p:val>
                                        </p:tav>
                                      </p:tavLst>
                                    </p:anim>
                                    <p:animEffect transition="in" filter="fade">
                                      <p:cBhvr>
                                        <p:cTn id="9" dur="1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Picture 2" descr="huangtingjianxiang">
            <a:hlinkClick r:id="rId1"/>
          </p:cNvPr>
          <p:cNvPicPr>
            <a:picLocks noChangeAspect="1"/>
          </p:cNvPicPr>
          <p:nvPr/>
        </p:nvPicPr>
        <p:blipFill>
          <a:blip r:embed="rId2"/>
          <a:stretch>
            <a:fillRect/>
          </a:stretch>
        </p:blipFill>
        <p:spPr>
          <a:xfrm>
            <a:off x="7625080" y="692150"/>
            <a:ext cx="3593465" cy="4438650"/>
          </a:xfrm>
          <a:prstGeom prst="rect">
            <a:avLst/>
          </a:prstGeom>
          <a:noFill/>
          <a:ln w="9525">
            <a:noFill/>
          </a:ln>
        </p:spPr>
      </p:pic>
      <p:sp>
        <p:nvSpPr>
          <p:cNvPr id="15362" name="Text Box 3"/>
          <p:cNvSpPr txBox="1"/>
          <p:nvPr/>
        </p:nvSpPr>
        <p:spPr>
          <a:xfrm>
            <a:off x="8840470" y="5407660"/>
            <a:ext cx="2160588" cy="829945"/>
          </a:xfrm>
          <a:prstGeom prst="rect">
            <a:avLst/>
          </a:prstGeom>
          <a:noFill/>
          <a:ln w="9525">
            <a:noFill/>
          </a:ln>
        </p:spPr>
        <p:txBody>
          <a:bodyPr anchor="t" anchorCtr="0">
            <a:spAutoFit/>
          </a:bodyPr>
          <a:p>
            <a:r>
              <a:rPr lang="zh-CN" altLang="en-US" sz="4800" b="1" dirty="0">
                <a:solidFill>
                  <a:srgbClr val="FF0066"/>
                </a:solidFill>
                <a:latin typeface="华文行楷" panose="02010800040101010101" pitchFamily="2" charset="-122"/>
                <a:ea typeface="华文行楷" panose="02010800040101010101" pitchFamily="2" charset="-122"/>
              </a:rPr>
              <a:t>黄庭坚</a:t>
            </a:r>
            <a:endParaRPr lang="zh-CN" altLang="en-US" sz="4800" b="1" dirty="0">
              <a:solidFill>
                <a:srgbClr val="FF0066"/>
              </a:solidFill>
              <a:latin typeface="华文行楷" panose="02010800040101010101" pitchFamily="2" charset="-122"/>
              <a:ea typeface="华文行楷" panose="02010800040101010101" pitchFamily="2" charset="-122"/>
            </a:endParaRPr>
          </a:p>
        </p:txBody>
      </p:sp>
      <p:pic>
        <p:nvPicPr>
          <p:cNvPr id="15363" name="Picture 4" descr="1000100018166">
            <a:hlinkClick r:id="rId3"/>
          </p:cNvPr>
          <p:cNvPicPr>
            <a:picLocks noChangeAspect="1"/>
          </p:cNvPicPr>
          <p:nvPr/>
        </p:nvPicPr>
        <p:blipFill>
          <a:blip r:embed="rId4"/>
          <a:stretch>
            <a:fillRect/>
          </a:stretch>
        </p:blipFill>
        <p:spPr>
          <a:xfrm>
            <a:off x="704850" y="692150"/>
            <a:ext cx="3695700" cy="4438650"/>
          </a:xfrm>
          <a:prstGeom prst="rect">
            <a:avLst/>
          </a:prstGeom>
          <a:noFill/>
          <a:ln w="9525">
            <a:noFill/>
          </a:ln>
        </p:spPr>
      </p:pic>
      <p:sp>
        <p:nvSpPr>
          <p:cNvPr id="15364" name="Rectangle 5"/>
          <p:cNvSpPr/>
          <p:nvPr/>
        </p:nvSpPr>
        <p:spPr>
          <a:xfrm>
            <a:off x="1694180" y="5413375"/>
            <a:ext cx="1517650" cy="829945"/>
          </a:xfrm>
          <a:prstGeom prst="rect">
            <a:avLst/>
          </a:prstGeom>
          <a:noFill/>
          <a:ln w="9525">
            <a:noFill/>
          </a:ln>
        </p:spPr>
        <p:txBody>
          <a:bodyPr wrap="square" anchor="t" anchorCtr="0">
            <a:spAutoFit/>
          </a:bodyPr>
          <a:p>
            <a:r>
              <a:rPr lang="zh-CN" altLang="en-US" sz="4800" b="1" dirty="0">
                <a:solidFill>
                  <a:srgbClr val="FF0066"/>
                </a:solidFill>
                <a:latin typeface="华文行楷" panose="02010800040101010101" pitchFamily="2" charset="-122"/>
                <a:ea typeface="华文行楷" panose="02010800040101010101" pitchFamily="2" charset="-122"/>
              </a:rPr>
              <a:t>苏轼</a:t>
            </a:r>
            <a:endParaRPr lang="zh-CN" altLang="en-US" sz="4800" b="1" dirty="0">
              <a:solidFill>
                <a:srgbClr val="FF0066"/>
              </a:solidFill>
              <a:latin typeface="华文行楷" panose="02010800040101010101" pitchFamily="2" charset="-122"/>
              <a:ea typeface="华文行楷" panose="02010800040101010101" pitchFamily="2" charset="-122"/>
            </a:endParaRPr>
          </a:p>
        </p:txBody>
      </p:sp>
      <p:pic>
        <p:nvPicPr>
          <p:cNvPr id="16389" name="Picture 6" descr="图片3"/>
          <p:cNvPicPr>
            <a:picLocks noChangeAspect="1"/>
          </p:cNvPicPr>
          <p:nvPr/>
        </p:nvPicPr>
        <p:blipFill>
          <a:blip r:embed="rId5"/>
          <a:stretch>
            <a:fillRect/>
          </a:stretch>
        </p:blipFill>
        <p:spPr>
          <a:xfrm>
            <a:off x="4896485" y="1449705"/>
            <a:ext cx="2398395" cy="2923540"/>
          </a:xfrm>
          <a:prstGeom prst="rect">
            <a:avLst/>
          </a:prstGeom>
          <a:noFill/>
          <a:ln w="9525">
            <a:noFill/>
          </a:ln>
        </p:spPr>
      </p:pic>
      <p:sp>
        <p:nvSpPr>
          <p:cNvPr id="15366" name="文本框 1"/>
          <p:cNvSpPr txBox="1"/>
          <p:nvPr/>
        </p:nvSpPr>
        <p:spPr>
          <a:xfrm>
            <a:off x="4703763" y="5041900"/>
            <a:ext cx="2265362" cy="1568450"/>
          </a:xfrm>
          <a:prstGeom prst="rect">
            <a:avLst/>
          </a:prstGeom>
          <a:noFill/>
          <a:ln w="9525">
            <a:noFill/>
          </a:ln>
        </p:spPr>
        <p:txBody>
          <a:bodyPr wrap="square" anchor="t" anchorCtr="0">
            <a:spAutoFit/>
          </a:bodyPr>
          <a:p>
            <a:r>
              <a:rPr lang="en-US" altLang="zh-CN" sz="4800" b="1">
                <a:solidFill>
                  <a:srgbClr val="FF0000"/>
                </a:solidFill>
                <a:latin typeface="华文中宋" panose="02010600040101010101" pitchFamily="2" charset="-122"/>
                <a:ea typeface="华文中宋" panose="02010600040101010101" pitchFamily="2" charset="-122"/>
              </a:rPr>
              <a:t> </a:t>
            </a:r>
            <a:r>
              <a:rPr lang="zh-CN" altLang="en-US" sz="4800" b="1">
                <a:solidFill>
                  <a:srgbClr val="FF0000"/>
                </a:solidFill>
                <a:latin typeface="华文中宋" panose="02010600040101010101" pitchFamily="2" charset="-122"/>
                <a:ea typeface="华文中宋" panose="02010600040101010101" pitchFamily="2" charset="-122"/>
              </a:rPr>
              <a:t>合   称</a:t>
            </a:r>
            <a:r>
              <a:rPr lang="en-US" altLang="zh-CN" sz="4800" b="1">
                <a:solidFill>
                  <a:srgbClr val="FF0000"/>
                </a:solidFill>
                <a:latin typeface="华文中宋" panose="02010600040101010101" pitchFamily="2" charset="-122"/>
                <a:ea typeface="华文中宋" panose="02010600040101010101" pitchFamily="2" charset="-122"/>
              </a:rPr>
              <a:t>“</a:t>
            </a:r>
            <a:r>
              <a:rPr lang="zh-CN" altLang="en-US" sz="4800" b="1">
                <a:solidFill>
                  <a:srgbClr val="FF0000"/>
                </a:solidFill>
                <a:latin typeface="华文中宋" panose="02010600040101010101" pitchFamily="2" charset="-122"/>
                <a:ea typeface="华文中宋" panose="02010600040101010101" pitchFamily="2" charset="-122"/>
              </a:rPr>
              <a:t>苏黄</a:t>
            </a:r>
            <a:r>
              <a:rPr lang="en-US" altLang="zh-CN" sz="4800" b="1">
                <a:solidFill>
                  <a:srgbClr val="FF0000"/>
                </a:solidFill>
                <a:latin typeface="华文中宋" panose="02010600040101010101" pitchFamily="2" charset="-122"/>
                <a:ea typeface="华文中宋" panose="02010600040101010101" pitchFamily="2" charset="-122"/>
              </a:rPr>
              <a:t>”</a:t>
            </a:r>
            <a:endParaRPr lang="en-US" altLang="zh-CN" sz="4800" b="1">
              <a:solidFill>
                <a:srgbClr val="FF0000"/>
              </a:solidFill>
              <a:latin typeface="华文中宋" panose="02010600040101010101" pitchFamily="2" charset="-122"/>
              <a:ea typeface="华文中宋" panose="02010600040101010101" pitchFamily="2" charset="-122"/>
            </a:endParaRPr>
          </a:p>
        </p:txBody>
      </p:sp>
      <p:sp>
        <p:nvSpPr>
          <p:cNvPr id="15367" name="文本框 2"/>
          <p:cNvSpPr txBox="1"/>
          <p:nvPr/>
        </p:nvSpPr>
        <p:spPr>
          <a:xfrm>
            <a:off x="7035800" y="5130800"/>
            <a:ext cx="1021080" cy="1106805"/>
          </a:xfrm>
          <a:prstGeom prst="rect">
            <a:avLst/>
          </a:prstGeom>
          <a:noFill/>
          <a:ln w="9525">
            <a:noFill/>
          </a:ln>
        </p:spPr>
        <p:txBody>
          <a:bodyPr wrap="none" anchor="t" anchorCtr="0">
            <a:spAutoFit/>
          </a:bodyPr>
          <a:p>
            <a:r>
              <a:rPr lang="zh-CN" altLang="en-US" sz="6600" b="1">
                <a:solidFill>
                  <a:srgbClr val="000099"/>
                </a:solidFill>
                <a:latin typeface="Arial" panose="020B0604020202020204" pitchFamily="34" charset="0"/>
                <a:ea typeface="宋体" panose="02010600030101010101" pitchFamily="2" charset="-122"/>
              </a:rPr>
              <a:t>←</a:t>
            </a:r>
            <a:endParaRPr lang="zh-CN" altLang="en-US" sz="6600" b="1">
              <a:solidFill>
                <a:srgbClr val="000099"/>
              </a:solidFill>
              <a:latin typeface="Arial" panose="020B0604020202020204" pitchFamily="34" charset="0"/>
              <a:ea typeface="宋体" panose="02010600030101010101" pitchFamily="2" charset="-122"/>
            </a:endParaRPr>
          </a:p>
        </p:txBody>
      </p:sp>
      <p:sp>
        <p:nvSpPr>
          <p:cNvPr id="15368" name="文本框 3"/>
          <p:cNvSpPr txBox="1"/>
          <p:nvPr/>
        </p:nvSpPr>
        <p:spPr>
          <a:xfrm>
            <a:off x="3692525" y="5130800"/>
            <a:ext cx="944880" cy="1014730"/>
          </a:xfrm>
          <a:prstGeom prst="rect">
            <a:avLst/>
          </a:prstGeom>
          <a:noFill/>
          <a:ln w="9525">
            <a:noFill/>
          </a:ln>
        </p:spPr>
        <p:txBody>
          <a:bodyPr wrap="none" anchor="t" anchorCtr="0">
            <a:spAutoFit/>
          </a:bodyPr>
          <a:p>
            <a:r>
              <a:rPr lang="zh-CN" altLang="en-US" sz="6000" b="1">
                <a:solidFill>
                  <a:srgbClr val="000099"/>
                </a:solidFill>
                <a:latin typeface="Arial" panose="020B0604020202020204" pitchFamily="34" charset="0"/>
                <a:ea typeface="宋体" panose="02010600030101010101" pitchFamily="2" charset="-122"/>
              </a:rPr>
              <a:t>→</a:t>
            </a:r>
            <a:endParaRPr lang="zh-CN" altLang="en-US" sz="6000" b="1">
              <a:solidFill>
                <a:srgbClr val="000099"/>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6389"/>
                                        </p:tgtEl>
                                        <p:attrNameLst>
                                          <p:attrName>style.visibility</p:attrName>
                                        </p:attrNameLst>
                                      </p:cBhvr>
                                      <p:to>
                                        <p:strVal val="visible"/>
                                      </p:to>
                                    </p:set>
                                    <p:anim calcmode="lin" valueType="num">
                                      <p:cBhvr>
                                        <p:cTn id="7" dur="1000" fill="hold"/>
                                        <p:tgtEl>
                                          <p:spTgt spid="16389"/>
                                        </p:tgtEl>
                                        <p:attrNameLst>
                                          <p:attrName>ppt_w</p:attrName>
                                        </p:attrNameLst>
                                      </p:cBhvr>
                                      <p:tavLst>
                                        <p:tav tm="0">
                                          <p:val>
                                            <p:fltVal val="0.000000"/>
                                          </p:val>
                                        </p:tav>
                                        <p:tav tm="100000">
                                          <p:val>
                                            <p:strVal val="#ppt_w"/>
                                          </p:val>
                                        </p:tav>
                                      </p:tavLst>
                                    </p:anim>
                                    <p:anim calcmode="lin" valueType="num">
                                      <p:cBhvr>
                                        <p:cTn id="8" dur="1000" fill="hold"/>
                                        <p:tgtEl>
                                          <p:spTgt spid="16389"/>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000" fill="hold">
                                          <p:stCondLst>
                                            <p:cond delay="0"/>
                                          </p:stCondLst>
                                        </p:cTn>
                                        <p:tgtEl>
                                          <p:spTgt spid="15363"/>
                                        </p:tgtEl>
                                        <p:attrNameLst>
                                          <p:attrName>style.visibility</p:attrName>
                                        </p:attrNameLst>
                                      </p:cBhvr>
                                      <p:to>
                                        <p:strVal val="visible"/>
                                      </p:to>
                                    </p:set>
                                    <p:anim calcmode="lin" valueType="num">
                                      <p:cBhvr additive="base">
                                        <p:cTn id="12" dur="1000" fill="hold"/>
                                        <p:tgtEl>
                                          <p:spTgt spid="15363"/>
                                        </p:tgtEl>
                                        <p:attrNameLst>
                                          <p:attrName>ppt_x</p:attrName>
                                        </p:attrNameLst>
                                      </p:cBhvr>
                                      <p:tavLst>
                                        <p:tav tm="0">
                                          <p:val>
                                            <p:strVal val="#ppt_x"/>
                                          </p:val>
                                        </p:tav>
                                        <p:tav tm="100000">
                                          <p:val>
                                            <p:strVal val="#ppt_x"/>
                                          </p:val>
                                        </p:tav>
                                      </p:tavLst>
                                    </p:anim>
                                    <p:anim calcmode="lin" valueType="num">
                                      <p:cBhvr additive="base">
                                        <p:cTn id="13" dur="1000" fill="hold"/>
                                        <p:tgtEl>
                                          <p:spTgt spid="15363"/>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000" fill="hold">
                                          <p:stCondLst>
                                            <p:cond delay="0"/>
                                          </p:stCondLst>
                                        </p:cTn>
                                        <p:tgtEl>
                                          <p:spTgt spid="15364"/>
                                        </p:tgtEl>
                                        <p:attrNameLst>
                                          <p:attrName>style.visibility</p:attrName>
                                        </p:attrNameLst>
                                      </p:cBhvr>
                                      <p:to>
                                        <p:strVal val="visible"/>
                                      </p:to>
                                    </p:set>
                                    <p:anim calcmode="lin" valueType="num">
                                      <p:cBhvr additive="base">
                                        <p:cTn id="16" dur="1000" fill="hold"/>
                                        <p:tgtEl>
                                          <p:spTgt spid="15364"/>
                                        </p:tgtEl>
                                        <p:attrNameLst>
                                          <p:attrName>ppt_x</p:attrName>
                                        </p:attrNameLst>
                                      </p:cBhvr>
                                      <p:tavLst>
                                        <p:tav tm="0">
                                          <p:val>
                                            <p:strVal val="#ppt_x"/>
                                          </p:val>
                                        </p:tav>
                                        <p:tav tm="100000">
                                          <p:val>
                                            <p:strVal val="#ppt_x"/>
                                          </p:val>
                                        </p:tav>
                                      </p:tavLst>
                                    </p:anim>
                                    <p:anim calcmode="lin" valueType="num">
                                      <p:cBhvr additive="base">
                                        <p:cTn id="17" dur="1000" fill="hold"/>
                                        <p:tgtEl>
                                          <p:spTgt spid="1536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000" fill="hold">
                                          <p:stCondLst>
                                            <p:cond delay="0"/>
                                          </p:stCondLst>
                                        </p:cTn>
                                        <p:tgtEl>
                                          <p:spTgt spid="15361"/>
                                        </p:tgtEl>
                                        <p:attrNameLst>
                                          <p:attrName>style.visibility</p:attrName>
                                        </p:attrNameLst>
                                      </p:cBhvr>
                                      <p:to>
                                        <p:strVal val="visible"/>
                                      </p:to>
                                    </p:set>
                                    <p:anim calcmode="lin" valueType="num">
                                      <p:cBhvr additive="base">
                                        <p:cTn id="20" dur="1000" fill="hold"/>
                                        <p:tgtEl>
                                          <p:spTgt spid="15361"/>
                                        </p:tgtEl>
                                        <p:attrNameLst>
                                          <p:attrName>ppt_x</p:attrName>
                                        </p:attrNameLst>
                                      </p:cBhvr>
                                      <p:tavLst>
                                        <p:tav tm="0">
                                          <p:val>
                                            <p:strVal val="#ppt_x"/>
                                          </p:val>
                                        </p:tav>
                                        <p:tav tm="100000">
                                          <p:val>
                                            <p:strVal val="#ppt_x"/>
                                          </p:val>
                                        </p:tav>
                                      </p:tavLst>
                                    </p:anim>
                                    <p:anim calcmode="lin" valueType="num">
                                      <p:cBhvr additive="base">
                                        <p:cTn id="21" dur="1000" fill="hold"/>
                                        <p:tgtEl>
                                          <p:spTgt spid="1536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5362"/>
                                        </p:tgtEl>
                                        <p:attrNameLst>
                                          <p:attrName>style.visibility</p:attrName>
                                        </p:attrNameLst>
                                      </p:cBhvr>
                                      <p:to>
                                        <p:strVal val="visible"/>
                                      </p:to>
                                    </p:set>
                                    <p:anim calcmode="lin" valueType="num">
                                      <p:cBhvr additive="base">
                                        <p:cTn id="24" dur="500" fill="hold"/>
                                        <p:tgtEl>
                                          <p:spTgt spid="15362"/>
                                        </p:tgtEl>
                                        <p:attrNameLst>
                                          <p:attrName>ppt_x</p:attrName>
                                        </p:attrNameLst>
                                      </p:cBhvr>
                                      <p:tavLst>
                                        <p:tav tm="0">
                                          <p:val>
                                            <p:strVal val="#ppt_x"/>
                                          </p:val>
                                        </p:tav>
                                        <p:tav tm="100000">
                                          <p:val>
                                            <p:strVal val="#ppt_x"/>
                                          </p:val>
                                        </p:tav>
                                      </p:tavLst>
                                    </p:anim>
                                    <p:anim calcmode="lin" valueType="num">
                                      <p:cBhvr additive="base">
                                        <p:cTn id="25" dur="500" fill="hold"/>
                                        <p:tgtEl>
                                          <p:spTgt spid="15362"/>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15368"/>
                                        </p:tgtEl>
                                        <p:attrNameLst>
                                          <p:attrName>style.visibility</p:attrName>
                                        </p:attrNameLst>
                                      </p:cBhvr>
                                      <p:to>
                                        <p:strVal val="visible"/>
                                      </p:to>
                                    </p:set>
                                    <p:anim calcmode="lin" valueType="num">
                                      <p:cBhvr additive="base">
                                        <p:cTn id="29" dur="500" fill="hold"/>
                                        <p:tgtEl>
                                          <p:spTgt spid="15368"/>
                                        </p:tgtEl>
                                        <p:attrNameLst>
                                          <p:attrName>ppt_x</p:attrName>
                                        </p:attrNameLst>
                                      </p:cBhvr>
                                      <p:tavLst>
                                        <p:tav tm="0">
                                          <p:val>
                                            <p:strVal val="#ppt_x"/>
                                          </p:val>
                                        </p:tav>
                                        <p:tav tm="100000">
                                          <p:val>
                                            <p:strVal val="#ppt_x"/>
                                          </p:val>
                                        </p:tav>
                                      </p:tavLst>
                                    </p:anim>
                                    <p:anim calcmode="lin" valueType="num">
                                      <p:cBhvr additive="base">
                                        <p:cTn id="30" dur="500" fill="hold"/>
                                        <p:tgtEl>
                                          <p:spTgt spid="1536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5367"/>
                                        </p:tgtEl>
                                        <p:attrNameLst>
                                          <p:attrName>style.visibility</p:attrName>
                                        </p:attrNameLst>
                                      </p:cBhvr>
                                      <p:to>
                                        <p:strVal val="visible"/>
                                      </p:to>
                                    </p:set>
                                    <p:anim calcmode="lin" valueType="num">
                                      <p:cBhvr additive="base">
                                        <p:cTn id="33" dur="500" fill="hold"/>
                                        <p:tgtEl>
                                          <p:spTgt spid="15367"/>
                                        </p:tgtEl>
                                        <p:attrNameLst>
                                          <p:attrName>ppt_x</p:attrName>
                                        </p:attrNameLst>
                                      </p:cBhvr>
                                      <p:tavLst>
                                        <p:tav tm="0">
                                          <p:val>
                                            <p:strVal val="#ppt_x"/>
                                          </p:val>
                                        </p:tav>
                                        <p:tav tm="100000">
                                          <p:val>
                                            <p:strVal val="#ppt_x"/>
                                          </p:val>
                                        </p:tav>
                                      </p:tavLst>
                                    </p:anim>
                                    <p:anim calcmode="lin" valueType="num">
                                      <p:cBhvr additive="base">
                                        <p:cTn id="34" dur="500" fill="hold"/>
                                        <p:tgtEl>
                                          <p:spTgt spid="1536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5366"/>
                                        </p:tgtEl>
                                        <p:attrNameLst>
                                          <p:attrName>style.visibility</p:attrName>
                                        </p:attrNameLst>
                                      </p:cBhvr>
                                      <p:to>
                                        <p:strVal val="visible"/>
                                      </p:to>
                                    </p:set>
                                    <p:anim calcmode="lin" valueType="num">
                                      <p:cBhvr additive="base">
                                        <p:cTn id="37" dur="500" fill="hold"/>
                                        <p:tgtEl>
                                          <p:spTgt spid="15366"/>
                                        </p:tgtEl>
                                        <p:attrNameLst>
                                          <p:attrName>ppt_x</p:attrName>
                                        </p:attrNameLst>
                                      </p:cBhvr>
                                      <p:tavLst>
                                        <p:tav tm="0">
                                          <p:val>
                                            <p:strVal val="#ppt_x"/>
                                          </p:val>
                                        </p:tav>
                                        <p:tav tm="100000">
                                          <p:val>
                                            <p:strVal val="#ppt_x"/>
                                          </p:val>
                                        </p:tav>
                                      </p:tavLst>
                                    </p:anim>
                                    <p:anim calcmode="lin" valueType="num">
                                      <p:cBhvr additive="base">
                                        <p:cTn id="38"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2" grpId="0"/>
      <p:bldP spid="15368" grpId="0"/>
      <p:bldP spid="15367" grpId="0"/>
      <p:bldP spid="1536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3969" name="Picture 2" descr="ZW039150"/>
          <p:cNvPicPr>
            <a:picLocks noChangeAspect="1"/>
          </p:cNvPicPr>
          <p:nvPr/>
        </p:nvPicPr>
        <p:blipFill>
          <a:blip r:embed="rId1"/>
          <a:stretch>
            <a:fillRect/>
          </a:stretch>
        </p:blipFill>
        <p:spPr>
          <a:xfrm>
            <a:off x="125730" y="93980"/>
            <a:ext cx="11954510" cy="6670040"/>
          </a:xfrm>
          <a:prstGeom prst="rect">
            <a:avLst/>
          </a:prstGeom>
          <a:noFill/>
          <a:ln w="9525">
            <a:noFill/>
          </a:ln>
        </p:spPr>
      </p:pic>
      <p:sp>
        <p:nvSpPr>
          <p:cNvPr id="83970" name="WordArt 4"/>
          <p:cNvSpPr>
            <a:spLocks noTextEdit="1"/>
          </p:cNvSpPr>
          <p:nvPr/>
        </p:nvSpPr>
        <p:spPr>
          <a:xfrm rot="5400000">
            <a:off x="1250950" y="1416050"/>
            <a:ext cx="3657600" cy="1736725"/>
          </a:xfrm>
          <a:prstGeom prst="rect">
            <a:avLst/>
          </a:prstGeom>
        </p:spPr>
        <p:txBody>
          <a:bodyPr vert="wordArtVert" wrap="none" fromWordArt="1">
            <a:prstTxWarp prst="textWave4">
              <a:avLst>
                <a:gd name="adj1" fmla="val 0"/>
                <a:gd name="adj2" fmla="val -375"/>
              </a:avLst>
            </a:prstTxWarp>
            <a:normAutofit/>
          </a:bodyPr>
          <a:p>
            <a:pPr algn="ctr" fontAlgn="base"/>
            <a:endParaRPr lang="zh-CN" altLang="en-US" sz="9600" b="1" i="1" strike="noStrike" noProof="1">
              <a:gradFill rotWithShape="1">
                <a:gsLst>
                  <a:gs pos="0">
                    <a:srgbClr val="00FF00"/>
                  </a:gs>
                  <a:gs pos="100000">
                    <a:srgbClr val="00CCFF"/>
                  </a:gs>
                </a:gsLst>
                <a:lin ang="0" scaled="1"/>
                <a:tileRect/>
              </a:gradFill>
              <a:effectLst>
                <a:outerShdw dist="99190" dir="7788334" algn="ctr" rotWithShape="0">
                  <a:srgbClr val="000080"/>
                </a:outerShdw>
              </a:effectLst>
              <a:latin typeface="方正舒体" panose="02010601030101010101" pitchFamily="2" charset="-122"/>
              <a:ea typeface="方正舒体" panose="02010601030101010101" pitchFamily="2" charset="-122"/>
            </a:endParaRPr>
          </a:p>
        </p:txBody>
      </p:sp>
      <p:sp>
        <p:nvSpPr>
          <p:cNvPr id="2" name="文本框 1"/>
          <p:cNvSpPr txBox="1"/>
          <p:nvPr/>
        </p:nvSpPr>
        <p:spPr>
          <a:xfrm>
            <a:off x="2505710" y="1663383"/>
            <a:ext cx="7003415" cy="3769360"/>
          </a:xfrm>
          <a:prstGeom prst="rect">
            <a:avLst/>
          </a:prstGeom>
          <a:noFill/>
        </p:spPr>
        <p:txBody>
          <a:bodyPr wrap="none" rtlCol="0">
            <a:spAutoFit/>
          </a:bodyPr>
          <a:p>
            <a:r>
              <a:rPr lang="zh-CN" altLang="en-US" sz="23900" b="1" noProof="1">
                <a:solidFill>
                  <a:srgbClr val="FF0000"/>
                </a:solidFill>
                <a:effectLst>
                  <a:outerShdw dist="99190" dir="7788334" algn="ctr" rotWithShape="0">
                    <a:srgbClr val="000080"/>
                  </a:outerShdw>
                </a:effectLst>
                <a:latin typeface="华文行楷" panose="02010800040101010101" pitchFamily="2" charset="-122"/>
                <a:ea typeface="华文行楷" panose="02010800040101010101" pitchFamily="2" charset="-122"/>
                <a:cs typeface="+mn-cs"/>
                <a:sym typeface="+mn-ea"/>
              </a:rPr>
              <a:t>再 见</a:t>
            </a:r>
            <a:endParaRPr lang="zh-CN" altLang="en-US" sz="23900" b="1" noProof="1">
              <a:solidFill>
                <a:srgbClr val="FF0000"/>
              </a:solidFill>
              <a:effectLst>
                <a:outerShdw dist="99190" dir="7788334" algn="ctr" rotWithShape="0">
                  <a:srgbClr val="000080"/>
                </a:outerShdw>
              </a:effectLst>
              <a:latin typeface="华文行楷" panose="02010800040101010101" pitchFamily="2" charset="-122"/>
              <a:ea typeface="华文行楷" panose="020108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3969"/>
                                        </p:tgtEl>
                                        <p:attrNameLst>
                                          <p:attrName>style.visibility</p:attrName>
                                        </p:attrNameLst>
                                      </p:cBhvr>
                                      <p:to>
                                        <p:strVal val="visible"/>
                                      </p:to>
                                    </p:set>
                                    <p:anim calcmode="lin" valueType="num">
                                      <p:cBhvr>
                                        <p:cTn id="7" dur="1000" fill="hold"/>
                                        <p:tgtEl>
                                          <p:spTgt spid="83969"/>
                                        </p:tgtEl>
                                        <p:attrNameLst>
                                          <p:attrName>ppt_w</p:attrName>
                                        </p:attrNameLst>
                                      </p:cBhvr>
                                      <p:tavLst>
                                        <p:tav tm="0">
                                          <p:val>
                                            <p:strVal val="#ppt_w*0.70"/>
                                          </p:val>
                                        </p:tav>
                                        <p:tav tm="100000">
                                          <p:val>
                                            <p:strVal val="#ppt_w"/>
                                          </p:val>
                                        </p:tav>
                                      </p:tavLst>
                                    </p:anim>
                                    <p:anim calcmode="lin" valueType="num">
                                      <p:cBhvr>
                                        <p:cTn id="8" dur="1000" fill="hold"/>
                                        <p:tgtEl>
                                          <p:spTgt spid="83969"/>
                                        </p:tgtEl>
                                        <p:attrNameLst>
                                          <p:attrName>ppt_h</p:attrName>
                                        </p:attrNameLst>
                                      </p:cBhvr>
                                      <p:tavLst>
                                        <p:tav tm="0">
                                          <p:val>
                                            <p:strVal val="#ppt_h"/>
                                          </p:val>
                                        </p:tav>
                                        <p:tav tm="100000">
                                          <p:val>
                                            <p:strVal val="#ppt_h"/>
                                          </p:val>
                                        </p:tav>
                                      </p:tavLst>
                                    </p:anim>
                                    <p:animEffect transition="in" filter="fade">
                                      <p:cBhvr>
                                        <p:cTn id="9" dur="1000"/>
                                        <p:tgtEl>
                                          <p:spTgt spid="83969"/>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000000"/>
                                          </p:val>
                                        </p:tav>
                                        <p:tav tm="100000">
                                          <p:val>
                                            <p:strVal val="#ppt_w"/>
                                          </p:val>
                                        </p:tav>
                                      </p:tavLst>
                                    </p:anim>
                                    <p:anim calcmode="lin" valueType="num">
                                      <p:cBhvr>
                                        <p:cTn id="14" dur="1000" fill="hold"/>
                                        <p:tgtEl>
                                          <p:spTgt spid="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Picture 2" descr="图片2"/>
          <p:cNvPicPr>
            <a:picLocks noChangeAspect="1"/>
          </p:cNvPicPr>
          <p:nvPr/>
        </p:nvPicPr>
        <p:blipFill>
          <a:blip r:embed="rId1"/>
          <a:stretch>
            <a:fillRect/>
          </a:stretch>
        </p:blipFill>
        <p:spPr>
          <a:xfrm>
            <a:off x="4438015" y="806450"/>
            <a:ext cx="3322955" cy="3651250"/>
          </a:xfrm>
          <a:prstGeom prst="rect">
            <a:avLst/>
          </a:prstGeom>
          <a:noFill/>
          <a:ln w="9525">
            <a:noFill/>
          </a:ln>
        </p:spPr>
      </p:pic>
      <p:pic>
        <p:nvPicPr>
          <p:cNvPr id="16386" name="Picture 3" descr="12295f5304caf20e1c1a654414fea02b"/>
          <p:cNvPicPr>
            <a:picLocks noChangeAspect="1"/>
          </p:cNvPicPr>
          <p:nvPr/>
        </p:nvPicPr>
        <p:blipFill>
          <a:blip r:embed="rId2"/>
          <a:stretch>
            <a:fillRect/>
          </a:stretch>
        </p:blipFill>
        <p:spPr>
          <a:xfrm>
            <a:off x="7761605" y="476885"/>
            <a:ext cx="3994785" cy="4612640"/>
          </a:xfrm>
          <a:prstGeom prst="rect">
            <a:avLst/>
          </a:prstGeom>
          <a:noFill/>
          <a:ln w="9525">
            <a:noFill/>
          </a:ln>
        </p:spPr>
      </p:pic>
      <p:pic>
        <p:nvPicPr>
          <p:cNvPr id="16387" name="Picture 4" descr="0023ae9bcf230d02ea2512"/>
          <p:cNvPicPr>
            <a:picLocks noChangeAspect="1"/>
          </p:cNvPicPr>
          <p:nvPr/>
        </p:nvPicPr>
        <p:blipFill>
          <a:blip r:embed="rId3"/>
          <a:stretch>
            <a:fillRect/>
          </a:stretch>
        </p:blipFill>
        <p:spPr>
          <a:xfrm>
            <a:off x="559435" y="476885"/>
            <a:ext cx="3776345" cy="4612640"/>
          </a:xfrm>
          <a:prstGeom prst="rect">
            <a:avLst/>
          </a:prstGeom>
          <a:noFill/>
          <a:ln w="9525">
            <a:noFill/>
          </a:ln>
        </p:spPr>
      </p:pic>
      <p:sp>
        <p:nvSpPr>
          <p:cNvPr id="16388" name="Rectangle 5"/>
          <p:cNvSpPr/>
          <p:nvPr/>
        </p:nvSpPr>
        <p:spPr>
          <a:xfrm>
            <a:off x="1711325" y="5308600"/>
            <a:ext cx="1472565" cy="829945"/>
          </a:xfrm>
          <a:prstGeom prst="rect">
            <a:avLst/>
          </a:prstGeom>
          <a:noFill/>
          <a:ln w="9525">
            <a:noFill/>
          </a:ln>
        </p:spPr>
        <p:txBody>
          <a:bodyPr wrap="square" anchor="t" anchorCtr="0">
            <a:spAutoFit/>
          </a:bodyPr>
          <a:p>
            <a:r>
              <a:rPr lang="zh-CN" altLang="en-US" sz="4800" b="1" dirty="0">
                <a:solidFill>
                  <a:srgbClr val="FF0066"/>
                </a:solidFill>
                <a:latin typeface="华文行楷" panose="02010800040101010101" pitchFamily="2" charset="-122"/>
                <a:ea typeface="华文行楷" panose="02010800040101010101" pitchFamily="2" charset="-122"/>
              </a:rPr>
              <a:t>苏轼</a:t>
            </a:r>
            <a:endParaRPr lang="zh-CN" altLang="en-US" sz="4800" b="1" dirty="0">
              <a:solidFill>
                <a:srgbClr val="FF0066"/>
              </a:solidFill>
              <a:latin typeface="华文行楷" panose="02010800040101010101" pitchFamily="2" charset="-122"/>
              <a:ea typeface="华文行楷" panose="02010800040101010101" pitchFamily="2" charset="-122"/>
            </a:endParaRPr>
          </a:p>
        </p:txBody>
      </p:sp>
      <p:sp>
        <p:nvSpPr>
          <p:cNvPr id="16389" name="Rectangle 6"/>
          <p:cNvSpPr/>
          <p:nvPr/>
        </p:nvSpPr>
        <p:spPr>
          <a:xfrm>
            <a:off x="8113395" y="5401310"/>
            <a:ext cx="2096135" cy="829945"/>
          </a:xfrm>
          <a:prstGeom prst="rect">
            <a:avLst/>
          </a:prstGeom>
          <a:noFill/>
          <a:ln w="9525">
            <a:noFill/>
          </a:ln>
        </p:spPr>
        <p:txBody>
          <a:bodyPr wrap="square" anchor="t" anchorCtr="0">
            <a:spAutoFit/>
          </a:bodyPr>
          <a:p>
            <a:r>
              <a:rPr lang="zh-CN" altLang="en-US" sz="4800" b="1" dirty="0">
                <a:solidFill>
                  <a:srgbClr val="FF0066"/>
                </a:solidFill>
                <a:latin typeface="华文行楷" panose="02010800040101010101" pitchFamily="2" charset="-122"/>
                <a:ea typeface="华文行楷" panose="02010800040101010101" pitchFamily="2" charset="-122"/>
              </a:rPr>
              <a:t>辛弃疾</a:t>
            </a:r>
            <a:endParaRPr lang="zh-CN" altLang="en-US" sz="4800" b="1" dirty="0">
              <a:solidFill>
                <a:srgbClr val="FF0066"/>
              </a:solidFill>
              <a:latin typeface="华文行楷" panose="02010800040101010101" pitchFamily="2" charset="-122"/>
              <a:ea typeface="华文行楷" panose="02010800040101010101" pitchFamily="2" charset="-122"/>
            </a:endParaRPr>
          </a:p>
        </p:txBody>
      </p:sp>
      <p:sp>
        <p:nvSpPr>
          <p:cNvPr id="16390" name="文本框 1"/>
          <p:cNvSpPr txBox="1"/>
          <p:nvPr/>
        </p:nvSpPr>
        <p:spPr>
          <a:xfrm>
            <a:off x="4565650" y="5029200"/>
            <a:ext cx="2486025" cy="1753235"/>
          </a:xfrm>
          <a:prstGeom prst="rect">
            <a:avLst/>
          </a:prstGeom>
          <a:noFill/>
          <a:ln w="9525">
            <a:noFill/>
          </a:ln>
        </p:spPr>
        <p:txBody>
          <a:bodyPr wrap="square" anchor="t" anchorCtr="0">
            <a:spAutoFit/>
          </a:bodyPr>
          <a:p>
            <a:r>
              <a:rPr lang="en-US" altLang="zh-CN" sz="5400" b="1">
                <a:solidFill>
                  <a:srgbClr val="C00000"/>
                </a:solidFill>
                <a:latin typeface="华文中宋" panose="02010600040101010101" pitchFamily="2" charset="-122"/>
                <a:ea typeface="华文中宋" panose="02010600040101010101" pitchFamily="2" charset="-122"/>
              </a:rPr>
              <a:t>  </a:t>
            </a:r>
            <a:r>
              <a:rPr lang="zh-CN" altLang="en-US" sz="5400" b="1">
                <a:solidFill>
                  <a:srgbClr val="C00000"/>
                </a:solidFill>
                <a:latin typeface="华文中宋" panose="02010600040101010101" pitchFamily="2" charset="-122"/>
                <a:ea typeface="华文中宋" panose="02010600040101010101" pitchFamily="2" charset="-122"/>
              </a:rPr>
              <a:t>合  称</a:t>
            </a:r>
            <a:r>
              <a:rPr lang="en-US" altLang="zh-CN" sz="5400" b="1">
                <a:solidFill>
                  <a:srgbClr val="C00000"/>
                </a:solidFill>
                <a:latin typeface="华文中宋" panose="02010600040101010101" pitchFamily="2" charset="-122"/>
                <a:ea typeface="华文中宋" panose="02010600040101010101" pitchFamily="2" charset="-122"/>
              </a:rPr>
              <a:t>“</a:t>
            </a:r>
            <a:r>
              <a:rPr lang="zh-CN" altLang="en-US" sz="5400" b="1">
                <a:solidFill>
                  <a:srgbClr val="C00000"/>
                </a:solidFill>
                <a:latin typeface="华文中宋" panose="02010600040101010101" pitchFamily="2" charset="-122"/>
                <a:ea typeface="华文中宋" panose="02010600040101010101" pitchFamily="2" charset="-122"/>
              </a:rPr>
              <a:t>苏辛</a:t>
            </a:r>
            <a:r>
              <a:rPr lang="en-US" altLang="zh-CN" sz="5400" b="1">
                <a:solidFill>
                  <a:srgbClr val="C00000"/>
                </a:solidFill>
                <a:latin typeface="华文中宋" panose="02010600040101010101" pitchFamily="2" charset="-122"/>
                <a:ea typeface="华文中宋" panose="02010600040101010101" pitchFamily="2" charset="-122"/>
              </a:rPr>
              <a:t>”</a:t>
            </a:r>
            <a:endParaRPr lang="en-US" altLang="zh-CN" sz="5400" b="1">
              <a:solidFill>
                <a:srgbClr val="C00000"/>
              </a:solidFill>
              <a:latin typeface="华文中宋" panose="02010600040101010101" pitchFamily="2" charset="-122"/>
              <a:ea typeface="华文中宋" panose="02010600040101010101" pitchFamily="2" charset="-122"/>
            </a:endParaRPr>
          </a:p>
        </p:txBody>
      </p:sp>
      <p:sp>
        <p:nvSpPr>
          <p:cNvPr id="16391" name="文本框 3"/>
          <p:cNvSpPr txBox="1"/>
          <p:nvPr/>
        </p:nvSpPr>
        <p:spPr>
          <a:xfrm>
            <a:off x="3453130" y="5215890"/>
            <a:ext cx="1112520" cy="1014730"/>
          </a:xfrm>
          <a:prstGeom prst="rect">
            <a:avLst/>
          </a:prstGeom>
          <a:noFill/>
          <a:ln w="9525">
            <a:noFill/>
          </a:ln>
        </p:spPr>
        <p:txBody>
          <a:bodyPr wrap="square" anchor="t" anchorCtr="0">
            <a:spAutoFit/>
          </a:bodyPr>
          <a:p>
            <a:r>
              <a:rPr lang="zh-CN" altLang="en-US" sz="6000" b="1">
                <a:solidFill>
                  <a:srgbClr val="000099"/>
                </a:solidFill>
                <a:latin typeface="Arial" panose="020B0604020202020204" pitchFamily="34" charset="0"/>
                <a:ea typeface="宋体" panose="02010600030101010101" pitchFamily="2" charset="-122"/>
              </a:rPr>
              <a:t>→</a:t>
            </a:r>
            <a:endParaRPr lang="zh-CN" altLang="en-US" sz="6000" b="1">
              <a:solidFill>
                <a:srgbClr val="000099"/>
              </a:solidFill>
              <a:latin typeface="Arial" panose="020B0604020202020204" pitchFamily="34" charset="0"/>
              <a:ea typeface="宋体" panose="02010600030101010101" pitchFamily="2" charset="-122"/>
            </a:endParaRPr>
          </a:p>
        </p:txBody>
      </p:sp>
      <p:sp>
        <p:nvSpPr>
          <p:cNvPr id="16392" name="文本框 4"/>
          <p:cNvSpPr txBox="1"/>
          <p:nvPr/>
        </p:nvSpPr>
        <p:spPr>
          <a:xfrm>
            <a:off x="7051675" y="5216525"/>
            <a:ext cx="944880" cy="1014730"/>
          </a:xfrm>
          <a:prstGeom prst="rect">
            <a:avLst/>
          </a:prstGeom>
          <a:noFill/>
          <a:ln w="9525">
            <a:noFill/>
          </a:ln>
        </p:spPr>
        <p:txBody>
          <a:bodyPr wrap="none" anchor="t" anchorCtr="0">
            <a:spAutoFit/>
          </a:bodyPr>
          <a:p>
            <a:r>
              <a:rPr lang="zh-CN" altLang="en-US" sz="6000" b="1">
                <a:solidFill>
                  <a:srgbClr val="000099"/>
                </a:solidFill>
                <a:latin typeface="Arial" panose="020B0604020202020204" pitchFamily="34" charset="0"/>
                <a:ea typeface="宋体" panose="02010600030101010101" pitchFamily="2" charset="-122"/>
              </a:rPr>
              <a:t>←</a:t>
            </a:r>
            <a:endParaRPr lang="zh-CN" altLang="en-US" sz="6000" b="1">
              <a:solidFill>
                <a:srgbClr val="000099"/>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7409"/>
                                        </p:tgtEl>
                                        <p:attrNameLst>
                                          <p:attrName>style.visibility</p:attrName>
                                        </p:attrNameLst>
                                      </p:cBhvr>
                                      <p:to>
                                        <p:strVal val="visible"/>
                                      </p:to>
                                    </p:set>
                                    <p:anim calcmode="lin" valueType="num">
                                      <p:cBhvr>
                                        <p:cTn id="7" dur="1000" fill="hold"/>
                                        <p:tgtEl>
                                          <p:spTgt spid="17409"/>
                                        </p:tgtEl>
                                        <p:attrNameLst>
                                          <p:attrName>ppt_w</p:attrName>
                                        </p:attrNameLst>
                                      </p:cBhvr>
                                      <p:tavLst>
                                        <p:tav tm="0">
                                          <p:val>
                                            <p:fltVal val="0.000000"/>
                                          </p:val>
                                        </p:tav>
                                        <p:tav tm="100000">
                                          <p:val>
                                            <p:strVal val="#ppt_w"/>
                                          </p:val>
                                        </p:tav>
                                      </p:tavLst>
                                    </p:anim>
                                    <p:anim calcmode="lin" valueType="num">
                                      <p:cBhvr>
                                        <p:cTn id="8" dur="1000" fill="hold"/>
                                        <p:tgtEl>
                                          <p:spTgt spid="17409"/>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000" fill="hold">
                                          <p:stCondLst>
                                            <p:cond delay="0"/>
                                          </p:stCondLst>
                                        </p:cTn>
                                        <p:tgtEl>
                                          <p:spTgt spid="16387"/>
                                        </p:tgtEl>
                                        <p:attrNameLst>
                                          <p:attrName>style.visibility</p:attrName>
                                        </p:attrNameLst>
                                      </p:cBhvr>
                                      <p:to>
                                        <p:strVal val="visible"/>
                                      </p:to>
                                    </p:set>
                                    <p:anim calcmode="lin" valueType="num">
                                      <p:cBhvr additive="base">
                                        <p:cTn id="12" dur="1000" fill="hold"/>
                                        <p:tgtEl>
                                          <p:spTgt spid="16387"/>
                                        </p:tgtEl>
                                        <p:attrNameLst>
                                          <p:attrName>ppt_x</p:attrName>
                                        </p:attrNameLst>
                                      </p:cBhvr>
                                      <p:tavLst>
                                        <p:tav tm="0">
                                          <p:val>
                                            <p:strVal val="#ppt_x"/>
                                          </p:val>
                                        </p:tav>
                                        <p:tav tm="100000">
                                          <p:val>
                                            <p:strVal val="#ppt_x"/>
                                          </p:val>
                                        </p:tav>
                                      </p:tavLst>
                                    </p:anim>
                                    <p:anim calcmode="lin" valueType="num">
                                      <p:cBhvr additive="base">
                                        <p:cTn id="13" dur="1000" fill="hold"/>
                                        <p:tgtEl>
                                          <p:spTgt spid="16387"/>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000" fill="hold">
                                          <p:stCondLst>
                                            <p:cond delay="0"/>
                                          </p:stCondLst>
                                        </p:cTn>
                                        <p:tgtEl>
                                          <p:spTgt spid="16388"/>
                                        </p:tgtEl>
                                        <p:attrNameLst>
                                          <p:attrName>style.visibility</p:attrName>
                                        </p:attrNameLst>
                                      </p:cBhvr>
                                      <p:to>
                                        <p:strVal val="visible"/>
                                      </p:to>
                                    </p:set>
                                    <p:anim calcmode="lin" valueType="num">
                                      <p:cBhvr additive="base">
                                        <p:cTn id="16" dur="1000" fill="hold"/>
                                        <p:tgtEl>
                                          <p:spTgt spid="16388"/>
                                        </p:tgtEl>
                                        <p:attrNameLst>
                                          <p:attrName>ppt_x</p:attrName>
                                        </p:attrNameLst>
                                      </p:cBhvr>
                                      <p:tavLst>
                                        <p:tav tm="0">
                                          <p:val>
                                            <p:strVal val="#ppt_x"/>
                                          </p:val>
                                        </p:tav>
                                        <p:tav tm="100000">
                                          <p:val>
                                            <p:strVal val="#ppt_x"/>
                                          </p:val>
                                        </p:tav>
                                      </p:tavLst>
                                    </p:anim>
                                    <p:anim calcmode="lin" valueType="num">
                                      <p:cBhvr additive="base">
                                        <p:cTn id="17" dur="1000" fill="hold"/>
                                        <p:tgtEl>
                                          <p:spTgt spid="16388"/>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000" fill="hold">
                                          <p:stCondLst>
                                            <p:cond delay="0"/>
                                          </p:stCondLst>
                                        </p:cTn>
                                        <p:tgtEl>
                                          <p:spTgt spid="16386"/>
                                        </p:tgtEl>
                                        <p:attrNameLst>
                                          <p:attrName>style.visibility</p:attrName>
                                        </p:attrNameLst>
                                      </p:cBhvr>
                                      <p:to>
                                        <p:strVal val="visible"/>
                                      </p:to>
                                    </p:set>
                                    <p:anim calcmode="lin" valueType="num">
                                      <p:cBhvr additive="base">
                                        <p:cTn id="20" dur="1000" fill="hold"/>
                                        <p:tgtEl>
                                          <p:spTgt spid="16386"/>
                                        </p:tgtEl>
                                        <p:attrNameLst>
                                          <p:attrName>ppt_x</p:attrName>
                                        </p:attrNameLst>
                                      </p:cBhvr>
                                      <p:tavLst>
                                        <p:tav tm="0">
                                          <p:val>
                                            <p:strVal val="#ppt_x"/>
                                          </p:val>
                                        </p:tav>
                                        <p:tav tm="100000">
                                          <p:val>
                                            <p:strVal val="#ppt_x"/>
                                          </p:val>
                                        </p:tav>
                                      </p:tavLst>
                                    </p:anim>
                                    <p:anim calcmode="lin" valueType="num">
                                      <p:cBhvr additive="base">
                                        <p:cTn id="21" dur="1000" fill="hold"/>
                                        <p:tgtEl>
                                          <p:spTgt spid="1638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000" fill="hold">
                                          <p:stCondLst>
                                            <p:cond delay="0"/>
                                          </p:stCondLst>
                                        </p:cTn>
                                        <p:tgtEl>
                                          <p:spTgt spid="16389"/>
                                        </p:tgtEl>
                                        <p:attrNameLst>
                                          <p:attrName>style.visibility</p:attrName>
                                        </p:attrNameLst>
                                      </p:cBhvr>
                                      <p:to>
                                        <p:strVal val="visible"/>
                                      </p:to>
                                    </p:set>
                                    <p:anim calcmode="lin" valueType="num">
                                      <p:cBhvr additive="base">
                                        <p:cTn id="24" dur="1000" fill="hold"/>
                                        <p:tgtEl>
                                          <p:spTgt spid="16389"/>
                                        </p:tgtEl>
                                        <p:attrNameLst>
                                          <p:attrName>ppt_x</p:attrName>
                                        </p:attrNameLst>
                                      </p:cBhvr>
                                      <p:tavLst>
                                        <p:tav tm="0">
                                          <p:val>
                                            <p:strVal val="#ppt_x"/>
                                          </p:val>
                                        </p:tav>
                                        <p:tav tm="100000">
                                          <p:val>
                                            <p:strVal val="#ppt_x"/>
                                          </p:val>
                                        </p:tav>
                                      </p:tavLst>
                                    </p:anim>
                                    <p:anim calcmode="lin" valueType="num">
                                      <p:cBhvr additive="base">
                                        <p:cTn id="25" dur="1000" fill="hold"/>
                                        <p:tgtEl>
                                          <p:spTgt spid="16389"/>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16391"/>
                                        </p:tgtEl>
                                        <p:attrNameLst>
                                          <p:attrName>style.visibility</p:attrName>
                                        </p:attrNameLst>
                                      </p:cBhvr>
                                      <p:to>
                                        <p:strVal val="visible"/>
                                      </p:to>
                                    </p:set>
                                    <p:anim calcmode="lin" valueType="num">
                                      <p:cBhvr additive="base">
                                        <p:cTn id="29" dur="500" fill="hold"/>
                                        <p:tgtEl>
                                          <p:spTgt spid="16391"/>
                                        </p:tgtEl>
                                        <p:attrNameLst>
                                          <p:attrName>ppt_x</p:attrName>
                                        </p:attrNameLst>
                                      </p:cBhvr>
                                      <p:tavLst>
                                        <p:tav tm="0">
                                          <p:val>
                                            <p:strVal val="#ppt_x"/>
                                          </p:val>
                                        </p:tav>
                                        <p:tav tm="100000">
                                          <p:val>
                                            <p:strVal val="#ppt_x"/>
                                          </p:val>
                                        </p:tav>
                                      </p:tavLst>
                                    </p:anim>
                                    <p:anim calcmode="lin" valueType="num">
                                      <p:cBhvr additive="base">
                                        <p:cTn id="30" dur="500" fill="hold"/>
                                        <p:tgtEl>
                                          <p:spTgt spid="1639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6392"/>
                                        </p:tgtEl>
                                        <p:attrNameLst>
                                          <p:attrName>style.visibility</p:attrName>
                                        </p:attrNameLst>
                                      </p:cBhvr>
                                      <p:to>
                                        <p:strVal val="visible"/>
                                      </p:to>
                                    </p:set>
                                    <p:anim calcmode="lin" valueType="num">
                                      <p:cBhvr additive="base">
                                        <p:cTn id="33" dur="500" fill="hold"/>
                                        <p:tgtEl>
                                          <p:spTgt spid="16392"/>
                                        </p:tgtEl>
                                        <p:attrNameLst>
                                          <p:attrName>ppt_x</p:attrName>
                                        </p:attrNameLst>
                                      </p:cBhvr>
                                      <p:tavLst>
                                        <p:tav tm="0">
                                          <p:val>
                                            <p:strVal val="#ppt_x"/>
                                          </p:val>
                                        </p:tav>
                                        <p:tav tm="100000">
                                          <p:val>
                                            <p:strVal val="#ppt_x"/>
                                          </p:val>
                                        </p:tav>
                                      </p:tavLst>
                                    </p:anim>
                                    <p:anim calcmode="lin" valueType="num">
                                      <p:cBhvr additive="base">
                                        <p:cTn id="34" dur="500" fill="hold"/>
                                        <p:tgtEl>
                                          <p:spTgt spid="16392"/>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6390">
                                            <p:txEl>
                                              <p:charRg st="0" end="7"/>
                                            </p:txEl>
                                          </p:spTgt>
                                        </p:tgtEl>
                                        <p:attrNameLst>
                                          <p:attrName>style.visibility</p:attrName>
                                        </p:attrNameLst>
                                      </p:cBhvr>
                                      <p:to>
                                        <p:strVal val="visible"/>
                                      </p:to>
                                    </p:set>
                                    <p:anim calcmode="lin" valueType="num">
                                      <p:cBhvr additive="base">
                                        <p:cTn id="37" dur="500" fill="hold"/>
                                        <p:tgtEl>
                                          <p:spTgt spid="16390">
                                            <p:txEl>
                                              <p:charRg st="0"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390">
                                            <p:txEl>
                                              <p:charRg st="0"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P spid="16391" grpId="0"/>
      <p:bldP spid="163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2"/>
          <p:cNvSpPr/>
          <p:nvPr/>
        </p:nvSpPr>
        <p:spPr>
          <a:xfrm>
            <a:off x="878205" y="2364740"/>
            <a:ext cx="857250" cy="4246245"/>
          </a:xfrm>
          <a:prstGeom prst="rect">
            <a:avLst/>
          </a:prstGeom>
          <a:noFill/>
          <a:ln w="9525">
            <a:noFill/>
          </a:ln>
        </p:spPr>
        <p:txBody>
          <a:bodyPr wrap="square" anchor="t" anchorCtr="0">
            <a:spAutoFit/>
          </a:bodyPr>
          <a:p>
            <a:r>
              <a:rPr lang="zh-CN" altLang="en-US" sz="5400" b="1" dirty="0">
                <a:solidFill>
                  <a:srgbClr val="FF0000"/>
                </a:solidFill>
                <a:latin typeface="微软雅黑" panose="020B0503020204020204" charset="-122"/>
                <a:ea typeface="微软雅黑" panose="020B0503020204020204" charset="-122"/>
              </a:rPr>
              <a:t>唐宋八大家</a:t>
            </a:r>
            <a:endParaRPr lang="zh-CN" altLang="en-US" sz="5400" b="1" dirty="0">
              <a:solidFill>
                <a:srgbClr val="FF0000"/>
              </a:solidFill>
              <a:latin typeface="微软雅黑" panose="020B0503020204020204" charset="-122"/>
              <a:ea typeface="微软雅黑" panose="020B0503020204020204" charset="-122"/>
            </a:endParaRPr>
          </a:p>
        </p:txBody>
      </p:sp>
      <p:pic>
        <p:nvPicPr>
          <p:cNvPr id="18434" name="Picture 3" descr="11489665532629354">
            <a:hlinkClick r:id="rId1"/>
          </p:cNvPr>
          <p:cNvPicPr>
            <a:picLocks noChangeAspect="1"/>
          </p:cNvPicPr>
          <p:nvPr/>
        </p:nvPicPr>
        <p:blipFill>
          <a:blip r:embed="rId2"/>
          <a:stretch>
            <a:fillRect/>
          </a:stretch>
        </p:blipFill>
        <p:spPr>
          <a:xfrm>
            <a:off x="7418705" y="179705"/>
            <a:ext cx="2085975" cy="2644775"/>
          </a:xfrm>
          <a:prstGeom prst="rect">
            <a:avLst/>
          </a:prstGeom>
          <a:noFill/>
          <a:ln w="9525" cap="flat" cmpd="sng">
            <a:solidFill>
              <a:schemeClr val="bg1"/>
            </a:solidFill>
            <a:prstDash val="solid"/>
            <a:miter/>
            <a:headEnd type="none" w="med" len="med"/>
            <a:tailEnd type="none" w="med" len="med"/>
          </a:ln>
        </p:spPr>
      </p:pic>
      <p:sp>
        <p:nvSpPr>
          <p:cNvPr id="17411" name="Text Box 4"/>
          <p:cNvSpPr txBox="1"/>
          <p:nvPr/>
        </p:nvSpPr>
        <p:spPr>
          <a:xfrm>
            <a:off x="7902575" y="2909570"/>
            <a:ext cx="1127125" cy="583565"/>
          </a:xfrm>
          <a:prstGeom prst="rect">
            <a:avLst/>
          </a:prstGeom>
          <a:noFill/>
          <a:ln w="9525">
            <a:noFill/>
          </a:ln>
        </p:spPr>
        <p:txBody>
          <a:bodyPr wrap="square" anchor="t" anchorCtr="0">
            <a:spAutoFit/>
          </a:bodyPr>
          <a:p>
            <a:pPr>
              <a:spcBef>
                <a:spcPct val="50000"/>
              </a:spcBef>
            </a:pPr>
            <a:r>
              <a:rPr lang="zh-CN" altLang="en-US" sz="3200" b="1" dirty="0">
                <a:solidFill>
                  <a:srgbClr val="FF3300"/>
                </a:solidFill>
                <a:latin typeface="华文中宋" panose="02010600040101010101" pitchFamily="2" charset="-122"/>
                <a:ea typeface="华文中宋" panose="02010600040101010101" pitchFamily="2" charset="-122"/>
              </a:rPr>
              <a:t>苏辙</a:t>
            </a:r>
            <a:endParaRPr lang="zh-CN" altLang="en-US" sz="3200" b="1" dirty="0">
              <a:solidFill>
                <a:srgbClr val="FF3300"/>
              </a:solidFill>
              <a:latin typeface="华文中宋" panose="02010600040101010101" pitchFamily="2" charset="-122"/>
              <a:ea typeface="华文中宋" panose="02010600040101010101" pitchFamily="2" charset="-122"/>
            </a:endParaRPr>
          </a:p>
        </p:txBody>
      </p:sp>
      <p:pic>
        <p:nvPicPr>
          <p:cNvPr id="18436" name="Picture 5" descr="C2305171-1">
            <a:hlinkClick r:id="rId3"/>
          </p:cNvPr>
          <p:cNvPicPr>
            <a:picLocks noChangeAspect="1"/>
          </p:cNvPicPr>
          <p:nvPr/>
        </p:nvPicPr>
        <p:blipFill>
          <a:blip r:embed="rId4"/>
          <a:stretch>
            <a:fillRect/>
          </a:stretch>
        </p:blipFill>
        <p:spPr>
          <a:xfrm>
            <a:off x="5097780" y="130175"/>
            <a:ext cx="2034540" cy="2690495"/>
          </a:xfrm>
          <a:prstGeom prst="rect">
            <a:avLst/>
          </a:prstGeom>
          <a:noFill/>
          <a:ln w="9525">
            <a:noFill/>
          </a:ln>
        </p:spPr>
      </p:pic>
      <p:sp>
        <p:nvSpPr>
          <p:cNvPr id="17413" name="Text Box 6"/>
          <p:cNvSpPr txBox="1"/>
          <p:nvPr/>
        </p:nvSpPr>
        <p:spPr>
          <a:xfrm>
            <a:off x="5808980" y="2917825"/>
            <a:ext cx="1096645" cy="583565"/>
          </a:xfrm>
          <a:prstGeom prst="rect">
            <a:avLst/>
          </a:prstGeom>
          <a:noFill/>
          <a:ln w="9525">
            <a:noFill/>
          </a:ln>
        </p:spPr>
        <p:txBody>
          <a:bodyPr wrap="square" anchor="t" anchorCtr="0">
            <a:spAutoFit/>
          </a:bodyPr>
          <a:p>
            <a:pPr>
              <a:spcBef>
                <a:spcPct val="50000"/>
              </a:spcBef>
            </a:pPr>
            <a:r>
              <a:rPr lang="zh-CN" altLang="en-US" sz="3200" b="1" dirty="0">
                <a:solidFill>
                  <a:srgbClr val="FF3300"/>
                </a:solidFill>
                <a:latin typeface="华文中宋" panose="02010600040101010101" pitchFamily="2" charset="-122"/>
                <a:ea typeface="华文中宋" panose="02010600040101010101" pitchFamily="2" charset="-122"/>
              </a:rPr>
              <a:t>苏洵</a:t>
            </a:r>
            <a:endParaRPr lang="zh-CN" altLang="en-US" sz="3200" b="1" dirty="0">
              <a:solidFill>
                <a:srgbClr val="FF3300"/>
              </a:solidFill>
              <a:latin typeface="华文中宋" panose="02010600040101010101" pitchFamily="2" charset="-122"/>
              <a:ea typeface="华文中宋" panose="02010600040101010101" pitchFamily="2" charset="-122"/>
            </a:endParaRPr>
          </a:p>
        </p:txBody>
      </p:sp>
      <p:pic>
        <p:nvPicPr>
          <p:cNvPr id="18438" name="Picture 7" descr="1000100018166">
            <a:hlinkClick r:id="rId5"/>
          </p:cNvPr>
          <p:cNvPicPr>
            <a:picLocks noChangeAspect="1"/>
          </p:cNvPicPr>
          <p:nvPr/>
        </p:nvPicPr>
        <p:blipFill>
          <a:blip r:embed="rId6"/>
          <a:stretch>
            <a:fillRect/>
          </a:stretch>
        </p:blipFill>
        <p:spPr>
          <a:xfrm>
            <a:off x="2730500" y="111760"/>
            <a:ext cx="2081530" cy="2677795"/>
          </a:xfrm>
          <a:prstGeom prst="rect">
            <a:avLst/>
          </a:prstGeom>
          <a:noFill/>
          <a:ln w="9525">
            <a:noFill/>
          </a:ln>
        </p:spPr>
      </p:pic>
      <p:sp>
        <p:nvSpPr>
          <p:cNvPr id="17415" name="Text Box 8"/>
          <p:cNvSpPr txBox="1"/>
          <p:nvPr/>
        </p:nvSpPr>
        <p:spPr>
          <a:xfrm>
            <a:off x="3019425" y="2863215"/>
            <a:ext cx="1118870" cy="583565"/>
          </a:xfrm>
          <a:prstGeom prst="rect">
            <a:avLst/>
          </a:prstGeom>
          <a:noFill/>
          <a:ln w="9525">
            <a:noFill/>
          </a:ln>
        </p:spPr>
        <p:txBody>
          <a:bodyPr wrap="square" anchor="t" anchorCtr="0">
            <a:spAutoFit/>
          </a:bodyPr>
          <a:p>
            <a:pPr>
              <a:spcBef>
                <a:spcPct val="50000"/>
              </a:spcBef>
            </a:pPr>
            <a:r>
              <a:rPr lang="zh-CN" altLang="en-US" sz="3200" b="1" dirty="0">
                <a:solidFill>
                  <a:srgbClr val="FF3300"/>
                </a:solidFill>
                <a:latin typeface="华文中宋" panose="02010600040101010101" pitchFamily="2" charset="-122"/>
                <a:ea typeface="华文中宋" panose="02010600040101010101" pitchFamily="2" charset="-122"/>
              </a:rPr>
              <a:t>苏轼</a:t>
            </a:r>
            <a:endParaRPr lang="zh-CN" altLang="en-US" sz="3200" b="1" dirty="0">
              <a:solidFill>
                <a:srgbClr val="FF3300"/>
              </a:solidFill>
              <a:latin typeface="华文中宋" panose="02010600040101010101" pitchFamily="2" charset="-122"/>
              <a:ea typeface="华文中宋" panose="02010600040101010101" pitchFamily="2" charset="-122"/>
            </a:endParaRPr>
          </a:p>
        </p:txBody>
      </p:sp>
      <p:pic>
        <p:nvPicPr>
          <p:cNvPr id="18440" name="Picture 9" descr="11475220542943568">
            <a:hlinkClick r:id="rId7"/>
          </p:cNvPr>
          <p:cNvPicPr>
            <a:picLocks noChangeAspect="1"/>
          </p:cNvPicPr>
          <p:nvPr/>
        </p:nvPicPr>
        <p:blipFill>
          <a:blip r:embed="rId8"/>
          <a:stretch>
            <a:fillRect/>
          </a:stretch>
        </p:blipFill>
        <p:spPr>
          <a:xfrm>
            <a:off x="9835515" y="153035"/>
            <a:ext cx="2026285" cy="2644775"/>
          </a:xfrm>
          <a:prstGeom prst="rect">
            <a:avLst/>
          </a:prstGeom>
          <a:noFill/>
          <a:ln w="9525">
            <a:noFill/>
          </a:ln>
        </p:spPr>
      </p:pic>
      <p:sp>
        <p:nvSpPr>
          <p:cNvPr id="17417" name="Text Box 10"/>
          <p:cNvSpPr txBox="1"/>
          <p:nvPr/>
        </p:nvSpPr>
        <p:spPr>
          <a:xfrm>
            <a:off x="10452100" y="2937510"/>
            <a:ext cx="1127125" cy="583565"/>
          </a:xfrm>
          <a:prstGeom prst="rect">
            <a:avLst/>
          </a:prstGeom>
          <a:noFill/>
          <a:ln w="9525">
            <a:noFill/>
          </a:ln>
        </p:spPr>
        <p:txBody>
          <a:bodyPr wrap="square" anchor="t" anchorCtr="0">
            <a:spAutoFit/>
          </a:bodyPr>
          <a:p>
            <a:pPr>
              <a:spcBef>
                <a:spcPct val="50000"/>
              </a:spcBef>
            </a:pPr>
            <a:r>
              <a:rPr lang="zh-CN" altLang="en-US" sz="3200" b="1" dirty="0">
                <a:solidFill>
                  <a:srgbClr val="FF3300"/>
                </a:solidFill>
                <a:latin typeface="华文中宋" panose="02010600040101010101" pitchFamily="2" charset="-122"/>
                <a:ea typeface="华文中宋" panose="02010600040101010101" pitchFamily="2" charset="-122"/>
              </a:rPr>
              <a:t>曾巩</a:t>
            </a:r>
            <a:endParaRPr lang="zh-CN" altLang="en-US" sz="3200" b="1" dirty="0">
              <a:solidFill>
                <a:srgbClr val="FF3300"/>
              </a:solidFill>
              <a:latin typeface="华文中宋" panose="02010600040101010101" pitchFamily="2" charset="-122"/>
              <a:ea typeface="华文中宋" panose="02010600040101010101" pitchFamily="2" charset="-122"/>
            </a:endParaRPr>
          </a:p>
        </p:txBody>
      </p:sp>
      <p:pic>
        <p:nvPicPr>
          <p:cNvPr id="18442" name="Picture 11" descr="423">
            <a:hlinkClick r:id="rId9"/>
          </p:cNvPr>
          <p:cNvPicPr>
            <a:picLocks noChangeAspect="1"/>
          </p:cNvPicPr>
          <p:nvPr/>
        </p:nvPicPr>
        <p:blipFill>
          <a:blip r:embed="rId10"/>
          <a:stretch>
            <a:fillRect/>
          </a:stretch>
        </p:blipFill>
        <p:spPr>
          <a:xfrm>
            <a:off x="2731770" y="3475990"/>
            <a:ext cx="2080895" cy="2665095"/>
          </a:xfrm>
          <a:prstGeom prst="rect">
            <a:avLst/>
          </a:prstGeom>
          <a:noFill/>
          <a:ln w="9525" cap="flat" cmpd="sng">
            <a:solidFill>
              <a:schemeClr val="bg1"/>
            </a:solidFill>
            <a:prstDash val="solid"/>
            <a:miter/>
            <a:headEnd type="none" w="med" len="med"/>
            <a:tailEnd type="none" w="med" len="med"/>
          </a:ln>
        </p:spPr>
      </p:pic>
      <p:sp>
        <p:nvSpPr>
          <p:cNvPr id="17419" name="Text Box 12"/>
          <p:cNvSpPr txBox="1"/>
          <p:nvPr/>
        </p:nvSpPr>
        <p:spPr>
          <a:xfrm>
            <a:off x="3023870" y="6214428"/>
            <a:ext cx="1493838" cy="583565"/>
          </a:xfrm>
          <a:prstGeom prst="rect">
            <a:avLst/>
          </a:prstGeom>
          <a:noFill/>
          <a:ln w="9525">
            <a:noFill/>
          </a:ln>
        </p:spPr>
        <p:txBody>
          <a:bodyPr wrap="square" anchor="t" anchorCtr="0">
            <a:spAutoFit/>
          </a:bodyPr>
          <a:p>
            <a:pPr>
              <a:spcBef>
                <a:spcPct val="50000"/>
              </a:spcBef>
            </a:pPr>
            <a:r>
              <a:rPr lang="zh-CN" altLang="en-US" sz="3200" b="1" dirty="0">
                <a:solidFill>
                  <a:srgbClr val="FF3300"/>
                </a:solidFill>
                <a:latin typeface="华文中宋" panose="02010600040101010101" pitchFamily="2" charset="-122"/>
                <a:ea typeface="华文中宋" panose="02010600040101010101" pitchFamily="2" charset="-122"/>
              </a:rPr>
              <a:t>欧阳修</a:t>
            </a:r>
            <a:endParaRPr lang="zh-CN" altLang="en-US" sz="3200" b="1" dirty="0">
              <a:solidFill>
                <a:srgbClr val="FF3300"/>
              </a:solidFill>
              <a:latin typeface="华文中宋" panose="02010600040101010101" pitchFamily="2" charset="-122"/>
              <a:ea typeface="华文中宋" panose="02010600040101010101" pitchFamily="2" charset="-122"/>
            </a:endParaRPr>
          </a:p>
        </p:txBody>
      </p:sp>
      <p:pic>
        <p:nvPicPr>
          <p:cNvPr id="18444" name="Picture 13" descr="Img241833789">
            <a:hlinkClick r:id="rId11"/>
          </p:cNvPr>
          <p:cNvPicPr>
            <a:picLocks noChangeAspect="1"/>
          </p:cNvPicPr>
          <p:nvPr/>
        </p:nvPicPr>
        <p:blipFill>
          <a:blip r:embed="rId12"/>
          <a:stretch>
            <a:fillRect/>
          </a:stretch>
        </p:blipFill>
        <p:spPr>
          <a:xfrm>
            <a:off x="5131435" y="3521075"/>
            <a:ext cx="1979295" cy="2665730"/>
          </a:xfrm>
          <a:prstGeom prst="rect">
            <a:avLst/>
          </a:prstGeom>
          <a:noFill/>
          <a:ln w="9525" cap="flat" cmpd="sng">
            <a:solidFill>
              <a:schemeClr val="bg1"/>
            </a:solidFill>
            <a:prstDash val="solid"/>
            <a:miter/>
            <a:headEnd type="none" w="med" len="med"/>
            <a:tailEnd type="none" w="med" len="med"/>
          </a:ln>
        </p:spPr>
      </p:pic>
      <p:sp>
        <p:nvSpPr>
          <p:cNvPr id="17421" name="Text Box 14"/>
          <p:cNvSpPr txBox="1"/>
          <p:nvPr/>
        </p:nvSpPr>
        <p:spPr>
          <a:xfrm>
            <a:off x="5392420" y="6287453"/>
            <a:ext cx="1457325" cy="583565"/>
          </a:xfrm>
          <a:prstGeom prst="rect">
            <a:avLst/>
          </a:prstGeom>
          <a:noFill/>
          <a:ln w="9525">
            <a:noFill/>
          </a:ln>
        </p:spPr>
        <p:txBody>
          <a:bodyPr wrap="square" anchor="t" anchorCtr="0">
            <a:spAutoFit/>
          </a:bodyPr>
          <a:p>
            <a:pPr>
              <a:spcBef>
                <a:spcPct val="50000"/>
              </a:spcBef>
            </a:pPr>
            <a:r>
              <a:rPr lang="zh-CN" altLang="en-US" sz="3200" b="1" dirty="0">
                <a:solidFill>
                  <a:srgbClr val="FF3300"/>
                </a:solidFill>
                <a:latin typeface="华文中宋" panose="02010600040101010101" pitchFamily="2" charset="-122"/>
                <a:ea typeface="华文中宋" panose="02010600040101010101" pitchFamily="2" charset="-122"/>
              </a:rPr>
              <a:t>王安石</a:t>
            </a:r>
            <a:endParaRPr lang="zh-CN" altLang="en-US" sz="3200" b="1" dirty="0">
              <a:solidFill>
                <a:srgbClr val="FF3300"/>
              </a:solidFill>
              <a:latin typeface="华文中宋" panose="02010600040101010101" pitchFamily="2" charset="-122"/>
              <a:ea typeface="华文中宋" panose="02010600040101010101" pitchFamily="2" charset="-122"/>
            </a:endParaRPr>
          </a:p>
        </p:txBody>
      </p:sp>
      <p:pic>
        <p:nvPicPr>
          <p:cNvPr id="18446" name="Picture 15" descr="2b">
            <a:hlinkClick r:id="rId13"/>
          </p:cNvPr>
          <p:cNvPicPr>
            <a:picLocks noChangeAspect="1"/>
          </p:cNvPicPr>
          <p:nvPr/>
        </p:nvPicPr>
        <p:blipFill>
          <a:blip r:embed="rId14"/>
          <a:stretch>
            <a:fillRect/>
          </a:stretch>
        </p:blipFill>
        <p:spPr>
          <a:xfrm>
            <a:off x="7429500" y="3503930"/>
            <a:ext cx="1976120" cy="2698750"/>
          </a:xfrm>
          <a:prstGeom prst="rect">
            <a:avLst/>
          </a:prstGeom>
          <a:noFill/>
          <a:ln w="9525" cap="flat" cmpd="sng">
            <a:solidFill>
              <a:schemeClr val="bg1"/>
            </a:solidFill>
            <a:prstDash val="solid"/>
            <a:miter/>
            <a:headEnd type="none" w="med" len="med"/>
            <a:tailEnd type="none" w="med" len="med"/>
          </a:ln>
        </p:spPr>
      </p:pic>
      <p:sp>
        <p:nvSpPr>
          <p:cNvPr id="17423" name="Text Box 16"/>
          <p:cNvSpPr txBox="1"/>
          <p:nvPr/>
        </p:nvSpPr>
        <p:spPr>
          <a:xfrm>
            <a:off x="7946073" y="6213158"/>
            <a:ext cx="1030287" cy="583565"/>
          </a:xfrm>
          <a:prstGeom prst="rect">
            <a:avLst/>
          </a:prstGeom>
          <a:noFill/>
          <a:ln w="9525">
            <a:noFill/>
          </a:ln>
        </p:spPr>
        <p:txBody>
          <a:bodyPr wrap="square" anchor="t" anchorCtr="0">
            <a:spAutoFit/>
          </a:bodyPr>
          <a:p>
            <a:pPr>
              <a:spcBef>
                <a:spcPct val="50000"/>
              </a:spcBef>
            </a:pPr>
            <a:r>
              <a:rPr lang="zh-CN" altLang="en-US" sz="3200" b="1" dirty="0">
                <a:solidFill>
                  <a:srgbClr val="FF3300"/>
                </a:solidFill>
                <a:latin typeface="华文中宋" panose="02010600040101010101" pitchFamily="2" charset="-122"/>
                <a:ea typeface="华文中宋" panose="02010600040101010101" pitchFamily="2" charset="-122"/>
              </a:rPr>
              <a:t>韩愈</a:t>
            </a:r>
            <a:endParaRPr lang="zh-CN" altLang="en-US" sz="3200" b="1" dirty="0">
              <a:solidFill>
                <a:srgbClr val="FF3300"/>
              </a:solidFill>
              <a:latin typeface="华文中宋" panose="02010600040101010101" pitchFamily="2" charset="-122"/>
              <a:ea typeface="华文中宋" panose="02010600040101010101" pitchFamily="2" charset="-122"/>
            </a:endParaRPr>
          </a:p>
        </p:txBody>
      </p:sp>
      <p:sp>
        <p:nvSpPr>
          <p:cNvPr id="17424" name="Text Box 17"/>
          <p:cNvSpPr txBox="1"/>
          <p:nvPr/>
        </p:nvSpPr>
        <p:spPr>
          <a:xfrm>
            <a:off x="10291445" y="6274118"/>
            <a:ext cx="1447800" cy="583565"/>
          </a:xfrm>
          <a:prstGeom prst="rect">
            <a:avLst/>
          </a:prstGeom>
          <a:noFill/>
          <a:ln w="9525">
            <a:noFill/>
          </a:ln>
        </p:spPr>
        <p:txBody>
          <a:bodyPr wrap="square" anchor="t" anchorCtr="0">
            <a:spAutoFit/>
          </a:bodyPr>
          <a:p>
            <a:pPr>
              <a:spcBef>
                <a:spcPct val="50000"/>
              </a:spcBef>
            </a:pPr>
            <a:r>
              <a:rPr lang="zh-CN" altLang="en-US" sz="3200" b="1" dirty="0">
                <a:solidFill>
                  <a:srgbClr val="FF3300"/>
                </a:solidFill>
                <a:latin typeface="华文中宋" panose="02010600040101010101" pitchFamily="2" charset="-122"/>
                <a:ea typeface="华文中宋" panose="02010600040101010101" pitchFamily="2" charset="-122"/>
              </a:rPr>
              <a:t>柳宗元</a:t>
            </a:r>
            <a:endParaRPr lang="zh-CN" altLang="en-US" sz="3200" b="1" dirty="0">
              <a:solidFill>
                <a:srgbClr val="FF3300"/>
              </a:solidFill>
              <a:latin typeface="华文中宋" panose="02010600040101010101" pitchFamily="2" charset="-122"/>
              <a:ea typeface="华文中宋" panose="02010600040101010101" pitchFamily="2" charset="-122"/>
            </a:endParaRPr>
          </a:p>
        </p:txBody>
      </p:sp>
      <p:pic>
        <p:nvPicPr>
          <p:cNvPr id="18449" name="Picture 18" descr="W020060708370293715011">
            <a:hlinkClick r:id="rId15"/>
          </p:cNvPr>
          <p:cNvPicPr>
            <a:picLocks noChangeAspect="1"/>
          </p:cNvPicPr>
          <p:nvPr/>
        </p:nvPicPr>
        <p:blipFill>
          <a:blip r:embed="rId16"/>
          <a:stretch>
            <a:fillRect/>
          </a:stretch>
        </p:blipFill>
        <p:spPr>
          <a:xfrm>
            <a:off x="9834880" y="3520440"/>
            <a:ext cx="2026920" cy="2665095"/>
          </a:xfrm>
          <a:prstGeom prst="rect">
            <a:avLst/>
          </a:prstGeom>
          <a:noFill/>
          <a:ln w="9525" cap="flat" cmpd="sng">
            <a:solidFill>
              <a:schemeClr val="bg1"/>
            </a:solidFill>
            <a:prstDash val="solid"/>
            <a:miter/>
            <a:headEnd type="none" w="med" len="med"/>
            <a:tailEnd type="none" w="med" len="med"/>
          </a:ln>
        </p:spPr>
      </p:pic>
      <p:pic>
        <p:nvPicPr>
          <p:cNvPr id="18450" name="Picture 19" descr="图片4"/>
          <p:cNvPicPr>
            <a:picLocks noChangeAspect="1"/>
          </p:cNvPicPr>
          <p:nvPr/>
        </p:nvPicPr>
        <p:blipFill>
          <a:blip r:embed="rId17"/>
          <a:srcRect t="1185" r="27401"/>
          <a:stretch>
            <a:fillRect/>
          </a:stretch>
        </p:blipFill>
        <p:spPr>
          <a:xfrm>
            <a:off x="295275" y="289560"/>
            <a:ext cx="2149475" cy="19589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8450"/>
                                        </p:tgtEl>
                                        <p:attrNameLst>
                                          <p:attrName>style.visibility</p:attrName>
                                        </p:attrNameLst>
                                      </p:cBhvr>
                                      <p:to>
                                        <p:strVal val="visible"/>
                                      </p:to>
                                    </p:set>
                                    <p:anim calcmode="lin" valueType="num">
                                      <p:cBhvr>
                                        <p:cTn id="7" dur="1000" fill="hold"/>
                                        <p:tgtEl>
                                          <p:spTgt spid="18450"/>
                                        </p:tgtEl>
                                        <p:attrNameLst>
                                          <p:attrName>ppt_w</p:attrName>
                                        </p:attrNameLst>
                                      </p:cBhvr>
                                      <p:tavLst>
                                        <p:tav tm="0">
                                          <p:val>
                                            <p:fltVal val="0.000000"/>
                                          </p:val>
                                        </p:tav>
                                        <p:tav tm="100000">
                                          <p:val>
                                            <p:strVal val="#ppt_w"/>
                                          </p:val>
                                        </p:tav>
                                      </p:tavLst>
                                    </p:anim>
                                    <p:anim calcmode="lin" valueType="num">
                                      <p:cBhvr>
                                        <p:cTn id="8" dur="1000" fill="hold"/>
                                        <p:tgtEl>
                                          <p:spTgt spid="18450"/>
                                        </p:tgtEl>
                                        <p:attrNameLst>
                                          <p:attrName>ppt_h</p:attrName>
                                        </p:attrNameLst>
                                      </p:cBhvr>
                                      <p:tavLst>
                                        <p:tav tm="0">
                                          <p:val>
                                            <p:fltVal val="0.000000"/>
                                          </p:val>
                                        </p:tav>
                                        <p:tav tm="100000">
                                          <p:val>
                                            <p:strVal val="#ppt_h"/>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17409"/>
                                        </p:tgtEl>
                                        <p:attrNameLst>
                                          <p:attrName>style.visibility</p:attrName>
                                        </p:attrNameLst>
                                      </p:cBhvr>
                                      <p:to>
                                        <p:strVal val="visible"/>
                                      </p:to>
                                    </p:set>
                                    <p:anim calcmode="lin" valueType="num">
                                      <p:cBhvr additive="base">
                                        <p:cTn id="11" dur="1000" fill="hold"/>
                                        <p:tgtEl>
                                          <p:spTgt spid="17409"/>
                                        </p:tgtEl>
                                        <p:attrNameLst>
                                          <p:attrName>ppt_x</p:attrName>
                                        </p:attrNameLst>
                                      </p:cBhvr>
                                      <p:tavLst>
                                        <p:tav tm="0">
                                          <p:val>
                                            <p:strVal val="#ppt_x"/>
                                          </p:val>
                                        </p:tav>
                                        <p:tav tm="100000">
                                          <p:val>
                                            <p:strVal val="#ppt_x"/>
                                          </p:val>
                                        </p:tav>
                                      </p:tavLst>
                                    </p:anim>
                                    <p:anim calcmode="lin" valueType="num">
                                      <p:cBhvr additive="base">
                                        <p:cTn id="12" dur="1000" fill="hold"/>
                                        <p:tgtEl>
                                          <p:spTgt spid="1740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8438"/>
                                        </p:tgtEl>
                                        <p:attrNameLst>
                                          <p:attrName>style.visibility</p:attrName>
                                        </p:attrNameLst>
                                      </p:cBhvr>
                                      <p:to>
                                        <p:strVal val="visible"/>
                                      </p:to>
                                    </p:set>
                                    <p:anim calcmode="lin" valueType="num">
                                      <p:cBhvr additive="base">
                                        <p:cTn id="16" dur="500" fill="hold"/>
                                        <p:tgtEl>
                                          <p:spTgt spid="18438"/>
                                        </p:tgtEl>
                                        <p:attrNameLst>
                                          <p:attrName>ppt_x</p:attrName>
                                        </p:attrNameLst>
                                      </p:cBhvr>
                                      <p:tavLst>
                                        <p:tav tm="0">
                                          <p:val>
                                            <p:strVal val="#ppt_x"/>
                                          </p:val>
                                        </p:tav>
                                        <p:tav tm="100000">
                                          <p:val>
                                            <p:strVal val="#ppt_x"/>
                                          </p:val>
                                        </p:tav>
                                      </p:tavLst>
                                    </p:anim>
                                    <p:anim calcmode="lin" valueType="num">
                                      <p:cBhvr additive="base">
                                        <p:cTn id="17" dur="500" fill="hold"/>
                                        <p:tgtEl>
                                          <p:spTgt spid="18438"/>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7415">
                                            <p:txEl>
                                              <p:charRg st="0" end="3"/>
                                            </p:txEl>
                                          </p:spTgt>
                                        </p:tgtEl>
                                        <p:attrNameLst>
                                          <p:attrName>style.visibility</p:attrName>
                                        </p:attrNameLst>
                                      </p:cBhvr>
                                      <p:to>
                                        <p:strVal val="visible"/>
                                      </p:to>
                                    </p:set>
                                    <p:anim calcmode="lin" valueType="num">
                                      <p:cBhvr additive="base">
                                        <p:cTn id="20" dur="500" fill="hold"/>
                                        <p:tgtEl>
                                          <p:spTgt spid="17415">
                                            <p:txEl>
                                              <p:charRg st="0"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7415">
                                            <p:txEl>
                                              <p:charRg st="0" end="3"/>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18436"/>
                                        </p:tgtEl>
                                        <p:attrNameLst>
                                          <p:attrName>style.visibility</p:attrName>
                                        </p:attrNameLst>
                                      </p:cBhvr>
                                      <p:to>
                                        <p:strVal val="visible"/>
                                      </p:to>
                                    </p:set>
                                    <p:anim calcmode="lin" valueType="num">
                                      <p:cBhvr additive="base">
                                        <p:cTn id="25" dur="500" fill="hold"/>
                                        <p:tgtEl>
                                          <p:spTgt spid="18436"/>
                                        </p:tgtEl>
                                        <p:attrNameLst>
                                          <p:attrName>ppt_x</p:attrName>
                                        </p:attrNameLst>
                                      </p:cBhvr>
                                      <p:tavLst>
                                        <p:tav tm="0">
                                          <p:val>
                                            <p:strVal val="#ppt_x"/>
                                          </p:val>
                                        </p:tav>
                                        <p:tav tm="100000">
                                          <p:val>
                                            <p:strVal val="#ppt_x"/>
                                          </p:val>
                                        </p:tav>
                                      </p:tavLst>
                                    </p:anim>
                                    <p:anim calcmode="lin" valueType="num">
                                      <p:cBhvr additive="base">
                                        <p:cTn id="26" dur="500" fill="hold"/>
                                        <p:tgtEl>
                                          <p:spTgt spid="1843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413"/>
                                        </p:tgtEl>
                                        <p:attrNameLst>
                                          <p:attrName>style.visibility</p:attrName>
                                        </p:attrNameLst>
                                      </p:cBhvr>
                                      <p:to>
                                        <p:strVal val="visible"/>
                                      </p:to>
                                    </p:set>
                                    <p:anim calcmode="lin" valueType="num">
                                      <p:cBhvr additive="base">
                                        <p:cTn id="29" dur="500" fill="hold"/>
                                        <p:tgtEl>
                                          <p:spTgt spid="17413"/>
                                        </p:tgtEl>
                                        <p:attrNameLst>
                                          <p:attrName>ppt_x</p:attrName>
                                        </p:attrNameLst>
                                      </p:cBhvr>
                                      <p:tavLst>
                                        <p:tav tm="0">
                                          <p:val>
                                            <p:strVal val="#ppt_x"/>
                                          </p:val>
                                        </p:tav>
                                        <p:tav tm="100000">
                                          <p:val>
                                            <p:strVal val="#ppt_x"/>
                                          </p:val>
                                        </p:tav>
                                      </p:tavLst>
                                    </p:anim>
                                    <p:anim calcmode="lin" valueType="num">
                                      <p:cBhvr additive="base">
                                        <p:cTn id="30" dur="500" fill="hold"/>
                                        <p:tgtEl>
                                          <p:spTgt spid="17413"/>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nodeType="afterEffect">
                                  <p:stCondLst>
                                    <p:cond delay="0"/>
                                  </p:stCondLst>
                                  <p:childTnLst>
                                    <p:set>
                                      <p:cBhvr>
                                        <p:cTn id="33" dur="1" fill="hold">
                                          <p:stCondLst>
                                            <p:cond delay="0"/>
                                          </p:stCondLst>
                                        </p:cTn>
                                        <p:tgtEl>
                                          <p:spTgt spid="18434"/>
                                        </p:tgtEl>
                                        <p:attrNameLst>
                                          <p:attrName>style.visibility</p:attrName>
                                        </p:attrNameLst>
                                      </p:cBhvr>
                                      <p:to>
                                        <p:strVal val="visible"/>
                                      </p:to>
                                    </p:set>
                                    <p:anim calcmode="lin" valueType="num">
                                      <p:cBhvr additive="base">
                                        <p:cTn id="34" dur="500" fill="hold"/>
                                        <p:tgtEl>
                                          <p:spTgt spid="18434"/>
                                        </p:tgtEl>
                                        <p:attrNameLst>
                                          <p:attrName>ppt_x</p:attrName>
                                        </p:attrNameLst>
                                      </p:cBhvr>
                                      <p:tavLst>
                                        <p:tav tm="0">
                                          <p:val>
                                            <p:strVal val="#ppt_x"/>
                                          </p:val>
                                        </p:tav>
                                        <p:tav tm="100000">
                                          <p:val>
                                            <p:strVal val="#ppt_x"/>
                                          </p:val>
                                        </p:tav>
                                      </p:tavLst>
                                    </p:anim>
                                    <p:anim calcmode="lin" valueType="num">
                                      <p:cBhvr additive="base">
                                        <p:cTn id="35" dur="500" fill="hold"/>
                                        <p:tgtEl>
                                          <p:spTgt spid="18434"/>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7411"/>
                                        </p:tgtEl>
                                        <p:attrNameLst>
                                          <p:attrName>style.visibility</p:attrName>
                                        </p:attrNameLst>
                                      </p:cBhvr>
                                      <p:to>
                                        <p:strVal val="visible"/>
                                      </p:to>
                                    </p:set>
                                    <p:anim calcmode="lin" valueType="num">
                                      <p:cBhvr additive="base">
                                        <p:cTn id="38" dur="500" fill="hold"/>
                                        <p:tgtEl>
                                          <p:spTgt spid="17411"/>
                                        </p:tgtEl>
                                        <p:attrNameLst>
                                          <p:attrName>ppt_x</p:attrName>
                                        </p:attrNameLst>
                                      </p:cBhvr>
                                      <p:tavLst>
                                        <p:tav tm="0">
                                          <p:val>
                                            <p:strVal val="#ppt_x"/>
                                          </p:val>
                                        </p:tav>
                                        <p:tav tm="100000">
                                          <p:val>
                                            <p:strVal val="#ppt_x"/>
                                          </p:val>
                                        </p:tav>
                                      </p:tavLst>
                                    </p:anim>
                                    <p:anim calcmode="lin" valueType="num">
                                      <p:cBhvr additive="base">
                                        <p:cTn id="39" dur="500" fill="hold"/>
                                        <p:tgtEl>
                                          <p:spTgt spid="17411"/>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2" presetClass="entr" presetSubtype="4" fill="hold" nodeType="afterEffect">
                                  <p:stCondLst>
                                    <p:cond delay="0"/>
                                  </p:stCondLst>
                                  <p:childTnLst>
                                    <p:set>
                                      <p:cBhvr>
                                        <p:cTn id="42" dur="1" fill="hold">
                                          <p:stCondLst>
                                            <p:cond delay="0"/>
                                          </p:stCondLst>
                                        </p:cTn>
                                        <p:tgtEl>
                                          <p:spTgt spid="18440"/>
                                        </p:tgtEl>
                                        <p:attrNameLst>
                                          <p:attrName>style.visibility</p:attrName>
                                        </p:attrNameLst>
                                      </p:cBhvr>
                                      <p:to>
                                        <p:strVal val="visible"/>
                                      </p:to>
                                    </p:set>
                                    <p:anim calcmode="lin" valueType="num">
                                      <p:cBhvr additive="base">
                                        <p:cTn id="43" dur="500" fill="hold"/>
                                        <p:tgtEl>
                                          <p:spTgt spid="18440"/>
                                        </p:tgtEl>
                                        <p:attrNameLst>
                                          <p:attrName>ppt_x</p:attrName>
                                        </p:attrNameLst>
                                      </p:cBhvr>
                                      <p:tavLst>
                                        <p:tav tm="0">
                                          <p:val>
                                            <p:strVal val="#ppt_x"/>
                                          </p:val>
                                        </p:tav>
                                        <p:tav tm="100000">
                                          <p:val>
                                            <p:strVal val="#ppt_x"/>
                                          </p:val>
                                        </p:tav>
                                      </p:tavLst>
                                    </p:anim>
                                    <p:anim calcmode="lin" valueType="num">
                                      <p:cBhvr additive="base">
                                        <p:cTn id="44" dur="500" fill="hold"/>
                                        <p:tgtEl>
                                          <p:spTgt spid="1844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417"/>
                                        </p:tgtEl>
                                        <p:attrNameLst>
                                          <p:attrName>style.visibility</p:attrName>
                                        </p:attrNameLst>
                                      </p:cBhvr>
                                      <p:to>
                                        <p:strVal val="visible"/>
                                      </p:to>
                                    </p:set>
                                    <p:anim calcmode="lin" valueType="num">
                                      <p:cBhvr additive="base">
                                        <p:cTn id="47" dur="500" fill="hold"/>
                                        <p:tgtEl>
                                          <p:spTgt spid="17417"/>
                                        </p:tgtEl>
                                        <p:attrNameLst>
                                          <p:attrName>ppt_x</p:attrName>
                                        </p:attrNameLst>
                                      </p:cBhvr>
                                      <p:tavLst>
                                        <p:tav tm="0">
                                          <p:val>
                                            <p:strVal val="#ppt_x"/>
                                          </p:val>
                                        </p:tav>
                                        <p:tav tm="100000">
                                          <p:val>
                                            <p:strVal val="#ppt_x"/>
                                          </p:val>
                                        </p:tav>
                                      </p:tavLst>
                                    </p:anim>
                                    <p:anim calcmode="lin" valueType="num">
                                      <p:cBhvr additive="base">
                                        <p:cTn id="48" dur="500" fill="hold"/>
                                        <p:tgtEl>
                                          <p:spTgt spid="17417"/>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fill="hold" nodeType="afterEffect">
                                  <p:stCondLst>
                                    <p:cond delay="0"/>
                                  </p:stCondLst>
                                  <p:childTnLst>
                                    <p:set>
                                      <p:cBhvr>
                                        <p:cTn id="51" dur="1" fill="hold">
                                          <p:stCondLst>
                                            <p:cond delay="0"/>
                                          </p:stCondLst>
                                        </p:cTn>
                                        <p:tgtEl>
                                          <p:spTgt spid="18442"/>
                                        </p:tgtEl>
                                        <p:attrNameLst>
                                          <p:attrName>style.visibility</p:attrName>
                                        </p:attrNameLst>
                                      </p:cBhvr>
                                      <p:to>
                                        <p:strVal val="visible"/>
                                      </p:to>
                                    </p:set>
                                    <p:anim calcmode="lin" valueType="num">
                                      <p:cBhvr additive="base">
                                        <p:cTn id="52" dur="500" fill="hold"/>
                                        <p:tgtEl>
                                          <p:spTgt spid="18442"/>
                                        </p:tgtEl>
                                        <p:attrNameLst>
                                          <p:attrName>ppt_x</p:attrName>
                                        </p:attrNameLst>
                                      </p:cBhvr>
                                      <p:tavLst>
                                        <p:tav tm="0">
                                          <p:val>
                                            <p:strVal val="#ppt_x"/>
                                          </p:val>
                                        </p:tav>
                                        <p:tav tm="100000">
                                          <p:val>
                                            <p:strVal val="#ppt_x"/>
                                          </p:val>
                                        </p:tav>
                                      </p:tavLst>
                                    </p:anim>
                                    <p:anim calcmode="lin" valueType="num">
                                      <p:cBhvr additive="base">
                                        <p:cTn id="53" dur="500" fill="hold"/>
                                        <p:tgtEl>
                                          <p:spTgt spid="1844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7419"/>
                                        </p:tgtEl>
                                        <p:attrNameLst>
                                          <p:attrName>style.visibility</p:attrName>
                                        </p:attrNameLst>
                                      </p:cBhvr>
                                      <p:to>
                                        <p:strVal val="visible"/>
                                      </p:to>
                                    </p:set>
                                    <p:anim calcmode="lin" valueType="num">
                                      <p:cBhvr additive="base">
                                        <p:cTn id="56" dur="500" fill="hold"/>
                                        <p:tgtEl>
                                          <p:spTgt spid="17419"/>
                                        </p:tgtEl>
                                        <p:attrNameLst>
                                          <p:attrName>ppt_x</p:attrName>
                                        </p:attrNameLst>
                                      </p:cBhvr>
                                      <p:tavLst>
                                        <p:tav tm="0">
                                          <p:val>
                                            <p:strVal val="#ppt_x"/>
                                          </p:val>
                                        </p:tav>
                                        <p:tav tm="100000">
                                          <p:val>
                                            <p:strVal val="#ppt_x"/>
                                          </p:val>
                                        </p:tav>
                                      </p:tavLst>
                                    </p:anim>
                                    <p:anim calcmode="lin" valueType="num">
                                      <p:cBhvr additive="base">
                                        <p:cTn id="57" dur="500" fill="hold"/>
                                        <p:tgtEl>
                                          <p:spTgt spid="17419"/>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2" presetClass="entr" presetSubtype="4" fill="hold" nodeType="afterEffect">
                                  <p:stCondLst>
                                    <p:cond delay="0"/>
                                  </p:stCondLst>
                                  <p:childTnLst>
                                    <p:set>
                                      <p:cBhvr>
                                        <p:cTn id="60" dur="1" fill="hold">
                                          <p:stCondLst>
                                            <p:cond delay="0"/>
                                          </p:stCondLst>
                                        </p:cTn>
                                        <p:tgtEl>
                                          <p:spTgt spid="18444"/>
                                        </p:tgtEl>
                                        <p:attrNameLst>
                                          <p:attrName>style.visibility</p:attrName>
                                        </p:attrNameLst>
                                      </p:cBhvr>
                                      <p:to>
                                        <p:strVal val="visible"/>
                                      </p:to>
                                    </p:set>
                                    <p:anim calcmode="lin" valueType="num">
                                      <p:cBhvr additive="base">
                                        <p:cTn id="61" dur="500" fill="hold"/>
                                        <p:tgtEl>
                                          <p:spTgt spid="18444"/>
                                        </p:tgtEl>
                                        <p:attrNameLst>
                                          <p:attrName>ppt_x</p:attrName>
                                        </p:attrNameLst>
                                      </p:cBhvr>
                                      <p:tavLst>
                                        <p:tav tm="0">
                                          <p:val>
                                            <p:strVal val="#ppt_x"/>
                                          </p:val>
                                        </p:tav>
                                        <p:tav tm="100000">
                                          <p:val>
                                            <p:strVal val="#ppt_x"/>
                                          </p:val>
                                        </p:tav>
                                      </p:tavLst>
                                    </p:anim>
                                    <p:anim calcmode="lin" valueType="num">
                                      <p:cBhvr additive="base">
                                        <p:cTn id="62" dur="500" fill="hold"/>
                                        <p:tgtEl>
                                          <p:spTgt spid="1844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421"/>
                                        </p:tgtEl>
                                        <p:attrNameLst>
                                          <p:attrName>style.visibility</p:attrName>
                                        </p:attrNameLst>
                                      </p:cBhvr>
                                      <p:to>
                                        <p:strVal val="visible"/>
                                      </p:to>
                                    </p:set>
                                    <p:anim calcmode="lin" valueType="num">
                                      <p:cBhvr additive="base">
                                        <p:cTn id="65" dur="500" fill="hold"/>
                                        <p:tgtEl>
                                          <p:spTgt spid="17421"/>
                                        </p:tgtEl>
                                        <p:attrNameLst>
                                          <p:attrName>ppt_x</p:attrName>
                                        </p:attrNameLst>
                                      </p:cBhvr>
                                      <p:tavLst>
                                        <p:tav tm="0">
                                          <p:val>
                                            <p:strVal val="#ppt_x"/>
                                          </p:val>
                                        </p:tav>
                                        <p:tav tm="100000">
                                          <p:val>
                                            <p:strVal val="#ppt_x"/>
                                          </p:val>
                                        </p:tav>
                                      </p:tavLst>
                                    </p:anim>
                                    <p:anim calcmode="lin" valueType="num">
                                      <p:cBhvr additive="base">
                                        <p:cTn id="66" dur="500" fill="hold"/>
                                        <p:tgtEl>
                                          <p:spTgt spid="17421"/>
                                        </p:tgtEl>
                                        <p:attrNameLst>
                                          <p:attrName>ppt_y</p:attrName>
                                        </p:attrNameLst>
                                      </p:cBhvr>
                                      <p:tavLst>
                                        <p:tav tm="0">
                                          <p:val>
                                            <p:strVal val="1+#ppt_h/2"/>
                                          </p:val>
                                        </p:tav>
                                        <p:tav tm="100000">
                                          <p:val>
                                            <p:strVal val="#ppt_y"/>
                                          </p:val>
                                        </p:tav>
                                      </p:tavLst>
                                    </p:anim>
                                  </p:childTnLst>
                                </p:cTn>
                              </p:par>
                            </p:childTnLst>
                          </p:cTn>
                        </p:par>
                        <p:par>
                          <p:cTn id="67" fill="hold">
                            <p:stCondLst>
                              <p:cond delay="4000"/>
                            </p:stCondLst>
                            <p:childTnLst>
                              <p:par>
                                <p:cTn id="68" presetID="2" presetClass="entr" presetSubtype="4" fill="hold" nodeType="afterEffect">
                                  <p:stCondLst>
                                    <p:cond delay="0"/>
                                  </p:stCondLst>
                                  <p:childTnLst>
                                    <p:set>
                                      <p:cBhvr>
                                        <p:cTn id="69" dur="1" fill="hold">
                                          <p:stCondLst>
                                            <p:cond delay="0"/>
                                          </p:stCondLst>
                                        </p:cTn>
                                        <p:tgtEl>
                                          <p:spTgt spid="18446"/>
                                        </p:tgtEl>
                                        <p:attrNameLst>
                                          <p:attrName>style.visibility</p:attrName>
                                        </p:attrNameLst>
                                      </p:cBhvr>
                                      <p:to>
                                        <p:strVal val="visible"/>
                                      </p:to>
                                    </p:set>
                                    <p:anim calcmode="lin" valueType="num">
                                      <p:cBhvr additive="base">
                                        <p:cTn id="70" dur="500" fill="hold"/>
                                        <p:tgtEl>
                                          <p:spTgt spid="18446"/>
                                        </p:tgtEl>
                                        <p:attrNameLst>
                                          <p:attrName>ppt_x</p:attrName>
                                        </p:attrNameLst>
                                      </p:cBhvr>
                                      <p:tavLst>
                                        <p:tav tm="0">
                                          <p:val>
                                            <p:strVal val="#ppt_x"/>
                                          </p:val>
                                        </p:tav>
                                        <p:tav tm="100000">
                                          <p:val>
                                            <p:strVal val="#ppt_x"/>
                                          </p:val>
                                        </p:tav>
                                      </p:tavLst>
                                    </p:anim>
                                    <p:anim calcmode="lin" valueType="num">
                                      <p:cBhvr additive="base">
                                        <p:cTn id="71" dur="500" fill="hold"/>
                                        <p:tgtEl>
                                          <p:spTgt spid="18446"/>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7423"/>
                                        </p:tgtEl>
                                        <p:attrNameLst>
                                          <p:attrName>style.visibility</p:attrName>
                                        </p:attrNameLst>
                                      </p:cBhvr>
                                      <p:to>
                                        <p:strVal val="visible"/>
                                      </p:to>
                                    </p:set>
                                    <p:anim calcmode="lin" valueType="num">
                                      <p:cBhvr additive="base">
                                        <p:cTn id="74" dur="500" fill="hold"/>
                                        <p:tgtEl>
                                          <p:spTgt spid="17423"/>
                                        </p:tgtEl>
                                        <p:attrNameLst>
                                          <p:attrName>ppt_x</p:attrName>
                                        </p:attrNameLst>
                                      </p:cBhvr>
                                      <p:tavLst>
                                        <p:tav tm="0">
                                          <p:val>
                                            <p:strVal val="#ppt_x"/>
                                          </p:val>
                                        </p:tav>
                                        <p:tav tm="100000">
                                          <p:val>
                                            <p:strVal val="#ppt_x"/>
                                          </p:val>
                                        </p:tav>
                                      </p:tavLst>
                                    </p:anim>
                                    <p:anim calcmode="lin" valueType="num">
                                      <p:cBhvr additive="base">
                                        <p:cTn id="75" dur="500" fill="hold"/>
                                        <p:tgtEl>
                                          <p:spTgt spid="17423"/>
                                        </p:tgtEl>
                                        <p:attrNameLst>
                                          <p:attrName>ppt_y</p:attrName>
                                        </p:attrNameLst>
                                      </p:cBhvr>
                                      <p:tavLst>
                                        <p:tav tm="0">
                                          <p:val>
                                            <p:strVal val="1+#ppt_h/2"/>
                                          </p:val>
                                        </p:tav>
                                        <p:tav tm="100000">
                                          <p:val>
                                            <p:strVal val="#ppt_y"/>
                                          </p:val>
                                        </p:tav>
                                      </p:tavLst>
                                    </p:anim>
                                  </p:childTnLst>
                                </p:cTn>
                              </p:par>
                            </p:childTnLst>
                          </p:cTn>
                        </p:par>
                        <p:par>
                          <p:cTn id="76" fill="hold">
                            <p:stCondLst>
                              <p:cond delay="4500"/>
                            </p:stCondLst>
                            <p:childTnLst>
                              <p:par>
                                <p:cTn id="77" presetID="2" presetClass="entr" presetSubtype="4" fill="hold" nodeType="afterEffect">
                                  <p:stCondLst>
                                    <p:cond delay="0"/>
                                  </p:stCondLst>
                                  <p:childTnLst>
                                    <p:set>
                                      <p:cBhvr>
                                        <p:cTn id="78" dur="1" fill="hold">
                                          <p:stCondLst>
                                            <p:cond delay="0"/>
                                          </p:stCondLst>
                                        </p:cTn>
                                        <p:tgtEl>
                                          <p:spTgt spid="18449"/>
                                        </p:tgtEl>
                                        <p:attrNameLst>
                                          <p:attrName>style.visibility</p:attrName>
                                        </p:attrNameLst>
                                      </p:cBhvr>
                                      <p:to>
                                        <p:strVal val="visible"/>
                                      </p:to>
                                    </p:set>
                                    <p:anim calcmode="lin" valueType="num">
                                      <p:cBhvr additive="base">
                                        <p:cTn id="79" dur="500" fill="hold"/>
                                        <p:tgtEl>
                                          <p:spTgt spid="18449"/>
                                        </p:tgtEl>
                                        <p:attrNameLst>
                                          <p:attrName>ppt_x</p:attrName>
                                        </p:attrNameLst>
                                      </p:cBhvr>
                                      <p:tavLst>
                                        <p:tav tm="0">
                                          <p:val>
                                            <p:strVal val="#ppt_x"/>
                                          </p:val>
                                        </p:tav>
                                        <p:tav tm="100000">
                                          <p:val>
                                            <p:strVal val="#ppt_x"/>
                                          </p:val>
                                        </p:tav>
                                      </p:tavLst>
                                    </p:anim>
                                    <p:anim calcmode="lin" valueType="num">
                                      <p:cBhvr additive="base">
                                        <p:cTn id="80" dur="500" fill="hold"/>
                                        <p:tgtEl>
                                          <p:spTgt spid="18449"/>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7424"/>
                                        </p:tgtEl>
                                        <p:attrNameLst>
                                          <p:attrName>style.visibility</p:attrName>
                                        </p:attrNameLst>
                                      </p:cBhvr>
                                      <p:to>
                                        <p:strVal val="visible"/>
                                      </p:to>
                                    </p:set>
                                    <p:anim calcmode="lin" valueType="num">
                                      <p:cBhvr additive="base">
                                        <p:cTn id="83" dur="500" fill="hold"/>
                                        <p:tgtEl>
                                          <p:spTgt spid="17424"/>
                                        </p:tgtEl>
                                        <p:attrNameLst>
                                          <p:attrName>ppt_x</p:attrName>
                                        </p:attrNameLst>
                                      </p:cBhvr>
                                      <p:tavLst>
                                        <p:tav tm="0">
                                          <p:val>
                                            <p:strVal val="#ppt_x"/>
                                          </p:val>
                                        </p:tav>
                                        <p:tav tm="100000">
                                          <p:val>
                                            <p:strVal val="#ppt_x"/>
                                          </p:val>
                                        </p:tav>
                                      </p:tavLst>
                                    </p:anim>
                                    <p:anim calcmode="lin" valueType="num">
                                      <p:cBhvr additive="base">
                                        <p:cTn id="84" dur="500" fill="hold"/>
                                        <p:tgtEl>
                                          <p:spTgt spid="174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P spid="17413" grpId="0"/>
      <p:bldP spid="17411" grpId="0"/>
      <p:bldP spid="17417" grpId="0"/>
      <p:bldP spid="17419" grpId="0"/>
      <p:bldP spid="17421" grpId="0"/>
      <p:bldP spid="17423" grpId="0"/>
      <p:bldP spid="1742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12895</Words>
  <Application>WPS 演示</Application>
  <PresentationFormat>宽屏</PresentationFormat>
  <Paragraphs>709</Paragraphs>
  <Slides>70</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70</vt:i4>
      </vt:variant>
    </vt:vector>
  </HeadingPairs>
  <TitlesOfParts>
    <vt:vector size="90" baseType="lpstr">
      <vt:lpstr>Arial</vt:lpstr>
      <vt:lpstr>宋体</vt:lpstr>
      <vt:lpstr>Wingdings</vt:lpstr>
      <vt:lpstr>华文行楷</vt:lpstr>
      <vt:lpstr>华文楷体</vt:lpstr>
      <vt:lpstr>微软雅黑</vt:lpstr>
      <vt:lpstr>华文中宋</vt:lpstr>
      <vt:lpstr>楷体_GB2312</vt:lpstr>
      <vt:lpstr>新宋体</vt:lpstr>
      <vt:lpstr>华文新魏</vt:lpstr>
      <vt:lpstr>Arial Unicode MS</vt:lpstr>
      <vt:lpstr>Calibri</vt:lpstr>
      <vt:lpstr>Times New Roman</vt:lpstr>
      <vt:lpstr>创艺简隶书</vt:lpstr>
      <vt:lpstr>隶书</vt:lpstr>
      <vt:lpstr>幼圆</vt:lpstr>
      <vt:lpstr>楷体_GB2312</vt:lpstr>
      <vt:lpstr>方正舒体</vt:lpstr>
      <vt:lpstr>Wingdings 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成 语 归 纳</vt:lpstr>
      <vt:lpstr>PowerPoint 演示文稿</vt:lpstr>
      <vt:lpstr>PowerPoint 演示文稿</vt:lpstr>
      <vt:lpstr>PowerPoint 演示文稿</vt:lpstr>
      <vt:lpstr>历年高考优秀作文中运用的骈句</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7</cp:revision>
  <dcterms:created xsi:type="dcterms:W3CDTF">2022-02-20T13:53:00Z</dcterms:created>
  <dcterms:modified xsi:type="dcterms:W3CDTF">2022-02-22T12:23:01Z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C4661704B0214187BB23CB4B1BFCEDC8</vt:lpwstr>
  </property>
  <property fmtid="{D5CDD505-2E9C-101B-9397-08002B2CF9AE}" pid="3" name="KSOProductBuildVer">
    <vt:lpwstr>2052-11.1.0.11294</vt:lpwstr>
  </property>
</Properties>
</file>